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AF5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AF5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696" y="913063"/>
                </a:lnTo>
                <a:lnTo>
                  <a:pt x="4897398" y="913063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9" y="918981"/>
                </a:lnTo>
                <a:lnTo>
                  <a:pt x="3651882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198313"/>
            <a:ext cx="7680947" cy="582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356" y="1830070"/>
            <a:ext cx="7524750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AF5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://www.studynotesnepal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ynotesnepal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ynotesnepal.com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320" y="232632"/>
            <a:ext cx="3784378" cy="4057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588" y="834897"/>
            <a:ext cx="7122159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Meaning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and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definitions</a:t>
            </a:r>
            <a:r>
              <a:rPr sz="2000" b="1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Objectives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OM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transformation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process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Differences</a:t>
            </a:r>
            <a:r>
              <a:rPr sz="2000" b="1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between</a:t>
            </a:r>
            <a:r>
              <a:rPr sz="2000" b="1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production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and</a:t>
            </a:r>
            <a:r>
              <a:rPr sz="2000" b="1" spc="-4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service</a:t>
            </a:r>
            <a:r>
              <a:rPr sz="20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and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supporting</a:t>
            </a:r>
            <a:r>
              <a:rPr sz="2000" b="1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functions;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Role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manager;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Scope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Production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system: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Intermittent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and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continuous;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Key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issues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for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managers;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Historical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evolution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operations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Productivity:</a:t>
            </a:r>
            <a:r>
              <a:rPr sz="2000" b="1" spc="-9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concepts,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Types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Productivity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Factors</a:t>
            </a:r>
            <a:r>
              <a:rPr sz="2000" b="1" spc="-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affecting</a:t>
            </a:r>
            <a:r>
              <a:rPr sz="2000" b="1" spc="-8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productivity;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Productivity</a:t>
            </a:r>
            <a:r>
              <a:rPr sz="2000" b="1" spc="-8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measurement,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Concept</a:t>
            </a:r>
            <a:r>
              <a:rPr sz="20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on</a:t>
            </a:r>
            <a:r>
              <a:rPr sz="20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green</a:t>
            </a:r>
            <a:r>
              <a:rPr sz="20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productivity;</a:t>
            </a:r>
            <a:endParaRPr sz="20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Supply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chain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(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concept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only).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729742"/>
            <a:ext cx="8555990" cy="52654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419734" indent="-256540">
              <a:lnSpc>
                <a:spcPts val="1540"/>
              </a:lnSpc>
              <a:spcBef>
                <a:spcPts val="459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important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note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goods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often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occur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jointly.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example, </a:t>
            </a:r>
            <a:r>
              <a:rPr sz="1600" dirty="0">
                <a:latin typeface="Lucida Sans Unicode"/>
                <a:cs typeface="Lucida Sans Unicode"/>
              </a:rPr>
              <a:t>having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oil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changed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your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car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service,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but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oil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delivered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a </a:t>
            </a:r>
            <a:r>
              <a:rPr sz="1600" dirty="0">
                <a:latin typeface="Lucida Sans Unicode"/>
                <a:cs typeface="Lucida Sans Unicode"/>
              </a:rPr>
              <a:t>good.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Similarly,</a:t>
            </a:r>
            <a:r>
              <a:rPr sz="1600" spc="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house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painting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service,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but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paint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good.</a:t>
            </a:r>
            <a:endParaRPr sz="1600">
              <a:latin typeface="Lucida Sans Unicode"/>
              <a:cs typeface="Lucida Sans Unicode"/>
            </a:endParaRPr>
          </a:p>
          <a:p>
            <a:pPr marL="268605" marR="180340" indent="-256540">
              <a:lnSpc>
                <a:spcPts val="154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range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from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primarily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goods,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little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primarily service,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few </a:t>
            </a:r>
            <a:r>
              <a:rPr sz="1600" spc="-10" dirty="0">
                <a:latin typeface="Lucida Sans Unicode"/>
                <a:cs typeface="Lucida Sans Unicode"/>
              </a:rPr>
              <a:t>goods.</a:t>
            </a:r>
            <a:endParaRPr sz="16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755"/>
              </a:lnSpc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essence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function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50" i="1" dirty="0">
                <a:latin typeface="Lucida Sans Unicode"/>
                <a:cs typeface="Lucida Sans Unicode"/>
              </a:rPr>
              <a:t>add</a:t>
            </a:r>
            <a:r>
              <a:rPr sz="1650" i="1" spc="-30" dirty="0">
                <a:latin typeface="Lucida Sans Unicode"/>
                <a:cs typeface="Lucida Sans Unicode"/>
              </a:rPr>
              <a:t> </a:t>
            </a:r>
            <a:r>
              <a:rPr sz="1650" i="1" spc="-20" dirty="0">
                <a:latin typeface="Lucida Sans Unicode"/>
                <a:cs typeface="Lucida Sans Unicode"/>
              </a:rPr>
              <a:t>value</a:t>
            </a:r>
            <a:r>
              <a:rPr sz="1650" i="1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during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transformation</a:t>
            </a:r>
            <a:endParaRPr sz="1600">
              <a:latin typeface="Lucida Sans Unicode"/>
              <a:cs typeface="Lucida Sans Unicode"/>
            </a:endParaRPr>
          </a:p>
          <a:p>
            <a:pPr marL="268605">
              <a:lnSpc>
                <a:spcPts val="1725"/>
              </a:lnSpc>
            </a:pPr>
            <a:r>
              <a:rPr sz="1600" spc="-10" dirty="0">
                <a:latin typeface="Lucida Sans Unicode"/>
                <a:cs typeface="Lucida Sans Unicode"/>
              </a:rPr>
              <a:t>process.</a:t>
            </a:r>
            <a:endParaRPr sz="1600">
              <a:latin typeface="Lucida Sans Unicode"/>
              <a:cs typeface="Lucida Sans Unicode"/>
            </a:endParaRPr>
          </a:p>
          <a:p>
            <a:pPr marL="268605" marR="52069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spc="-10" dirty="0">
                <a:latin typeface="Lucida Sans Unicode"/>
                <a:cs typeface="Lucida Sans Unicode"/>
              </a:rPr>
              <a:t>Value-</a:t>
            </a:r>
            <a:r>
              <a:rPr sz="1600" dirty="0">
                <a:latin typeface="Lucida Sans Unicode"/>
                <a:cs typeface="Lucida Sans Unicode"/>
              </a:rPr>
              <a:t>added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term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used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describe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difference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between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cost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inputs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value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prices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outputs.</a:t>
            </a:r>
            <a:endParaRPr sz="16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540"/>
              </a:lnSpc>
              <a:spcBef>
                <a:spcPts val="39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non-</a:t>
            </a:r>
            <a:r>
              <a:rPr sz="1600" dirty="0">
                <a:latin typeface="Lucida Sans Unicode"/>
                <a:cs typeface="Lucida Sans Unicode"/>
              </a:rPr>
              <a:t>profit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organizations,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value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outputs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(e.g.,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highway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construction,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police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fire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protection)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their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value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society;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greater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value-</a:t>
            </a:r>
            <a:r>
              <a:rPr sz="1600" dirty="0">
                <a:latin typeface="Lucida Sans Unicode"/>
                <a:cs typeface="Lucida Sans Unicode"/>
              </a:rPr>
              <a:t>added,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greater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effectiveness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these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operations.</a:t>
            </a:r>
            <a:endParaRPr sz="1600">
              <a:latin typeface="Lucida Sans Unicode"/>
              <a:cs typeface="Lucida Sans Unicode"/>
            </a:endParaRPr>
          </a:p>
          <a:p>
            <a:pPr marL="268605" marR="630555" indent="-256540">
              <a:lnSpc>
                <a:spcPts val="1540"/>
              </a:lnSpc>
              <a:spcBef>
                <a:spcPts val="385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profit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organizations,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value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output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measured by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prices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that </a:t>
            </a:r>
            <a:r>
              <a:rPr sz="1600" dirty="0">
                <a:latin typeface="Lucida Sans Unicode"/>
                <a:cs typeface="Lucida Sans Unicode"/>
              </a:rPr>
              <a:t>customers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willing 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pay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these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goods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services.</a:t>
            </a:r>
            <a:endParaRPr sz="1600">
              <a:latin typeface="Lucida Sans Unicode"/>
              <a:cs typeface="Lucida Sans Unicode"/>
            </a:endParaRPr>
          </a:p>
          <a:p>
            <a:pPr marL="268605" marR="664845" indent="-256540">
              <a:lnSpc>
                <a:spcPts val="1540"/>
              </a:lnSpc>
              <a:spcBef>
                <a:spcPts val="39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There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many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factors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affect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management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operations systems.</a:t>
            </a:r>
            <a:endParaRPr sz="1600">
              <a:latin typeface="Lucida Sans Unicode"/>
              <a:cs typeface="Lucida Sans Unicode"/>
            </a:endParaRPr>
          </a:p>
          <a:p>
            <a:pPr marL="268605" marR="150495" indent="-256540">
              <a:lnSpc>
                <a:spcPts val="154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Among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them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degree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involvement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degree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which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technology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issued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and/or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deliver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service.</a:t>
            </a:r>
            <a:endParaRPr sz="16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730"/>
              </a:lnSpc>
              <a:spcBef>
                <a:spcPts val="2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greater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degree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involvement,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more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challenging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to</a:t>
            </a:r>
            <a:endParaRPr sz="1600">
              <a:latin typeface="Lucida Sans Unicode"/>
              <a:cs typeface="Lucida Sans Unicode"/>
            </a:endParaRPr>
          </a:p>
          <a:p>
            <a:pPr marL="268605">
              <a:lnSpc>
                <a:spcPts val="1730"/>
              </a:lnSpc>
            </a:pPr>
            <a:r>
              <a:rPr sz="1600" dirty="0">
                <a:latin typeface="Lucida Sans Unicode"/>
                <a:cs typeface="Lucida Sans Unicode"/>
              </a:rPr>
              <a:t>design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operation.</a:t>
            </a:r>
            <a:endParaRPr sz="1600">
              <a:latin typeface="Lucida Sans Unicode"/>
              <a:cs typeface="Lucida Sans Unicode"/>
            </a:endParaRPr>
          </a:p>
          <a:p>
            <a:pPr marL="268605" marR="116839" indent="-256540">
              <a:lnSpc>
                <a:spcPts val="1540"/>
              </a:lnSpc>
              <a:spcBef>
                <a:spcPts val="384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Technology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choices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have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major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impact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productivity,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costs,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flexibility,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and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satisfaction.</a:t>
            </a:r>
            <a:endParaRPr sz="1600">
              <a:latin typeface="Lucida Sans Unicode"/>
              <a:cs typeface="Lucida Sans Unicode"/>
            </a:endParaRPr>
          </a:p>
          <a:p>
            <a:pPr marL="268605" marR="561340" indent="-256540">
              <a:lnSpc>
                <a:spcPts val="154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Outputs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classified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as: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need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based,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expectation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based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new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creation based.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45363"/>
            <a:ext cx="7242048" cy="5654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050" y="1517650"/>
          <a:ext cx="7892415" cy="474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Characteristics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Manufacturing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/Goods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Services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Customer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contact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Uniformity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inputs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0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0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Labour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Content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Uniformity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outputs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Outputs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Tangible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Intangible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Measurement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Productivity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Easy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Difficult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67945">
                        <a:lnSpc>
                          <a:spcPts val="188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Opportunity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correct</a:t>
                      </a:r>
                      <a:r>
                        <a:rPr sz="1600" b="1" spc="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600" b="1" spc="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problems</a:t>
                      </a:r>
                      <a:r>
                        <a:rPr sz="1600" b="1" spc="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before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delivery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customer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Inventory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Much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Little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Evaluation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Easier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89"/>
                        </a:lnSpc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More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difficult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Patentable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Usually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8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Not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usually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0"/>
            <a:ext cx="7904988" cy="2269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016" y="496885"/>
            <a:ext cx="5081905" cy="160020"/>
          </a:xfrm>
          <a:custGeom>
            <a:avLst/>
            <a:gdLst/>
            <a:ahLst/>
            <a:cxnLst/>
            <a:rect l="l" t="t" r="r" b="b"/>
            <a:pathLst>
              <a:path w="5081905" h="160020">
                <a:moveTo>
                  <a:pt x="5081587" y="0"/>
                </a:moveTo>
                <a:lnTo>
                  <a:pt x="0" y="0"/>
                </a:lnTo>
                <a:lnTo>
                  <a:pt x="0" y="159921"/>
                </a:lnTo>
                <a:lnTo>
                  <a:pt x="5081587" y="159921"/>
                </a:lnTo>
                <a:lnTo>
                  <a:pt x="508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368" y="508788"/>
            <a:ext cx="122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6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016" y="656807"/>
            <a:ext cx="5081905" cy="160020"/>
          </a:xfrm>
          <a:custGeom>
            <a:avLst/>
            <a:gdLst/>
            <a:ahLst/>
            <a:cxnLst/>
            <a:rect l="l" t="t" r="r" b="b"/>
            <a:pathLst>
              <a:path w="5081905" h="160019">
                <a:moveTo>
                  <a:pt x="5081587" y="0"/>
                </a:moveTo>
                <a:lnTo>
                  <a:pt x="0" y="0"/>
                </a:lnTo>
                <a:lnTo>
                  <a:pt x="0" y="159921"/>
                </a:lnTo>
                <a:lnTo>
                  <a:pt x="5081587" y="159921"/>
                </a:lnTo>
                <a:lnTo>
                  <a:pt x="508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750" y="471883"/>
            <a:ext cx="3230245" cy="3505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>
              <a:lnSpc>
                <a:spcPts val="1250"/>
              </a:lnSpc>
              <a:spcBef>
                <a:spcPts val="190"/>
              </a:spcBef>
            </a:pPr>
            <a:r>
              <a:rPr sz="1100" spc="145" dirty="0">
                <a:solidFill>
                  <a:srgbClr val="FFFFFF"/>
                </a:solidFill>
                <a:latin typeface="Times New Roman"/>
                <a:cs typeface="Times New Roman"/>
              </a:rPr>
              <a:t>Difference</a:t>
            </a:r>
            <a:r>
              <a:rPr sz="11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11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150" dirty="0">
                <a:solidFill>
                  <a:srgbClr val="FFFFFF"/>
                </a:solidFill>
                <a:latin typeface="Times New Roman"/>
                <a:cs typeface="Times New Roman"/>
              </a:rPr>
              <a:t>Production</a:t>
            </a:r>
            <a:r>
              <a:rPr sz="11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15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1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1100" spc="140" dirty="0">
                <a:solidFill>
                  <a:srgbClr val="FFFFFF"/>
                </a:solidFill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818" y="846458"/>
            <a:ext cx="8355330" cy="14604"/>
            <a:chOff x="353818" y="846458"/>
            <a:chExt cx="8355330" cy="14604"/>
          </a:xfrm>
        </p:grpSpPr>
        <p:sp>
          <p:nvSpPr>
            <p:cNvPr id="7" name="object 7"/>
            <p:cNvSpPr/>
            <p:nvPr/>
          </p:nvSpPr>
          <p:spPr>
            <a:xfrm>
              <a:off x="353818" y="846604"/>
              <a:ext cx="1423035" cy="14604"/>
            </a:xfrm>
            <a:custGeom>
              <a:avLst/>
              <a:gdLst/>
              <a:ahLst/>
              <a:cxnLst/>
              <a:rect l="l" t="t" r="r" b="b"/>
              <a:pathLst>
                <a:path w="1423035" h="14605">
                  <a:moveTo>
                    <a:pt x="1422765" y="0"/>
                  </a:moveTo>
                  <a:lnTo>
                    <a:pt x="0" y="0"/>
                  </a:lnTo>
                  <a:lnTo>
                    <a:pt x="0" y="14059"/>
                  </a:lnTo>
                  <a:lnTo>
                    <a:pt x="1422765" y="14059"/>
                  </a:lnTo>
                  <a:lnTo>
                    <a:pt x="1422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999" y="847483"/>
              <a:ext cx="1420495" cy="0"/>
            </a:xfrm>
            <a:custGeom>
              <a:avLst/>
              <a:gdLst/>
              <a:ahLst/>
              <a:cxnLst/>
              <a:rect l="l" t="t" r="r" b="b"/>
              <a:pathLst>
                <a:path w="1420495">
                  <a:moveTo>
                    <a:pt x="0" y="0"/>
                  </a:moveTo>
                  <a:lnTo>
                    <a:pt x="14204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6584" y="846604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5">
                  <a:moveTo>
                    <a:pt x="18900" y="0"/>
                  </a:moveTo>
                  <a:lnTo>
                    <a:pt x="0" y="0"/>
                  </a:lnTo>
                  <a:lnTo>
                    <a:pt x="0" y="14059"/>
                  </a:lnTo>
                  <a:lnTo>
                    <a:pt x="18900" y="14059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7765" y="847483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5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5485" y="846604"/>
              <a:ext cx="3682365" cy="14604"/>
            </a:xfrm>
            <a:custGeom>
              <a:avLst/>
              <a:gdLst/>
              <a:ahLst/>
              <a:cxnLst/>
              <a:rect l="l" t="t" r="r" b="b"/>
              <a:pathLst>
                <a:path w="3682365" h="14605">
                  <a:moveTo>
                    <a:pt x="3682329" y="0"/>
                  </a:moveTo>
                  <a:lnTo>
                    <a:pt x="0" y="0"/>
                  </a:lnTo>
                  <a:lnTo>
                    <a:pt x="0" y="14059"/>
                  </a:lnTo>
                  <a:lnTo>
                    <a:pt x="3682329" y="14059"/>
                  </a:lnTo>
                  <a:lnTo>
                    <a:pt x="3682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6666" y="847483"/>
              <a:ext cx="3680460" cy="0"/>
            </a:xfrm>
            <a:custGeom>
              <a:avLst/>
              <a:gdLst/>
              <a:ahLst/>
              <a:cxnLst/>
              <a:rect l="l" t="t" r="r" b="b"/>
              <a:pathLst>
                <a:path w="3680460">
                  <a:moveTo>
                    <a:pt x="0" y="0"/>
                  </a:moveTo>
                  <a:lnTo>
                    <a:pt x="3680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7933" y="846604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5">
                  <a:moveTo>
                    <a:pt x="18900" y="0"/>
                  </a:moveTo>
                  <a:lnTo>
                    <a:pt x="0" y="0"/>
                  </a:lnTo>
                  <a:lnTo>
                    <a:pt x="0" y="14059"/>
                  </a:lnTo>
                  <a:lnTo>
                    <a:pt x="18900" y="14059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9114" y="847483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5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96834" y="846604"/>
              <a:ext cx="3212465" cy="14604"/>
            </a:xfrm>
            <a:custGeom>
              <a:avLst/>
              <a:gdLst/>
              <a:ahLst/>
              <a:cxnLst/>
              <a:rect l="l" t="t" r="r" b="b"/>
              <a:pathLst>
                <a:path w="3212465" h="14605">
                  <a:moveTo>
                    <a:pt x="3212169" y="0"/>
                  </a:moveTo>
                  <a:lnTo>
                    <a:pt x="0" y="0"/>
                  </a:lnTo>
                  <a:lnTo>
                    <a:pt x="0" y="14059"/>
                  </a:lnTo>
                  <a:lnTo>
                    <a:pt x="3212169" y="14059"/>
                  </a:lnTo>
                  <a:lnTo>
                    <a:pt x="3212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8015" y="847483"/>
              <a:ext cx="3209925" cy="0"/>
            </a:xfrm>
            <a:custGeom>
              <a:avLst/>
              <a:gdLst/>
              <a:ahLst/>
              <a:cxnLst/>
              <a:rect l="l" t="t" r="r" b="b"/>
              <a:pathLst>
                <a:path w="3209925">
                  <a:moveTo>
                    <a:pt x="0" y="0"/>
                  </a:moveTo>
                  <a:lnTo>
                    <a:pt x="32098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53818" y="5776941"/>
            <a:ext cx="8355330" cy="14604"/>
            <a:chOff x="353818" y="5776941"/>
            <a:chExt cx="8355330" cy="14604"/>
          </a:xfrm>
        </p:grpSpPr>
        <p:sp>
          <p:nvSpPr>
            <p:cNvPr id="18" name="object 18"/>
            <p:cNvSpPr/>
            <p:nvPr/>
          </p:nvSpPr>
          <p:spPr>
            <a:xfrm>
              <a:off x="353818" y="5777088"/>
              <a:ext cx="1423035" cy="14604"/>
            </a:xfrm>
            <a:custGeom>
              <a:avLst/>
              <a:gdLst/>
              <a:ahLst/>
              <a:cxnLst/>
              <a:rect l="l" t="t" r="r" b="b"/>
              <a:pathLst>
                <a:path w="1423035" h="14604">
                  <a:moveTo>
                    <a:pt x="1422765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1422765" y="14058"/>
                  </a:lnTo>
                  <a:lnTo>
                    <a:pt x="1422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999" y="5777966"/>
              <a:ext cx="1420495" cy="0"/>
            </a:xfrm>
            <a:custGeom>
              <a:avLst/>
              <a:gdLst/>
              <a:ahLst/>
              <a:cxnLst/>
              <a:rect l="l" t="t" r="r" b="b"/>
              <a:pathLst>
                <a:path w="1420495">
                  <a:moveTo>
                    <a:pt x="0" y="0"/>
                  </a:moveTo>
                  <a:lnTo>
                    <a:pt x="14204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6584" y="5777088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4">
                  <a:moveTo>
                    <a:pt x="18900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18900" y="14058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7765" y="5777966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5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5485" y="5777088"/>
              <a:ext cx="3682365" cy="14604"/>
            </a:xfrm>
            <a:custGeom>
              <a:avLst/>
              <a:gdLst/>
              <a:ahLst/>
              <a:cxnLst/>
              <a:rect l="l" t="t" r="r" b="b"/>
              <a:pathLst>
                <a:path w="3682365" h="14604">
                  <a:moveTo>
                    <a:pt x="3682329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3682329" y="14058"/>
                  </a:lnTo>
                  <a:lnTo>
                    <a:pt x="3682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6666" y="5777966"/>
              <a:ext cx="3680460" cy="0"/>
            </a:xfrm>
            <a:custGeom>
              <a:avLst/>
              <a:gdLst/>
              <a:ahLst/>
              <a:cxnLst/>
              <a:rect l="l" t="t" r="r" b="b"/>
              <a:pathLst>
                <a:path w="3680460">
                  <a:moveTo>
                    <a:pt x="0" y="0"/>
                  </a:moveTo>
                  <a:lnTo>
                    <a:pt x="36800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7933" y="5777088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4">
                  <a:moveTo>
                    <a:pt x="18900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18900" y="14058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79114" y="5777966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5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6834" y="5777088"/>
              <a:ext cx="3212465" cy="14604"/>
            </a:xfrm>
            <a:custGeom>
              <a:avLst/>
              <a:gdLst/>
              <a:ahLst/>
              <a:cxnLst/>
              <a:rect l="l" t="t" r="r" b="b"/>
              <a:pathLst>
                <a:path w="3212465" h="14604">
                  <a:moveTo>
                    <a:pt x="3212169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3212169" y="14058"/>
                  </a:lnTo>
                  <a:lnTo>
                    <a:pt x="3212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98015" y="5777966"/>
              <a:ext cx="3209925" cy="0"/>
            </a:xfrm>
            <a:custGeom>
              <a:avLst/>
              <a:gdLst/>
              <a:ahLst/>
              <a:cxnLst/>
              <a:rect l="l" t="t" r="r" b="b"/>
              <a:pathLst>
                <a:path w="3209925">
                  <a:moveTo>
                    <a:pt x="0" y="0"/>
                  </a:moveTo>
                  <a:lnTo>
                    <a:pt x="32098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34720" y="846458"/>
          <a:ext cx="8374380" cy="4942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50" b="1" spc="160" dirty="0">
                          <a:latin typeface="Book Antiqua"/>
                          <a:cs typeface="Book Antiqua"/>
                        </a:rPr>
                        <a:t>Basis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50" b="1" spc="185" dirty="0">
                          <a:latin typeface="Book Antiqua"/>
                          <a:cs typeface="Book Antiqua"/>
                        </a:rPr>
                        <a:t>Production/Manufacturing</a:t>
                      </a:r>
                      <a:r>
                        <a:rPr sz="1150" b="1" spc="25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75" dirty="0">
                          <a:latin typeface="Book Antiqua"/>
                          <a:cs typeface="Book Antiqua"/>
                        </a:rPr>
                        <a:t>Operations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50" b="1" spc="175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b="1" spc="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75" dirty="0">
                          <a:latin typeface="Book Antiqua"/>
                          <a:cs typeface="Book Antiqua"/>
                        </a:rPr>
                        <a:t>Operations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106045" marR="477520">
                        <a:lnSpc>
                          <a:spcPct val="110500"/>
                        </a:lnSpc>
                        <a:spcBef>
                          <a:spcPts val="45"/>
                        </a:spcBef>
                      </a:pPr>
                      <a:r>
                        <a:rPr sz="1150" b="1" spc="190" dirty="0">
                          <a:latin typeface="Book Antiqua"/>
                          <a:cs typeface="Book Antiqua"/>
                        </a:rPr>
                        <a:t>Nature</a:t>
                      </a:r>
                      <a:r>
                        <a:rPr sz="1150" b="1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45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50" b="1" spc="190" dirty="0">
                          <a:latin typeface="Book Antiqua"/>
                          <a:cs typeface="Book Antiqua"/>
                        </a:rPr>
                        <a:t>Output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50" spc="114" dirty="0">
                          <a:latin typeface="Book Antiqua"/>
                          <a:cs typeface="Book Antiqua"/>
                        </a:rPr>
                        <a:t>It</a:t>
                      </a:r>
                      <a:r>
                        <a:rPr sz="1150" spc="1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yield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tangible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output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95" dirty="0">
                          <a:latin typeface="Book Antiqua"/>
                          <a:cs typeface="Book Antiqua"/>
                        </a:rPr>
                        <a:t>from</a:t>
                      </a:r>
                      <a:r>
                        <a:rPr sz="115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conversion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7314">
                        <a:lnSpc>
                          <a:spcPct val="113500"/>
                        </a:lnSpc>
                        <a:spcBef>
                          <a:spcPts val="35"/>
                        </a:spcBef>
                        <a:tabLst>
                          <a:tab pos="1111250" algn="l"/>
                          <a:tab pos="2409190" algn="l"/>
                        </a:tabLst>
                      </a:pPr>
                      <a:r>
                        <a:rPr sz="1150" spc="150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operations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produce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intangible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output.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106045" marR="104775">
                        <a:lnSpc>
                          <a:spcPct val="109300"/>
                        </a:lnSpc>
                        <a:spcBef>
                          <a:spcPts val="65"/>
                        </a:spcBef>
                      </a:pPr>
                      <a:r>
                        <a:rPr sz="1150" b="1" spc="200" dirty="0">
                          <a:latin typeface="Book Antiqua"/>
                          <a:cs typeface="Book Antiqua"/>
                        </a:rPr>
                        <a:t>Consumption </a:t>
                      </a:r>
                      <a:r>
                        <a:rPr sz="1150" b="1" spc="17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50" b="1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90" dirty="0">
                          <a:latin typeface="Book Antiqua"/>
                          <a:cs typeface="Book Antiqua"/>
                        </a:rPr>
                        <a:t>Output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1600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200" dirty="0">
                          <a:latin typeface="Book Antiqua"/>
                          <a:cs typeface="Book Antiqua"/>
                        </a:rPr>
                        <a:t>Output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manufacturing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operations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can</a:t>
                      </a:r>
                      <a:r>
                        <a:rPr sz="1150" spc="1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be</a:t>
                      </a:r>
                      <a:r>
                        <a:rPr sz="115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10" dirty="0">
                          <a:latin typeface="Book Antiqua"/>
                          <a:cs typeface="Book Antiqua"/>
                        </a:rPr>
                        <a:t>consumed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over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time.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6045">
                        <a:lnSpc>
                          <a:spcPct val="113300"/>
                        </a:lnSpc>
                        <a:spcBef>
                          <a:spcPts val="35"/>
                        </a:spcBef>
                        <a:tabLst>
                          <a:tab pos="997585" algn="l"/>
                          <a:tab pos="1773555" algn="l"/>
                          <a:tab pos="2233295" algn="l"/>
                        </a:tabLst>
                      </a:pPr>
                      <a:r>
                        <a:rPr sz="1150" spc="150" dirty="0">
                          <a:latin typeface="Book Antiqua"/>
                          <a:cs typeface="Book Antiqua"/>
                        </a:rPr>
                        <a:t>Services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output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consumed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immediately.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 marL="106045" marR="477520">
                        <a:lnSpc>
                          <a:spcPct val="110300"/>
                        </a:lnSpc>
                        <a:spcBef>
                          <a:spcPts val="50"/>
                        </a:spcBef>
                      </a:pPr>
                      <a:r>
                        <a:rPr sz="1150" b="1" spc="190" dirty="0">
                          <a:latin typeface="Book Antiqua"/>
                          <a:cs typeface="Book Antiqua"/>
                        </a:rPr>
                        <a:t>Nature</a:t>
                      </a:r>
                      <a:r>
                        <a:rPr sz="1150" b="1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45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50" b="1" spc="195" dirty="0">
                          <a:latin typeface="Book Antiqua"/>
                          <a:cs typeface="Book Antiqua"/>
                        </a:rPr>
                        <a:t>work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9220" algn="just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185" dirty="0">
                          <a:latin typeface="Book Antiqua"/>
                          <a:cs typeface="Book Antiqua"/>
                        </a:rPr>
                        <a:t>Manufacturing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operations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capital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intensive</a:t>
                      </a:r>
                      <a:r>
                        <a:rPr sz="1150" spc="48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because</a:t>
                      </a:r>
                      <a:r>
                        <a:rPr sz="1150" spc="48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sz="1150" spc="48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use</a:t>
                      </a:r>
                      <a:r>
                        <a:rPr sz="1150" spc="4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less</a:t>
                      </a:r>
                      <a:r>
                        <a:rPr sz="1150" spc="4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labour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10" dirty="0">
                          <a:latin typeface="Book Antiqua"/>
                          <a:cs typeface="Book Antiqua"/>
                        </a:rPr>
                        <a:t>more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machines</a:t>
                      </a:r>
                      <a:r>
                        <a:rPr sz="115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equipments.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0965" algn="just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160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operations</a:t>
                      </a:r>
                      <a:r>
                        <a:rPr sz="1150" spc="295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labour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intensive. 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use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210" dirty="0">
                          <a:latin typeface="Book Antiqua"/>
                          <a:cs typeface="Book Antiqua"/>
                        </a:rPr>
                        <a:t>more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labour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less</a:t>
                      </a:r>
                      <a:r>
                        <a:rPr sz="115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machine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equipments.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 marL="106045" marR="374650">
                        <a:lnSpc>
                          <a:spcPct val="109900"/>
                        </a:lnSpc>
                        <a:spcBef>
                          <a:spcPts val="55"/>
                        </a:spcBef>
                      </a:pPr>
                      <a:r>
                        <a:rPr sz="1150" b="1" spc="195" dirty="0">
                          <a:latin typeface="Book Antiqua"/>
                          <a:cs typeface="Book Antiqua"/>
                        </a:rPr>
                        <a:t>Degree</a:t>
                      </a:r>
                      <a:r>
                        <a:rPr sz="1150" b="1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b="1" spc="145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50" b="1" spc="165" dirty="0">
                          <a:latin typeface="Book Antiqua"/>
                          <a:cs typeface="Book Antiqua"/>
                        </a:rPr>
                        <a:t>customer’s </a:t>
                      </a:r>
                      <a:r>
                        <a:rPr sz="1150" b="1" spc="155" dirty="0">
                          <a:latin typeface="Book Antiqua"/>
                          <a:cs typeface="Book Antiqua"/>
                        </a:rPr>
                        <a:t>contact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9220">
                        <a:lnSpc>
                          <a:spcPct val="113599"/>
                        </a:lnSpc>
                        <a:spcBef>
                          <a:spcPts val="30"/>
                        </a:spcBef>
                        <a:tabLst>
                          <a:tab pos="1063625" algn="l"/>
                          <a:tab pos="2179320" algn="l"/>
                          <a:tab pos="2978785" algn="l"/>
                          <a:tab pos="3304540" algn="l"/>
                        </a:tabLst>
                      </a:pPr>
                      <a:r>
                        <a:rPr sz="1150" spc="170" dirty="0">
                          <a:latin typeface="Book Antiqua"/>
                          <a:cs typeface="Book Antiqua"/>
                        </a:rPr>
                        <a:t>Frequent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customers’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contact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05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not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required</a:t>
                      </a:r>
                      <a:r>
                        <a:rPr sz="1150" spc="1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manufacturing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operations.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6680">
                        <a:lnSpc>
                          <a:spcPct val="113599"/>
                        </a:lnSpc>
                        <a:spcBef>
                          <a:spcPts val="30"/>
                        </a:spcBef>
                        <a:tabLst>
                          <a:tab pos="1026160" algn="l"/>
                          <a:tab pos="2030730" algn="l"/>
                          <a:tab pos="2903220" algn="l"/>
                        </a:tabLst>
                      </a:pPr>
                      <a:r>
                        <a:rPr sz="1150" spc="180" dirty="0">
                          <a:latin typeface="Book Antiqua"/>
                          <a:cs typeface="Book Antiqua"/>
                        </a:rPr>
                        <a:t>Without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customer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contact,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no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can</a:t>
                      </a:r>
                      <a:r>
                        <a:rPr sz="1150" spc="1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be</a:t>
                      </a:r>
                      <a:r>
                        <a:rPr sz="1150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generated.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 marL="106045" marR="180340">
                        <a:lnSpc>
                          <a:spcPct val="109300"/>
                        </a:lnSpc>
                        <a:spcBef>
                          <a:spcPts val="75"/>
                        </a:spcBef>
                      </a:pPr>
                      <a:r>
                        <a:rPr sz="1150" b="1" spc="180" dirty="0">
                          <a:latin typeface="Book Antiqua"/>
                          <a:cs typeface="Book Antiqua"/>
                        </a:rPr>
                        <a:t>Customers’ </a:t>
                      </a:r>
                      <a:r>
                        <a:rPr sz="1150" b="1" spc="155" dirty="0">
                          <a:latin typeface="Book Antiqua"/>
                          <a:cs typeface="Book Antiqua"/>
                        </a:rPr>
                        <a:t>Participation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6045" algn="just">
                        <a:lnSpc>
                          <a:spcPct val="112799"/>
                        </a:lnSpc>
                        <a:spcBef>
                          <a:spcPts val="55"/>
                        </a:spcBef>
                      </a:pPr>
                      <a:r>
                        <a:rPr sz="1150" spc="204" dirty="0">
                          <a:latin typeface="Book Antiqua"/>
                          <a:cs typeface="Book Antiqua"/>
                        </a:rPr>
                        <a:t>Once</a:t>
                      </a:r>
                      <a:r>
                        <a:rPr sz="115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order</a:t>
                      </a:r>
                      <a:r>
                        <a:rPr sz="1150" spc="20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5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received,</a:t>
                      </a:r>
                      <a:r>
                        <a:rPr sz="1150" spc="2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there</a:t>
                      </a:r>
                      <a:r>
                        <a:rPr sz="115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50" spc="2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no</a:t>
                      </a:r>
                      <a:r>
                        <a:rPr sz="1150" spc="2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need 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50" spc="445" dirty="0">
                          <a:latin typeface="Book Antiqua"/>
                          <a:cs typeface="Book Antiqua"/>
                        </a:rPr>
                        <a:t>   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customers’</a:t>
                      </a:r>
                      <a:r>
                        <a:rPr sz="1150" spc="440" dirty="0">
                          <a:latin typeface="Book Antiqua"/>
                          <a:cs typeface="Book Antiqua"/>
                        </a:rPr>
                        <a:t>   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participation</a:t>
                      </a:r>
                      <a:r>
                        <a:rPr sz="1150" spc="440" dirty="0">
                          <a:latin typeface="Book Antiqua"/>
                          <a:cs typeface="Book Antiqua"/>
                        </a:rPr>
                        <a:t>    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in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conversion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process.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5410" algn="just">
                        <a:lnSpc>
                          <a:spcPct val="112999"/>
                        </a:lnSpc>
                        <a:spcBef>
                          <a:spcPts val="55"/>
                        </a:spcBef>
                      </a:pPr>
                      <a:r>
                        <a:rPr sz="1150" spc="16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50" spc="320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320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operations,</a:t>
                      </a:r>
                      <a:r>
                        <a:rPr sz="1150" spc="320" dirty="0">
                          <a:latin typeface="Book Antiqua"/>
                          <a:cs typeface="Book Antiqua"/>
                        </a:rPr>
                        <a:t>  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service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generation  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  impossible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without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participating</a:t>
                      </a:r>
                      <a:r>
                        <a:rPr sz="1150" spc="49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customers</a:t>
                      </a:r>
                      <a:r>
                        <a:rPr sz="1150" spc="49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50" spc="49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process.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106045" marR="105410">
                        <a:lnSpc>
                          <a:spcPct val="109900"/>
                        </a:lnSpc>
                        <a:spcBef>
                          <a:spcPts val="55"/>
                        </a:spcBef>
                      </a:pPr>
                      <a:r>
                        <a:rPr sz="1150" b="1" spc="195" dirty="0">
                          <a:latin typeface="Book Antiqua"/>
                          <a:cs typeface="Book Antiqua"/>
                        </a:rPr>
                        <a:t>Measurement </a:t>
                      </a:r>
                      <a:r>
                        <a:rPr sz="1150" b="1" spc="135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50" b="1" spc="180" dirty="0">
                          <a:latin typeface="Book Antiqua"/>
                          <a:cs typeface="Book Antiqua"/>
                        </a:rPr>
                        <a:t>Performance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7950">
                        <a:lnSpc>
                          <a:spcPct val="113300"/>
                        </a:lnSpc>
                        <a:spcBef>
                          <a:spcPts val="35"/>
                        </a:spcBef>
                        <a:tabLst>
                          <a:tab pos="1443355" algn="l"/>
                          <a:tab pos="2374900" algn="l"/>
                          <a:tab pos="2823210" algn="l"/>
                          <a:tab pos="3417570" algn="l"/>
                        </a:tabLst>
                      </a:pPr>
                      <a:r>
                        <a:rPr sz="1150" spc="155" dirty="0">
                          <a:latin typeface="Book Antiqua"/>
                          <a:cs typeface="Book Antiqua"/>
                        </a:rPr>
                        <a:t>Sophisticated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methods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used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sz="1150" spc="195" dirty="0">
                          <a:latin typeface="Book Antiqua"/>
                          <a:cs typeface="Book Antiqua"/>
                        </a:rPr>
                        <a:t>measure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manufacturing</a:t>
                      </a:r>
                      <a:r>
                        <a:rPr sz="1150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operations.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6045">
                        <a:lnSpc>
                          <a:spcPct val="113300"/>
                        </a:lnSpc>
                        <a:spcBef>
                          <a:spcPts val="35"/>
                        </a:spcBef>
                        <a:tabLst>
                          <a:tab pos="908685" algn="l"/>
                          <a:tab pos="1863725" algn="l"/>
                          <a:tab pos="2335530" algn="l"/>
                          <a:tab pos="2954020" algn="l"/>
                        </a:tabLst>
                      </a:pPr>
                      <a:r>
                        <a:rPr sz="1150" spc="175" dirty="0">
                          <a:latin typeface="Book Antiqua"/>
                          <a:cs typeface="Book Antiqua"/>
                        </a:rPr>
                        <a:t>Simple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methods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used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30" dirty="0"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sz="1150" spc="195" dirty="0">
                          <a:latin typeface="Book Antiqua"/>
                          <a:cs typeface="Book Antiqua"/>
                        </a:rPr>
                        <a:t>measure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operations.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185" dirty="0">
                          <a:latin typeface="Book Antiqua"/>
                          <a:cs typeface="Book Antiqua"/>
                        </a:rPr>
                        <a:t>Market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5410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200" dirty="0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produce</a:t>
                      </a:r>
                      <a:r>
                        <a:rPr sz="1150" spc="3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goods</a:t>
                      </a:r>
                      <a:r>
                        <a:rPr sz="1150" spc="2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50" spc="2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local,</a:t>
                      </a:r>
                      <a:r>
                        <a:rPr sz="1150" spc="2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regional,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1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international.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8585">
                        <a:lnSpc>
                          <a:spcPct val="113300"/>
                        </a:lnSpc>
                        <a:spcBef>
                          <a:spcPts val="35"/>
                        </a:spcBef>
                        <a:tabLst>
                          <a:tab pos="679450" algn="l"/>
                          <a:tab pos="1623060" algn="l"/>
                          <a:tab pos="2441575" algn="l"/>
                        </a:tabLst>
                      </a:pPr>
                      <a:r>
                        <a:rPr sz="1150" spc="180" dirty="0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generally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provide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services 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local</a:t>
                      </a:r>
                      <a:r>
                        <a:rPr sz="115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people.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165" dirty="0">
                          <a:latin typeface="Book Antiqua"/>
                          <a:cs typeface="Book Antiqua"/>
                        </a:rPr>
                        <a:t>Process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 marR="108585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210" dirty="0">
                          <a:latin typeface="Book Antiqua"/>
                          <a:cs typeface="Book Antiqua"/>
                        </a:rPr>
                        <a:t>Complex</a:t>
                      </a:r>
                      <a:r>
                        <a:rPr sz="1150" spc="3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200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50" spc="2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interrelated</a:t>
                      </a:r>
                      <a:r>
                        <a:rPr sz="1150" spc="3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0" dirty="0">
                          <a:latin typeface="Book Antiqua"/>
                          <a:cs typeface="Book Antiqua"/>
                        </a:rPr>
                        <a:t>processes</a:t>
                      </a:r>
                      <a:r>
                        <a:rPr sz="1150" spc="3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are </a:t>
                      </a:r>
                      <a:r>
                        <a:rPr sz="1150" spc="180" dirty="0">
                          <a:latin typeface="Book Antiqua"/>
                          <a:cs typeface="Book Antiqua"/>
                        </a:rPr>
                        <a:t>followed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5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85" dirty="0">
                          <a:latin typeface="Book Antiqua"/>
                          <a:cs typeface="Book Antiqua"/>
                        </a:rPr>
                        <a:t>manufacturing</a:t>
                      </a:r>
                      <a:r>
                        <a:rPr sz="115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operations.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 marR="106045">
                        <a:lnSpc>
                          <a:spcPct val="113300"/>
                        </a:lnSpc>
                        <a:spcBef>
                          <a:spcPts val="35"/>
                        </a:spcBef>
                      </a:pPr>
                      <a:r>
                        <a:rPr sz="1150" spc="185" dirty="0">
                          <a:latin typeface="Book Antiqua"/>
                          <a:cs typeface="Book Antiqua"/>
                        </a:rPr>
                        <a:t>Simple</a:t>
                      </a:r>
                      <a:r>
                        <a:rPr sz="1150" spc="4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0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4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75" dirty="0">
                          <a:latin typeface="Book Antiqua"/>
                          <a:cs typeface="Book Antiqua"/>
                        </a:rPr>
                        <a:t>process</a:t>
                      </a:r>
                      <a:r>
                        <a:rPr sz="1150" spc="4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20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50" spc="4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65" dirty="0">
                          <a:latin typeface="Book Antiqua"/>
                          <a:cs typeface="Book Antiqua"/>
                        </a:rPr>
                        <a:t>applied 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50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5" dirty="0">
                          <a:latin typeface="Book Antiqua"/>
                          <a:cs typeface="Book Antiqua"/>
                        </a:rPr>
                        <a:t>service</a:t>
                      </a:r>
                      <a:r>
                        <a:rPr sz="115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150" dirty="0">
                          <a:latin typeface="Book Antiqua"/>
                          <a:cs typeface="Book Antiqua"/>
                        </a:rPr>
                        <a:t>operations.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46021"/>
            <a:ext cx="322516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1550" spc="-25" dirty="0">
                <a:solidFill>
                  <a:srgbClr val="2CA1BE"/>
                </a:solidFill>
                <a:latin typeface="Lucida Sans Unicode"/>
                <a:cs typeface="Lucida Sans Unicode"/>
              </a:rPr>
              <a:t>1.</a:t>
            </a:r>
            <a:r>
              <a:rPr sz="1550" dirty="0">
                <a:solidFill>
                  <a:srgbClr val="2CA1BE"/>
                </a:solidFill>
                <a:latin typeface="Lucida Sans Unicode"/>
                <a:cs typeface="Lucida Sans Unicode"/>
              </a:rPr>
              <a:t>	</a:t>
            </a:r>
            <a:r>
              <a:rPr sz="2300" dirty="0">
                <a:latin typeface="Lucida Sans Unicode"/>
                <a:cs typeface="Lucida Sans Unicode"/>
              </a:rPr>
              <a:t>Planning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Functions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indent="-164465">
              <a:lnSpc>
                <a:spcPts val="1975"/>
              </a:lnSpc>
              <a:spcBef>
                <a:spcPts val="105"/>
              </a:spcBef>
              <a:buClr>
                <a:srgbClr val="2CA1BE"/>
              </a:buClr>
              <a:buSzPct val="64705"/>
              <a:buAutoNum type="romanLcPeriod"/>
              <a:tabLst>
                <a:tab pos="177165" algn="l"/>
              </a:tabLst>
            </a:pPr>
            <a:r>
              <a:rPr dirty="0"/>
              <a:t>Development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Systems</a:t>
            </a:r>
            <a:r>
              <a:rPr spc="-5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Others</a:t>
            </a:r>
            <a:r>
              <a:rPr spc="-30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(rules,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regulations,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policies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endParaRPr sz="1400">
              <a:latin typeface="Lucida Sans Unicode"/>
              <a:cs typeface="Lucida Sans Unicode"/>
            </a:endParaRPr>
          </a:p>
          <a:p>
            <a:pPr marL="178435">
              <a:lnSpc>
                <a:spcPts val="1614"/>
              </a:lnSpc>
            </a:pP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strategies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to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operations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department).</a:t>
            </a:r>
            <a:endParaRPr sz="1400">
              <a:latin typeface="Lucida Sans Unicode"/>
              <a:cs typeface="Lucida Sans Unicode"/>
            </a:endParaRPr>
          </a:p>
          <a:p>
            <a:pPr marL="176530" marR="33655" indent="-164465">
              <a:lnSpc>
                <a:spcPct val="92400"/>
              </a:lnSpc>
              <a:spcBef>
                <a:spcPts val="310"/>
              </a:spcBef>
              <a:buClr>
                <a:srgbClr val="2CA1BE"/>
              </a:buClr>
              <a:buSzPct val="64705"/>
              <a:buAutoNum type="romanLcPeriod" startAt="2"/>
              <a:tabLst>
                <a:tab pos="178435" algn="l"/>
              </a:tabLst>
            </a:pPr>
            <a:r>
              <a:rPr dirty="0"/>
              <a:t>Product/Service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50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(product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design,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looks,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features,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costs,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prices,</a:t>
            </a:r>
            <a:r>
              <a:rPr sz="14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quality 	etc.).</a:t>
            </a:r>
            <a:endParaRPr sz="1400">
              <a:latin typeface="Lucida Sans Unicode"/>
              <a:cs typeface="Lucida Sans Unicode"/>
            </a:endParaRPr>
          </a:p>
          <a:p>
            <a:pPr marL="178435" marR="102235" indent="-169545">
              <a:lnSpc>
                <a:spcPct val="90900"/>
              </a:lnSpc>
              <a:spcBef>
                <a:spcPts val="350"/>
              </a:spcBef>
              <a:buSzPct val="64705"/>
              <a:buFont typeface="Lucida Sans Unicode"/>
              <a:buAutoNum type="romanLcPeriod" startAt="2"/>
              <a:tabLst>
                <a:tab pos="178435" algn="l"/>
                <a:tab pos="184785" algn="l"/>
              </a:tabLst>
            </a:pPr>
            <a:r>
              <a:rPr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Location</a:t>
            </a:r>
            <a:r>
              <a:rPr spc="-70" dirty="0"/>
              <a:t> </a:t>
            </a:r>
            <a:r>
              <a:rPr dirty="0"/>
              <a:t>Planning</a:t>
            </a:r>
            <a:r>
              <a:rPr spc="-55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(materials,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manpower,</a:t>
            </a:r>
            <a:r>
              <a:rPr sz="14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market/customers,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geographical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structure,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climate,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cost</a:t>
            </a:r>
            <a:r>
              <a:rPr sz="14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of</a:t>
            </a:r>
            <a:r>
              <a:rPr sz="1400" b="0" spc="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land,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socio-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cultural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issues,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infrastructure-transportation, communication,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health,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education,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water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supply,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banking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insurance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etc.).</a:t>
            </a:r>
            <a:endParaRPr sz="1400">
              <a:latin typeface="Lucida Sans Unicode"/>
              <a:cs typeface="Lucida Sans Unicode"/>
            </a:endParaRPr>
          </a:p>
          <a:p>
            <a:pPr marL="176530" marR="130175" indent="-169545">
              <a:lnSpc>
                <a:spcPct val="91200"/>
              </a:lnSpc>
              <a:spcBef>
                <a:spcPts val="350"/>
              </a:spcBef>
              <a:buClr>
                <a:srgbClr val="2CA1BE"/>
              </a:buClr>
              <a:buSzPct val="64705"/>
              <a:buAutoNum type="romanLcPeriod" startAt="2"/>
              <a:tabLst>
                <a:tab pos="178435" algn="l"/>
              </a:tabLst>
            </a:pPr>
            <a:r>
              <a:rPr dirty="0"/>
              <a:t>Layout</a:t>
            </a:r>
            <a:r>
              <a:rPr spc="-60" dirty="0"/>
              <a:t> </a:t>
            </a:r>
            <a:r>
              <a:rPr dirty="0"/>
              <a:t>Planning</a:t>
            </a:r>
            <a:r>
              <a:rPr spc="-60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(internal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settings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fittings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with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constructions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of 	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different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buildings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others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such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as</a:t>
            </a:r>
            <a:r>
              <a:rPr sz="14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machinery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set-up,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store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rooms,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warehouses, 	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rest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rooms,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office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room,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public</a:t>
            </a:r>
            <a:r>
              <a:rPr sz="14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or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customer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contact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room,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canteen,</a:t>
            </a:r>
            <a:r>
              <a:rPr sz="14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parking</a:t>
            </a:r>
            <a:r>
              <a:rPr sz="14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etc.).</a:t>
            </a:r>
            <a:endParaRPr sz="1400">
              <a:latin typeface="Lucida Sans Unicode"/>
              <a:cs typeface="Lucida Sans Unicode"/>
            </a:endParaRPr>
          </a:p>
          <a:p>
            <a:pPr marL="177165" marR="131445" indent="-165100">
              <a:lnSpc>
                <a:spcPct val="92400"/>
              </a:lnSpc>
              <a:spcBef>
                <a:spcPts val="315"/>
              </a:spcBef>
              <a:buClr>
                <a:srgbClr val="2CA1BE"/>
              </a:buClr>
              <a:buSzPct val="64705"/>
              <a:buAutoNum type="romanLcPeriod" startAt="2"/>
              <a:tabLst>
                <a:tab pos="178435" algn="l"/>
              </a:tabLst>
            </a:pPr>
            <a:r>
              <a:rPr dirty="0"/>
              <a:t>Process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45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(processes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understanding,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development,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evaluation,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selection, 	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implementation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etc.).</a:t>
            </a:r>
            <a:endParaRPr sz="1400">
              <a:latin typeface="Lucida Sans Unicode"/>
              <a:cs typeface="Lucida Sans Unicode"/>
            </a:endParaRPr>
          </a:p>
          <a:p>
            <a:pPr marL="176530" marR="5080" indent="-169545">
              <a:lnSpc>
                <a:spcPct val="91000"/>
              </a:lnSpc>
              <a:spcBef>
                <a:spcPts val="350"/>
              </a:spcBef>
              <a:buClr>
                <a:srgbClr val="2CA1BE"/>
              </a:buClr>
              <a:buSzPct val="64705"/>
              <a:buAutoNum type="romanLcPeriod" startAt="2"/>
              <a:tabLst>
                <a:tab pos="178435" algn="l"/>
              </a:tabLst>
            </a:pPr>
            <a:r>
              <a:rPr dirty="0"/>
              <a:t>HR</a:t>
            </a:r>
            <a:r>
              <a:rPr spc="-35" dirty="0"/>
              <a:t> </a:t>
            </a:r>
            <a:r>
              <a:rPr dirty="0"/>
              <a:t>Planning</a:t>
            </a:r>
            <a:r>
              <a:rPr spc="-65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(understanding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requirement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of</a:t>
            </a:r>
            <a:r>
              <a:rPr sz="14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manpower,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recruitment,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selection, 	socialization,</a:t>
            </a:r>
            <a:r>
              <a:rPr sz="1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training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development,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compensation</a:t>
            </a:r>
            <a:r>
              <a:rPr sz="14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management,</a:t>
            </a:r>
            <a:r>
              <a:rPr sz="14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performance 	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evaluation,</a:t>
            </a:r>
            <a:r>
              <a:rPr sz="14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dispute</a:t>
            </a:r>
            <a:r>
              <a:rPr sz="14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conflict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handling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etc.).</a:t>
            </a:r>
            <a:endParaRPr sz="1400">
              <a:latin typeface="Lucida Sans Unicode"/>
              <a:cs typeface="Lucida Sans Unicode"/>
            </a:endParaRPr>
          </a:p>
          <a:p>
            <a:pPr marL="178435" marR="201930" indent="-170180">
              <a:lnSpc>
                <a:spcPct val="92400"/>
              </a:lnSpc>
              <a:spcBef>
                <a:spcPts val="320"/>
              </a:spcBef>
              <a:buClr>
                <a:srgbClr val="2CA1BE"/>
              </a:buClr>
              <a:buSzPct val="64705"/>
              <a:buAutoNum type="romanLcPeriod" startAt="2"/>
              <a:tabLst>
                <a:tab pos="178435" algn="l"/>
                <a:tab pos="217804" algn="l"/>
              </a:tabLst>
            </a:pPr>
            <a:r>
              <a:rPr dirty="0"/>
              <a:t>	Forecasting</a:t>
            </a:r>
            <a:r>
              <a:rPr spc="-45" dirty="0"/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(qualitative</a:t>
            </a:r>
            <a:r>
              <a:rPr sz="1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4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quantitative</a:t>
            </a:r>
            <a:r>
              <a:rPr sz="14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techniques</a:t>
            </a:r>
            <a:r>
              <a:rPr sz="14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including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short-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term,</a:t>
            </a:r>
            <a:r>
              <a:rPr sz="14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mid-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term</a:t>
            </a:r>
            <a:r>
              <a:rPr sz="14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long-term).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001" y="602951"/>
            <a:ext cx="7787920" cy="4832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71043"/>
            <a:ext cx="34315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Lucida Sans Unicode"/>
                <a:cs typeface="Lucida Sans Unicode"/>
              </a:rPr>
              <a:t>2.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Organizing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Functions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734923"/>
            <a:ext cx="7680959" cy="44557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Organizational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hierarchy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department.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Communication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pattern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department.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  <a:tab pos="3949700" algn="l"/>
              </a:tabLst>
            </a:pPr>
            <a:r>
              <a:rPr sz="1700" dirty="0">
                <a:latin typeface="Lucida Sans Unicode"/>
                <a:cs typeface="Lucida Sans Unicode"/>
              </a:rPr>
              <a:t>Selection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management</a:t>
            </a:r>
            <a:r>
              <a:rPr sz="1700" dirty="0">
                <a:latin typeface="Lucida Sans Unicode"/>
                <a:cs typeface="Lucida Sans Unicode"/>
              </a:rPr>
              <a:t>	and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leadership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styles.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Job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structuring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(job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descriptions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job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specifications).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Job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evaluation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measurement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criteria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development.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Projects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contracting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outsourcing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provisions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700">
              <a:latin typeface="Lucida Sans Unicode"/>
              <a:cs typeface="Lucida Sans Unicode"/>
            </a:endParaRPr>
          </a:p>
          <a:p>
            <a:pPr marL="379095" indent="-366395">
              <a:lnSpc>
                <a:spcPct val="100000"/>
              </a:lnSpc>
              <a:buAutoNum type="arabicPeriod" startAt="3"/>
              <a:tabLst>
                <a:tab pos="379095" algn="l"/>
              </a:tabLst>
            </a:pP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Controlling</a:t>
            </a:r>
            <a:r>
              <a:rPr sz="23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Functions</a:t>
            </a:r>
            <a:endParaRPr sz="23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Costs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prices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spc="-10" dirty="0">
                <a:latin typeface="Lucida Sans Unicode"/>
                <a:cs typeface="Lucida Sans Unicode"/>
              </a:rPr>
              <a:t>Quality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spc="-10" dirty="0">
                <a:latin typeface="Lucida Sans Unicode"/>
                <a:cs typeface="Lucida Sans Unicode"/>
              </a:rPr>
              <a:t>Materials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spc="-10" dirty="0">
                <a:latin typeface="Lucida Sans Unicode"/>
                <a:cs typeface="Lucida Sans Unicode"/>
              </a:rPr>
              <a:t>manpower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Machinery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technology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System,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procedures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064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Lucida Sans Unicode"/>
                <a:cs typeface="Lucida Sans Unicode"/>
              </a:rPr>
              <a:t>4.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Behaviour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Functions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784606"/>
            <a:ext cx="7414895" cy="4873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734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have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behaviour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employees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three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functions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practically: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Communication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Motivation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Leadership.</a:t>
            </a:r>
            <a:endParaRPr sz="1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700">
              <a:latin typeface="Lucida Sans Unicode"/>
              <a:cs typeface="Lucida Sans Unicode"/>
            </a:endParaRPr>
          </a:p>
          <a:p>
            <a:pPr marL="379095" indent="-366395">
              <a:lnSpc>
                <a:spcPct val="100000"/>
              </a:lnSpc>
              <a:buAutoNum type="arabicPeriod" startAt="5"/>
              <a:tabLst>
                <a:tab pos="379095" algn="l"/>
              </a:tabLst>
            </a:pP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Modeling</a:t>
            </a:r>
            <a:r>
              <a:rPr sz="23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Functions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sz="1700" dirty="0">
                <a:latin typeface="Lucida Sans Unicode"/>
                <a:cs typeface="Lucida Sans Unicode"/>
              </a:rPr>
              <a:t>Modeling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approaches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methods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simplify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complexities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workplace.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following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models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understood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requirement: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Linear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Programing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models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Queuing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Models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Inventory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models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Control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charts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models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Networking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models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Simulation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models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4497"/>
            <a:ext cx="7936230" cy="43643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500"/>
              </a:spcBef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duties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responsibilities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in </a:t>
            </a: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organizations: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Purchasing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materials.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Designing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process.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Planning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geographical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center.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settings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factory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center.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Designing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establishing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standards.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Product/Service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design.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Capacity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planning.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planning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scheduling.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Supply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management.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control.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Inventory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management.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Measurement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monitoring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productivity.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maintenance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repair.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Industrial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relations.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Staff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selection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budgeting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0"/>
            <a:ext cx="6390132" cy="20863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623" y="493776"/>
            <a:ext cx="6667772" cy="4297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2373" y="3100451"/>
            <a:ext cx="3683635" cy="641350"/>
            <a:chOff x="602373" y="3100451"/>
            <a:chExt cx="3683635" cy="641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3" y="3124200"/>
              <a:ext cx="3659124" cy="6172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8723" y="3106801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22" y="0"/>
                  </a:moveTo>
                  <a:lnTo>
                    <a:pt x="100177" y="0"/>
                  </a:lnTo>
                  <a:lnTo>
                    <a:pt x="61180" y="7870"/>
                  </a:lnTo>
                  <a:lnTo>
                    <a:pt x="29338" y="29337"/>
                  </a:lnTo>
                  <a:lnTo>
                    <a:pt x="7871" y="61186"/>
                  </a:lnTo>
                  <a:lnTo>
                    <a:pt x="0" y="100202"/>
                  </a:lnTo>
                  <a:lnTo>
                    <a:pt x="0" y="500888"/>
                  </a:lnTo>
                  <a:lnTo>
                    <a:pt x="7871" y="539904"/>
                  </a:lnTo>
                  <a:lnTo>
                    <a:pt x="29338" y="571754"/>
                  </a:lnTo>
                  <a:lnTo>
                    <a:pt x="61180" y="593220"/>
                  </a:lnTo>
                  <a:lnTo>
                    <a:pt x="100177" y="601091"/>
                  </a:lnTo>
                  <a:lnTo>
                    <a:pt x="3543922" y="601091"/>
                  </a:lnTo>
                  <a:lnTo>
                    <a:pt x="3582939" y="593220"/>
                  </a:lnTo>
                  <a:lnTo>
                    <a:pt x="3614788" y="571754"/>
                  </a:lnTo>
                  <a:lnTo>
                    <a:pt x="3636255" y="539904"/>
                  </a:lnTo>
                  <a:lnTo>
                    <a:pt x="3644125" y="500888"/>
                  </a:lnTo>
                  <a:lnTo>
                    <a:pt x="3644125" y="100202"/>
                  </a:lnTo>
                  <a:lnTo>
                    <a:pt x="3636255" y="61186"/>
                  </a:lnTo>
                  <a:lnTo>
                    <a:pt x="3614788" y="29337"/>
                  </a:lnTo>
                  <a:lnTo>
                    <a:pt x="3582939" y="7870"/>
                  </a:lnTo>
                  <a:lnTo>
                    <a:pt x="3543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723" y="3106801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2"/>
                  </a:moveTo>
                  <a:lnTo>
                    <a:pt x="7871" y="61186"/>
                  </a:lnTo>
                  <a:lnTo>
                    <a:pt x="29338" y="29337"/>
                  </a:lnTo>
                  <a:lnTo>
                    <a:pt x="61180" y="7870"/>
                  </a:lnTo>
                  <a:lnTo>
                    <a:pt x="100177" y="0"/>
                  </a:lnTo>
                  <a:lnTo>
                    <a:pt x="3543922" y="0"/>
                  </a:lnTo>
                  <a:lnTo>
                    <a:pt x="3582939" y="7870"/>
                  </a:lnTo>
                  <a:lnTo>
                    <a:pt x="3614788" y="29337"/>
                  </a:lnTo>
                  <a:lnTo>
                    <a:pt x="3636255" y="61186"/>
                  </a:lnTo>
                  <a:lnTo>
                    <a:pt x="3644125" y="100202"/>
                  </a:lnTo>
                  <a:lnTo>
                    <a:pt x="3644125" y="500888"/>
                  </a:lnTo>
                  <a:lnTo>
                    <a:pt x="3636255" y="539904"/>
                  </a:lnTo>
                  <a:lnTo>
                    <a:pt x="3614788" y="571754"/>
                  </a:lnTo>
                  <a:lnTo>
                    <a:pt x="3582939" y="593220"/>
                  </a:lnTo>
                  <a:lnTo>
                    <a:pt x="3543922" y="601091"/>
                  </a:lnTo>
                  <a:lnTo>
                    <a:pt x="100177" y="601091"/>
                  </a:lnTo>
                  <a:lnTo>
                    <a:pt x="61180" y="593220"/>
                  </a:lnTo>
                  <a:lnTo>
                    <a:pt x="29338" y="571754"/>
                  </a:lnTo>
                  <a:lnTo>
                    <a:pt x="7871" y="539904"/>
                  </a:lnTo>
                  <a:lnTo>
                    <a:pt x="0" y="500888"/>
                  </a:lnTo>
                  <a:lnTo>
                    <a:pt x="0" y="1002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2447" y="3137357"/>
            <a:ext cx="175387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Location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Facilities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2373" y="3818254"/>
            <a:ext cx="3683635" cy="641350"/>
            <a:chOff x="602373" y="3818254"/>
            <a:chExt cx="3683635" cy="6413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3" y="3842003"/>
              <a:ext cx="3659124" cy="6172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8723" y="3824604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22" y="0"/>
                  </a:moveTo>
                  <a:lnTo>
                    <a:pt x="100177" y="0"/>
                  </a:lnTo>
                  <a:lnTo>
                    <a:pt x="61180" y="7868"/>
                  </a:lnTo>
                  <a:lnTo>
                    <a:pt x="29338" y="29321"/>
                  </a:lnTo>
                  <a:lnTo>
                    <a:pt x="7871" y="61132"/>
                  </a:lnTo>
                  <a:lnTo>
                    <a:pt x="0" y="100076"/>
                  </a:lnTo>
                  <a:lnTo>
                    <a:pt x="0" y="500888"/>
                  </a:lnTo>
                  <a:lnTo>
                    <a:pt x="7871" y="539904"/>
                  </a:lnTo>
                  <a:lnTo>
                    <a:pt x="29338" y="571754"/>
                  </a:lnTo>
                  <a:lnTo>
                    <a:pt x="61180" y="593220"/>
                  </a:lnTo>
                  <a:lnTo>
                    <a:pt x="100177" y="601091"/>
                  </a:lnTo>
                  <a:lnTo>
                    <a:pt x="3543922" y="601091"/>
                  </a:lnTo>
                  <a:lnTo>
                    <a:pt x="3582939" y="593220"/>
                  </a:lnTo>
                  <a:lnTo>
                    <a:pt x="3614788" y="571754"/>
                  </a:lnTo>
                  <a:lnTo>
                    <a:pt x="3636255" y="539904"/>
                  </a:lnTo>
                  <a:lnTo>
                    <a:pt x="3644125" y="500888"/>
                  </a:lnTo>
                  <a:lnTo>
                    <a:pt x="3644125" y="100076"/>
                  </a:lnTo>
                  <a:lnTo>
                    <a:pt x="3636255" y="61132"/>
                  </a:lnTo>
                  <a:lnTo>
                    <a:pt x="3614788" y="29321"/>
                  </a:lnTo>
                  <a:lnTo>
                    <a:pt x="3582939" y="7868"/>
                  </a:lnTo>
                  <a:lnTo>
                    <a:pt x="3543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723" y="3824604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076"/>
                  </a:moveTo>
                  <a:lnTo>
                    <a:pt x="7871" y="61132"/>
                  </a:lnTo>
                  <a:lnTo>
                    <a:pt x="29338" y="29321"/>
                  </a:lnTo>
                  <a:lnTo>
                    <a:pt x="61180" y="7868"/>
                  </a:lnTo>
                  <a:lnTo>
                    <a:pt x="100177" y="0"/>
                  </a:lnTo>
                  <a:lnTo>
                    <a:pt x="3543922" y="0"/>
                  </a:lnTo>
                  <a:lnTo>
                    <a:pt x="3582939" y="7868"/>
                  </a:lnTo>
                  <a:lnTo>
                    <a:pt x="3614788" y="29321"/>
                  </a:lnTo>
                  <a:lnTo>
                    <a:pt x="3636255" y="61132"/>
                  </a:lnTo>
                  <a:lnTo>
                    <a:pt x="3644125" y="100076"/>
                  </a:lnTo>
                  <a:lnTo>
                    <a:pt x="3644125" y="500888"/>
                  </a:lnTo>
                  <a:lnTo>
                    <a:pt x="3636255" y="539904"/>
                  </a:lnTo>
                  <a:lnTo>
                    <a:pt x="3614788" y="571754"/>
                  </a:lnTo>
                  <a:lnTo>
                    <a:pt x="3582939" y="593220"/>
                  </a:lnTo>
                  <a:lnTo>
                    <a:pt x="3543922" y="601091"/>
                  </a:lnTo>
                  <a:lnTo>
                    <a:pt x="100177" y="601091"/>
                  </a:lnTo>
                  <a:lnTo>
                    <a:pt x="61180" y="593220"/>
                  </a:lnTo>
                  <a:lnTo>
                    <a:pt x="29338" y="571754"/>
                  </a:lnTo>
                  <a:lnTo>
                    <a:pt x="7871" y="539904"/>
                  </a:lnTo>
                  <a:lnTo>
                    <a:pt x="0" y="500888"/>
                  </a:lnTo>
                  <a:lnTo>
                    <a:pt x="0" y="100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64283" y="3855466"/>
            <a:ext cx="1329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Product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2373" y="4521453"/>
            <a:ext cx="3683635" cy="640715"/>
            <a:chOff x="602373" y="4521453"/>
            <a:chExt cx="3683635" cy="6407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63" y="4544567"/>
              <a:ext cx="3659124" cy="6172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8723" y="452780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22" y="0"/>
                  </a:moveTo>
                  <a:lnTo>
                    <a:pt x="100177" y="0"/>
                  </a:lnTo>
                  <a:lnTo>
                    <a:pt x="61180" y="7868"/>
                  </a:lnTo>
                  <a:lnTo>
                    <a:pt x="29338" y="29321"/>
                  </a:lnTo>
                  <a:lnTo>
                    <a:pt x="7871" y="61132"/>
                  </a:lnTo>
                  <a:lnTo>
                    <a:pt x="0" y="100076"/>
                  </a:lnTo>
                  <a:lnTo>
                    <a:pt x="0" y="500888"/>
                  </a:lnTo>
                  <a:lnTo>
                    <a:pt x="7871" y="539851"/>
                  </a:lnTo>
                  <a:lnTo>
                    <a:pt x="29338" y="571706"/>
                  </a:lnTo>
                  <a:lnTo>
                    <a:pt x="61180" y="593203"/>
                  </a:lnTo>
                  <a:lnTo>
                    <a:pt x="100177" y="601091"/>
                  </a:lnTo>
                  <a:lnTo>
                    <a:pt x="3543922" y="601091"/>
                  </a:lnTo>
                  <a:lnTo>
                    <a:pt x="3582939" y="593203"/>
                  </a:lnTo>
                  <a:lnTo>
                    <a:pt x="3614788" y="571706"/>
                  </a:lnTo>
                  <a:lnTo>
                    <a:pt x="3636255" y="539851"/>
                  </a:lnTo>
                  <a:lnTo>
                    <a:pt x="3644125" y="500888"/>
                  </a:lnTo>
                  <a:lnTo>
                    <a:pt x="3644125" y="100076"/>
                  </a:lnTo>
                  <a:lnTo>
                    <a:pt x="3636255" y="61132"/>
                  </a:lnTo>
                  <a:lnTo>
                    <a:pt x="3614788" y="29321"/>
                  </a:lnTo>
                  <a:lnTo>
                    <a:pt x="3582939" y="7868"/>
                  </a:lnTo>
                  <a:lnTo>
                    <a:pt x="3543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723" y="452780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076"/>
                  </a:moveTo>
                  <a:lnTo>
                    <a:pt x="7871" y="61132"/>
                  </a:lnTo>
                  <a:lnTo>
                    <a:pt x="29338" y="29321"/>
                  </a:lnTo>
                  <a:lnTo>
                    <a:pt x="61180" y="7868"/>
                  </a:lnTo>
                  <a:lnTo>
                    <a:pt x="100177" y="0"/>
                  </a:lnTo>
                  <a:lnTo>
                    <a:pt x="3543922" y="0"/>
                  </a:lnTo>
                  <a:lnTo>
                    <a:pt x="3582939" y="7868"/>
                  </a:lnTo>
                  <a:lnTo>
                    <a:pt x="3614788" y="29321"/>
                  </a:lnTo>
                  <a:lnTo>
                    <a:pt x="3636255" y="61132"/>
                  </a:lnTo>
                  <a:lnTo>
                    <a:pt x="3644125" y="100076"/>
                  </a:lnTo>
                  <a:lnTo>
                    <a:pt x="3644125" y="500888"/>
                  </a:lnTo>
                  <a:lnTo>
                    <a:pt x="3636255" y="539851"/>
                  </a:lnTo>
                  <a:lnTo>
                    <a:pt x="3614788" y="571706"/>
                  </a:lnTo>
                  <a:lnTo>
                    <a:pt x="3582939" y="593203"/>
                  </a:lnTo>
                  <a:lnTo>
                    <a:pt x="3543922" y="601091"/>
                  </a:lnTo>
                  <a:lnTo>
                    <a:pt x="100177" y="601091"/>
                  </a:lnTo>
                  <a:lnTo>
                    <a:pt x="61180" y="593203"/>
                  </a:lnTo>
                  <a:lnTo>
                    <a:pt x="29338" y="571706"/>
                  </a:lnTo>
                  <a:lnTo>
                    <a:pt x="7871" y="539851"/>
                  </a:lnTo>
                  <a:lnTo>
                    <a:pt x="0" y="500888"/>
                  </a:lnTo>
                  <a:lnTo>
                    <a:pt x="0" y="100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1908" y="4558665"/>
            <a:ext cx="2772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Production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Planning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2373" y="5237479"/>
            <a:ext cx="3683635" cy="640715"/>
            <a:chOff x="602373" y="5237479"/>
            <a:chExt cx="3683635" cy="64071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63" y="5260847"/>
              <a:ext cx="3659124" cy="6172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8723" y="5243829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22" y="0"/>
                  </a:moveTo>
                  <a:lnTo>
                    <a:pt x="100177" y="0"/>
                  </a:lnTo>
                  <a:lnTo>
                    <a:pt x="61180" y="7887"/>
                  </a:lnTo>
                  <a:lnTo>
                    <a:pt x="29338" y="29384"/>
                  </a:lnTo>
                  <a:lnTo>
                    <a:pt x="7871" y="61239"/>
                  </a:lnTo>
                  <a:lnTo>
                    <a:pt x="0" y="100203"/>
                  </a:lnTo>
                  <a:lnTo>
                    <a:pt x="0" y="500989"/>
                  </a:lnTo>
                  <a:lnTo>
                    <a:pt x="7871" y="539988"/>
                  </a:lnTo>
                  <a:lnTo>
                    <a:pt x="29338" y="571834"/>
                  </a:lnTo>
                  <a:lnTo>
                    <a:pt x="61180" y="593306"/>
                  </a:lnTo>
                  <a:lnTo>
                    <a:pt x="100177" y="601179"/>
                  </a:lnTo>
                  <a:lnTo>
                    <a:pt x="3543922" y="601179"/>
                  </a:lnTo>
                  <a:lnTo>
                    <a:pt x="3582939" y="593306"/>
                  </a:lnTo>
                  <a:lnTo>
                    <a:pt x="3614788" y="571834"/>
                  </a:lnTo>
                  <a:lnTo>
                    <a:pt x="3636255" y="539988"/>
                  </a:lnTo>
                  <a:lnTo>
                    <a:pt x="3644125" y="500989"/>
                  </a:lnTo>
                  <a:lnTo>
                    <a:pt x="3644125" y="100203"/>
                  </a:lnTo>
                  <a:lnTo>
                    <a:pt x="3636255" y="61239"/>
                  </a:lnTo>
                  <a:lnTo>
                    <a:pt x="3614788" y="29384"/>
                  </a:lnTo>
                  <a:lnTo>
                    <a:pt x="3582939" y="7887"/>
                  </a:lnTo>
                  <a:lnTo>
                    <a:pt x="3543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723" y="5243829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3"/>
                  </a:moveTo>
                  <a:lnTo>
                    <a:pt x="7871" y="61239"/>
                  </a:lnTo>
                  <a:lnTo>
                    <a:pt x="29338" y="29384"/>
                  </a:lnTo>
                  <a:lnTo>
                    <a:pt x="61180" y="7887"/>
                  </a:lnTo>
                  <a:lnTo>
                    <a:pt x="100177" y="0"/>
                  </a:lnTo>
                  <a:lnTo>
                    <a:pt x="3543922" y="0"/>
                  </a:lnTo>
                  <a:lnTo>
                    <a:pt x="3582939" y="7887"/>
                  </a:lnTo>
                  <a:lnTo>
                    <a:pt x="3614788" y="29384"/>
                  </a:lnTo>
                  <a:lnTo>
                    <a:pt x="3636255" y="61239"/>
                  </a:lnTo>
                  <a:lnTo>
                    <a:pt x="3644125" y="100203"/>
                  </a:lnTo>
                  <a:lnTo>
                    <a:pt x="3644125" y="500989"/>
                  </a:lnTo>
                  <a:lnTo>
                    <a:pt x="3636255" y="539988"/>
                  </a:lnTo>
                  <a:lnTo>
                    <a:pt x="3614788" y="571834"/>
                  </a:lnTo>
                  <a:lnTo>
                    <a:pt x="3582939" y="593306"/>
                  </a:lnTo>
                  <a:lnTo>
                    <a:pt x="3543922" y="601179"/>
                  </a:lnTo>
                  <a:lnTo>
                    <a:pt x="100177" y="601179"/>
                  </a:lnTo>
                  <a:lnTo>
                    <a:pt x="61180" y="593306"/>
                  </a:lnTo>
                  <a:lnTo>
                    <a:pt x="29338" y="571834"/>
                  </a:lnTo>
                  <a:lnTo>
                    <a:pt x="7871" y="539988"/>
                  </a:lnTo>
                  <a:lnTo>
                    <a:pt x="0" y="500989"/>
                  </a:lnTo>
                  <a:lnTo>
                    <a:pt x="0" y="1002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45767" y="5274945"/>
            <a:ext cx="1967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Materials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Management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59222" y="3100451"/>
            <a:ext cx="3683635" cy="641350"/>
            <a:chOff x="4959222" y="3100451"/>
            <a:chExt cx="3683635" cy="64135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79" y="3124200"/>
              <a:ext cx="3659124" cy="6172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65572" y="3106801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34" y="0"/>
                  </a:moveTo>
                  <a:lnTo>
                    <a:pt x="100202" y="0"/>
                  </a:lnTo>
                  <a:lnTo>
                    <a:pt x="61186" y="7870"/>
                  </a:lnTo>
                  <a:lnTo>
                    <a:pt x="29337" y="29337"/>
                  </a:lnTo>
                  <a:lnTo>
                    <a:pt x="7870" y="61186"/>
                  </a:lnTo>
                  <a:lnTo>
                    <a:pt x="0" y="100202"/>
                  </a:lnTo>
                  <a:lnTo>
                    <a:pt x="0" y="500888"/>
                  </a:lnTo>
                  <a:lnTo>
                    <a:pt x="7870" y="539904"/>
                  </a:lnTo>
                  <a:lnTo>
                    <a:pt x="29337" y="571754"/>
                  </a:lnTo>
                  <a:lnTo>
                    <a:pt x="61186" y="593220"/>
                  </a:lnTo>
                  <a:lnTo>
                    <a:pt x="100202" y="601091"/>
                  </a:lnTo>
                  <a:lnTo>
                    <a:pt x="3543934" y="601091"/>
                  </a:lnTo>
                  <a:lnTo>
                    <a:pt x="3582951" y="593220"/>
                  </a:lnTo>
                  <a:lnTo>
                    <a:pt x="3614801" y="571754"/>
                  </a:lnTo>
                  <a:lnTo>
                    <a:pt x="3636267" y="539904"/>
                  </a:lnTo>
                  <a:lnTo>
                    <a:pt x="3644137" y="500888"/>
                  </a:lnTo>
                  <a:lnTo>
                    <a:pt x="3644137" y="100202"/>
                  </a:lnTo>
                  <a:lnTo>
                    <a:pt x="3636267" y="61186"/>
                  </a:lnTo>
                  <a:lnTo>
                    <a:pt x="3614801" y="29337"/>
                  </a:lnTo>
                  <a:lnTo>
                    <a:pt x="3582951" y="7870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65572" y="3106801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2"/>
                  </a:moveTo>
                  <a:lnTo>
                    <a:pt x="7870" y="61186"/>
                  </a:lnTo>
                  <a:lnTo>
                    <a:pt x="29337" y="29337"/>
                  </a:lnTo>
                  <a:lnTo>
                    <a:pt x="61186" y="7870"/>
                  </a:lnTo>
                  <a:lnTo>
                    <a:pt x="100202" y="0"/>
                  </a:lnTo>
                  <a:lnTo>
                    <a:pt x="3543934" y="0"/>
                  </a:lnTo>
                  <a:lnTo>
                    <a:pt x="3582951" y="7870"/>
                  </a:lnTo>
                  <a:lnTo>
                    <a:pt x="3614801" y="29337"/>
                  </a:lnTo>
                  <a:lnTo>
                    <a:pt x="3636267" y="61186"/>
                  </a:lnTo>
                  <a:lnTo>
                    <a:pt x="3644137" y="100202"/>
                  </a:lnTo>
                  <a:lnTo>
                    <a:pt x="3644137" y="500888"/>
                  </a:lnTo>
                  <a:lnTo>
                    <a:pt x="3636267" y="539904"/>
                  </a:lnTo>
                  <a:lnTo>
                    <a:pt x="3614801" y="571754"/>
                  </a:lnTo>
                  <a:lnTo>
                    <a:pt x="3582951" y="593220"/>
                  </a:lnTo>
                  <a:lnTo>
                    <a:pt x="3543934" y="601091"/>
                  </a:lnTo>
                  <a:lnTo>
                    <a:pt x="100202" y="601091"/>
                  </a:lnTo>
                  <a:lnTo>
                    <a:pt x="61186" y="593220"/>
                  </a:lnTo>
                  <a:lnTo>
                    <a:pt x="29337" y="571754"/>
                  </a:lnTo>
                  <a:lnTo>
                    <a:pt x="7870" y="539904"/>
                  </a:lnTo>
                  <a:lnTo>
                    <a:pt x="0" y="500888"/>
                  </a:lnTo>
                  <a:lnTo>
                    <a:pt x="0" y="1002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40782" y="3137357"/>
            <a:ext cx="30892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Plant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Layouts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Material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Handling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59222" y="3816603"/>
            <a:ext cx="3683635" cy="641350"/>
            <a:chOff x="4959222" y="3816603"/>
            <a:chExt cx="3683635" cy="64135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79" y="3840479"/>
              <a:ext cx="3659124" cy="6172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65572" y="382295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34" y="0"/>
                  </a:moveTo>
                  <a:lnTo>
                    <a:pt x="100202" y="0"/>
                  </a:lnTo>
                  <a:lnTo>
                    <a:pt x="61186" y="7870"/>
                  </a:lnTo>
                  <a:lnTo>
                    <a:pt x="29337" y="29337"/>
                  </a:lnTo>
                  <a:lnTo>
                    <a:pt x="7870" y="61186"/>
                  </a:lnTo>
                  <a:lnTo>
                    <a:pt x="0" y="100203"/>
                  </a:lnTo>
                  <a:lnTo>
                    <a:pt x="0" y="500888"/>
                  </a:lnTo>
                  <a:lnTo>
                    <a:pt x="7870" y="539904"/>
                  </a:lnTo>
                  <a:lnTo>
                    <a:pt x="29337" y="571754"/>
                  </a:lnTo>
                  <a:lnTo>
                    <a:pt x="61186" y="593220"/>
                  </a:lnTo>
                  <a:lnTo>
                    <a:pt x="100202" y="601091"/>
                  </a:lnTo>
                  <a:lnTo>
                    <a:pt x="3543934" y="601091"/>
                  </a:lnTo>
                  <a:lnTo>
                    <a:pt x="3582951" y="593220"/>
                  </a:lnTo>
                  <a:lnTo>
                    <a:pt x="3614801" y="571754"/>
                  </a:lnTo>
                  <a:lnTo>
                    <a:pt x="3636267" y="539904"/>
                  </a:lnTo>
                  <a:lnTo>
                    <a:pt x="3644137" y="500888"/>
                  </a:lnTo>
                  <a:lnTo>
                    <a:pt x="3644137" y="100203"/>
                  </a:lnTo>
                  <a:lnTo>
                    <a:pt x="3636267" y="61186"/>
                  </a:lnTo>
                  <a:lnTo>
                    <a:pt x="3614801" y="29337"/>
                  </a:lnTo>
                  <a:lnTo>
                    <a:pt x="3582951" y="7870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65572" y="382295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3"/>
                  </a:moveTo>
                  <a:lnTo>
                    <a:pt x="7870" y="61186"/>
                  </a:lnTo>
                  <a:lnTo>
                    <a:pt x="29337" y="29337"/>
                  </a:lnTo>
                  <a:lnTo>
                    <a:pt x="61186" y="7870"/>
                  </a:lnTo>
                  <a:lnTo>
                    <a:pt x="100202" y="0"/>
                  </a:lnTo>
                  <a:lnTo>
                    <a:pt x="3543934" y="0"/>
                  </a:lnTo>
                  <a:lnTo>
                    <a:pt x="3582951" y="7870"/>
                  </a:lnTo>
                  <a:lnTo>
                    <a:pt x="3614801" y="29337"/>
                  </a:lnTo>
                  <a:lnTo>
                    <a:pt x="3636267" y="61186"/>
                  </a:lnTo>
                  <a:lnTo>
                    <a:pt x="3644137" y="100203"/>
                  </a:lnTo>
                  <a:lnTo>
                    <a:pt x="3644137" y="500888"/>
                  </a:lnTo>
                  <a:lnTo>
                    <a:pt x="3636267" y="539904"/>
                  </a:lnTo>
                  <a:lnTo>
                    <a:pt x="3614801" y="571754"/>
                  </a:lnTo>
                  <a:lnTo>
                    <a:pt x="3582951" y="593220"/>
                  </a:lnTo>
                  <a:lnTo>
                    <a:pt x="3543934" y="601091"/>
                  </a:lnTo>
                  <a:lnTo>
                    <a:pt x="100202" y="601091"/>
                  </a:lnTo>
                  <a:lnTo>
                    <a:pt x="61186" y="593220"/>
                  </a:lnTo>
                  <a:lnTo>
                    <a:pt x="29337" y="571754"/>
                  </a:lnTo>
                  <a:lnTo>
                    <a:pt x="7870" y="539904"/>
                  </a:lnTo>
                  <a:lnTo>
                    <a:pt x="0" y="500888"/>
                  </a:lnTo>
                  <a:lnTo>
                    <a:pt x="0" y="1002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06795" y="3853637"/>
            <a:ext cx="136017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Process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59222" y="4519803"/>
            <a:ext cx="3683635" cy="640715"/>
            <a:chOff x="4959222" y="4519803"/>
            <a:chExt cx="3683635" cy="64071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3479" y="4543044"/>
              <a:ext cx="3659124" cy="6172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965572" y="452615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34" y="0"/>
                  </a:moveTo>
                  <a:lnTo>
                    <a:pt x="100202" y="0"/>
                  </a:lnTo>
                  <a:lnTo>
                    <a:pt x="61186" y="7870"/>
                  </a:lnTo>
                  <a:lnTo>
                    <a:pt x="29337" y="29337"/>
                  </a:lnTo>
                  <a:lnTo>
                    <a:pt x="7870" y="61186"/>
                  </a:lnTo>
                  <a:lnTo>
                    <a:pt x="0" y="100203"/>
                  </a:lnTo>
                  <a:lnTo>
                    <a:pt x="0" y="500888"/>
                  </a:lnTo>
                  <a:lnTo>
                    <a:pt x="7870" y="539904"/>
                  </a:lnTo>
                  <a:lnTo>
                    <a:pt x="29337" y="571754"/>
                  </a:lnTo>
                  <a:lnTo>
                    <a:pt x="61186" y="593220"/>
                  </a:lnTo>
                  <a:lnTo>
                    <a:pt x="100202" y="601091"/>
                  </a:lnTo>
                  <a:lnTo>
                    <a:pt x="3543934" y="601091"/>
                  </a:lnTo>
                  <a:lnTo>
                    <a:pt x="3582951" y="593220"/>
                  </a:lnTo>
                  <a:lnTo>
                    <a:pt x="3614801" y="571754"/>
                  </a:lnTo>
                  <a:lnTo>
                    <a:pt x="3636267" y="539904"/>
                  </a:lnTo>
                  <a:lnTo>
                    <a:pt x="3644137" y="500888"/>
                  </a:lnTo>
                  <a:lnTo>
                    <a:pt x="3644137" y="100203"/>
                  </a:lnTo>
                  <a:lnTo>
                    <a:pt x="3636267" y="61186"/>
                  </a:lnTo>
                  <a:lnTo>
                    <a:pt x="3614801" y="29337"/>
                  </a:lnTo>
                  <a:lnTo>
                    <a:pt x="3582951" y="7870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65572" y="4526153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3"/>
                  </a:moveTo>
                  <a:lnTo>
                    <a:pt x="7870" y="61186"/>
                  </a:lnTo>
                  <a:lnTo>
                    <a:pt x="29337" y="29337"/>
                  </a:lnTo>
                  <a:lnTo>
                    <a:pt x="61186" y="7870"/>
                  </a:lnTo>
                  <a:lnTo>
                    <a:pt x="100202" y="0"/>
                  </a:lnTo>
                  <a:lnTo>
                    <a:pt x="3543934" y="0"/>
                  </a:lnTo>
                  <a:lnTo>
                    <a:pt x="3582951" y="7870"/>
                  </a:lnTo>
                  <a:lnTo>
                    <a:pt x="3614801" y="29337"/>
                  </a:lnTo>
                  <a:lnTo>
                    <a:pt x="3636267" y="61186"/>
                  </a:lnTo>
                  <a:lnTo>
                    <a:pt x="3644137" y="100203"/>
                  </a:lnTo>
                  <a:lnTo>
                    <a:pt x="3644137" y="500888"/>
                  </a:lnTo>
                  <a:lnTo>
                    <a:pt x="3636267" y="539904"/>
                  </a:lnTo>
                  <a:lnTo>
                    <a:pt x="3614801" y="571754"/>
                  </a:lnTo>
                  <a:lnTo>
                    <a:pt x="3582951" y="593220"/>
                  </a:lnTo>
                  <a:lnTo>
                    <a:pt x="3543934" y="601091"/>
                  </a:lnTo>
                  <a:lnTo>
                    <a:pt x="100202" y="601091"/>
                  </a:lnTo>
                  <a:lnTo>
                    <a:pt x="61186" y="593220"/>
                  </a:lnTo>
                  <a:lnTo>
                    <a:pt x="29337" y="571754"/>
                  </a:lnTo>
                  <a:lnTo>
                    <a:pt x="7870" y="539904"/>
                  </a:lnTo>
                  <a:lnTo>
                    <a:pt x="0" y="500888"/>
                  </a:lnTo>
                  <a:lnTo>
                    <a:pt x="0" y="1002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43371" y="4557141"/>
            <a:ext cx="12877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Quality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59222" y="5235955"/>
            <a:ext cx="3683635" cy="640715"/>
            <a:chOff x="4959222" y="5235955"/>
            <a:chExt cx="3683635" cy="640715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3479" y="5259323"/>
              <a:ext cx="3659124" cy="6172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965572" y="5242305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3543934" y="0"/>
                  </a:moveTo>
                  <a:lnTo>
                    <a:pt x="100202" y="0"/>
                  </a:lnTo>
                  <a:lnTo>
                    <a:pt x="61186" y="7870"/>
                  </a:lnTo>
                  <a:lnTo>
                    <a:pt x="29337" y="29337"/>
                  </a:lnTo>
                  <a:lnTo>
                    <a:pt x="7870" y="61186"/>
                  </a:lnTo>
                  <a:lnTo>
                    <a:pt x="0" y="100203"/>
                  </a:lnTo>
                  <a:lnTo>
                    <a:pt x="0" y="500888"/>
                  </a:lnTo>
                  <a:lnTo>
                    <a:pt x="7870" y="539886"/>
                  </a:lnTo>
                  <a:lnTo>
                    <a:pt x="29337" y="571733"/>
                  </a:lnTo>
                  <a:lnTo>
                    <a:pt x="61186" y="593204"/>
                  </a:lnTo>
                  <a:lnTo>
                    <a:pt x="100202" y="601078"/>
                  </a:lnTo>
                  <a:lnTo>
                    <a:pt x="3543934" y="601078"/>
                  </a:lnTo>
                  <a:lnTo>
                    <a:pt x="3582951" y="593204"/>
                  </a:lnTo>
                  <a:lnTo>
                    <a:pt x="3614801" y="571733"/>
                  </a:lnTo>
                  <a:lnTo>
                    <a:pt x="3636267" y="539886"/>
                  </a:lnTo>
                  <a:lnTo>
                    <a:pt x="3644137" y="500888"/>
                  </a:lnTo>
                  <a:lnTo>
                    <a:pt x="3644137" y="100203"/>
                  </a:lnTo>
                  <a:lnTo>
                    <a:pt x="3636267" y="61186"/>
                  </a:lnTo>
                  <a:lnTo>
                    <a:pt x="3614801" y="29337"/>
                  </a:lnTo>
                  <a:lnTo>
                    <a:pt x="3582951" y="7870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65572" y="5242305"/>
              <a:ext cx="3644265" cy="601345"/>
            </a:xfrm>
            <a:custGeom>
              <a:avLst/>
              <a:gdLst/>
              <a:ahLst/>
              <a:cxnLst/>
              <a:rect l="l" t="t" r="r" b="b"/>
              <a:pathLst>
                <a:path w="3644265" h="601345">
                  <a:moveTo>
                    <a:pt x="0" y="100203"/>
                  </a:moveTo>
                  <a:lnTo>
                    <a:pt x="7870" y="61186"/>
                  </a:lnTo>
                  <a:lnTo>
                    <a:pt x="29337" y="29337"/>
                  </a:lnTo>
                  <a:lnTo>
                    <a:pt x="61186" y="7870"/>
                  </a:lnTo>
                  <a:lnTo>
                    <a:pt x="100202" y="0"/>
                  </a:lnTo>
                  <a:lnTo>
                    <a:pt x="3543934" y="0"/>
                  </a:lnTo>
                  <a:lnTo>
                    <a:pt x="3582951" y="7870"/>
                  </a:lnTo>
                  <a:lnTo>
                    <a:pt x="3614801" y="29337"/>
                  </a:lnTo>
                  <a:lnTo>
                    <a:pt x="3636267" y="61186"/>
                  </a:lnTo>
                  <a:lnTo>
                    <a:pt x="3644137" y="100203"/>
                  </a:lnTo>
                  <a:lnTo>
                    <a:pt x="3644137" y="500888"/>
                  </a:lnTo>
                  <a:lnTo>
                    <a:pt x="3636267" y="539886"/>
                  </a:lnTo>
                  <a:lnTo>
                    <a:pt x="3614801" y="571733"/>
                  </a:lnTo>
                  <a:lnTo>
                    <a:pt x="3582951" y="593204"/>
                  </a:lnTo>
                  <a:lnTo>
                    <a:pt x="3543934" y="601078"/>
                  </a:lnTo>
                  <a:lnTo>
                    <a:pt x="100202" y="601078"/>
                  </a:lnTo>
                  <a:lnTo>
                    <a:pt x="61186" y="593204"/>
                  </a:lnTo>
                  <a:lnTo>
                    <a:pt x="29337" y="571733"/>
                  </a:lnTo>
                  <a:lnTo>
                    <a:pt x="7870" y="539886"/>
                  </a:lnTo>
                  <a:lnTo>
                    <a:pt x="0" y="500888"/>
                  </a:lnTo>
                  <a:lnTo>
                    <a:pt x="0" y="1002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17590" y="5273421"/>
            <a:ext cx="2339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Maintenance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Management.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27351" y="1212850"/>
            <a:ext cx="4067175" cy="1881505"/>
            <a:chOff x="2427351" y="1212850"/>
            <a:chExt cx="4067175" cy="1881505"/>
          </a:xfrm>
        </p:grpSpPr>
        <p:sp>
          <p:nvSpPr>
            <p:cNvPr id="44" name="object 44"/>
            <p:cNvSpPr/>
            <p:nvPr/>
          </p:nvSpPr>
          <p:spPr>
            <a:xfrm>
              <a:off x="2455672" y="2607691"/>
              <a:ext cx="4000500" cy="0"/>
            </a:xfrm>
            <a:custGeom>
              <a:avLst/>
              <a:gdLst/>
              <a:ahLst/>
              <a:cxnLst/>
              <a:rect l="l" t="t" r="r" b="b"/>
              <a:pathLst>
                <a:path w="4000500">
                  <a:moveTo>
                    <a:pt x="0" y="0"/>
                  </a:moveTo>
                  <a:lnTo>
                    <a:pt x="4000500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27351" y="2607690"/>
              <a:ext cx="4067175" cy="486409"/>
            </a:xfrm>
            <a:custGeom>
              <a:avLst/>
              <a:gdLst/>
              <a:ahLst/>
              <a:cxnLst/>
              <a:rect l="l" t="t" r="r" b="b"/>
              <a:pathLst>
                <a:path w="4067175" h="486410">
                  <a:moveTo>
                    <a:pt x="76200" y="409956"/>
                  </a:moveTo>
                  <a:lnTo>
                    <a:pt x="45339" y="409956"/>
                  </a:lnTo>
                  <a:lnTo>
                    <a:pt x="45339" y="0"/>
                  </a:lnTo>
                  <a:lnTo>
                    <a:pt x="30734" y="0"/>
                  </a:lnTo>
                  <a:lnTo>
                    <a:pt x="30734" y="409956"/>
                  </a:lnTo>
                  <a:lnTo>
                    <a:pt x="0" y="409956"/>
                  </a:lnTo>
                  <a:lnTo>
                    <a:pt x="38100" y="486156"/>
                  </a:lnTo>
                  <a:lnTo>
                    <a:pt x="69850" y="422656"/>
                  </a:lnTo>
                  <a:lnTo>
                    <a:pt x="76200" y="409956"/>
                  </a:lnTo>
                  <a:close/>
                </a:path>
                <a:path w="4067175" h="486410">
                  <a:moveTo>
                    <a:pt x="4066921" y="409956"/>
                  </a:moveTo>
                  <a:lnTo>
                    <a:pt x="4036187" y="409956"/>
                  </a:lnTo>
                  <a:lnTo>
                    <a:pt x="4036187" y="0"/>
                  </a:lnTo>
                  <a:lnTo>
                    <a:pt x="4021582" y="0"/>
                  </a:lnTo>
                  <a:lnTo>
                    <a:pt x="4021582" y="409956"/>
                  </a:lnTo>
                  <a:lnTo>
                    <a:pt x="3990721" y="409956"/>
                  </a:lnTo>
                  <a:lnTo>
                    <a:pt x="4028821" y="486156"/>
                  </a:lnTo>
                  <a:lnTo>
                    <a:pt x="4060571" y="422656"/>
                  </a:lnTo>
                  <a:lnTo>
                    <a:pt x="4066921" y="40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5392" y="1235964"/>
              <a:ext cx="3660648" cy="9906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738374" y="1219200"/>
              <a:ext cx="3644265" cy="974090"/>
            </a:xfrm>
            <a:custGeom>
              <a:avLst/>
              <a:gdLst/>
              <a:ahLst/>
              <a:cxnLst/>
              <a:rect l="l" t="t" r="r" b="b"/>
              <a:pathLst>
                <a:path w="3644265" h="974089">
                  <a:moveTo>
                    <a:pt x="3481831" y="0"/>
                  </a:moveTo>
                  <a:lnTo>
                    <a:pt x="162306" y="0"/>
                  </a:ln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5"/>
                  </a:lnTo>
                  <a:lnTo>
                    <a:pt x="0" y="811529"/>
                  </a:lnTo>
                  <a:lnTo>
                    <a:pt x="5796" y="854631"/>
                  </a:lnTo>
                  <a:lnTo>
                    <a:pt x="22154" y="893369"/>
                  </a:lnTo>
                  <a:lnTo>
                    <a:pt x="47529" y="926195"/>
                  </a:lnTo>
                  <a:lnTo>
                    <a:pt x="80376" y="951559"/>
                  </a:lnTo>
                  <a:lnTo>
                    <a:pt x="119150" y="967913"/>
                  </a:lnTo>
                  <a:lnTo>
                    <a:pt x="162306" y="973709"/>
                  </a:lnTo>
                  <a:lnTo>
                    <a:pt x="3481831" y="973709"/>
                  </a:lnTo>
                  <a:lnTo>
                    <a:pt x="3524987" y="967913"/>
                  </a:lnTo>
                  <a:lnTo>
                    <a:pt x="3563761" y="951559"/>
                  </a:lnTo>
                  <a:lnTo>
                    <a:pt x="3596608" y="926195"/>
                  </a:lnTo>
                  <a:lnTo>
                    <a:pt x="3621983" y="893369"/>
                  </a:lnTo>
                  <a:lnTo>
                    <a:pt x="3638341" y="854631"/>
                  </a:lnTo>
                  <a:lnTo>
                    <a:pt x="3644138" y="811529"/>
                  </a:lnTo>
                  <a:lnTo>
                    <a:pt x="3644138" y="162305"/>
                  </a:lnTo>
                  <a:lnTo>
                    <a:pt x="3638341" y="119150"/>
                  </a:lnTo>
                  <a:lnTo>
                    <a:pt x="3621983" y="80376"/>
                  </a:lnTo>
                  <a:lnTo>
                    <a:pt x="3596608" y="47529"/>
                  </a:lnTo>
                  <a:lnTo>
                    <a:pt x="3563761" y="22154"/>
                  </a:lnTo>
                  <a:lnTo>
                    <a:pt x="3524987" y="5796"/>
                  </a:lnTo>
                  <a:lnTo>
                    <a:pt x="3481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38374" y="1219200"/>
              <a:ext cx="3644265" cy="974090"/>
            </a:xfrm>
            <a:custGeom>
              <a:avLst/>
              <a:gdLst/>
              <a:ahLst/>
              <a:cxnLst/>
              <a:rect l="l" t="t" r="r" b="b"/>
              <a:pathLst>
                <a:path w="3644265" h="974089">
                  <a:moveTo>
                    <a:pt x="0" y="162305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3481831" y="0"/>
                  </a:lnTo>
                  <a:lnTo>
                    <a:pt x="3524987" y="5796"/>
                  </a:lnTo>
                  <a:lnTo>
                    <a:pt x="3563761" y="22154"/>
                  </a:lnTo>
                  <a:lnTo>
                    <a:pt x="3596608" y="47529"/>
                  </a:lnTo>
                  <a:lnTo>
                    <a:pt x="3621983" y="80376"/>
                  </a:lnTo>
                  <a:lnTo>
                    <a:pt x="3638341" y="119150"/>
                  </a:lnTo>
                  <a:lnTo>
                    <a:pt x="3644138" y="162305"/>
                  </a:lnTo>
                  <a:lnTo>
                    <a:pt x="3644138" y="811529"/>
                  </a:lnTo>
                  <a:lnTo>
                    <a:pt x="3638341" y="854631"/>
                  </a:lnTo>
                  <a:lnTo>
                    <a:pt x="3621983" y="893369"/>
                  </a:lnTo>
                  <a:lnTo>
                    <a:pt x="3596608" y="926195"/>
                  </a:lnTo>
                  <a:lnTo>
                    <a:pt x="3563761" y="951559"/>
                  </a:lnTo>
                  <a:lnTo>
                    <a:pt x="3524987" y="967913"/>
                  </a:lnTo>
                  <a:lnTo>
                    <a:pt x="3481831" y="973709"/>
                  </a:lnTo>
                  <a:lnTo>
                    <a:pt x="162306" y="973709"/>
                  </a:lnTo>
                  <a:lnTo>
                    <a:pt x="119150" y="967913"/>
                  </a:lnTo>
                  <a:lnTo>
                    <a:pt x="80376" y="951559"/>
                  </a:lnTo>
                  <a:lnTo>
                    <a:pt x="47529" y="926195"/>
                  </a:lnTo>
                  <a:lnTo>
                    <a:pt x="22154" y="893369"/>
                  </a:lnTo>
                  <a:lnTo>
                    <a:pt x="5796" y="854631"/>
                  </a:lnTo>
                  <a:lnTo>
                    <a:pt x="0" y="811529"/>
                  </a:lnTo>
                  <a:lnTo>
                    <a:pt x="0" y="1623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304794" y="1264665"/>
            <a:ext cx="25133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Scope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Operations 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561585" y="2192908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4781"/>
                </a:lnTo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9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428955"/>
            <a:ext cx="8308340" cy="508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SzPct val="93333"/>
              <a:buAutoNum type="arabicPeriod"/>
              <a:tabLst>
                <a:tab pos="195580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Location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of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Facilities</a:t>
            </a:r>
            <a:endParaRPr sz="1500">
              <a:latin typeface="Lucida Sans Unicode"/>
              <a:cs typeface="Lucida Sans Unicode"/>
            </a:endParaRPr>
          </a:p>
          <a:p>
            <a:pPr marL="268605" marR="95885" lvl="1" indent="-256540">
              <a:lnSpc>
                <a:spcPts val="144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facilities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long-</a:t>
            </a:r>
            <a:r>
              <a:rPr sz="1500" dirty="0">
                <a:latin typeface="Lucida Sans Unicode"/>
                <a:cs typeface="Lucida Sans Unicode"/>
              </a:rPr>
              <a:t>term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decision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involves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 </a:t>
            </a:r>
            <a:r>
              <a:rPr sz="1500" dirty="0">
                <a:latin typeface="Lucida Sans Unicode"/>
                <a:cs typeface="Lucida Sans Unicode"/>
              </a:rPr>
              <a:t>long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term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commitment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about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geographically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static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affect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business </a:t>
            </a:r>
            <a:r>
              <a:rPr sz="1500" dirty="0">
                <a:latin typeface="Lucida Sans Unicode"/>
                <a:cs typeface="Lucida Sans Unicode"/>
              </a:rPr>
              <a:t>organization.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important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strategic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level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decision-</a:t>
            </a:r>
            <a:r>
              <a:rPr sz="1500" dirty="0">
                <a:latin typeface="Lucida Sans Unicode"/>
                <a:cs typeface="Lucida Sans Unicode"/>
              </a:rPr>
              <a:t>making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It </a:t>
            </a:r>
            <a:r>
              <a:rPr sz="1500" dirty="0">
                <a:latin typeface="Lucida Sans Unicode"/>
                <a:cs typeface="Lucida Sans Unicode"/>
              </a:rPr>
              <a:t>deals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questions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such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‘where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0" dirty="0">
                <a:latin typeface="Lucida Sans Unicode"/>
                <a:cs typeface="Lucida Sans Unicode"/>
              </a:rPr>
              <a:t> based?’</a:t>
            </a:r>
            <a:endParaRPr sz="15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selection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key-</a:t>
            </a:r>
            <a:r>
              <a:rPr sz="1500" dirty="0">
                <a:latin typeface="Lucida Sans Unicode"/>
                <a:cs typeface="Lucida Sans Unicode"/>
              </a:rPr>
              <a:t>decision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large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investment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made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building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machinery.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improper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lead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waste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investments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made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machinery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equipments.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Hence,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should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based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company’s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expansion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policy,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diversification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products,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changing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sources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raw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other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purpose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study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optimal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will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results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greatest </a:t>
            </a:r>
            <a:r>
              <a:rPr sz="1500" dirty="0">
                <a:latin typeface="Lucida Sans Unicode"/>
                <a:cs typeface="Lucida Sans Unicode"/>
              </a:rPr>
              <a:t>advantage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organization.</a:t>
            </a:r>
            <a:endParaRPr sz="1500">
              <a:latin typeface="Lucida Sans Unicode"/>
              <a:cs typeface="Lucida Sans Unicode"/>
            </a:endParaRPr>
          </a:p>
          <a:p>
            <a:pPr marL="196215" indent="-183515">
              <a:lnSpc>
                <a:spcPct val="100000"/>
              </a:lnSpc>
              <a:spcBef>
                <a:spcPts val="50"/>
              </a:spcBef>
              <a:buSzPct val="93333"/>
              <a:buAutoNum type="arabicPeriod" startAt="2"/>
              <a:tabLst>
                <a:tab pos="19621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Plant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Layout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and</a:t>
            </a:r>
            <a:r>
              <a:rPr sz="1500" b="1" spc="-2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Material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Handling</a:t>
            </a:r>
            <a:endParaRPr sz="1500">
              <a:latin typeface="Lucida Sans Unicode"/>
              <a:cs typeface="Lucida Sans Unicode"/>
            </a:endParaRPr>
          </a:p>
          <a:p>
            <a:pPr marL="268605" marR="265430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layout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refers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physical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arrangement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facilities.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configuration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departments,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work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centers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conversion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overall </a:t>
            </a:r>
            <a:r>
              <a:rPr sz="1500" dirty="0">
                <a:latin typeface="Lucida Sans Unicode"/>
                <a:cs typeface="Lucida Sans Unicode"/>
              </a:rPr>
              <a:t>objective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layout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physical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arrangement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meets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required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output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quantity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most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economically.</a:t>
            </a:r>
            <a:endParaRPr sz="1500">
              <a:latin typeface="Lucida Sans Unicode"/>
              <a:cs typeface="Lucida Sans Unicode"/>
            </a:endParaRPr>
          </a:p>
          <a:p>
            <a:pPr marL="268605" marR="67310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‘Material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Handling’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refers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‘moving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from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store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room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machine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from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machine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next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during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manufacture’.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is </a:t>
            </a:r>
            <a:r>
              <a:rPr sz="1500" dirty="0">
                <a:latin typeface="Lucida Sans Unicode"/>
                <a:cs typeface="Lucida Sans Unicode"/>
              </a:rPr>
              <a:t>also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defined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‘art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science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moving,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packing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storing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any </a:t>
            </a:r>
            <a:r>
              <a:rPr sz="1500" dirty="0">
                <a:latin typeface="Lucida Sans Unicode"/>
                <a:cs typeface="Lucida Sans Unicode"/>
              </a:rPr>
              <a:t>form’.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specialized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activity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modern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manufacturing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concern,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50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75%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cost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production.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cost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reduced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proper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section,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maintenance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handling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devices.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handling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devices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increases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output,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improves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speeds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up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deliveries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decreases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cost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production.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Hence,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handling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prime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consideration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new </a:t>
            </a:r>
            <a:r>
              <a:rPr sz="1500" dirty="0">
                <a:latin typeface="Lucida Sans Unicode"/>
                <a:cs typeface="Lucida Sans Unicode"/>
              </a:rPr>
              <a:t>plant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several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existing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plants.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83896"/>
            <a:ext cx="8559165" cy="556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indent="-230504">
              <a:lnSpc>
                <a:spcPts val="2250"/>
              </a:lnSpc>
              <a:spcBef>
                <a:spcPts val="95"/>
              </a:spcBef>
              <a:buSzPct val="94736"/>
              <a:buAutoNum type="arabicPeriod" startAt="3"/>
              <a:tabLst>
                <a:tab pos="243204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Product</a:t>
            </a:r>
            <a:r>
              <a:rPr sz="1900" b="1" spc="-105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latin typeface="Lucida Sans Unicode"/>
                <a:cs typeface="Lucida Sans Unicode"/>
              </a:rPr>
              <a:t>Design</a:t>
            </a:r>
            <a:endParaRPr sz="19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deals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conversion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ideas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reality.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Every </a:t>
            </a:r>
            <a:r>
              <a:rPr sz="1900" dirty="0">
                <a:latin typeface="Lucida Sans Unicode"/>
                <a:cs typeface="Lucida Sans Unicode"/>
              </a:rPr>
              <a:t>business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organization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have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introduce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new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survival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growth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strategy.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Developing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new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launching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them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market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biggest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challenge </a:t>
            </a:r>
            <a:r>
              <a:rPr sz="1900" dirty="0">
                <a:latin typeface="Lucida Sans Unicode"/>
                <a:cs typeface="Lucida Sans Unicode"/>
              </a:rPr>
              <a:t>faced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organizations.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entire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identification</a:t>
            </a:r>
            <a:r>
              <a:rPr sz="1900" spc="5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physical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manufactures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involves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three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functions: </a:t>
            </a:r>
            <a:r>
              <a:rPr sz="1900" dirty="0">
                <a:latin typeface="Lucida Sans Unicode"/>
                <a:cs typeface="Lucida Sans Unicode"/>
              </a:rPr>
              <a:t>marketing,</a:t>
            </a:r>
            <a:r>
              <a:rPr sz="1900" spc="-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1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development,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manufacturing.</a:t>
            </a:r>
            <a:r>
              <a:rPr sz="1900" spc="-1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</a:t>
            </a:r>
            <a:r>
              <a:rPr sz="1900" spc="5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development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translates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needs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given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marketing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technical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specifications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designing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various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features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into</a:t>
            </a:r>
            <a:r>
              <a:rPr sz="1900" spc="5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these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specifications.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responsibility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selecting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processes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be </a:t>
            </a:r>
            <a:r>
              <a:rPr sz="1900" dirty="0">
                <a:latin typeface="Lucida Sans Unicode"/>
                <a:cs typeface="Lucida Sans Unicode"/>
              </a:rPr>
              <a:t>manufactured.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development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provides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link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between </a:t>
            </a:r>
            <a:r>
              <a:rPr sz="1900" dirty="0">
                <a:latin typeface="Lucida Sans Unicode"/>
                <a:cs typeface="Lucida Sans Unicode"/>
              </a:rPr>
              <a:t>marketing,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needs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expectations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activities </a:t>
            </a:r>
            <a:r>
              <a:rPr sz="1900" dirty="0">
                <a:latin typeface="Lucida Sans Unicode"/>
                <a:cs typeface="Lucida Sans Unicode"/>
              </a:rPr>
              <a:t>required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manufacture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product.</a:t>
            </a:r>
            <a:endParaRPr sz="1900">
              <a:latin typeface="Lucida Sans Unicode"/>
              <a:cs typeface="Lucida Sans Unicode"/>
            </a:endParaRPr>
          </a:p>
          <a:p>
            <a:pPr marL="315595" indent="-302895">
              <a:lnSpc>
                <a:spcPts val="2200"/>
              </a:lnSpc>
              <a:buAutoNum type="arabicPeriod" startAt="4"/>
              <a:tabLst>
                <a:tab pos="315595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Process</a:t>
            </a:r>
            <a:r>
              <a:rPr sz="1900" b="1" spc="-45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latin typeface="Lucida Sans Unicode"/>
                <a:cs typeface="Lucida Sans Unicode"/>
              </a:rPr>
              <a:t>Design</a:t>
            </a:r>
            <a:endParaRPr sz="1900">
              <a:latin typeface="Lucida Sans Unicode"/>
              <a:cs typeface="Lucida Sans Unicode"/>
            </a:endParaRPr>
          </a:p>
          <a:p>
            <a:pPr marL="268605" marR="67945" lvl="1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macroscopic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decision-</a:t>
            </a:r>
            <a:r>
              <a:rPr sz="1900" dirty="0">
                <a:latin typeface="Lucida Sans Unicode"/>
                <a:cs typeface="Lucida Sans Unicode"/>
              </a:rPr>
              <a:t>making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overall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route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converting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raw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finished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goods. </a:t>
            </a:r>
            <a:r>
              <a:rPr sz="1900" dirty="0">
                <a:latin typeface="Lucida Sans Unicode"/>
                <a:cs typeface="Lucida Sans Unicode"/>
              </a:rPr>
              <a:t>These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decisions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encompass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selection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choice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 </a:t>
            </a:r>
            <a:r>
              <a:rPr sz="1900" dirty="0">
                <a:latin typeface="Lucida Sans Unicode"/>
                <a:cs typeface="Lucida Sans Unicode"/>
              </a:rPr>
              <a:t>technology,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flow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analysis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layout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facilities.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Hence,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important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decisions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analyze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workflow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converting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raw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finished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select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workstation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included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workflow.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026"/>
            <a:ext cx="7964170" cy="271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Operations</a:t>
            </a:r>
            <a:r>
              <a:rPr sz="2000" spc="19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management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000" b="1" spc="2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set</a:t>
            </a:r>
            <a:r>
              <a:rPr sz="2000" b="1" spc="1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000" b="1" spc="1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activities</a:t>
            </a:r>
            <a:r>
              <a:rPr sz="2000" b="1" spc="1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basis</a:t>
            </a:r>
            <a:r>
              <a:rPr sz="2000" spc="19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which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inputs</a:t>
            </a:r>
            <a:r>
              <a:rPr sz="2000" b="1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are</a:t>
            </a:r>
            <a:r>
              <a:rPr sz="2000" b="1" spc="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converted</a:t>
            </a:r>
            <a:r>
              <a:rPr sz="20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into</a:t>
            </a:r>
            <a:r>
              <a:rPr sz="2000" b="1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0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outputs</a:t>
            </a:r>
            <a:r>
              <a:rPr sz="2000" b="1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as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desired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by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 </a:t>
            </a:r>
            <a:r>
              <a:rPr sz="2000" spc="-10" dirty="0">
                <a:latin typeface="Lucida Sans Unicode"/>
                <a:cs typeface="Lucida Sans Unicode"/>
              </a:rPr>
              <a:t>customers.</a:t>
            </a:r>
            <a:endParaRPr sz="20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21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Operations</a:t>
            </a:r>
            <a:r>
              <a:rPr sz="2000" spc="15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management</a:t>
            </a:r>
            <a:r>
              <a:rPr sz="2000" spc="15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2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also</a:t>
            </a:r>
            <a:r>
              <a:rPr sz="2000" spc="2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known</a:t>
            </a:r>
            <a:r>
              <a:rPr sz="2000" spc="2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as</a:t>
            </a:r>
            <a:r>
              <a:rPr sz="2000" spc="15" dirty="0">
                <a:latin typeface="Lucida Sans Unicode"/>
                <a:cs typeface="Lucida Sans Unicode"/>
              </a:rPr>
              <a:t> 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000" b="1" spc="15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</a:t>
            </a:r>
            <a:r>
              <a:rPr sz="2000" b="1" spc="20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2000" spc="-20" dirty="0">
                <a:latin typeface="Lucida Sans Unicode"/>
                <a:cs typeface="Lucida Sans Unicode"/>
              </a:rPr>
              <a:t>that </a:t>
            </a:r>
            <a:r>
              <a:rPr sz="2000" dirty="0">
                <a:latin typeface="Lucida Sans Unicode"/>
                <a:cs typeface="Lucida Sans Unicode"/>
              </a:rPr>
              <a:t>helps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 turning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input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resources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into</a:t>
            </a:r>
            <a:r>
              <a:rPr sz="2000" spc="-10" dirty="0">
                <a:latin typeface="Lucida Sans Unicode"/>
                <a:cs typeface="Lucida Sans Unicode"/>
              </a:rPr>
              <a:t> outputs.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2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1768475" algn="l"/>
                <a:tab pos="3519804" algn="l"/>
                <a:tab pos="3870325" algn="l"/>
                <a:tab pos="4158615" algn="l"/>
                <a:tab pos="4947920" algn="l"/>
                <a:tab pos="5944870" algn="l"/>
                <a:tab pos="6961505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Operations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management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50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value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adding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activity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through</a:t>
            </a:r>
            <a:endParaRPr sz="20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conversion</a:t>
            </a:r>
            <a:r>
              <a:rPr sz="20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process/transformation</a:t>
            </a:r>
            <a:r>
              <a:rPr sz="20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755260"/>
            <a:ext cx="6826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8240" algn="l"/>
                <a:tab pos="3191510" algn="l"/>
                <a:tab pos="4499610" algn="l"/>
                <a:tab pos="4919980" algn="l"/>
                <a:tab pos="6303010" algn="l"/>
              </a:tabLst>
            </a:pP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through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understanding,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matching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managing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four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450460"/>
            <a:ext cx="79635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55904" algn="r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1804035" algn="l"/>
                <a:tab pos="3602990" algn="l"/>
                <a:tab pos="4001135" algn="l"/>
                <a:tab pos="4695825" algn="l"/>
                <a:tab pos="5031105" algn="l"/>
                <a:tab pos="5871210" algn="l"/>
                <a:tab pos="706628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Operations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management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3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also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50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value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creating</a:t>
            </a:r>
            <a:r>
              <a:rPr sz="20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activity</a:t>
            </a:r>
            <a:endParaRPr sz="2000">
              <a:latin typeface="Lucida Sans Unicode"/>
              <a:cs typeface="Lucida Sans Unicode"/>
            </a:endParaRPr>
          </a:p>
          <a:p>
            <a:pPr marR="5715" algn="r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rights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060441"/>
            <a:ext cx="77069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5325" algn="l"/>
                <a:tab pos="1424940" algn="l"/>
                <a:tab pos="2660015" algn="l"/>
                <a:tab pos="3061970" algn="l"/>
                <a:tab pos="4267835" algn="l"/>
                <a:tab pos="4998085" algn="l"/>
                <a:tab pos="5687060" algn="l"/>
                <a:tab pos="6087745" algn="l"/>
                <a:tab pos="7106284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(i.e.,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right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products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or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services,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right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time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or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timing,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right </a:t>
            </a:r>
            <a:r>
              <a:rPr sz="2000" dirty="0">
                <a:latin typeface="Lucida Sans Unicode"/>
                <a:cs typeface="Lucida Sans Unicode"/>
              </a:rPr>
              <a:t>approaches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methods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right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customers)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84" y="631915"/>
            <a:ext cx="6064303" cy="4237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96087"/>
            <a:ext cx="8477885" cy="516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729" indent="-240029">
              <a:lnSpc>
                <a:spcPct val="100000"/>
              </a:lnSpc>
              <a:spcBef>
                <a:spcPts val="95"/>
              </a:spcBef>
              <a:buSzPct val="93750"/>
              <a:buAutoNum type="arabicPeriod" startAt="5"/>
              <a:tabLst>
                <a:tab pos="252729" algn="l"/>
              </a:tabLst>
            </a:pPr>
            <a:r>
              <a:rPr sz="1600" b="1" dirty="0">
                <a:latin typeface="Lucida Sans Unicode"/>
                <a:cs typeface="Lucida Sans Unicode"/>
              </a:rPr>
              <a:t>Production</a:t>
            </a:r>
            <a:r>
              <a:rPr sz="1600" b="1" spc="-35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Planning</a:t>
            </a:r>
            <a:r>
              <a:rPr sz="1600" b="1" spc="-5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and </a:t>
            </a:r>
            <a:r>
              <a:rPr sz="1600" b="1" spc="-10" dirty="0">
                <a:latin typeface="Lucida Sans Unicode"/>
                <a:cs typeface="Lucida Sans Unicode"/>
              </a:rPr>
              <a:t>Control</a:t>
            </a:r>
            <a:endParaRPr sz="16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planning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defined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planning</a:t>
            </a:r>
            <a:r>
              <a:rPr sz="1600" spc="-25" dirty="0">
                <a:latin typeface="Lucida Sans Unicode"/>
                <a:cs typeface="Lucida Sans Unicode"/>
              </a:rPr>
              <a:t> the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advance,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setting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exact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route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each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item,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fixing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starting</a:t>
            </a:r>
            <a:r>
              <a:rPr sz="1600" spc="-25" dirty="0">
                <a:latin typeface="Lucida Sans Unicode"/>
                <a:cs typeface="Lucida Sans Unicode"/>
              </a:rPr>
              <a:t> and </a:t>
            </a:r>
            <a:r>
              <a:rPr sz="1600" dirty="0">
                <a:latin typeface="Lucida Sans Unicode"/>
                <a:cs typeface="Lucida Sans Unicode"/>
              </a:rPr>
              <a:t>finishing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dates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each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item,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give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orders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shops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follow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up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progress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according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orders.</a:t>
            </a:r>
            <a:endParaRPr sz="1600">
              <a:latin typeface="Lucida Sans Unicode"/>
              <a:cs typeface="Lucida Sans Unicode"/>
            </a:endParaRPr>
          </a:p>
          <a:p>
            <a:pPr marL="268605" marR="267970" lvl="1" indent="-256540">
              <a:lnSpc>
                <a:spcPts val="1540"/>
              </a:lnSpc>
              <a:spcBef>
                <a:spcPts val="38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principle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planning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lies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statement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‘First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Plan </a:t>
            </a:r>
            <a:r>
              <a:rPr sz="1600" dirty="0">
                <a:latin typeface="Lucida Sans Unicode"/>
                <a:cs typeface="Lucida Sans Unicode"/>
              </a:rPr>
              <a:t>Your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Work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Work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Your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Plan’.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Main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functions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10" dirty="0">
                <a:latin typeface="Lucida Sans Unicode"/>
                <a:cs typeface="Lucida Sans Unicode"/>
              </a:rPr>
              <a:t> planning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includes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planning,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routing,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scheduling,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dispatching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follow-</a:t>
            </a:r>
            <a:r>
              <a:rPr sz="1600" spc="-25" dirty="0">
                <a:latin typeface="Lucida Sans Unicode"/>
                <a:cs typeface="Lucida Sans Unicode"/>
              </a:rPr>
              <a:t>up.</a:t>
            </a:r>
            <a:endParaRPr sz="1600">
              <a:latin typeface="Lucida Sans Unicode"/>
              <a:cs typeface="Lucida Sans Unicode"/>
            </a:endParaRPr>
          </a:p>
          <a:p>
            <a:pPr marL="271145" indent="-258445">
              <a:lnSpc>
                <a:spcPct val="100000"/>
              </a:lnSpc>
              <a:spcBef>
                <a:spcPts val="15"/>
              </a:spcBef>
              <a:buAutoNum type="arabicPeriod" startAt="6"/>
              <a:tabLst>
                <a:tab pos="271145" algn="l"/>
              </a:tabLst>
            </a:pPr>
            <a:r>
              <a:rPr sz="1600" b="1" dirty="0">
                <a:latin typeface="Lucida Sans Unicode"/>
                <a:cs typeface="Lucida Sans Unicode"/>
              </a:rPr>
              <a:t>Quality</a:t>
            </a:r>
            <a:r>
              <a:rPr sz="1600" b="1" spc="-30" dirty="0">
                <a:latin typeface="Lucida Sans Unicode"/>
                <a:cs typeface="Lucida Sans Unicode"/>
              </a:rPr>
              <a:t> </a:t>
            </a:r>
            <a:r>
              <a:rPr sz="1600" b="1" spc="-10" dirty="0">
                <a:latin typeface="Lucida Sans Unicode"/>
                <a:cs typeface="Lucida Sans Unicode"/>
              </a:rPr>
              <a:t>Control</a:t>
            </a:r>
            <a:endParaRPr sz="1600">
              <a:latin typeface="Lucida Sans Unicode"/>
              <a:cs typeface="Lucida Sans Unicode"/>
            </a:endParaRPr>
          </a:p>
          <a:p>
            <a:pPr marL="268605" marR="36195" lvl="1" indent="-256540">
              <a:lnSpc>
                <a:spcPts val="1540"/>
              </a:lnSpc>
              <a:spcBef>
                <a:spcPts val="395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(QC)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defined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‘a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system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used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maintain </a:t>
            </a:r>
            <a:r>
              <a:rPr sz="1600" spc="-50" dirty="0">
                <a:latin typeface="Lucida Sans Unicode"/>
                <a:cs typeface="Lucida Sans Unicode"/>
              </a:rPr>
              <a:t>a</a:t>
            </a:r>
            <a:r>
              <a:rPr sz="1600" spc="50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desired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level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service’.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systematic control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various </a:t>
            </a:r>
            <a:r>
              <a:rPr sz="1600" dirty="0">
                <a:latin typeface="Lucida Sans Unicode"/>
                <a:cs typeface="Lucida Sans Unicode"/>
              </a:rPr>
              <a:t>factors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affect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product.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aims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prevention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defects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source,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relies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effective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feedback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system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corrective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action procedure.</a:t>
            </a:r>
            <a:endParaRPr sz="1600">
              <a:latin typeface="Lucida Sans Unicode"/>
              <a:cs typeface="Lucida Sans Unicode"/>
            </a:endParaRPr>
          </a:p>
          <a:p>
            <a:pPr marL="268605" marR="256540" lvl="1" indent="-256540">
              <a:lnSpc>
                <a:spcPct val="80000"/>
              </a:lnSpc>
              <a:spcBef>
                <a:spcPts val="39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also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defined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‘that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industrial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management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technique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by </a:t>
            </a:r>
            <a:r>
              <a:rPr sz="1600" dirty="0">
                <a:latin typeface="Lucida Sans Unicode"/>
                <a:cs typeface="Lucida Sans Unicode"/>
              </a:rPr>
              <a:t>means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which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uniform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acceptable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manufactured’.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entire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collection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activities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which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ensures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will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optimum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minimum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cost.</a:t>
            </a:r>
            <a:endParaRPr sz="1600">
              <a:latin typeface="Lucida Sans Unicode"/>
              <a:cs typeface="Lucida Sans Unicode"/>
            </a:endParaRPr>
          </a:p>
          <a:p>
            <a:pPr marL="271145" indent="-258445">
              <a:lnSpc>
                <a:spcPct val="100000"/>
              </a:lnSpc>
              <a:spcBef>
                <a:spcPts val="1955"/>
              </a:spcBef>
              <a:buAutoNum type="arabicPeriod" startAt="7"/>
              <a:tabLst>
                <a:tab pos="271145" algn="l"/>
              </a:tabLst>
            </a:pPr>
            <a:r>
              <a:rPr sz="1600" b="1" dirty="0">
                <a:latin typeface="Lucida Sans Unicode"/>
                <a:cs typeface="Lucida Sans Unicode"/>
              </a:rPr>
              <a:t>Maintenance</a:t>
            </a:r>
            <a:r>
              <a:rPr sz="1600" b="1" spc="-85" dirty="0">
                <a:latin typeface="Lucida Sans Unicode"/>
                <a:cs typeface="Lucida Sans Unicode"/>
              </a:rPr>
              <a:t> </a:t>
            </a:r>
            <a:r>
              <a:rPr sz="1600" b="1" spc="-10" dirty="0">
                <a:latin typeface="Lucida Sans Unicode"/>
                <a:cs typeface="Lucida Sans Unicode"/>
              </a:rPr>
              <a:t>Management</a:t>
            </a:r>
            <a:endParaRPr sz="1600">
              <a:latin typeface="Lucida Sans Unicode"/>
              <a:cs typeface="Lucida Sans Unicode"/>
            </a:endParaRPr>
          </a:p>
          <a:p>
            <a:pPr marL="268605" marR="34290" lvl="1" indent="-256540">
              <a:lnSpc>
                <a:spcPct val="80100"/>
              </a:lnSpc>
              <a:spcBef>
                <a:spcPts val="395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Maintenance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management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involves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keeping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track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assets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parts.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purpose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ensure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proceeds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efficiently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minimum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amount</a:t>
            </a:r>
            <a:r>
              <a:rPr sz="1600" spc="-25" dirty="0">
                <a:latin typeface="Lucida Sans Unicode"/>
                <a:cs typeface="Lucida Sans Unicode"/>
              </a:rPr>
              <a:t> of </a:t>
            </a:r>
            <a:r>
              <a:rPr sz="1600" dirty="0">
                <a:latin typeface="Lucida Sans Unicode"/>
                <a:cs typeface="Lucida Sans Unicode"/>
              </a:rPr>
              <a:t>resources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wasted.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This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generally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accomplished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by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tailored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combination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software,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practices,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personnel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focus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achieving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these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goals.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877570"/>
            <a:ext cx="8460740" cy="47834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303530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according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nature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volume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production </a:t>
            </a:r>
            <a:r>
              <a:rPr sz="1700" dirty="0">
                <a:latin typeface="Lucida Sans Unicode"/>
                <a:cs typeface="Lucida Sans Unicode"/>
              </a:rPr>
              <a:t>(quantity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output)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broadly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classified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into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two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categories:</a:t>
            </a:r>
            <a:endParaRPr sz="1700">
              <a:latin typeface="Lucida Sans Unicode"/>
              <a:cs typeface="Lucida Sans Unicode"/>
            </a:endParaRPr>
          </a:p>
          <a:p>
            <a:pPr marL="283845" indent="-271145">
              <a:lnSpc>
                <a:spcPts val="2030"/>
              </a:lnSpc>
              <a:buAutoNum type="arabicPeriod"/>
              <a:tabLst>
                <a:tab pos="28384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Intermittent</a:t>
            </a:r>
            <a:r>
              <a:rPr sz="1700" b="1" spc="-7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Production</a:t>
            </a:r>
            <a:r>
              <a:rPr sz="1700" b="1" spc="-7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System</a:t>
            </a:r>
            <a:endParaRPr sz="17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Intermittent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justified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when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exceeds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demand </a:t>
            </a:r>
            <a:r>
              <a:rPr sz="1700" dirty="0">
                <a:latin typeface="Lucida Sans Unicode"/>
                <a:cs typeface="Lucida Sans Unicode"/>
              </a:rPr>
              <a:t>rate.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quantities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intermittent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decided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balancing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two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i.e.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setup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inventory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carrying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cost.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Batch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aims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satisfying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continuous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demand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item. </a:t>
            </a:r>
            <a:r>
              <a:rPr sz="1700" dirty="0">
                <a:latin typeface="Lucida Sans Unicode"/>
                <a:cs typeface="Lucida Sans Unicode"/>
              </a:rPr>
              <a:t>However,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plant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capable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exceeds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demand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rate. </a:t>
            </a:r>
            <a:r>
              <a:rPr sz="1700" dirty="0">
                <a:latin typeface="Lucida Sans Unicode"/>
                <a:cs typeface="Lucida Sans Unicode"/>
              </a:rPr>
              <a:t>Batch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plants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include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shops,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furniture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manufacturing </a:t>
            </a:r>
            <a:r>
              <a:rPr sz="1700" dirty="0">
                <a:latin typeface="Lucida Sans Unicode"/>
                <a:cs typeface="Lucida Sans Unicode"/>
              </a:rPr>
              <a:t>company,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hospitals,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plastic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units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press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shops.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1700" b="1" dirty="0">
                <a:latin typeface="Lucida Sans Unicode"/>
                <a:cs typeface="Lucida Sans Unicode"/>
              </a:rPr>
              <a:t>Characteristics</a:t>
            </a:r>
            <a:r>
              <a:rPr sz="1700" b="1" spc="-7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Intermittent</a:t>
            </a:r>
            <a:r>
              <a:rPr sz="1700" b="1" spc="-6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Production</a:t>
            </a:r>
            <a:r>
              <a:rPr sz="1700" b="1" spc="-60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System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quantity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small.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More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hence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higher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cost.</a:t>
            </a:r>
            <a:endParaRPr sz="1700">
              <a:latin typeface="Lucida Sans Unicode"/>
              <a:cs typeface="Lucida Sans Unicode"/>
            </a:endParaRPr>
          </a:p>
          <a:p>
            <a:pPr marL="268605" marR="62865" lvl="1" indent="-256540">
              <a:lnSpc>
                <a:spcPct val="80000"/>
              </a:lnSpc>
              <a:spcBef>
                <a:spcPts val="4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Plant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machinery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items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batch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set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required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changed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next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batch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items.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Amount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supervision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required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less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compared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job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order.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3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Plant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machinery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highly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flexible.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lead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lower.</a:t>
            </a:r>
            <a:endParaRPr sz="17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Higher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level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inventory.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306324"/>
            <a:ext cx="8915400" cy="783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74752"/>
            <a:ext cx="8174990" cy="541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5"/>
              </a:lnSpc>
              <a:spcBef>
                <a:spcPts val="100"/>
              </a:spcBef>
            </a:pPr>
            <a:r>
              <a:rPr sz="2100" b="1" dirty="0">
                <a:latin typeface="Lucida Sans Unicode"/>
                <a:cs typeface="Lucida Sans Unicode"/>
              </a:rPr>
              <a:t>Advantages</a:t>
            </a:r>
            <a:r>
              <a:rPr sz="2100" b="1" spc="-9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of</a:t>
            </a:r>
            <a:r>
              <a:rPr sz="2100" b="1" spc="-7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Intermittent</a:t>
            </a:r>
            <a:r>
              <a:rPr sz="2100" b="1" spc="-10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Production</a:t>
            </a:r>
            <a:r>
              <a:rPr sz="2100" b="1" spc="-100" dirty="0">
                <a:latin typeface="Lucida Sans Unicode"/>
                <a:cs typeface="Lucida Sans Unicode"/>
              </a:rPr>
              <a:t> </a:t>
            </a:r>
            <a:r>
              <a:rPr sz="2100" b="1" spc="-10" dirty="0">
                <a:latin typeface="Lucida Sans Unicode"/>
                <a:cs typeface="Lucida Sans Unicode"/>
              </a:rPr>
              <a:t>System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2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Better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utilization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plant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machinery.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1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per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unit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lower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compared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job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order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production.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2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Promotes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functional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specialization.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2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Lower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investment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plant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machinery.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1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Flexibility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accommodate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process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products.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6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Job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satisfaction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exists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operators.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465"/>
              </a:lnSpc>
              <a:spcBef>
                <a:spcPts val="2315"/>
              </a:spcBef>
            </a:pPr>
            <a:r>
              <a:rPr sz="2100" b="1" dirty="0">
                <a:latin typeface="Lucida Sans Unicode"/>
                <a:cs typeface="Lucida Sans Unicode"/>
              </a:rPr>
              <a:t>Disadvantage</a:t>
            </a:r>
            <a:r>
              <a:rPr sz="2100" b="1" spc="-10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of</a:t>
            </a:r>
            <a:r>
              <a:rPr sz="2100" b="1" spc="-8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Intermittent</a:t>
            </a:r>
            <a:r>
              <a:rPr sz="2100" b="1" spc="-10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Production</a:t>
            </a:r>
            <a:r>
              <a:rPr sz="2100" b="1" spc="-110" dirty="0">
                <a:latin typeface="Lucida Sans Unicode"/>
                <a:cs typeface="Lucida Sans Unicode"/>
              </a:rPr>
              <a:t> </a:t>
            </a:r>
            <a:r>
              <a:rPr sz="2100" b="1" spc="-10" dirty="0">
                <a:latin typeface="Lucida Sans Unicode"/>
                <a:cs typeface="Lucida Sans Unicode"/>
              </a:rPr>
              <a:t>System</a:t>
            </a:r>
            <a:endParaRPr sz="2100">
              <a:latin typeface="Lucida Sans Unicode"/>
              <a:cs typeface="Lucida Sans Unicode"/>
            </a:endParaRPr>
          </a:p>
          <a:p>
            <a:pPr marL="268605" marR="73025" indent="-256540">
              <a:lnSpc>
                <a:spcPts val="202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Material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handing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complex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because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irregular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longer flows.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38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Production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planning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control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complex.</a:t>
            </a:r>
            <a:endParaRPr sz="2100">
              <a:latin typeface="Lucida Sans Unicode"/>
              <a:cs typeface="Lucida Sans Unicode"/>
            </a:endParaRPr>
          </a:p>
          <a:p>
            <a:pPr marL="268605" marR="74295" indent="-256540">
              <a:lnSpc>
                <a:spcPts val="202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Work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process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inventory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higher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compared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continuous production.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37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Longer</a:t>
            </a:r>
            <a:r>
              <a:rPr sz="2100" spc="-10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production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time.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2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Higher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up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due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frequent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changes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up.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21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Lower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utilization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production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facilities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compared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mass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70"/>
              </a:lnSpc>
            </a:pPr>
            <a:r>
              <a:rPr sz="2100" spc="-10" dirty="0">
                <a:latin typeface="Lucida Sans Unicode"/>
                <a:cs typeface="Lucida Sans Unicode"/>
              </a:rPr>
              <a:t>production.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36296"/>
            <a:ext cx="7932420" cy="481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indent="-302895">
              <a:lnSpc>
                <a:spcPts val="2250"/>
              </a:lnSpc>
              <a:spcBef>
                <a:spcPts val="95"/>
              </a:spcBef>
              <a:buAutoNum type="arabicPeriod" startAt="2"/>
              <a:tabLst>
                <a:tab pos="315595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Continuous</a:t>
            </a:r>
            <a:r>
              <a:rPr sz="1900" b="1" spc="-8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Production</a:t>
            </a:r>
            <a:r>
              <a:rPr sz="1900" b="1" spc="-90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latin typeface="Lucida Sans Unicode"/>
                <a:cs typeface="Lucida Sans Unicode"/>
              </a:rPr>
              <a:t>System</a:t>
            </a:r>
            <a:endParaRPr sz="1900">
              <a:latin typeface="Lucida Sans Unicode"/>
              <a:cs typeface="Lucida Sans Unicode"/>
            </a:endParaRPr>
          </a:p>
          <a:p>
            <a:pPr marL="268605" marR="56515" lvl="1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manufacture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highly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standardized non-</a:t>
            </a:r>
            <a:r>
              <a:rPr sz="1900" dirty="0">
                <a:latin typeface="Lucida Sans Unicode"/>
                <a:cs typeface="Lucida Sans Unicode"/>
              </a:rPr>
              <a:t>discrete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extremely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large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volumes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using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a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process.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flow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streams </a:t>
            </a:r>
            <a:r>
              <a:rPr sz="1900" dirty="0">
                <a:latin typeface="Lucida Sans Unicode"/>
                <a:cs typeface="Lucida Sans Unicode"/>
              </a:rPr>
              <a:t>fall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category.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develop </a:t>
            </a:r>
            <a:r>
              <a:rPr sz="1900" dirty="0">
                <a:latin typeface="Lucida Sans Unicode"/>
                <a:cs typeface="Lucida Sans Unicode"/>
              </a:rPr>
              <a:t>extensive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long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range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resource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more </a:t>
            </a:r>
            <a:r>
              <a:rPr sz="1900" dirty="0">
                <a:latin typeface="Lucida Sans Unicode"/>
                <a:cs typeface="Lucida Sans Unicode"/>
              </a:rPr>
              <a:t>capital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intensive.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Plant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capacity,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long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range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plan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materials,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manpower,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energy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waste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disposal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important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aspects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system.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Continuous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scheduling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will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capacity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controlled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other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shop </a:t>
            </a:r>
            <a:r>
              <a:rPr sz="1900" dirty="0">
                <a:latin typeface="Lucida Sans Unicode"/>
                <a:cs typeface="Lucida Sans Unicode"/>
              </a:rPr>
              <a:t>floor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control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required.</a:t>
            </a:r>
            <a:endParaRPr sz="19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output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(product)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have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few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low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unit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values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relatively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high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transportation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costs,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unit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minimized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high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volume,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dedicated </a:t>
            </a:r>
            <a:r>
              <a:rPr sz="1900" dirty="0">
                <a:latin typeface="Lucida Sans Unicode"/>
                <a:cs typeface="Lucida Sans Unicode"/>
              </a:rPr>
              <a:t>equipment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arranged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lines,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minimizes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unit.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process </a:t>
            </a:r>
            <a:r>
              <a:rPr sz="1900" dirty="0">
                <a:latin typeface="Lucida Sans Unicode"/>
                <a:cs typeface="Lucida Sans Unicode"/>
              </a:rPr>
              <a:t>generally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follows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specific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fixed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sequence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operations. </a:t>
            </a:r>
            <a:r>
              <a:rPr sz="1900" dirty="0">
                <a:latin typeface="Lucida Sans Unicode"/>
                <a:cs typeface="Lucida Sans Unicode"/>
              </a:rPr>
              <a:t>Petroleum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steel,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sugar,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flour,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paper,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cement,</a:t>
            </a:r>
            <a:r>
              <a:rPr sz="1900" spc="5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fertilizers,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etc.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some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produced </a:t>
            </a:r>
            <a:r>
              <a:rPr sz="1900" dirty="0">
                <a:latin typeface="Lucida Sans Unicode"/>
                <a:cs typeface="Lucida Sans Unicode"/>
              </a:rPr>
              <a:t>continuous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10" dirty="0">
                <a:latin typeface="Lucida Sans Unicode"/>
                <a:cs typeface="Lucida Sans Unicode"/>
              </a:rPr>
              <a:t> system.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95681"/>
            <a:ext cx="7820025" cy="509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80"/>
              </a:lnSpc>
              <a:spcBef>
                <a:spcPts val="105"/>
              </a:spcBef>
            </a:pPr>
            <a:r>
              <a:rPr sz="2300" b="1" dirty="0">
                <a:latin typeface="Lucida Sans Unicode"/>
                <a:cs typeface="Lucida Sans Unicode"/>
              </a:rPr>
              <a:t>Characteristics</a:t>
            </a:r>
            <a:r>
              <a:rPr sz="2300" b="1" spc="-90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latin typeface="Lucida Sans Unicode"/>
                <a:cs typeface="Lucida Sans Unicode"/>
              </a:rPr>
              <a:t>of</a:t>
            </a:r>
            <a:r>
              <a:rPr sz="2300" b="1" spc="-55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latin typeface="Lucida Sans Unicode"/>
                <a:cs typeface="Lucida Sans Unicode"/>
              </a:rPr>
              <a:t>Continuous</a:t>
            </a:r>
            <a:r>
              <a:rPr sz="2300" b="1" spc="-85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latin typeface="Lucida Sans Unicode"/>
                <a:cs typeface="Lucida Sans Unicode"/>
              </a:rPr>
              <a:t>Production</a:t>
            </a:r>
            <a:r>
              <a:rPr sz="2300" b="1" spc="-85" dirty="0">
                <a:latin typeface="Lucida Sans Unicode"/>
                <a:cs typeface="Lucida Sans Unicode"/>
              </a:rPr>
              <a:t> </a:t>
            </a:r>
            <a:r>
              <a:rPr sz="2300" b="1" spc="-10" dirty="0">
                <a:latin typeface="Lucida Sans Unicode"/>
                <a:cs typeface="Lucida Sans Unicode"/>
              </a:rPr>
              <a:t>System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605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Dedicated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plant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equipments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with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zero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flexibility.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61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Material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handling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fully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automated.</a:t>
            </a:r>
            <a:endParaRPr sz="2300">
              <a:latin typeface="Lucida Sans Unicode"/>
              <a:cs typeface="Lucida Sans Unicode"/>
            </a:endParaRPr>
          </a:p>
          <a:p>
            <a:pPr marL="268605" marR="604520" indent="-256540">
              <a:lnSpc>
                <a:spcPts val="2210"/>
              </a:lnSpc>
              <a:spcBef>
                <a:spcPts val="459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Wet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or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dry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flow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measurable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by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weight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or </a:t>
            </a:r>
            <a:r>
              <a:rPr sz="2300" spc="-10" dirty="0">
                <a:latin typeface="Lucida Sans Unicode"/>
                <a:cs typeface="Lucida Sans Unicode"/>
              </a:rPr>
              <a:t>volume.</a:t>
            </a:r>
            <a:endParaRPr sz="2300">
              <a:latin typeface="Lucida Sans Unicode"/>
              <a:cs typeface="Lucida Sans Unicode"/>
            </a:endParaRPr>
          </a:p>
          <a:p>
            <a:pPr marL="268605" marR="514350" indent="-256540">
              <a:lnSpc>
                <a:spcPts val="2210"/>
              </a:lnSpc>
              <a:spcBef>
                <a:spcPts val="39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Component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materials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cannot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readily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identified </a:t>
            </a:r>
            <a:r>
              <a:rPr sz="2300" dirty="0">
                <a:latin typeface="Lucida Sans Unicode"/>
                <a:cs typeface="Lucida Sans Unicode"/>
              </a:rPr>
              <a:t>with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final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cannot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be </a:t>
            </a:r>
            <a:r>
              <a:rPr sz="2300" spc="-10" dirty="0">
                <a:latin typeface="Lucida Sans Unicode"/>
                <a:cs typeface="Lucida Sans Unicode"/>
              </a:rPr>
              <a:t>disassembled.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545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Larger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investment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usually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capital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intensive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units.</a:t>
            </a:r>
            <a:endParaRPr sz="2300">
              <a:latin typeface="Lucida Sans Unicode"/>
              <a:cs typeface="Lucida Sans Unicode"/>
            </a:endParaRPr>
          </a:p>
          <a:p>
            <a:pPr marL="268605" marR="957580" indent="-256540">
              <a:lnSpc>
                <a:spcPts val="2210"/>
              </a:lnSpc>
              <a:spcBef>
                <a:spcPts val="459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follows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pre-determined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sequence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of </a:t>
            </a:r>
            <a:r>
              <a:rPr sz="2300" spc="-10" dirty="0">
                <a:latin typeface="Lucida Sans Unicode"/>
                <a:cs typeface="Lucida Sans Unicode"/>
              </a:rPr>
              <a:t>operations.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545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Maintenance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important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aspect.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61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Unit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lower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due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high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volume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61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Planning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scheduling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routine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action.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41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Persons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with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(semiskilled)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limited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skills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can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be</a:t>
            </a:r>
            <a:r>
              <a:rPr sz="2300" spc="-20" dirty="0">
                <a:latin typeface="Lucida Sans Unicode"/>
                <a:cs typeface="Lucida Sans Unicode"/>
              </a:rPr>
              <a:t> used</a:t>
            </a:r>
            <a:endParaRPr sz="2300">
              <a:latin typeface="Lucida Sans Unicode"/>
              <a:cs typeface="Lucida Sans Unicode"/>
            </a:endParaRPr>
          </a:p>
          <a:p>
            <a:pPr marL="268605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production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line.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658114"/>
            <a:ext cx="8401685" cy="513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5209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Designing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the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System</a:t>
            </a:r>
            <a:endParaRPr sz="15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ts val="144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Designing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system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begins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development.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development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involves </a:t>
            </a:r>
            <a:r>
              <a:rPr sz="1500" dirty="0">
                <a:latin typeface="Lucida Sans Unicode"/>
                <a:cs typeface="Lucida Sans Unicode"/>
              </a:rPr>
              <a:t>determining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characteristics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sold.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It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begin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assessment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needs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eventually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grow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</a:t>
            </a:r>
            <a:r>
              <a:rPr sz="1500" spc="50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detailed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facilities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production,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well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spc="-10" dirty="0">
                <a:latin typeface="Lucida Sans Unicode"/>
                <a:cs typeface="Lucida Sans Unicode"/>
              </a:rPr>
              <a:t>information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systems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needed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monitor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performance,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all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this </a:t>
            </a:r>
            <a:r>
              <a:rPr sz="1500" dirty="0">
                <a:latin typeface="Lucida Sans Unicode"/>
                <a:cs typeface="Lucida Sans Unicode"/>
              </a:rPr>
              <a:t>system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process.</a:t>
            </a:r>
            <a:endParaRPr sz="1500">
              <a:latin typeface="Lucida Sans Unicode"/>
              <a:cs typeface="Lucida Sans Unicode"/>
            </a:endParaRPr>
          </a:p>
          <a:p>
            <a:pPr marL="268605" marR="194945" lvl="1" indent="-256540">
              <a:lnSpc>
                <a:spcPct val="798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a.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Product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</a:t>
            </a:r>
            <a:r>
              <a:rPr sz="1550" b="1" i="1" dirty="0">
                <a:latin typeface="Lucida Sans Unicode"/>
                <a:cs typeface="Lucida Sans Unicode"/>
              </a:rPr>
              <a:t>:</a:t>
            </a:r>
            <a:r>
              <a:rPr sz="1550" b="1" i="1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critical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task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because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helps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determine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characteristics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well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functions.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 </a:t>
            </a:r>
            <a:r>
              <a:rPr sz="1500" dirty="0">
                <a:latin typeface="Lucida Sans Unicode"/>
                <a:cs typeface="Lucida Sans Unicode"/>
              </a:rPr>
              <a:t>determines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product's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cost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quality,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well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performance.</a:t>
            </a:r>
            <a:endParaRPr sz="1500">
              <a:latin typeface="Lucida Sans Unicode"/>
              <a:cs typeface="Lucida Sans Unicode"/>
            </a:endParaRPr>
          </a:p>
          <a:p>
            <a:pPr marL="268605" marR="257175" lvl="1" indent="-256540">
              <a:lnSpc>
                <a:spcPct val="8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b.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Process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Design: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describes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will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made.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 </a:t>
            </a:r>
            <a:r>
              <a:rPr sz="1500" dirty="0">
                <a:latin typeface="Lucida Sans Unicode"/>
                <a:cs typeface="Lucida Sans Unicode"/>
              </a:rPr>
              <a:t>decision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two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major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components: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engineering)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 </a:t>
            </a:r>
            <a:r>
              <a:rPr sz="1500" dirty="0">
                <a:latin typeface="Lucida Sans Unicode"/>
                <a:cs typeface="Lucida Sans Unicode"/>
              </a:rPr>
              <a:t>scale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economy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(or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business)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includes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selecting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selecting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sequence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various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phases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production.</a:t>
            </a:r>
            <a:endParaRPr sz="1500">
              <a:latin typeface="Lucida Sans Unicode"/>
              <a:cs typeface="Lucida Sans Unicode"/>
            </a:endParaRPr>
          </a:p>
          <a:p>
            <a:pPr marL="12700" marR="99695" indent="243840">
              <a:lnSpc>
                <a:spcPct val="80000"/>
              </a:lnSpc>
              <a:spcBef>
                <a:spcPts val="400"/>
              </a:spcBef>
            </a:pPr>
            <a:r>
              <a:rPr sz="1500" b="1" dirty="0">
                <a:latin typeface="Lucida Sans Unicode"/>
                <a:cs typeface="Lucida Sans Unicode"/>
              </a:rPr>
              <a:t>c.</a:t>
            </a:r>
            <a:r>
              <a:rPr sz="1500" b="1" spc="-6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Facility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Design: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involves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determining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layout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production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facility.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measure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company's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ability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provide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demanded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quantity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requested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timely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manner.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planning </a:t>
            </a:r>
            <a:r>
              <a:rPr sz="1500" dirty="0">
                <a:latin typeface="Lucida Sans Unicode"/>
                <a:cs typeface="Lucida Sans Unicode"/>
              </a:rPr>
              <a:t>involves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estimating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demand,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determining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facilities,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deciding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to </a:t>
            </a:r>
            <a:r>
              <a:rPr sz="1500" dirty="0">
                <a:latin typeface="Lucida Sans Unicode"/>
                <a:cs typeface="Lucida Sans Unicode"/>
              </a:rPr>
              <a:t>change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organization's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capacity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respond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demand.</a:t>
            </a:r>
            <a:endParaRPr sz="1500">
              <a:latin typeface="Lucida Sans Unicode"/>
              <a:cs typeface="Lucida Sans Unicode"/>
            </a:endParaRPr>
          </a:p>
          <a:p>
            <a:pPr marL="268605" marR="30480" lvl="1" indent="-256540">
              <a:lnSpc>
                <a:spcPts val="144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Facility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placement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respect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suppliers.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strategic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decision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because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long-</a:t>
            </a:r>
            <a:r>
              <a:rPr sz="1500" dirty="0">
                <a:latin typeface="Lucida Sans Unicode"/>
                <a:cs typeface="Lucida Sans Unicode"/>
              </a:rPr>
              <a:t>term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commitment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resources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cannot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easily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inexpensively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changed.</a:t>
            </a:r>
            <a:endParaRPr sz="1500">
              <a:latin typeface="Lucida Sans Unicode"/>
              <a:cs typeface="Lucida Sans Unicode"/>
            </a:endParaRPr>
          </a:p>
          <a:p>
            <a:pPr marL="268605" marR="156845" lvl="1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Facility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layout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arrangement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workspace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facility.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considers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which </a:t>
            </a:r>
            <a:r>
              <a:rPr sz="1500" dirty="0">
                <a:latin typeface="Lucida Sans Unicode"/>
                <a:cs typeface="Lucida Sans Unicode"/>
              </a:rPr>
              <a:t>departments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work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areas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adjacent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another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flow</a:t>
            </a:r>
            <a:r>
              <a:rPr sz="1500" spc="-25" dirty="0">
                <a:latin typeface="Lucida Sans Unicode"/>
                <a:cs typeface="Lucida Sans Unicode"/>
              </a:rPr>
              <a:t> of </a:t>
            </a:r>
            <a:r>
              <a:rPr sz="1500" dirty="0">
                <a:latin typeface="Lucida Sans Unicode"/>
                <a:cs typeface="Lucida Sans Unicode"/>
              </a:rPr>
              <a:t>product,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information,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people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move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quickly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efficiently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through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production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system.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19811"/>
            <a:ext cx="7016496" cy="8122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19277"/>
            <a:ext cx="8544560" cy="56076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195"/>
              </a:spcBef>
              <a:buAutoNum type="arabicPeriod" startAt="2"/>
              <a:tabLst>
                <a:tab pos="220345" algn="l"/>
              </a:tabLst>
            </a:pPr>
            <a:r>
              <a:rPr sz="1300" b="1" spc="-10" dirty="0">
                <a:latin typeface="Lucida Sans Unicode"/>
                <a:cs typeface="Lucida Sans Unicode"/>
              </a:rPr>
              <a:t>Implementation</a:t>
            </a:r>
            <a:endParaRPr sz="1300">
              <a:latin typeface="Lucida Sans Unicode"/>
              <a:cs typeface="Lucida Sans Unicode"/>
            </a:endParaRPr>
          </a:p>
          <a:p>
            <a:pPr marL="268605" marR="71755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Once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product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is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developed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manufacturing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system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designed,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it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must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implemented,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a </a:t>
            </a:r>
            <a:r>
              <a:rPr sz="1300" dirty="0">
                <a:latin typeface="Lucida Sans Unicode"/>
                <a:cs typeface="Lucida Sans Unicode"/>
              </a:rPr>
              <a:t>task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often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more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easily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discussed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than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carried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out.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IF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system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design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function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was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done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thoroughly, </a:t>
            </a:r>
            <a:r>
              <a:rPr sz="1300" dirty="0">
                <a:latin typeface="Lucida Sans Unicode"/>
                <a:cs typeface="Lucida Sans Unicode"/>
              </a:rPr>
              <a:t>it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will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have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rendered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implementation </a:t>
            </a:r>
            <a:r>
              <a:rPr sz="1300" dirty="0">
                <a:latin typeface="Lucida Sans Unicode"/>
                <a:cs typeface="Lucida Sans Unicode"/>
              </a:rPr>
              <a:t>plan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which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will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guide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activities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during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implementation. </a:t>
            </a:r>
            <a:r>
              <a:rPr sz="1300" dirty="0">
                <a:latin typeface="Lucida Sans Unicode"/>
                <a:cs typeface="Lucida Sans Unicode"/>
              </a:rPr>
              <a:t>Nonetheless, there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will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inevitably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changes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needed.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Decisions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will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have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made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throughout </a:t>
            </a:r>
            <a:r>
              <a:rPr sz="1300" spc="-20" dirty="0">
                <a:latin typeface="Lucida Sans Unicode"/>
                <a:cs typeface="Lucida Sans Unicode"/>
              </a:rPr>
              <a:t>this </a:t>
            </a:r>
            <a:r>
              <a:rPr sz="1300" spc="-10" dirty="0">
                <a:latin typeface="Lucida Sans Unicode"/>
                <a:cs typeface="Lucida Sans Unicode"/>
              </a:rPr>
              <a:t>implementation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period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about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tradeoffs.</a:t>
            </a:r>
            <a:endParaRPr sz="1300">
              <a:latin typeface="Lucida Sans Unicode"/>
              <a:cs typeface="Lucida Sans Unicode"/>
            </a:endParaRPr>
          </a:p>
          <a:p>
            <a:pPr marL="220345" indent="-207645">
              <a:lnSpc>
                <a:spcPct val="100000"/>
              </a:lnSpc>
              <a:spcBef>
                <a:spcPts val="80"/>
              </a:spcBef>
              <a:buAutoNum type="arabicPeriod" startAt="3"/>
              <a:tabLst>
                <a:tab pos="220345" algn="l"/>
              </a:tabLst>
            </a:pPr>
            <a:r>
              <a:rPr sz="1300" b="1" dirty="0">
                <a:latin typeface="Lucida Sans Unicode"/>
                <a:cs typeface="Lucida Sans Unicode"/>
              </a:rPr>
              <a:t>Planning</a:t>
            </a:r>
            <a:r>
              <a:rPr sz="1300" b="1" spc="-40" dirty="0">
                <a:latin typeface="Lucida Sans Unicode"/>
                <a:cs typeface="Lucida Sans Unicode"/>
              </a:rPr>
              <a:t> </a:t>
            </a:r>
            <a:r>
              <a:rPr sz="1300" b="1" dirty="0">
                <a:latin typeface="Lucida Sans Unicode"/>
                <a:cs typeface="Lucida Sans Unicode"/>
              </a:rPr>
              <a:t>and</a:t>
            </a:r>
            <a:r>
              <a:rPr sz="1300" b="1" spc="-30" dirty="0">
                <a:latin typeface="Lucida Sans Unicode"/>
                <a:cs typeface="Lucida Sans Unicode"/>
              </a:rPr>
              <a:t> </a:t>
            </a:r>
            <a:r>
              <a:rPr sz="1300" b="1" spc="-10" dirty="0">
                <a:latin typeface="Lucida Sans Unicode"/>
                <a:cs typeface="Lucida Sans Unicode"/>
              </a:rPr>
              <a:t>Forecasting</a:t>
            </a:r>
            <a:endParaRPr sz="1300">
              <a:latin typeface="Lucida Sans Unicode"/>
              <a:cs typeface="Lucida Sans Unicode"/>
            </a:endParaRPr>
          </a:p>
          <a:p>
            <a:pPr marL="268605" marR="18415" lvl="1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Running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efficient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production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system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requires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great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deal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planning.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Long-</a:t>
            </a:r>
            <a:r>
              <a:rPr sz="1300" dirty="0">
                <a:latin typeface="Lucida Sans Unicode"/>
                <a:cs typeface="Lucida Sans Unicode"/>
              </a:rPr>
              <a:t>range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decisions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could </a:t>
            </a:r>
            <a:r>
              <a:rPr sz="1300" dirty="0">
                <a:latin typeface="Lucida Sans Unicode"/>
                <a:cs typeface="Lucida Sans Unicode"/>
              </a:rPr>
              <a:t>include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number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facilities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required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meet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customer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needs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or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studying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how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technological</a:t>
            </a:r>
            <a:r>
              <a:rPr sz="1300" spc="50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change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might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affect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methods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used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services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goods.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time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horizon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for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long-</a:t>
            </a:r>
            <a:r>
              <a:rPr sz="1300" spc="-20" dirty="0">
                <a:latin typeface="Lucida Sans Unicode"/>
                <a:cs typeface="Lucida Sans Unicode"/>
              </a:rPr>
              <a:t>term </a:t>
            </a:r>
            <a:r>
              <a:rPr sz="1300" dirty="0">
                <a:latin typeface="Lucida Sans Unicode"/>
                <a:cs typeface="Lucida Sans Unicode"/>
              </a:rPr>
              <a:t>planning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varies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with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industry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is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dependent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on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both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complexity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size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proposed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changes. </a:t>
            </a:r>
            <a:r>
              <a:rPr sz="1300" dirty="0">
                <a:latin typeface="Lucida Sans Unicode"/>
                <a:cs typeface="Lucida Sans Unicode"/>
              </a:rPr>
              <a:t>Typically,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however,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long-</a:t>
            </a:r>
            <a:r>
              <a:rPr sz="1300" dirty="0">
                <a:latin typeface="Lucida Sans Unicode"/>
                <a:cs typeface="Lucida Sans Unicode"/>
              </a:rPr>
              <a:t>term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planning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may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involve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determining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work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force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size,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developing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training </a:t>
            </a:r>
            <a:r>
              <a:rPr sz="1300" dirty="0">
                <a:latin typeface="Lucida Sans Unicode"/>
                <a:cs typeface="Lucida Sans Unicode"/>
              </a:rPr>
              <a:t>programs,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working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with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suppliers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improve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product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quality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improve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delivery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systems,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and </a:t>
            </a:r>
            <a:r>
              <a:rPr sz="1300" dirty="0">
                <a:latin typeface="Lucida Sans Unicode"/>
                <a:cs typeface="Lucida Sans Unicode"/>
              </a:rPr>
              <a:t>determining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amount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order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aggregate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basis.</a:t>
            </a:r>
            <a:endParaRPr sz="1300">
              <a:latin typeface="Lucida Sans Unicode"/>
              <a:cs typeface="Lucida Sans Unicode"/>
            </a:endParaRPr>
          </a:p>
          <a:p>
            <a:pPr marL="220345" indent="-207645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220345" algn="l"/>
              </a:tabLst>
            </a:pPr>
            <a:r>
              <a:rPr sz="1300" b="1" dirty="0">
                <a:latin typeface="Lucida Sans Unicode"/>
                <a:cs typeface="Lucida Sans Unicode"/>
              </a:rPr>
              <a:t>Managing</a:t>
            </a:r>
            <a:r>
              <a:rPr sz="1300" b="1" spc="-40" dirty="0">
                <a:latin typeface="Lucida Sans Unicode"/>
                <a:cs typeface="Lucida Sans Unicode"/>
              </a:rPr>
              <a:t> </a:t>
            </a:r>
            <a:r>
              <a:rPr sz="1300" b="1" dirty="0">
                <a:latin typeface="Lucida Sans Unicode"/>
                <a:cs typeface="Lucida Sans Unicode"/>
              </a:rPr>
              <a:t>the</a:t>
            </a:r>
            <a:r>
              <a:rPr sz="1300" b="1" spc="-5" dirty="0">
                <a:latin typeface="Lucida Sans Unicode"/>
                <a:cs typeface="Lucida Sans Unicode"/>
              </a:rPr>
              <a:t> </a:t>
            </a:r>
            <a:r>
              <a:rPr sz="1300" b="1" spc="-10" dirty="0">
                <a:latin typeface="Lucida Sans Unicode"/>
                <a:cs typeface="Lucida Sans Unicode"/>
              </a:rPr>
              <a:t>System</a:t>
            </a:r>
            <a:endParaRPr sz="1300">
              <a:latin typeface="Lucida Sans Unicode"/>
              <a:cs typeface="Lucida Sans Unicode"/>
            </a:endParaRPr>
          </a:p>
          <a:p>
            <a:pPr marL="268605" marR="154305" lvl="1" indent="-256540">
              <a:lnSpc>
                <a:spcPts val="1250"/>
              </a:lnSpc>
              <a:spcBef>
                <a:spcPts val="384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Managing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system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involves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working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with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people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encourage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participation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improve </a:t>
            </a:r>
            <a:r>
              <a:rPr sz="1300" dirty="0">
                <a:latin typeface="Lucida Sans Unicode"/>
                <a:cs typeface="Lucida Sans Unicode"/>
              </a:rPr>
              <a:t>organizational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performance.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Participative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management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teamwork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essential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part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of </a:t>
            </a:r>
            <a:r>
              <a:rPr sz="1300" dirty="0">
                <a:latin typeface="Lucida Sans Unicode"/>
                <a:cs typeface="Lucida Sans Unicode"/>
              </a:rPr>
              <a:t>successful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operations,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as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leadership,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training,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culture.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addition,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management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and </a:t>
            </a:r>
            <a:r>
              <a:rPr sz="1300" dirty="0">
                <a:latin typeface="Lucida Sans Unicode"/>
                <a:cs typeface="Lucida Sans Unicode"/>
              </a:rPr>
              <a:t>quality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two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key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areas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concern.</a:t>
            </a:r>
            <a:endParaRPr sz="13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Material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management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includes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decisions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regarding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procurement,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control,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handling,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storage,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and </a:t>
            </a:r>
            <a:r>
              <a:rPr sz="1300" dirty="0">
                <a:latin typeface="Lucida Sans Unicode"/>
                <a:cs typeface="Lucida Sans Unicode"/>
              </a:rPr>
              <a:t>distribution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materials.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management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is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becoming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more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important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because,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many </a:t>
            </a:r>
            <a:r>
              <a:rPr sz="1300" dirty="0">
                <a:latin typeface="Lucida Sans Unicode"/>
                <a:cs typeface="Lucida Sans Unicode"/>
              </a:rPr>
              <a:t>organizations,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costs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purchased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materials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comprise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more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than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50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percent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total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production </a:t>
            </a:r>
            <a:r>
              <a:rPr sz="1300" dirty="0">
                <a:latin typeface="Lucida Sans Unicode"/>
                <a:cs typeface="Lucida Sans Unicode"/>
              </a:rPr>
              <a:t>cost.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Questions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regarding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quantities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timing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material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orders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need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addressed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here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as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well </a:t>
            </a:r>
            <a:r>
              <a:rPr sz="1300" dirty="0">
                <a:latin typeface="Lucida Sans Unicode"/>
                <a:cs typeface="Lucida Sans Unicode"/>
              </a:rPr>
              <a:t>when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companies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weigh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qualities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various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suppliers.</a:t>
            </a:r>
            <a:endParaRPr sz="1300">
              <a:latin typeface="Lucida Sans Unicode"/>
              <a:cs typeface="Lucida Sans Unicode"/>
            </a:endParaRPr>
          </a:p>
          <a:p>
            <a:pPr marL="220345" indent="-20764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220345" algn="l"/>
              </a:tabLst>
            </a:pPr>
            <a:r>
              <a:rPr sz="1300" b="1" dirty="0">
                <a:latin typeface="Lucida Sans Unicode"/>
                <a:cs typeface="Lucida Sans Unicode"/>
              </a:rPr>
              <a:t>Building</a:t>
            </a:r>
            <a:r>
              <a:rPr sz="1300" b="1" spc="-40" dirty="0">
                <a:latin typeface="Lucida Sans Unicode"/>
                <a:cs typeface="Lucida Sans Unicode"/>
              </a:rPr>
              <a:t> </a:t>
            </a:r>
            <a:r>
              <a:rPr sz="1300" b="1" dirty="0">
                <a:latin typeface="Lucida Sans Unicode"/>
                <a:cs typeface="Lucida Sans Unicode"/>
              </a:rPr>
              <a:t>Success</a:t>
            </a:r>
            <a:r>
              <a:rPr sz="1300" b="1" spc="-50" dirty="0">
                <a:latin typeface="Lucida Sans Unicode"/>
                <a:cs typeface="Lucida Sans Unicode"/>
              </a:rPr>
              <a:t> </a:t>
            </a:r>
            <a:r>
              <a:rPr sz="1300" b="1" dirty="0">
                <a:latin typeface="Lucida Sans Unicode"/>
                <a:cs typeface="Lucida Sans Unicode"/>
              </a:rPr>
              <a:t>with</a:t>
            </a:r>
            <a:r>
              <a:rPr sz="1300" b="1" spc="-40" dirty="0">
                <a:latin typeface="Lucida Sans Unicode"/>
                <a:cs typeface="Lucida Sans Unicode"/>
              </a:rPr>
              <a:t> </a:t>
            </a:r>
            <a:r>
              <a:rPr sz="1300" b="1" spc="-10" dirty="0">
                <a:latin typeface="Lucida Sans Unicode"/>
                <a:cs typeface="Lucida Sans Unicode"/>
              </a:rPr>
              <a:t>Operations</a:t>
            </a:r>
            <a:endParaRPr sz="1300">
              <a:latin typeface="Lucida Sans Unicode"/>
              <a:cs typeface="Lucida Sans Unicode"/>
            </a:endParaRPr>
          </a:p>
          <a:p>
            <a:pPr marL="268605" marR="6350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understand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operations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how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they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contribute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success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organization,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it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is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important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to </a:t>
            </a:r>
            <a:r>
              <a:rPr sz="1300" dirty="0">
                <a:latin typeface="Lucida Sans Unicode"/>
                <a:cs typeface="Lucida Sans Unicode"/>
              </a:rPr>
              <a:t>understand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strategic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nature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operations,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value-</a:t>
            </a:r>
            <a:r>
              <a:rPr sz="1300" dirty="0">
                <a:latin typeface="Lucida Sans Unicode"/>
                <a:cs typeface="Lucida Sans Unicode"/>
              </a:rPr>
              <a:t>added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nature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operations,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impact </a:t>
            </a:r>
            <a:r>
              <a:rPr sz="1300" dirty="0">
                <a:latin typeface="Lucida Sans Unicode"/>
                <a:cs typeface="Lucida Sans Unicode"/>
              </a:rPr>
              <a:t>technology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can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have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on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performance,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globally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competitive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marketplace.</a:t>
            </a:r>
            <a:endParaRPr sz="1300">
              <a:latin typeface="Lucida Sans Unicode"/>
              <a:cs typeface="Lucida Sans Unicode"/>
            </a:endParaRPr>
          </a:p>
          <a:p>
            <a:pPr marL="268605" marR="6985" lvl="1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5384"/>
              <a:buFont typeface="Wingdings 3"/>
              <a:buChar char=""/>
              <a:tabLst>
                <a:tab pos="268605" algn="l"/>
              </a:tabLst>
            </a:pPr>
            <a:r>
              <a:rPr sz="1300" dirty="0">
                <a:latin typeface="Lucida Sans Unicode"/>
                <a:cs typeface="Lucida Sans Unicode"/>
              </a:rPr>
              <a:t>Efficient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organization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operations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vital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tool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achieving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competitive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advantage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daily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contest </a:t>
            </a:r>
            <a:r>
              <a:rPr sz="1300" dirty="0">
                <a:latin typeface="Lucida Sans Unicode"/>
                <a:cs typeface="Lucida Sans Unicode"/>
              </a:rPr>
              <a:t>for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customers/clients.</a:t>
            </a:r>
            <a:r>
              <a:rPr sz="1300" dirty="0">
                <a:latin typeface="Lucida Sans Unicode"/>
                <a:cs typeface="Lucida Sans Unicode"/>
              </a:rPr>
              <a:t> What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factors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influence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buying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decisions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for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these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entities?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For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most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services</a:t>
            </a:r>
            <a:r>
              <a:rPr sz="1300" spc="500" dirty="0">
                <a:latin typeface="Lucida Sans Unicode"/>
                <a:cs typeface="Lucida Sans Unicode"/>
              </a:rPr>
              <a:t> 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goods,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price,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quality,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product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performance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features,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product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variety,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and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availability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of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the </a:t>
            </a:r>
            <a:r>
              <a:rPr sz="1300" dirty="0">
                <a:latin typeface="Lucida Sans Unicode"/>
                <a:cs typeface="Lucida Sans Unicode"/>
              </a:rPr>
              <a:t>product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critical.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All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these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factors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are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substantially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influenced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by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actions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taken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in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operations.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029970"/>
            <a:ext cx="8387715" cy="4786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ts val="2035"/>
              </a:lnSpc>
              <a:spcBef>
                <a:spcPts val="1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history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(POM)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very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rich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interesting.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begin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until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industrial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revolution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1700s.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63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exists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craft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production: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handcrafting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products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individual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customers.</a:t>
            </a:r>
            <a:endParaRPr sz="1700">
              <a:latin typeface="Lucida Sans Unicode"/>
              <a:cs typeface="Lucida Sans Unicode"/>
            </a:endParaRPr>
          </a:p>
          <a:p>
            <a:pPr marL="268605" marR="595630" indent="-256540">
              <a:lnSpc>
                <a:spcPct val="80000"/>
              </a:lnSpc>
              <a:spcBef>
                <a:spcPts val="41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three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phases: </a:t>
            </a: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phase,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phase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phase.</a:t>
            </a:r>
            <a:endParaRPr sz="1700">
              <a:latin typeface="Lucida Sans Unicode"/>
              <a:cs typeface="Lucida Sans Unicode"/>
            </a:endParaRPr>
          </a:p>
          <a:p>
            <a:pPr marL="268605" marR="889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phase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(before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1930s),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labours </a:t>
            </a:r>
            <a:r>
              <a:rPr sz="1700" dirty="0">
                <a:latin typeface="Lucida Sans Unicode"/>
                <a:cs typeface="Lucida Sans Unicode"/>
              </a:rPr>
              <a:t>were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mostly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manufacture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without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providing </a:t>
            </a:r>
            <a:r>
              <a:rPr sz="1700" dirty="0">
                <a:latin typeface="Lucida Sans Unicode"/>
                <a:cs typeface="Lucida Sans Unicode"/>
              </a:rPr>
              <a:t>sufficient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facilities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them.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proper</a:t>
            </a:r>
            <a:r>
              <a:rPr sz="1700" spc="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at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time.</a:t>
            </a:r>
            <a:endParaRPr sz="1700">
              <a:latin typeface="Lucida Sans Unicode"/>
              <a:cs typeface="Lucida Sans Unicode"/>
            </a:endParaRPr>
          </a:p>
          <a:p>
            <a:pPr marL="268605" marR="143510" indent="-256540">
              <a:lnSpc>
                <a:spcPts val="163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phase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(between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1930s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1970s), </a:t>
            </a:r>
            <a:r>
              <a:rPr sz="1700" dirty="0">
                <a:latin typeface="Lucida Sans Unicode"/>
                <a:cs typeface="Lucida Sans Unicode"/>
              </a:rPr>
              <a:t>machineries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technologies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emphasized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rather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labours.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Mass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economize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scale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focus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that </a:t>
            </a:r>
            <a:r>
              <a:rPr sz="1700" spc="-10" dirty="0">
                <a:latin typeface="Lucida Sans Unicode"/>
                <a:cs typeface="Lucida Sans Unicode"/>
              </a:rPr>
              <a:t>phase.</a:t>
            </a:r>
            <a:endParaRPr sz="1700">
              <a:latin typeface="Lucida Sans Unicode"/>
              <a:cs typeface="Lucida Sans Unicode"/>
            </a:endParaRPr>
          </a:p>
          <a:p>
            <a:pPr marL="268605" marR="105410" indent="-256540">
              <a:lnSpc>
                <a:spcPct val="80000"/>
              </a:lnSpc>
              <a:spcBef>
                <a:spcPts val="415"/>
              </a:spcBef>
              <a:buFont typeface="Wingdings 3"/>
              <a:buChar char=""/>
              <a:tabLst>
                <a:tab pos="268605" algn="l"/>
                <a:tab pos="337185" algn="l"/>
              </a:tabLst>
            </a:pPr>
            <a:r>
              <a:rPr sz="11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phase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(since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1970s..),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rather </a:t>
            </a:r>
            <a:r>
              <a:rPr sz="1700" dirty="0">
                <a:latin typeface="Lucida Sans Unicode"/>
                <a:cs typeface="Lucida Sans Unicode"/>
              </a:rPr>
              <a:t>than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mass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mass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customization,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internet,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environmentally </a:t>
            </a:r>
            <a:r>
              <a:rPr sz="1700" dirty="0">
                <a:latin typeface="Lucida Sans Unicode"/>
                <a:cs typeface="Lucida Sans Unicode"/>
              </a:rPr>
              <a:t>friendly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production,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e-</a:t>
            </a:r>
            <a:r>
              <a:rPr sz="1700" dirty="0">
                <a:latin typeface="Lucida Sans Unicode"/>
                <a:cs typeface="Lucida Sans Unicode"/>
              </a:rPr>
              <a:t>business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environment,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JIT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etc.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are </a:t>
            </a:r>
            <a:r>
              <a:rPr sz="1700" spc="-10" dirty="0">
                <a:latin typeface="Lucida Sans Unicode"/>
                <a:cs typeface="Lucida Sans Unicode"/>
              </a:rPr>
              <a:t>emphasized.</a:t>
            </a:r>
            <a:endParaRPr sz="1700">
              <a:latin typeface="Lucida Sans Unicode"/>
              <a:cs typeface="Lucida Sans Unicode"/>
            </a:endParaRPr>
          </a:p>
          <a:p>
            <a:pPr marL="268605" marR="24765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heritage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understood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help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table: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2436" cy="17510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01" y="228629"/>
            <a:ext cx="5323205" cy="1765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1340"/>
              </a:lnSpc>
              <a:tabLst>
                <a:tab pos="1346835" algn="l"/>
              </a:tabLst>
            </a:pPr>
            <a:r>
              <a:rPr sz="850" b="1" spc="6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114" dirty="0">
                <a:solidFill>
                  <a:srgbClr val="FFFFFF"/>
                </a:solidFill>
                <a:latin typeface="Times New Roman"/>
                <a:cs typeface="Times New Roman"/>
              </a:rPr>
              <a:t>Historical</a:t>
            </a:r>
            <a:r>
              <a:rPr sz="12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Times New Roman"/>
                <a:cs typeface="Times New Roman"/>
              </a:rPr>
              <a:t>Events</a:t>
            </a:r>
            <a:r>
              <a:rPr sz="12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Operations</a:t>
            </a:r>
            <a:r>
              <a:rPr sz="12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3652" y="441452"/>
          <a:ext cx="8187053" cy="544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50" b="1" spc="105" dirty="0">
                          <a:latin typeface="Arial Narrow"/>
                          <a:cs typeface="Arial Narrow"/>
                        </a:rPr>
                        <a:t>Era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26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50" b="1" spc="120" dirty="0">
                          <a:latin typeface="Arial Narrow"/>
                          <a:cs typeface="Arial Narrow"/>
                        </a:rPr>
                        <a:t>Events/Concepts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50" b="1" spc="120" dirty="0">
                          <a:latin typeface="Arial Narrow"/>
                          <a:cs typeface="Arial Narrow"/>
                        </a:rPr>
                        <a:t>Dates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50" b="1" spc="110" dirty="0">
                          <a:latin typeface="Arial Narrow"/>
                          <a:cs typeface="Arial Narrow"/>
                        </a:rPr>
                        <a:t>Originator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marL="56515" marR="570865">
                        <a:lnSpc>
                          <a:spcPts val="1310"/>
                        </a:lnSpc>
                        <a:spcBef>
                          <a:spcPts val="130"/>
                        </a:spcBef>
                      </a:pPr>
                      <a:r>
                        <a:rPr sz="1150" spc="85" dirty="0">
                          <a:latin typeface="Arial Narrow"/>
                          <a:cs typeface="Arial Narrow"/>
                        </a:rPr>
                        <a:t>Industrial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Revolution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35" dirty="0">
                          <a:latin typeface="Arial Narrow"/>
                          <a:cs typeface="Arial Narrow"/>
                        </a:rPr>
                        <a:t>Steam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engine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 marR="1622425">
                        <a:lnSpc>
                          <a:spcPts val="1510"/>
                        </a:lnSpc>
                      </a:pPr>
                      <a:r>
                        <a:rPr sz="1150" spc="105" dirty="0">
                          <a:latin typeface="Arial Narrow"/>
                          <a:cs typeface="Arial Narrow"/>
                        </a:rPr>
                        <a:t>Division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labour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Interchangeable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parts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1769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1776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1790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40" dirty="0">
                          <a:latin typeface="Arial Narrow"/>
                          <a:cs typeface="Arial Narrow"/>
                        </a:rPr>
                        <a:t>James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Watt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 marR="2113915">
                        <a:lnSpc>
                          <a:spcPts val="1510"/>
                        </a:lnSpc>
                      </a:pPr>
                      <a:r>
                        <a:rPr sz="1150" spc="155" dirty="0">
                          <a:latin typeface="Arial Narrow"/>
                          <a:cs typeface="Arial Narrow"/>
                        </a:rPr>
                        <a:t>Adam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Smith 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Whitney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 marL="56515" marR="403225">
                        <a:lnSpc>
                          <a:spcPts val="1330"/>
                        </a:lnSpc>
                        <a:spcBef>
                          <a:spcPts val="95"/>
                        </a:spcBef>
                      </a:pPr>
                      <a:r>
                        <a:rPr sz="1150" spc="85" dirty="0">
                          <a:latin typeface="Arial Narrow"/>
                          <a:cs typeface="Arial Narrow"/>
                        </a:rPr>
                        <a:t>Scientific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Management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00" dirty="0">
                          <a:latin typeface="Arial Narrow"/>
                          <a:cs typeface="Arial Narrow"/>
                        </a:rPr>
                        <a:t>Principles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Scientific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Management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 marR="1402080" algn="just">
                        <a:lnSpc>
                          <a:spcPct val="108800"/>
                        </a:lnSpc>
                        <a:spcBef>
                          <a:spcPts val="10"/>
                        </a:spcBef>
                      </a:pPr>
                      <a:r>
                        <a:rPr sz="1150" spc="135" dirty="0">
                          <a:latin typeface="Arial Narrow"/>
                          <a:cs typeface="Arial Narrow"/>
                        </a:rPr>
                        <a:t>Time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motion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studies Activity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Scheduling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Chart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Moving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assembly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line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1911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1911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1912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1913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35" dirty="0">
                          <a:latin typeface="Arial Narrow"/>
                          <a:cs typeface="Arial Narrow"/>
                        </a:rPr>
                        <a:t>F.W.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Taylor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 marR="1401445">
                        <a:lnSpc>
                          <a:spcPct val="108300"/>
                        </a:lnSpc>
                        <a:spcBef>
                          <a:spcPts val="15"/>
                        </a:spcBef>
                      </a:pPr>
                      <a:r>
                        <a:rPr sz="1150" spc="120" dirty="0">
                          <a:latin typeface="Arial Narrow"/>
                          <a:cs typeface="Arial Narrow"/>
                        </a:rPr>
                        <a:t>Frank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65" dirty="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Lillian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Gilbreth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Henry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Gantt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spc="125" dirty="0">
                          <a:latin typeface="Arial Narrow"/>
                          <a:cs typeface="Arial Narrow"/>
                        </a:rPr>
                        <a:t>Henry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Ford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50" dirty="0">
                          <a:latin typeface="Arial Narrow"/>
                          <a:cs typeface="Arial Narrow"/>
                        </a:rPr>
                        <a:t>Human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 Relations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30" dirty="0">
                          <a:latin typeface="Arial Narrow"/>
                          <a:cs typeface="Arial Narrow"/>
                        </a:rPr>
                        <a:t>Hawthorne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studies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05" dirty="0">
                          <a:latin typeface="Arial Narrow"/>
                          <a:cs typeface="Arial Narrow"/>
                        </a:rPr>
                        <a:t>Motivation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theories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1930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1940s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1950s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1960s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05" dirty="0">
                          <a:latin typeface="Arial Narrow"/>
                          <a:cs typeface="Arial Narrow"/>
                        </a:rPr>
                        <a:t>Elton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Mayo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40" dirty="0">
                          <a:latin typeface="Arial Narrow"/>
                          <a:cs typeface="Arial Narrow"/>
                        </a:rPr>
                        <a:t>Abraham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Maslow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 marR="1641475">
                        <a:lnSpc>
                          <a:spcPct val="108300"/>
                        </a:lnSpc>
                        <a:spcBef>
                          <a:spcPts val="2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Frederick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Herzberg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Douglas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McGregor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56515" marR="547370">
                        <a:lnSpc>
                          <a:spcPts val="1310"/>
                        </a:lnSpc>
                        <a:spcBef>
                          <a:spcPts val="110"/>
                        </a:spcBef>
                      </a:pPr>
                      <a:r>
                        <a:rPr sz="1150" spc="105" dirty="0">
                          <a:latin typeface="Arial Narrow"/>
                          <a:cs typeface="Arial Narrow"/>
                        </a:rPr>
                        <a:t>Operations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Research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Linear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Programming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95" dirty="0">
                          <a:latin typeface="Arial Narrow"/>
                          <a:cs typeface="Arial Narrow"/>
                        </a:rPr>
                        <a:t>Digital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computer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 marR="401955">
                        <a:lnSpc>
                          <a:spcPts val="1310"/>
                        </a:lnSpc>
                        <a:spcBef>
                          <a:spcPts val="235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Simulation,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Waiting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line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theory,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decision theory,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50" dirty="0">
                          <a:latin typeface="Arial Narrow"/>
                          <a:cs typeface="Arial Narrow"/>
                        </a:rPr>
                        <a:t>PERT/CPM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50" spc="150" dirty="0">
                          <a:latin typeface="Arial Narrow"/>
                          <a:cs typeface="Arial Narrow"/>
                        </a:rPr>
                        <a:t>MRP,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EDI,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5" dirty="0">
                          <a:latin typeface="Arial Narrow"/>
                          <a:cs typeface="Arial Narrow"/>
                        </a:rPr>
                        <a:t>EFT,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CIM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1947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10" dirty="0">
                          <a:latin typeface="Arial Narrow"/>
                          <a:cs typeface="Arial Narrow"/>
                        </a:rPr>
                        <a:t>1951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1950s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1970s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30" dirty="0">
                          <a:latin typeface="Arial Narrow"/>
                          <a:cs typeface="Arial Narrow"/>
                        </a:rPr>
                        <a:t>George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Dantzig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25" dirty="0">
                          <a:latin typeface="Arial Narrow"/>
                          <a:cs typeface="Arial Narrow"/>
                        </a:rPr>
                        <a:t>Remington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Rand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Operations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Research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Groups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150" spc="125" dirty="0">
                          <a:latin typeface="Arial Narrow"/>
                          <a:cs typeface="Arial Narrow"/>
                        </a:rPr>
                        <a:t>Joseph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Orlicky,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IBM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40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05" dirty="0">
                          <a:latin typeface="Arial Narrow"/>
                          <a:cs typeface="Arial Narrow"/>
                        </a:rPr>
                        <a:t>Quality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Revolution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JIT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(Just-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in-time)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 marR="858519">
                        <a:lnSpc>
                          <a:spcPct val="108700"/>
                        </a:lnSpc>
                        <a:spcBef>
                          <a:spcPts val="5"/>
                        </a:spcBef>
                      </a:pPr>
                      <a:r>
                        <a:rPr sz="1150" spc="180" dirty="0">
                          <a:latin typeface="Arial Narrow"/>
                          <a:cs typeface="Arial Narrow"/>
                        </a:rPr>
                        <a:t>TQM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(Total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quality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management)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Strategy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5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1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operations</a:t>
                      </a:r>
                      <a:r>
                        <a:rPr sz="1150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Business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process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 reengineering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Six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Sigma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1970s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1980s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1980s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1990s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1990s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00" dirty="0">
                          <a:latin typeface="Arial Narrow"/>
                          <a:cs typeface="Arial Narrow"/>
                        </a:rPr>
                        <a:t>Taiichi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45" dirty="0">
                          <a:latin typeface="Arial Narrow"/>
                          <a:cs typeface="Arial Narrow"/>
                        </a:rPr>
                        <a:t>Ohno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(Toyota)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 marR="649605">
                        <a:lnSpc>
                          <a:spcPct val="108700"/>
                        </a:lnSpc>
                        <a:spcBef>
                          <a:spcPts val="5"/>
                        </a:spcBef>
                      </a:pPr>
                      <a:r>
                        <a:rPr sz="1150" spc="140" dirty="0">
                          <a:latin typeface="Arial Narrow"/>
                          <a:cs typeface="Arial Narrow"/>
                        </a:rPr>
                        <a:t>W.Edward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Deming,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Joseph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Juran </a:t>
                      </a:r>
                      <a:r>
                        <a:rPr sz="1150" spc="140" dirty="0">
                          <a:latin typeface="Arial Narrow"/>
                          <a:cs typeface="Arial Narrow"/>
                        </a:rPr>
                        <a:t>Wickham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Skinner,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Robert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Hayes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Michael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40" dirty="0">
                          <a:latin typeface="Arial Narrow"/>
                          <a:cs typeface="Arial Narrow"/>
                        </a:rPr>
                        <a:t>Hammer,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40" dirty="0">
                          <a:latin typeface="Arial Narrow"/>
                          <a:cs typeface="Arial Narrow"/>
                        </a:rPr>
                        <a:t>James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40" dirty="0">
                          <a:latin typeface="Arial Narrow"/>
                          <a:cs typeface="Arial Narrow"/>
                        </a:rPr>
                        <a:t>Champy </a:t>
                      </a:r>
                      <a:r>
                        <a:rPr sz="1150" spc="145" dirty="0">
                          <a:latin typeface="Arial Narrow"/>
                          <a:cs typeface="Arial Narrow"/>
                        </a:rPr>
                        <a:t>GE,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Motorola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56515" marR="570865">
                        <a:lnSpc>
                          <a:spcPts val="1310"/>
                        </a:lnSpc>
                        <a:spcBef>
                          <a:spcPts val="110"/>
                        </a:spcBef>
                      </a:pPr>
                      <a:r>
                        <a:rPr sz="1150" spc="90" dirty="0">
                          <a:latin typeface="Arial Narrow"/>
                          <a:cs typeface="Arial Narrow"/>
                        </a:rPr>
                        <a:t>Internet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Revolution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673735">
                        <a:lnSpc>
                          <a:spcPts val="1310"/>
                        </a:lnSpc>
                        <a:spcBef>
                          <a:spcPts val="110"/>
                        </a:spcBef>
                      </a:pPr>
                      <a:r>
                        <a:rPr sz="1150" spc="95" dirty="0">
                          <a:latin typeface="Arial Narrow"/>
                          <a:cs typeface="Arial Narrow"/>
                        </a:rPr>
                        <a:t>Internet,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95" dirty="0">
                          <a:latin typeface="Arial Narrow"/>
                          <a:cs typeface="Arial Narrow"/>
                        </a:rPr>
                        <a:t>WWW,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50" dirty="0">
                          <a:latin typeface="Arial Narrow"/>
                          <a:cs typeface="Arial Narrow"/>
                        </a:rPr>
                        <a:t>ERP,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Supply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Chain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Management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E-</a:t>
                      </a:r>
                      <a:r>
                        <a:rPr sz="1150" spc="135" dirty="0">
                          <a:latin typeface="Arial Narrow"/>
                          <a:cs typeface="Arial Narrow"/>
                        </a:rPr>
                        <a:t>Commerce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1990s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2000s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455295">
                        <a:lnSpc>
                          <a:spcPts val="1310"/>
                        </a:lnSpc>
                        <a:spcBef>
                          <a:spcPts val="110"/>
                        </a:spcBef>
                      </a:pPr>
                      <a:r>
                        <a:rPr sz="1150" spc="155" dirty="0">
                          <a:latin typeface="Arial Narrow"/>
                          <a:cs typeface="Arial Narrow"/>
                        </a:rPr>
                        <a:t>ARPANET,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5" dirty="0">
                          <a:latin typeface="Arial Narrow"/>
                          <a:cs typeface="Arial Narrow"/>
                        </a:rPr>
                        <a:t>Tim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Berners-</a:t>
                      </a:r>
                      <a:r>
                        <a:rPr sz="1150" spc="135" dirty="0">
                          <a:latin typeface="Arial Narrow"/>
                          <a:cs typeface="Arial Narrow"/>
                        </a:rPr>
                        <a:t>Lee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40" dirty="0">
                          <a:latin typeface="Arial Narrow"/>
                          <a:cs typeface="Arial Narrow"/>
                        </a:rPr>
                        <a:t>SAP,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i2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Technologies,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60" dirty="0">
                          <a:latin typeface="Arial Narrow"/>
                          <a:cs typeface="Arial Narrow"/>
                        </a:rPr>
                        <a:t>ORACLE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spc="135" dirty="0">
                          <a:latin typeface="Arial Narrow"/>
                          <a:cs typeface="Arial Narrow"/>
                        </a:rPr>
                        <a:t>Amazon,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Yahoo,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0" dirty="0">
                          <a:latin typeface="Arial Narrow"/>
                          <a:cs typeface="Arial Narrow"/>
                        </a:rPr>
                        <a:t>eBay,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Google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0" dirty="0">
                          <a:latin typeface="Arial Narrow"/>
                          <a:cs typeface="Arial Narrow"/>
                        </a:rPr>
                        <a:t>others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95" dirty="0">
                          <a:latin typeface="Arial Narrow"/>
                          <a:cs typeface="Arial Narrow"/>
                        </a:rPr>
                        <a:t>Globalization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66370">
                        <a:lnSpc>
                          <a:spcPts val="1310"/>
                        </a:lnSpc>
                        <a:spcBef>
                          <a:spcPts val="85"/>
                        </a:spcBef>
                      </a:pPr>
                      <a:r>
                        <a:rPr sz="1150" spc="125" dirty="0">
                          <a:latin typeface="Arial Narrow"/>
                          <a:cs typeface="Arial Narrow"/>
                        </a:rPr>
                        <a:t>World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25" dirty="0">
                          <a:latin typeface="Arial Narrow"/>
                          <a:cs typeface="Arial Narrow"/>
                        </a:rPr>
                        <a:t>Trade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Organization,</a:t>
                      </a:r>
                      <a:r>
                        <a:rPr sz="115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European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Union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150" spc="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other</a:t>
                      </a:r>
                      <a:r>
                        <a:rPr sz="115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trade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agreements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1990s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135" dirty="0">
                          <a:latin typeface="Arial Narrow"/>
                          <a:cs typeface="Arial Narrow"/>
                        </a:rPr>
                        <a:t>Numerous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countries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4" dirty="0">
                          <a:latin typeface="Arial Narrow"/>
                          <a:cs typeface="Arial Narrow"/>
                        </a:rPr>
                        <a:t>companies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367665">
                        <a:lnSpc>
                          <a:spcPts val="1310"/>
                        </a:lnSpc>
                        <a:spcBef>
                          <a:spcPts val="12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Global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supply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chains,</a:t>
                      </a:r>
                      <a:r>
                        <a:rPr sz="115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05" dirty="0">
                          <a:latin typeface="Arial Narrow"/>
                          <a:cs typeface="Arial Narrow"/>
                        </a:rPr>
                        <a:t>outsourcing,</a:t>
                      </a:r>
                      <a:r>
                        <a:rPr sz="1150" spc="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30" dirty="0">
                          <a:latin typeface="Arial Narrow"/>
                          <a:cs typeface="Arial Narrow"/>
                        </a:rPr>
                        <a:t>BPO,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Services,</a:t>
                      </a:r>
                      <a:r>
                        <a:rPr sz="115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50" spc="110" dirty="0">
                          <a:latin typeface="Arial Narrow"/>
                          <a:cs typeface="Arial Narrow"/>
                        </a:rPr>
                        <a:t>Science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114" dirty="0">
                          <a:latin typeface="Arial Narrow"/>
                          <a:cs typeface="Arial Narrow"/>
                        </a:rPr>
                        <a:t>2000s</a:t>
                      </a:r>
                      <a:endParaRPr sz="115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9001" y="5913150"/>
            <a:ext cx="519049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155" dirty="0">
                <a:latin typeface="Book Antiqua"/>
                <a:cs typeface="Book Antiqua"/>
              </a:rPr>
              <a:t>Source:</a:t>
            </a:r>
            <a:r>
              <a:rPr sz="1250" b="1" i="1" spc="120" dirty="0">
                <a:latin typeface="Book Antiqua"/>
                <a:cs typeface="Book Antiqua"/>
              </a:rPr>
              <a:t>  </a:t>
            </a:r>
            <a:r>
              <a:rPr sz="1250" i="1" spc="135" dirty="0">
                <a:latin typeface="Book Antiqua"/>
                <a:cs typeface="Book Antiqua"/>
              </a:rPr>
              <a:t>Russell</a:t>
            </a:r>
            <a:r>
              <a:rPr sz="1250" i="1" spc="120" dirty="0">
                <a:latin typeface="Book Antiqua"/>
                <a:cs typeface="Book Antiqua"/>
              </a:rPr>
              <a:t> </a:t>
            </a:r>
            <a:r>
              <a:rPr sz="1250" i="1" spc="240" dirty="0">
                <a:latin typeface="Book Antiqua"/>
                <a:cs typeface="Book Antiqua"/>
              </a:rPr>
              <a:t>&amp;</a:t>
            </a:r>
            <a:r>
              <a:rPr sz="1250" i="1" spc="114" dirty="0">
                <a:latin typeface="Book Antiqua"/>
                <a:cs typeface="Book Antiqua"/>
              </a:rPr>
              <a:t> </a:t>
            </a:r>
            <a:r>
              <a:rPr sz="1250" i="1" spc="135" dirty="0">
                <a:latin typeface="Book Antiqua"/>
                <a:cs typeface="Book Antiqua"/>
              </a:rPr>
              <a:t>Taylor,</a:t>
            </a:r>
            <a:r>
              <a:rPr sz="1250" i="1" spc="125" dirty="0">
                <a:latin typeface="Book Antiqua"/>
                <a:cs typeface="Book Antiqua"/>
              </a:rPr>
              <a:t> </a:t>
            </a:r>
            <a:r>
              <a:rPr sz="1250" i="1" spc="140" dirty="0">
                <a:latin typeface="Book Antiqua"/>
                <a:cs typeface="Book Antiqua"/>
              </a:rPr>
              <a:t>(2009).</a:t>
            </a:r>
            <a:r>
              <a:rPr sz="1250" i="1" spc="105" dirty="0">
                <a:latin typeface="Book Antiqua"/>
                <a:cs typeface="Book Antiqua"/>
              </a:rPr>
              <a:t> </a:t>
            </a:r>
            <a:r>
              <a:rPr sz="1250" i="1" spc="150" dirty="0">
                <a:latin typeface="Book Antiqua"/>
                <a:cs typeface="Book Antiqua"/>
              </a:rPr>
              <a:t>“Operations</a:t>
            </a:r>
            <a:r>
              <a:rPr sz="1250" i="1" spc="145" dirty="0">
                <a:latin typeface="Book Antiqua"/>
                <a:cs typeface="Book Antiqua"/>
              </a:rPr>
              <a:t> </a:t>
            </a:r>
            <a:r>
              <a:rPr sz="1250" i="1" spc="175" dirty="0">
                <a:latin typeface="Book Antiqua"/>
                <a:cs typeface="Book Antiqua"/>
              </a:rPr>
              <a:t>Management”</a:t>
            </a:r>
            <a:endParaRPr sz="12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4497"/>
            <a:ext cx="7719059" cy="9074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quantitative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relationship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between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produce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resource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produce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them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i.e.,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arithmetic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ratio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amount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produced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(outputs)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amount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resources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(inputs).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expressed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526" y="2808858"/>
            <a:ext cx="9906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25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50" spc="-10" dirty="0">
                <a:solidFill>
                  <a:srgbClr val="006FC0"/>
                </a:solidFill>
                <a:latin typeface="Cambria Math"/>
                <a:cs typeface="Cambria Math"/>
              </a:rPr>
              <a:t>𝑰𝒏𝒑𝒖𝒕𝒔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6204" y="2802635"/>
            <a:ext cx="1077595" cy="13970"/>
          </a:xfrm>
          <a:custGeom>
            <a:avLst/>
            <a:gdLst/>
            <a:ahLst/>
            <a:cxnLst/>
            <a:rect l="l" t="t" r="r" b="b"/>
            <a:pathLst>
              <a:path w="1077595" h="13969">
                <a:moveTo>
                  <a:pt x="1077468" y="0"/>
                </a:moveTo>
                <a:lnTo>
                  <a:pt x="0" y="0"/>
                </a:lnTo>
                <a:lnTo>
                  <a:pt x="0" y="13715"/>
                </a:lnTo>
                <a:lnTo>
                  <a:pt x="1077468" y="13715"/>
                </a:lnTo>
                <a:lnTo>
                  <a:pt x="107746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4650" y="2631039"/>
            <a:ext cx="307149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=</a:t>
            </a:r>
            <a:r>
              <a:rPr sz="1875" spc="-1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875" spc="-89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7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𝑶𝒖𝒕𝒑𝒖𝒕𝒔</a:t>
            </a:r>
            <a:r>
              <a:rPr sz="1875" spc="254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&gt;</a:t>
            </a:r>
            <a:r>
              <a:rPr sz="1800" b="1" i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218814"/>
            <a:ext cx="7863205" cy="25628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ratio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must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greater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operations </a:t>
            </a:r>
            <a:r>
              <a:rPr sz="1700" dirty="0">
                <a:latin typeface="Lucida Sans Unicode"/>
                <a:cs typeface="Lucida Sans Unicode"/>
              </a:rPr>
              <a:t>perspective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define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multiplier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effect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efficiency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effectiveness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manager’s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Therefore,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also </a:t>
            </a:r>
            <a:r>
              <a:rPr sz="1700" dirty="0">
                <a:latin typeface="Lucida Sans Unicode"/>
                <a:cs typeface="Lucida Sans Unicode"/>
              </a:rPr>
              <a:t>defined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as:</a:t>
            </a:r>
            <a:endParaRPr sz="1700">
              <a:latin typeface="Lucida Sans Unicode"/>
              <a:cs typeface="Lucida Sans Unicode"/>
            </a:endParaRPr>
          </a:p>
          <a:p>
            <a:pPr marL="561340">
              <a:lnSpc>
                <a:spcPct val="100000"/>
              </a:lnSpc>
              <a:spcBef>
                <a:spcPts val="1930"/>
              </a:spcBef>
            </a:pP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=</a:t>
            </a:r>
            <a:r>
              <a:rPr sz="1800" b="1" i="1" spc="-1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1800" b="1" i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Efficiency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+</a:t>
            </a: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1800" b="1" i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Effectiveness</a:t>
            </a:r>
            <a:endParaRPr sz="1800">
              <a:latin typeface="Lucida Sans Unicode"/>
              <a:cs typeface="Lucida Sans Unicode"/>
            </a:endParaRPr>
          </a:p>
          <a:p>
            <a:pPr marL="268605" marR="30480" indent="-256540">
              <a:lnSpc>
                <a:spcPct val="80000"/>
              </a:lnSpc>
              <a:spcBef>
                <a:spcPts val="241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refers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efficiency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Thus,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defined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resources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such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as: </a:t>
            </a:r>
            <a:r>
              <a:rPr sz="1700" dirty="0">
                <a:latin typeface="Lucida Sans Unicode"/>
                <a:cs typeface="Lucida Sans Unicode"/>
              </a:rPr>
              <a:t>capital,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labour,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land,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materials,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energy,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etc.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various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services.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0"/>
            <a:ext cx="6580632" cy="20558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52574"/>
            <a:ext cx="5467985" cy="217170"/>
          </a:xfrm>
          <a:custGeom>
            <a:avLst/>
            <a:gdLst/>
            <a:ahLst/>
            <a:cxnLst/>
            <a:rect l="l" t="t" r="r" b="b"/>
            <a:pathLst>
              <a:path w="5467985" h="217170">
                <a:moveTo>
                  <a:pt x="5467882" y="0"/>
                </a:moveTo>
                <a:lnTo>
                  <a:pt x="0" y="0"/>
                </a:lnTo>
                <a:lnTo>
                  <a:pt x="0" y="217038"/>
                </a:lnTo>
                <a:lnTo>
                  <a:pt x="5467882" y="217038"/>
                </a:lnTo>
                <a:lnTo>
                  <a:pt x="5467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73264"/>
            <a:ext cx="13208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369612"/>
            <a:ext cx="5467985" cy="217170"/>
          </a:xfrm>
          <a:custGeom>
            <a:avLst/>
            <a:gdLst/>
            <a:ahLst/>
            <a:cxnLst/>
            <a:rect l="l" t="t" r="r" b="b"/>
            <a:pathLst>
              <a:path w="5467985" h="217170">
                <a:moveTo>
                  <a:pt x="5467882" y="0"/>
                </a:moveTo>
                <a:lnTo>
                  <a:pt x="0" y="0"/>
                </a:lnTo>
                <a:lnTo>
                  <a:pt x="0" y="217038"/>
                </a:lnTo>
                <a:lnTo>
                  <a:pt x="5467882" y="217038"/>
                </a:lnTo>
                <a:lnTo>
                  <a:pt x="5467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7023" y="123178"/>
            <a:ext cx="3504565" cy="4686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5080">
              <a:lnSpc>
                <a:spcPts val="1710"/>
              </a:lnSpc>
              <a:spcBef>
                <a:spcPts val="215"/>
              </a:spcBef>
            </a:pP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sz="14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1.1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5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FFFFFF"/>
                </a:solidFill>
                <a:latin typeface="Times New Roman"/>
                <a:cs typeface="Times New Roman"/>
              </a:rPr>
              <a:t>Production/Operations 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6017" y="668736"/>
            <a:ext cx="8206740" cy="4966970"/>
            <a:chOff x="456017" y="668736"/>
            <a:chExt cx="8206740" cy="4966970"/>
          </a:xfrm>
        </p:grpSpPr>
        <p:sp>
          <p:nvSpPr>
            <p:cNvPr id="7" name="object 7"/>
            <p:cNvSpPr/>
            <p:nvPr/>
          </p:nvSpPr>
          <p:spPr>
            <a:xfrm>
              <a:off x="456006" y="668743"/>
              <a:ext cx="8206740" cy="4966970"/>
            </a:xfrm>
            <a:custGeom>
              <a:avLst/>
              <a:gdLst/>
              <a:ahLst/>
              <a:cxnLst/>
              <a:rect l="l" t="t" r="r" b="b"/>
              <a:pathLst>
                <a:path w="8206740" h="4966970">
                  <a:moveTo>
                    <a:pt x="5647194" y="2513228"/>
                  </a:moveTo>
                  <a:lnTo>
                    <a:pt x="5642508" y="2508859"/>
                  </a:lnTo>
                  <a:lnTo>
                    <a:pt x="5630786" y="2508859"/>
                  </a:lnTo>
                  <a:lnTo>
                    <a:pt x="5625884" y="2513228"/>
                  </a:lnTo>
                  <a:lnTo>
                    <a:pt x="5625884" y="4435729"/>
                  </a:lnTo>
                  <a:lnTo>
                    <a:pt x="2624632" y="4435729"/>
                  </a:lnTo>
                  <a:lnTo>
                    <a:pt x="2624632" y="2604122"/>
                  </a:lnTo>
                  <a:lnTo>
                    <a:pt x="2677909" y="2637256"/>
                  </a:lnTo>
                  <a:lnTo>
                    <a:pt x="2651264" y="2587561"/>
                  </a:lnTo>
                  <a:lnTo>
                    <a:pt x="2613977" y="2518003"/>
                  </a:lnTo>
                  <a:lnTo>
                    <a:pt x="2550058" y="2637256"/>
                  </a:lnTo>
                  <a:lnTo>
                    <a:pt x="2603322" y="2604122"/>
                  </a:lnTo>
                  <a:lnTo>
                    <a:pt x="2603322" y="4451159"/>
                  </a:lnTo>
                  <a:lnTo>
                    <a:pt x="2608224" y="4455604"/>
                  </a:lnTo>
                  <a:lnTo>
                    <a:pt x="5642508" y="4455604"/>
                  </a:lnTo>
                  <a:lnTo>
                    <a:pt x="5647194" y="4451159"/>
                  </a:lnTo>
                  <a:lnTo>
                    <a:pt x="5647194" y="4445673"/>
                  </a:lnTo>
                  <a:lnTo>
                    <a:pt x="5647194" y="4435729"/>
                  </a:lnTo>
                  <a:lnTo>
                    <a:pt x="5647194" y="2513228"/>
                  </a:lnTo>
                  <a:close/>
                </a:path>
                <a:path w="8206740" h="4966970">
                  <a:moveTo>
                    <a:pt x="8206727" y="0"/>
                  </a:moveTo>
                  <a:lnTo>
                    <a:pt x="8182229" y="0"/>
                  </a:lnTo>
                  <a:lnTo>
                    <a:pt x="8182229" y="22860"/>
                  </a:lnTo>
                  <a:lnTo>
                    <a:pt x="8182229" y="4943983"/>
                  </a:lnTo>
                  <a:lnTo>
                    <a:pt x="24511" y="4943983"/>
                  </a:lnTo>
                  <a:lnTo>
                    <a:pt x="24511" y="22860"/>
                  </a:lnTo>
                  <a:lnTo>
                    <a:pt x="8182229" y="22860"/>
                  </a:lnTo>
                  <a:lnTo>
                    <a:pt x="8182229" y="0"/>
                  </a:lnTo>
                  <a:lnTo>
                    <a:pt x="0" y="0"/>
                  </a:lnTo>
                  <a:lnTo>
                    <a:pt x="0" y="4966843"/>
                  </a:lnTo>
                  <a:lnTo>
                    <a:pt x="8206727" y="4966843"/>
                  </a:lnTo>
                  <a:lnTo>
                    <a:pt x="8206727" y="4955413"/>
                  </a:lnTo>
                  <a:lnTo>
                    <a:pt x="8206727" y="4943983"/>
                  </a:lnTo>
                  <a:lnTo>
                    <a:pt x="8206727" y="22860"/>
                  </a:lnTo>
                  <a:lnTo>
                    <a:pt x="8206727" y="11531"/>
                  </a:lnTo>
                  <a:lnTo>
                    <a:pt x="8206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7337" y="4734727"/>
              <a:ext cx="2593340" cy="761365"/>
            </a:xfrm>
            <a:custGeom>
              <a:avLst/>
              <a:gdLst/>
              <a:ahLst/>
              <a:cxnLst/>
              <a:rect l="l" t="t" r="r" b="b"/>
              <a:pathLst>
                <a:path w="2593340" h="761364">
                  <a:moveTo>
                    <a:pt x="2593200" y="0"/>
                  </a:moveTo>
                  <a:lnTo>
                    <a:pt x="0" y="0"/>
                  </a:lnTo>
                  <a:lnTo>
                    <a:pt x="0" y="761224"/>
                  </a:lnTo>
                  <a:lnTo>
                    <a:pt x="2593200" y="761224"/>
                  </a:lnTo>
                  <a:lnTo>
                    <a:pt x="25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7337" y="4734727"/>
              <a:ext cx="2593340" cy="761365"/>
            </a:xfrm>
            <a:custGeom>
              <a:avLst/>
              <a:gdLst/>
              <a:ahLst/>
              <a:cxnLst/>
              <a:rect l="l" t="t" r="r" b="b"/>
              <a:pathLst>
                <a:path w="2593340" h="761364">
                  <a:moveTo>
                    <a:pt x="0" y="761224"/>
                  </a:moveTo>
                  <a:lnTo>
                    <a:pt x="2593200" y="761224"/>
                  </a:lnTo>
                  <a:lnTo>
                    <a:pt x="2593200" y="0"/>
                  </a:lnTo>
                  <a:lnTo>
                    <a:pt x="0" y="0"/>
                  </a:lnTo>
                  <a:lnTo>
                    <a:pt x="0" y="761224"/>
                  </a:lnTo>
                  <a:close/>
                </a:path>
              </a:pathLst>
            </a:custGeom>
            <a:ln w="1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87336" y="4734727"/>
            <a:ext cx="2593340" cy="7613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1435" marR="43180" indent="765175">
              <a:lnSpc>
                <a:spcPct val="103899"/>
              </a:lnSpc>
              <a:spcBef>
                <a:spcPts val="65"/>
              </a:spcBef>
            </a:pPr>
            <a:r>
              <a:rPr sz="1250" b="1" spc="-10" dirty="0">
                <a:latin typeface="Arial"/>
                <a:cs typeface="Arial"/>
              </a:rPr>
              <a:t>Feedback</a:t>
            </a:r>
            <a:r>
              <a:rPr sz="1250" b="1" spc="50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[Comparison</a:t>
            </a:r>
            <a:r>
              <a:rPr sz="1250" b="1" spc="28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between</a:t>
            </a:r>
            <a:r>
              <a:rPr sz="1250" b="1" spc="30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standard</a:t>
            </a:r>
            <a:endParaRPr sz="125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  <a:spcBef>
                <a:spcPts val="85"/>
              </a:spcBef>
            </a:pPr>
            <a:r>
              <a:rPr sz="1250" b="1" dirty="0">
                <a:latin typeface="Arial"/>
                <a:cs typeface="Arial"/>
              </a:rPr>
              <a:t>and</a:t>
            </a:r>
            <a:r>
              <a:rPr sz="1250" b="1" spc="13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actual</a:t>
            </a:r>
            <a:r>
              <a:rPr sz="1250" b="1" spc="12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outcomes]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76434" y="2734290"/>
            <a:ext cx="1436370" cy="1894205"/>
            <a:chOff x="1276434" y="2734290"/>
            <a:chExt cx="1436370" cy="1894205"/>
          </a:xfrm>
        </p:grpSpPr>
        <p:sp>
          <p:nvSpPr>
            <p:cNvPr id="12" name="object 12"/>
            <p:cNvSpPr/>
            <p:nvPr/>
          </p:nvSpPr>
          <p:spPr>
            <a:xfrm>
              <a:off x="1284371" y="2742227"/>
              <a:ext cx="1420495" cy="1878330"/>
            </a:xfrm>
            <a:custGeom>
              <a:avLst/>
              <a:gdLst/>
              <a:ahLst/>
              <a:cxnLst/>
              <a:rect l="l" t="t" r="r" b="b"/>
              <a:pathLst>
                <a:path w="1420495" h="1878329">
                  <a:moveTo>
                    <a:pt x="1420187" y="0"/>
                  </a:moveTo>
                  <a:lnTo>
                    <a:pt x="0" y="0"/>
                  </a:lnTo>
                  <a:lnTo>
                    <a:pt x="0" y="1878216"/>
                  </a:lnTo>
                  <a:lnTo>
                    <a:pt x="1420187" y="1878216"/>
                  </a:lnTo>
                  <a:lnTo>
                    <a:pt x="1420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4371" y="2742227"/>
              <a:ext cx="1420495" cy="1878330"/>
            </a:xfrm>
            <a:custGeom>
              <a:avLst/>
              <a:gdLst/>
              <a:ahLst/>
              <a:cxnLst/>
              <a:rect l="l" t="t" r="r" b="b"/>
              <a:pathLst>
                <a:path w="1420495" h="1878329">
                  <a:moveTo>
                    <a:pt x="0" y="1878216"/>
                  </a:moveTo>
                  <a:lnTo>
                    <a:pt x="1420187" y="1878216"/>
                  </a:lnTo>
                  <a:lnTo>
                    <a:pt x="1420187" y="0"/>
                  </a:lnTo>
                  <a:lnTo>
                    <a:pt x="0" y="0"/>
                  </a:lnTo>
                  <a:lnTo>
                    <a:pt x="0" y="1878216"/>
                  </a:lnTo>
                  <a:close/>
                </a:path>
              </a:pathLst>
            </a:custGeom>
            <a:ln w="15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84371" y="2742227"/>
            <a:ext cx="1420495" cy="483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55"/>
              </a:spcBef>
            </a:pPr>
            <a:r>
              <a:rPr sz="1300" b="1" spc="-10" dirty="0">
                <a:latin typeface="Arial"/>
                <a:cs typeface="Arial"/>
              </a:rPr>
              <a:t>Inputs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300" b="1" dirty="0">
                <a:latin typeface="Arial"/>
                <a:cs typeface="Arial"/>
              </a:rPr>
              <a:t>[M</a:t>
            </a:r>
            <a:r>
              <a:rPr sz="1275" b="1" baseline="39215" dirty="0">
                <a:latin typeface="Arial"/>
                <a:cs typeface="Arial"/>
              </a:rPr>
              <a:t>5</a:t>
            </a:r>
            <a:r>
              <a:rPr sz="1275" b="1" spc="315" baseline="392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×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</a:t>
            </a:r>
            <a:r>
              <a:rPr sz="1300" b="1" spc="9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×</a:t>
            </a:r>
            <a:r>
              <a:rPr sz="1300" b="1" spc="8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L]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4371" y="3240700"/>
            <a:ext cx="1420495" cy="13798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17804" indent="-104139">
              <a:lnSpc>
                <a:spcPts val="1180"/>
              </a:lnSpc>
              <a:buFont typeface="Wingdings"/>
              <a:buChar char=""/>
              <a:tabLst>
                <a:tab pos="217804" algn="l"/>
              </a:tabLst>
            </a:pPr>
            <a:r>
              <a:rPr sz="1050" spc="-10" dirty="0">
                <a:latin typeface="Arial"/>
                <a:cs typeface="Arial"/>
              </a:rPr>
              <a:t>Manpower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spc="-10" dirty="0">
                <a:latin typeface="Arial"/>
                <a:cs typeface="Arial"/>
              </a:rPr>
              <a:t>Machinery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65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dirty="0">
                <a:latin typeface="Arial"/>
                <a:cs typeface="Arial"/>
              </a:rPr>
              <a:t>Money</a:t>
            </a:r>
            <a:r>
              <a:rPr sz="1050" spc="19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capital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spc="-10" dirty="0">
                <a:latin typeface="Arial"/>
                <a:cs typeface="Arial"/>
              </a:rPr>
              <a:t>Materials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60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spc="-10" dirty="0"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spc="-10" dirty="0">
                <a:latin typeface="Arial"/>
                <a:cs typeface="Arial"/>
              </a:rPr>
              <a:t>Information</a:t>
            </a:r>
            <a:endParaRPr sz="1050">
              <a:latin typeface="Arial"/>
              <a:cs typeface="Arial"/>
            </a:endParaRPr>
          </a:p>
          <a:p>
            <a:pPr marL="217804" indent="-104139">
              <a:lnSpc>
                <a:spcPct val="100000"/>
              </a:lnSpc>
              <a:spcBef>
                <a:spcPts val="260"/>
              </a:spcBef>
              <a:buFont typeface="Wingdings"/>
              <a:buChar char=""/>
              <a:tabLst>
                <a:tab pos="217804" algn="l"/>
              </a:tabLst>
            </a:pPr>
            <a:r>
              <a:rPr sz="1050" dirty="0">
                <a:latin typeface="Arial"/>
                <a:cs typeface="Arial"/>
              </a:rPr>
              <a:t>Land</a:t>
            </a:r>
            <a:r>
              <a:rPr sz="1050" spc="1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&amp;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building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18409" y="2731309"/>
            <a:ext cx="5082540" cy="1897380"/>
            <a:chOff x="2718409" y="2731309"/>
            <a:chExt cx="5082540" cy="1897380"/>
          </a:xfrm>
        </p:grpSpPr>
        <p:sp>
          <p:nvSpPr>
            <p:cNvPr id="17" name="object 17"/>
            <p:cNvSpPr/>
            <p:nvPr/>
          </p:nvSpPr>
          <p:spPr>
            <a:xfrm>
              <a:off x="2937878" y="2905315"/>
              <a:ext cx="570230" cy="248920"/>
            </a:xfrm>
            <a:custGeom>
              <a:avLst/>
              <a:gdLst/>
              <a:ahLst/>
              <a:cxnLst/>
              <a:rect l="l" t="t" r="r" b="b"/>
              <a:pathLst>
                <a:path w="570229" h="248919">
                  <a:moveTo>
                    <a:pt x="569988" y="132168"/>
                  </a:moveTo>
                  <a:lnTo>
                    <a:pt x="548678" y="122224"/>
                  </a:lnTo>
                  <a:lnTo>
                    <a:pt x="442137" y="72542"/>
                  </a:lnTo>
                  <a:lnTo>
                    <a:pt x="477647" y="122224"/>
                  </a:lnTo>
                  <a:lnTo>
                    <a:pt x="268909" y="122224"/>
                  </a:lnTo>
                  <a:lnTo>
                    <a:pt x="266230" y="124726"/>
                  </a:lnTo>
                  <a:lnTo>
                    <a:pt x="266344" y="124218"/>
                  </a:lnTo>
                  <a:lnTo>
                    <a:pt x="255879" y="75793"/>
                  </a:lnTo>
                  <a:lnTo>
                    <a:pt x="227330" y="36322"/>
                  </a:lnTo>
                  <a:lnTo>
                    <a:pt x="185000" y="9728"/>
                  </a:lnTo>
                  <a:lnTo>
                    <a:pt x="133172" y="0"/>
                  </a:lnTo>
                  <a:lnTo>
                    <a:pt x="81356" y="9728"/>
                  </a:lnTo>
                  <a:lnTo>
                    <a:pt x="39014" y="36322"/>
                  </a:lnTo>
                  <a:lnTo>
                    <a:pt x="10464" y="75793"/>
                  </a:lnTo>
                  <a:lnTo>
                    <a:pt x="0" y="124218"/>
                  </a:lnTo>
                  <a:lnTo>
                    <a:pt x="10464" y="172554"/>
                  </a:lnTo>
                  <a:lnTo>
                    <a:pt x="39014" y="212039"/>
                  </a:lnTo>
                  <a:lnTo>
                    <a:pt x="81356" y="238671"/>
                  </a:lnTo>
                  <a:lnTo>
                    <a:pt x="133172" y="248437"/>
                  </a:lnTo>
                  <a:lnTo>
                    <a:pt x="185000" y="238671"/>
                  </a:lnTo>
                  <a:lnTo>
                    <a:pt x="227330" y="212039"/>
                  </a:lnTo>
                  <a:lnTo>
                    <a:pt x="255879" y="172554"/>
                  </a:lnTo>
                  <a:lnTo>
                    <a:pt x="264223" y="134023"/>
                  </a:lnTo>
                  <a:lnTo>
                    <a:pt x="264223" y="137528"/>
                  </a:lnTo>
                  <a:lnTo>
                    <a:pt x="268909" y="142100"/>
                  </a:lnTo>
                  <a:lnTo>
                    <a:pt x="477659" y="142100"/>
                  </a:lnTo>
                  <a:lnTo>
                    <a:pt x="442137" y="191795"/>
                  </a:lnTo>
                  <a:lnTo>
                    <a:pt x="548678" y="142100"/>
                  </a:lnTo>
                  <a:lnTo>
                    <a:pt x="569988" y="132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7883" y="2905304"/>
              <a:ext cx="266700" cy="248920"/>
            </a:xfrm>
            <a:custGeom>
              <a:avLst/>
              <a:gdLst/>
              <a:ahLst/>
              <a:cxnLst/>
              <a:rect l="l" t="t" r="r" b="b"/>
              <a:pathLst>
                <a:path w="266700" h="248919">
                  <a:moveTo>
                    <a:pt x="133175" y="0"/>
                  </a:moveTo>
                  <a:lnTo>
                    <a:pt x="81353" y="9738"/>
                  </a:lnTo>
                  <a:lnTo>
                    <a:pt x="39020" y="36322"/>
                  </a:lnTo>
                  <a:lnTo>
                    <a:pt x="10470" y="75799"/>
                  </a:lnTo>
                  <a:lnTo>
                    <a:pt x="0" y="124220"/>
                  </a:lnTo>
                  <a:lnTo>
                    <a:pt x="10470" y="172558"/>
                  </a:lnTo>
                  <a:lnTo>
                    <a:pt x="39020" y="212044"/>
                  </a:lnTo>
                  <a:lnTo>
                    <a:pt x="81353" y="238674"/>
                  </a:lnTo>
                  <a:lnTo>
                    <a:pt x="133175" y="248441"/>
                  </a:lnTo>
                  <a:lnTo>
                    <a:pt x="184997" y="238674"/>
                  </a:lnTo>
                  <a:lnTo>
                    <a:pt x="227331" y="212044"/>
                  </a:lnTo>
                  <a:lnTo>
                    <a:pt x="255880" y="172558"/>
                  </a:lnTo>
                  <a:lnTo>
                    <a:pt x="266351" y="124220"/>
                  </a:lnTo>
                  <a:lnTo>
                    <a:pt x="255880" y="75799"/>
                  </a:lnTo>
                  <a:lnTo>
                    <a:pt x="227331" y="36322"/>
                  </a:lnTo>
                  <a:lnTo>
                    <a:pt x="184997" y="9738"/>
                  </a:lnTo>
                  <a:lnTo>
                    <a:pt x="133175" y="0"/>
                  </a:lnTo>
                  <a:close/>
                </a:path>
              </a:pathLst>
            </a:custGeom>
            <a:ln w="154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6181" y="2940086"/>
              <a:ext cx="266700" cy="248920"/>
            </a:xfrm>
            <a:custGeom>
              <a:avLst/>
              <a:gdLst/>
              <a:ahLst/>
              <a:cxnLst/>
              <a:rect l="l" t="t" r="r" b="b"/>
              <a:pathLst>
                <a:path w="266700" h="248919">
                  <a:moveTo>
                    <a:pt x="133175" y="0"/>
                  </a:moveTo>
                  <a:lnTo>
                    <a:pt x="81353" y="9738"/>
                  </a:lnTo>
                  <a:lnTo>
                    <a:pt x="39020" y="36322"/>
                  </a:lnTo>
                  <a:lnTo>
                    <a:pt x="10470" y="75799"/>
                  </a:lnTo>
                  <a:lnTo>
                    <a:pt x="0" y="124220"/>
                  </a:lnTo>
                  <a:lnTo>
                    <a:pt x="10470" y="172558"/>
                  </a:lnTo>
                  <a:lnTo>
                    <a:pt x="39020" y="212044"/>
                  </a:lnTo>
                  <a:lnTo>
                    <a:pt x="81353" y="238674"/>
                  </a:lnTo>
                  <a:lnTo>
                    <a:pt x="133175" y="248441"/>
                  </a:lnTo>
                  <a:lnTo>
                    <a:pt x="184997" y="238674"/>
                  </a:lnTo>
                  <a:lnTo>
                    <a:pt x="227331" y="212044"/>
                  </a:lnTo>
                  <a:lnTo>
                    <a:pt x="255880" y="172558"/>
                  </a:lnTo>
                  <a:lnTo>
                    <a:pt x="266351" y="124220"/>
                  </a:lnTo>
                  <a:lnTo>
                    <a:pt x="255880" y="75799"/>
                  </a:lnTo>
                  <a:lnTo>
                    <a:pt x="227331" y="36322"/>
                  </a:lnTo>
                  <a:lnTo>
                    <a:pt x="184997" y="9738"/>
                  </a:lnTo>
                  <a:lnTo>
                    <a:pt x="133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6181" y="2940086"/>
              <a:ext cx="266700" cy="248920"/>
            </a:xfrm>
            <a:custGeom>
              <a:avLst/>
              <a:gdLst/>
              <a:ahLst/>
              <a:cxnLst/>
              <a:rect l="l" t="t" r="r" b="b"/>
              <a:pathLst>
                <a:path w="266700" h="248919">
                  <a:moveTo>
                    <a:pt x="133175" y="0"/>
                  </a:moveTo>
                  <a:lnTo>
                    <a:pt x="81353" y="9738"/>
                  </a:lnTo>
                  <a:lnTo>
                    <a:pt x="39020" y="36322"/>
                  </a:lnTo>
                  <a:lnTo>
                    <a:pt x="10470" y="75799"/>
                  </a:lnTo>
                  <a:lnTo>
                    <a:pt x="0" y="124220"/>
                  </a:lnTo>
                  <a:lnTo>
                    <a:pt x="10470" y="172558"/>
                  </a:lnTo>
                  <a:lnTo>
                    <a:pt x="39020" y="212044"/>
                  </a:lnTo>
                  <a:lnTo>
                    <a:pt x="81353" y="238674"/>
                  </a:lnTo>
                  <a:lnTo>
                    <a:pt x="133175" y="248441"/>
                  </a:lnTo>
                  <a:lnTo>
                    <a:pt x="184997" y="238674"/>
                  </a:lnTo>
                  <a:lnTo>
                    <a:pt x="227331" y="212044"/>
                  </a:lnTo>
                  <a:lnTo>
                    <a:pt x="255880" y="172558"/>
                  </a:lnTo>
                  <a:lnTo>
                    <a:pt x="266351" y="124220"/>
                  </a:lnTo>
                  <a:lnTo>
                    <a:pt x="255880" y="75799"/>
                  </a:lnTo>
                  <a:lnTo>
                    <a:pt x="227331" y="36322"/>
                  </a:lnTo>
                  <a:lnTo>
                    <a:pt x="184997" y="9738"/>
                  </a:lnTo>
                  <a:lnTo>
                    <a:pt x="133175" y="0"/>
                  </a:lnTo>
                  <a:close/>
                </a:path>
              </a:pathLst>
            </a:custGeom>
            <a:ln w="154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409" y="2973874"/>
              <a:ext cx="196034" cy="1192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31353" y="2739246"/>
              <a:ext cx="1362075" cy="1881505"/>
            </a:xfrm>
            <a:custGeom>
              <a:avLst/>
              <a:gdLst/>
              <a:ahLst/>
              <a:cxnLst/>
              <a:rect l="l" t="t" r="r" b="b"/>
              <a:pathLst>
                <a:path w="1362075" h="1881504">
                  <a:moveTo>
                    <a:pt x="1361590" y="0"/>
                  </a:moveTo>
                  <a:lnTo>
                    <a:pt x="0" y="0"/>
                  </a:lnTo>
                  <a:lnTo>
                    <a:pt x="0" y="1881198"/>
                  </a:lnTo>
                  <a:lnTo>
                    <a:pt x="1361590" y="1881198"/>
                  </a:lnTo>
                  <a:lnTo>
                    <a:pt x="1361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31353" y="2739246"/>
              <a:ext cx="1362075" cy="1881505"/>
            </a:xfrm>
            <a:custGeom>
              <a:avLst/>
              <a:gdLst/>
              <a:ahLst/>
              <a:cxnLst/>
              <a:rect l="l" t="t" r="r" b="b"/>
              <a:pathLst>
                <a:path w="1362075" h="1881504">
                  <a:moveTo>
                    <a:pt x="0" y="1881198"/>
                  </a:moveTo>
                  <a:lnTo>
                    <a:pt x="1361590" y="1881198"/>
                  </a:lnTo>
                  <a:lnTo>
                    <a:pt x="1361590" y="0"/>
                  </a:lnTo>
                  <a:lnTo>
                    <a:pt x="0" y="0"/>
                  </a:lnTo>
                  <a:lnTo>
                    <a:pt x="0" y="1881198"/>
                  </a:lnTo>
                  <a:close/>
                </a:path>
              </a:pathLst>
            </a:custGeom>
            <a:ln w="15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31353" y="2739246"/>
            <a:ext cx="1362075" cy="4648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365760" marR="332740" indent="-23495">
              <a:lnSpc>
                <a:spcPct val="107100"/>
              </a:lnSpc>
              <a:spcBef>
                <a:spcPts val="50"/>
              </a:spcBef>
            </a:pPr>
            <a:r>
              <a:rPr sz="1300" b="1" spc="-10" dirty="0">
                <a:latin typeface="Arial"/>
                <a:cs typeface="Arial"/>
              </a:rPr>
              <a:t>Outputs </a:t>
            </a:r>
            <a:r>
              <a:rPr sz="1300" b="1" dirty="0">
                <a:latin typeface="Arial"/>
                <a:cs typeface="Arial"/>
              </a:rPr>
              <a:t>[G</a:t>
            </a:r>
            <a:r>
              <a:rPr sz="1300" b="1" spc="10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</a:t>
            </a:r>
            <a:r>
              <a:rPr sz="1300" b="1" spc="9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S]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1353" y="3218837"/>
            <a:ext cx="1362075" cy="14020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4315" indent="-147320">
              <a:lnSpc>
                <a:spcPts val="1160"/>
              </a:lnSpc>
              <a:buFont typeface="Wingdings"/>
              <a:buChar char=""/>
              <a:tabLst>
                <a:tab pos="234315" algn="l"/>
              </a:tabLst>
            </a:pPr>
            <a:r>
              <a:rPr sz="1050" dirty="0">
                <a:latin typeface="Arial"/>
                <a:cs typeface="Arial"/>
              </a:rPr>
              <a:t>Goods</a:t>
            </a:r>
            <a:r>
              <a:rPr sz="1050" spc="28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or</a:t>
            </a:r>
            <a:endParaRPr sz="1050">
              <a:latin typeface="Arial"/>
              <a:cs typeface="Arial"/>
            </a:endParaRPr>
          </a:p>
          <a:p>
            <a:pPr marL="234315" indent="-147320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34315" algn="l"/>
              </a:tabLst>
            </a:pPr>
            <a:r>
              <a:rPr sz="1050" spc="-10" dirty="0">
                <a:latin typeface="Arial"/>
                <a:cs typeface="Arial"/>
              </a:rPr>
              <a:t>Service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09131" y="1794604"/>
            <a:ext cx="4131310" cy="1294765"/>
            <a:chOff x="2309131" y="1794604"/>
            <a:chExt cx="4131310" cy="1294765"/>
          </a:xfrm>
        </p:grpSpPr>
        <p:sp>
          <p:nvSpPr>
            <p:cNvPr id="27" name="object 27"/>
            <p:cNvSpPr/>
            <p:nvPr/>
          </p:nvSpPr>
          <p:spPr>
            <a:xfrm>
              <a:off x="5454375" y="2969899"/>
              <a:ext cx="495934" cy="119380"/>
            </a:xfrm>
            <a:custGeom>
              <a:avLst/>
              <a:gdLst/>
              <a:ahLst/>
              <a:cxnLst/>
              <a:rect l="l" t="t" r="r" b="b"/>
              <a:pathLst>
                <a:path w="495935" h="119380">
                  <a:moveTo>
                    <a:pt x="367565" y="0"/>
                  </a:moveTo>
                  <a:lnTo>
                    <a:pt x="410181" y="59625"/>
                  </a:lnTo>
                  <a:lnTo>
                    <a:pt x="367565" y="119251"/>
                  </a:lnTo>
                  <a:lnTo>
                    <a:pt x="474106" y="69563"/>
                  </a:lnTo>
                  <a:lnTo>
                    <a:pt x="416148" y="69563"/>
                  </a:lnTo>
                  <a:lnTo>
                    <a:pt x="420835" y="64992"/>
                  </a:lnTo>
                  <a:lnTo>
                    <a:pt x="420835" y="54060"/>
                  </a:lnTo>
                  <a:lnTo>
                    <a:pt x="416148" y="49688"/>
                  </a:lnTo>
                  <a:lnTo>
                    <a:pt x="474106" y="49688"/>
                  </a:lnTo>
                  <a:lnTo>
                    <a:pt x="367565" y="0"/>
                  </a:lnTo>
                  <a:close/>
                </a:path>
                <a:path w="495935" h="119380">
                  <a:moveTo>
                    <a:pt x="403079" y="49688"/>
                  </a:moveTo>
                  <a:lnTo>
                    <a:pt x="4687" y="49688"/>
                  </a:lnTo>
                  <a:lnTo>
                    <a:pt x="0" y="54060"/>
                  </a:lnTo>
                  <a:lnTo>
                    <a:pt x="0" y="64992"/>
                  </a:lnTo>
                  <a:lnTo>
                    <a:pt x="4687" y="69563"/>
                  </a:lnTo>
                  <a:lnTo>
                    <a:pt x="403079" y="69563"/>
                  </a:lnTo>
                  <a:lnTo>
                    <a:pt x="410181" y="59625"/>
                  </a:lnTo>
                  <a:lnTo>
                    <a:pt x="403079" y="49688"/>
                  </a:lnTo>
                  <a:close/>
                </a:path>
                <a:path w="495935" h="119380">
                  <a:moveTo>
                    <a:pt x="474106" y="49688"/>
                  </a:moveTo>
                  <a:lnTo>
                    <a:pt x="416148" y="49688"/>
                  </a:lnTo>
                  <a:lnTo>
                    <a:pt x="420835" y="54060"/>
                  </a:lnTo>
                  <a:lnTo>
                    <a:pt x="420835" y="64992"/>
                  </a:lnTo>
                  <a:lnTo>
                    <a:pt x="416148" y="69563"/>
                  </a:lnTo>
                  <a:lnTo>
                    <a:pt x="474106" y="69563"/>
                  </a:lnTo>
                  <a:lnTo>
                    <a:pt x="495414" y="59625"/>
                  </a:lnTo>
                  <a:lnTo>
                    <a:pt x="474106" y="49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3841" y="2997725"/>
              <a:ext cx="196034" cy="795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6751" y="1802224"/>
              <a:ext cx="1529080" cy="497205"/>
            </a:xfrm>
            <a:custGeom>
              <a:avLst/>
              <a:gdLst/>
              <a:ahLst/>
              <a:cxnLst/>
              <a:rect l="l" t="t" r="r" b="b"/>
              <a:pathLst>
                <a:path w="1529079" h="497205">
                  <a:moveTo>
                    <a:pt x="1528859" y="0"/>
                  </a:moveTo>
                  <a:lnTo>
                    <a:pt x="0" y="0"/>
                  </a:lnTo>
                  <a:lnTo>
                    <a:pt x="0" y="496882"/>
                  </a:lnTo>
                  <a:lnTo>
                    <a:pt x="1528859" y="496882"/>
                  </a:lnTo>
                  <a:lnTo>
                    <a:pt x="1528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6751" y="1802224"/>
              <a:ext cx="1529080" cy="497205"/>
            </a:xfrm>
            <a:custGeom>
              <a:avLst/>
              <a:gdLst/>
              <a:ahLst/>
              <a:cxnLst/>
              <a:rect l="l" t="t" r="r" b="b"/>
              <a:pathLst>
                <a:path w="1529079" h="497205">
                  <a:moveTo>
                    <a:pt x="0" y="496882"/>
                  </a:moveTo>
                  <a:lnTo>
                    <a:pt x="1528859" y="496882"/>
                  </a:lnTo>
                  <a:lnTo>
                    <a:pt x="1528859" y="0"/>
                  </a:lnTo>
                  <a:lnTo>
                    <a:pt x="0" y="0"/>
                  </a:lnTo>
                  <a:lnTo>
                    <a:pt x="0" y="496882"/>
                  </a:lnTo>
                  <a:close/>
                </a:path>
              </a:pathLst>
            </a:custGeom>
            <a:ln w="15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16751" y="1802225"/>
            <a:ext cx="1529080" cy="497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4950" marR="83185" indent="-146050">
              <a:lnSpc>
                <a:spcPct val="107100"/>
              </a:lnSpc>
              <a:spcBef>
                <a:spcPts val="270"/>
              </a:spcBef>
            </a:pPr>
            <a:r>
              <a:rPr sz="1250" b="1" dirty="0">
                <a:latin typeface="Arial"/>
                <a:cs typeface="Arial"/>
              </a:rPr>
              <a:t>Quality</a:t>
            </a:r>
            <a:r>
              <a:rPr sz="1250" b="1" spc="13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of</a:t>
            </a:r>
            <a:r>
              <a:rPr sz="1250" b="1" spc="15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Inputs Adjustments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6519" y="1808517"/>
            <a:ext cx="2442845" cy="512445"/>
            <a:chOff x="4856519" y="1808517"/>
            <a:chExt cx="2442845" cy="512445"/>
          </a:xfrm>
        </p:grpSpPr>
        <p:sp>
          <p:nvSpPr>
            <p:cNvPr id="33" name="object 33"/>
            <p:cNvSpPr/>
            <p:nvPr/>
          </p:nvSpPr>
          <p:spPr>
            <a:xfrm>
              <a:off x="4864139" y="1816137"/>
              <a:ext cx="2427605" cy="497205"/>
            </a:xfrm>
            <a:custGeom>
              <a:avLst/>
              <a:gdLst/>
              <a:ahLst/>
              <a:cxnLst/>
              <a:rect l="l" t="t" r="r" b="b"/>
              <a:pathLst>
                <a:path w="2427604" h="497205">
                  <a:moveTo>
                    <a:pt x="2426997" y="0"/>
                  </a:moveTo>
                  <a:lnTo>
                    <a:pt x="0" y="0"/>
                  </a:lnTo>
                  <a:lnTo>
                    <a:pt x="0" y="496882"/>
                  </a:lnTo>
                  <a:lnTo>
                    <a:pt x="2426997" y="496882"/>
                  </a:lnTo>
                  <a:lnTo>
                    <a:pt x="2426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64139" y="1816137"/>
              <a:ext cx="2427605" cy="497205"/>
            </a:xfrm>
            <a:custGeom>
              <a:avLst/>
              <a:gdLst/>
              <a:ahLst/>
              <a:cxnLst/>
              <a:rect l="l" t="t" r="r" b="b"/>
              <a:pathLst>
                <a:path w="2427604" h="497205">
                  <a:moveTo>
                    <a:pt x="0" y="496882"/>
                  </a:moveTo>
                  <a:lnTo>
                    <a:pt x="2426997" y="496882"/>
                  </a:lnTo>
                  <a:lnTo>
                    <a:pt x="2426997" y="0"/>
                  </a:lnTo>
                  <a:lnTo>
                    <a:pt x="0" y="0"/>
                  </a:lnTo>
                  <a:lnTo>
                    <a:pt x="0" y="496882"/>
                  </a:lnTo>
                  <a:close/>
                </a:path>
              </a:pathLst>
            </a:custGeom>
            <a:ln w="14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64139" y="1816137"/>
            <a:ext cx="2427605" cy="4972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5895" marR="151130" indent="321945">
              <a:lnSpc>
                <a:spcPct val="106400"/>
              </a:lnSpc>
              <a:spcBef>
                <a:spcPts val="225"/>
              </a:spcBef>
            </a:pPr>
            <a:r>
              <a:rPr sz="1250" b="1" dirty="0">
                <a:latin typeface="Arial"/>
                <a:cs typeface="Arial"/>
              </a:rPr>
              <a:t>Quality</a:t>
            </a:r>
            <a:r>
              <a:rPr sz="1250" b="1" spc="13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of</a:t>
            </a:r>
            <a:r>
              <a:rPr sz="1250" b="1" spc="12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Outputs </a:t>
            </a:r>
            <a:r>
              <a:rPr sz="1250" b="1" dirty="0">
                <a:latin typeface="Arial"/>
                <a:cs typeface="Arial"/>
              </a:rPr>
              <a:t>Monitoring</a:t>
            </a:r>
            <a:r>
              <a:rPr sz="1250" b="1" spc="20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and</a:t>
            </a:r>
            <a:r>
              <a:rPr sz="1250" b="1" spc="20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Evaluation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92219" y="2298114"/>
            <a:ext cx="3159125" cy="2330450"/>
            <a:chOff x="2992219" y="2298114"/>
            <a:chExt cx="3159125" cy="2330450"/>
          </a:xfrm>
        </p:grpSpPr>
        <p:sp>
          <p:nvSpPr>
            <p:cNvPr id="37" name="object 37"/>
            <p:cNvSpPr/>
            <p:nvPr/>
          </p:nvSpPr>
          <p:spPr>
            <a:xfrm>
              <a:off x="2992209" y="2298115"/>
              <a:ext cx="3159125" cy="613410"/>
            </a:xfrm>
            <a:custGeom>
              <a:avLst/>
              <a:gdLst/>
              <a:ahLst/>
              <a:cxnLst/>
              <a:rect l="l" t="t" r="r" b="b"/>
              <a:pathLst>
                <a:path w="3159125" h="613410">
                  <a:moveTo>
                    <a:pt x="127850" y="488937"/>
                  </a:moveTo>
                  <a:lnTo>
                    <a:pt x="74587" y="522058"/>
                  </a:lnTo>
                  <a:lnTo>
                    <a:pt x="74587" y="4381"/>
                  </a:lnTo>
                  <a:lnTo>
                    <a:pt x="69900" y="0"/>
                  </a:lnTo>
                  <a:lnTo>
                    <a:pt x="57962" y="0"/>
                  </a:lnTo>
                  <a:lnTo>
                    <a:pt x="53276" y="4381"/>
                  </a:lnTo>
                  <a:lnTo>
                    <a:pt x="53276" y="522058"/>
                  </a:lnTo>
                  <a:lnTo>
                    <a:pt x="0" y="488937"/>
                  </a:lnTo>
                  <a:lnTo>
                    <a:pt x="63931" y="608190"/>
                  </a:lnTo>
                  <a:lnTo>
                    <a:pt x="101219" y="538619"/>
                  </a:lnTo>
                  <a:lnTo>
                    <a:pt x="127850" y="488937"/>
                  </a:lnTo>
                  <a:close/>
                </a:path>
                <a:path w="3159125" h="613410">
                  <a:moveTo>
                    <a:pt x="3158934" y="493903"/>
                  </a:moveTo>
                  <a:lnTo>
                    <a:pt x="3105670" y="527037"/>
                  </a:lnTo>
                  <a:lnTo>
                    <a:pt x="3105670" y="9347"/>
                  </a:lnTo>
                  <a:lnTo>
                    <a:pt x="3100984" y="4978"/>
                  </a:lnTo>
                  <a:lnTo>
                    <a:pt x="3089046" y="4978"/>
                  </a:lnTo>
                  <a:lnTo>
                    <a:pt x="3084360" y="9347"/>
                  </a:lnTo>
                  <a:lnTo>
                    <a:pt x="3084360" y="527037"/>
                  </a:lnTo>
                  <a:lnTo>
                    <a:pt x="3031083" y="493903"/>
                  </a:lnTo>
                  <a:lnTo>
                    <a:pt x="3095015" y="613156"/>
                  </a:lnTo>
                  <a:lnTo>
                    <a:pt x="3132302" y="543598"/>
                  </a:lnTo>
                  <a:lnTo>
                    <a:pt x="3158934" y="493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13203" y="2722352"/>
              <a:ext cx="2028825" cy="1898650"/>
            </a:xfrm>
            <a:custGeom>
              <a:avLst/>
              <a:gdLst/>
              <a:ahLst/>
              <a:cxnLst/>
              <a:rect l="l" t="t" r="r" b="b"/>
              <a:pathLst>
                <a:path w="2028825" h="1898650">
                  <a:moveTo>
                    <a:pt x="2028535" y="0"/>
                  </a:moveTo>
                  <a:lnTo>
                    <a:pt x="0" y="0"/>
                  </a:lnTo>
                  <a:lnTo>
                    <a:pt x="0" y="1898092"/>
                  </a:lnTo>
                  <a:lnTo>
                    <a:pt x="2028535" y="1898092"/>
                  </a:lnTo>
                  <a:lnTo>
                    <a:pt x="202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13203" y="2722352"/>
              <a:ext cx="2028825" cy="1898650"/>
            </a:xfrm>
            <a:custGeom>
              <a:avLst/>
              <a:gdLst/>
              <a:ahLst/>
              <a:cxnLst/>
              <a:rect l="l" t="t" r="r" b="b"/>
              <a:pathLst>
                <a:path w="2028825" h="1898650">
                  <a:moveTo>
                    <a:pt x="0" y="1898092"/>
                  </a:moveTo>
                  <a:lnTo>
                    <a:pt x="2028535" y="1898092"/>
                  </a:lnTo>
                  <a:lnTo>
                    <a:pt x="2028535" y="0"/>
                  </a:lnTo>
                  <a:lnTo>
                    <a:pt x="0" y="0"/>
                  </a:lnTo>
                  <a:lnTo>
                    <a:pt x="0" y="1898092"/>
                  </a:lnTo>
                  <a:close/>
                </a:path>
              </a:pathLst>
            </a:custGeom>
            <a:ln w="15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513203" y="2722352"/>
            <a:ext cx="2028825" cy="691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678180" marR="355600" indent="-312420">
              <a:lnSpc>
                <a:spcPct val="107100"/>
              </a:lnSpc>
              <a:spcBef>
                <a:spcPts val="50"/>
              </a:spcBef>
            </a:pPr>
            <a:r>
              <a:rPr sz="1300" b="1" spc="-10" dirty="0">
                <a:latin typeface="Arial"/>
                <a:cs typeface="Arial"/>
              </a:rPr>
              <a:t>Transformation </a:t>
            </a:r>
            <a:r>
              <a:rPr sz="1300" b="1" spc="35" dirty="0">
                <a:latin typeface="Arial"/>
                <a:cs typeface="Arial"/>
              </a:rPr>
              <a:t>Process</a:t>
            </a:r>
            <a:endParaRPr sz="1300">
              <a:latin typeface="Arial"/>
              <a:cs typeface="Arial"/>
            </a:endParaRPr>
          </a:p>
          <a:p>
            <a:pPr marL="608965">
              <a:lnSpc>
                <a:spcPct val="100000"/>
              </a:lnSpc>
              <a:spcBef>
                <a:spcPts val="260"/>
              </a:spcBef>
            </a:pPr>
            <a:r>
              <a:rPr sz="1300" b="1" dirty="0">
                <a:latin typeface="Arial"/>
                <a:cs typeface="Arial"/>
              </a:rPr>
              <a:t>[M</a:t>
            </a:r>
            <a:r>
              <a:rPr sz="1275" b="1" baseline="39215" dirty="0">
                <a:latin typeface="Arial"/>
                <a:cs typeface="Arial"/>
              </a:rPr>
              <a:t>3</a:t>
            </a:r>
            <a:r>
              <a:rPr sz="1275" b="1" spc="352" baseline="392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×</a:t>
            </a:r>
            <a:r>
              <a:rPr sz="1300" b="1" spc="9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S]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3203" y="3429516"/>
            <a:ext cx="2028825" cy="11912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2410" indent="-148590">
              <a:lnSpc>
                <a:spcPts val="1210"/>
              </a:lnSpc>
              <a:buFont typeface="Wingdings"/>
              <a:buChar char=""/>
              <a:tabLst>
                <a:tab pos="232410" algn="l"/>
              </a:tabLst>
            </a:pPr>
            <a:r>
              <a:rPr sz="1050" spc="-10" dirty="0">
                <a:latin typeface="Arial"/>
                <a:cs typeface="Arial"/>
              </a:rPr>
              <a:t>Manpower</a:t>
            </a:r>
            <a:endParaRPr sz="1050">
              <a:latin typeface="Arial"/>
              <a:cs typeface="Arial"/>
            </a:endParaRPr>
          </a:p>
          <a:p>
            <a:pPr marL="232410" indent="-148590">
              <a:lnSpc>
                <a:spcPct val="100000"/>
              </a:lnSpc>
              <a:spcBef>
                <a:spcPts val="265"/>
              </a:spcBef>
              <a:buFont typeface="Wingdings"/>
              <a:buChar char=""/>
              <a:tabLst>
                <a:tab pos="232410" algn="l"/>
              </a:tabLst>
            </a:pPr>
            <a:r>
              <a:rPr sz="1050" spc="-10" dirty="0">
                <a:latin typeface="Arial"/>
                <a:cs typeface="Arial"/>
              </a:rPr>
              <a:t>Machinery</a:t>
            </a:r>
            <a:endParaRPr sz="1050">
              <a:latin typeface="Arial"/>
              <a:cs typeface="Arial"/>
            </a:endParaRPr>
          </a:p>
          <a:p>
            <a:pPr marL="232410" indent="-148590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32410" algn="l"/>
              </a:tabLst>
            </a:pPr>
            <a:r>
              <a:rPr sz="1050" spc="-10" dirty="0"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  <a:p>
            <a:pPr marL="232410" indent="-148590">
              <a:lnSpc>
                <a:spcPct val="100000"/>
              </a:lnSpc>
              <a:spcBef>
                <a:spcPts val="280"/>
              </a:spcBef>
              <a:buFont typeface="Wingdings"/>
              <a:buChar char=""/>
              <a:tabLst>
                <a:tab pos="232410" algn="l"/>
              </a:tabLst>
            </a:pPr>
            <a:r>
              <a:rPr sz="1050" spc="-10" dirty="0">
                <a:latin typeface="Arial"/>
                <a:cs typeface="Arial"/>
              </a:rPr>
              <a:t>Scheduling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69683" y="797858"/>
            <a:ext cx="3257550" cy="1915160"/>
            <a:chOff x="2969683" y="797858"/>
            <a:chExt cx="3257550" cy="1915160"/>
          </a:xfrm>
        </p:grpSpPr>
        <p:sp>
          <p:nvSpPr>
            <p:cNvPr id="43" name="object 43"/>
            <p:cNvSpPr/>
            <p:nvPr/>
          </p:nvSpPr>
          <p:spPr>
            <a:xfrm>
              <a:off x="4434780" y="1521983"/>
              <a:ext cx="128270" cy="1190625"/>
            </a:xfrm>
            <a:custGeom>
              <a:avLst/>
              <a:gdLst/>
              <a:ahLst/>
              <a:cxnLst/>
              <a:rect l="l" t="t" r="r" b="b"/>
              <a:pathLst>
                <a:path w="128270" h="1190625">
                  <a:moveTo>
                    <a:pt x="0" y="1071279"/>
                  </a:moveTo>
                  <a:lnTo>
                    <a:pt x="63924" y="1190531"/>
                  </a:lnTo>
                  <a:lnTo>
                    <a:pt x="101213" y="1120967"/>
                  </a:lnTo>
                  <a:lnTo>
                    <a:pt x="57958" y="1120967"/>
                  </a:lnTo>
                  <a:lnTo>
                    <a:pt x="53270" y="1116396"/>
                  </a:lnTo>
                  <a:lnTo>
                    <a:pt x="53270" y="1104404"/>
                  </a:lnTo>
                  <a:lnTo>
                    <a:pt x="0" y="1071279"/>
                  </a:lnTo>
                  <a:close/>
                </a:path>
                <a:path w="128270" h="1190625">
                  <a:moveTo>
                    <a:pt x="53270" y="1104404"/>
                  </a:moveTo>
                  <a:lnTo>
                    <a:pt x="53270" y="1116396"/>
                  </a:lnTo>
                  <a:lnTo>
                    <a:pt x="57958" y="1120967"/>
                  </a:lnTo>
                  <a:lnTo>
                    <a:pt x="69890" y="1120967"/>
                  </a:lnTo>
                  <a:lnTo>
                    <a:pt x="74578" y="1116396"/>
                  </a:lnTo>
                  <a:lnTo>
                    <a:pt x="74578" y="1111029"/>
                  </a:lnTo>
                  <a:lnTo>
                    <a:pt x="63924" y="1111029"/>
                  </a:lnTo>
                  <a:lnTo>
                    <a:pt x="53270" y="1104404"/>
                  </a:lnTo>
                  <a:close/>
                </a:path>
                <a:path w="128270" h="1190625">
                  <a:moveTo>
                    <a:pt x="127848" y="1071279"/>
                  </a:moveTo>
                  <a:lnTo>
                    <a:pt x="74578" y="1104404"/>
                  </a:lnTo>
                  <a:lnTo>
                    <a:pt x="74578" y="1116396"/>
                  </a:lnTo>
                  <a:lnTo>
                    <a:pt x="69890" y="1120967"/>
                  </a:lnTo>
                  <a:lnTo>
                    <a:pt x="101213" y="1120967"/>
                  </a:lnTo>
                  <a:lnTo>
                    <a:pt x="127848" y="1071279"/>
                  </a:lnTo>
                  <a:close/>
                </a:path>
                <a:path w="128270" h="1190625">
                  <a:moveTo>
                    <a:pt x="69890" y="0"/>
                  </a:moveTo>
                  <a:lnTo>
                    <a:pt x="57958" y="0"/>
                  </a:lnTo>
                  <a:lnTo>
                    <a:pt x="53270" y="4372"/>
                  </a:lnTo>
                  <a:lnTo>
                    <a:pt x="53270" y="1104404"/>
                  </a:lnTo>
                  <a:lnTo>
                    <a:pt x="63924" y="1111029"/>
                  </a:lnTo>
                  <a:lnTo>
                    <a:pt x="74578" y="1104404"/>
                  </a:lnTo>
                  <a:lnTo>
                    <a:pt x="74578" y="4372"/>
                  </a:lnTo>
                  <a:lnTo>
                    <a:pt x="69890" y="0"/>
                  </a:lnTo>
                  <a:close/>
                </a:path>
                <a:path w="128270" h="1190625">
                  <a:moveTo>
                    <a:pt x="74578" y="1104404"/>
                  </a:moveTo>
                  <a:lnTo>
                    <a:pt x="63924" y="1111029"/>
                  </a:lnTo>
                  <a:lnTo>
                    <a:pt x="74578" y="1111029"/>
                  </a:lnTo>
                  <a:lnTo>
                    <a:pt x="74578" y="110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41228" y="865104"/>
              <a:ext cx="3185795" cy="669290"/>
            </a:xfrm>
            <a:custGeom>
              <a:avLst/>
              <a:gdLst/>
              <a:ahLst/>
              <a:cxnLst/>
              <a:rect l="l" t="t" r="r" b="b"/>
              <a:pathLst>
                <a:path w="3185795" h="669290">
                  <a:moveTo>
                    <a:pt x="3185567" y="0"/>
                  </a:moveTo>
                  <a:lnTo>
                    <a:pt x="0" y="0"/>
                  </a:lnTo>
                  <a:lnTo>
                    <a:pt x="0" y="668804"/>
                  </a:lnTo>
                  <a:lnTo>
                    <a:pt x="3185567" y="668804"/>
                  </a:lnTo>
                  <a:lnTo>
                    <a:pt x="318556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77303" y="805478"/>
              <a:ext cx="3185795" cy="669290"/>
            </a:xfrm>
            <a:custGeom>
              <a:avLst/>
              <a:gdLst/>
              <a:ahLst/>
              <a:cxnLst/>
              <a:rect l="l" t="t" r="r" b="b"/>
              <a:pathLst>
                <a:path w="3185795" h="669290">
                  <a:moveTo>
                    <a:pt x="3185567" y="0"/>
                  </a:moveTo>
                  <a:lnTo>
                    <a:pt x="0" y="0"/>
                  </a:lnTo>
                  <a:lnTo>
                    <a:pt x="0" y="668804"/>
                  </a:lnTo>
                  <a:lnTo>
                    <a:pt x="3185567" y="668804"/>
                  </a:lnTo>
                  <a:lnTo>
                    <a:pt x="318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77303" y="805478"/>
              <a:ext cx="3185795" cy="669290"/>
            </a:xfrm>
            <a:custGeom>
              <a:avLst/>
              <a:gdLst/>
              <a:ahLst/>
              <a:cxnLst/>
              <a:rect l="l" t="t" r="r" b="b"/>
              <a:pathLst>
                <a:path w="3185795" h="669290">
                  <a:moveTo>
                    <a:pt x="0" y="668804"/>
                  </a:moveTo>
                  <a:lnTo>
                    <a:pt x="3185567" y="668804"/>
                  </a:lnTo>
                  <a:lnTo>
                    <a:pt x="3185567" y="0"/>
                  </a:lnTo>
                  <a:lnTo>
                    <a:pt x="0" y="0"/>
                  </a:lnTo>
                  <a:lnTo>
                    <a:pt x="0" y="668804"/>
                  </a:lnTo>
                  <a:close/>
                </a:path>
              </a:pathLst>
            </a:custGeom>
            <a:ln w="149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977303" y="805478"/>
            <a:ext cx="3185795" cy="6692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4610" marR="30480" indent="544195">
              <a:lnSpc>
                <a:spcPct val="105900"/>
              </a:lnSpc>
              <a:spcBef>
                <a:spcPts val="60"/>
              </a:spcBef>
            </a:pPr>
            <a:r>
              <a:rPr sz="1300" b="1" spc="50" dirty="0">
                <a:latin typeface="Arial"/>
                <a:cs typeface="Arial"/>
              </a:rPr>
              <a:t>Random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Fluctuations </a:t>
            </a:r>
            <a:r>
              <a:rPr sz="1300" b="1" spc="10" dirty="0">
                <a:latin typeface="Arial"/>
                <a:cs typeface="Arial"/>
              </a:rPr>
              <a:t>[Unplanned</a:t>
            </a:r>
            <a:r>
              <a:rPr sz="1300" b="1" spc="225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or</a:t>
            </a:r>
            <a:r>
              <a:rPr sz="1300" b="1" spc="27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unexpected</a:t>
            </a:r>
            <a:r>
              <a:rPr sz="1300" b="1" spc="26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events</a:t>
            </a:r>
            <a:r>
              <a:rPr sz="1300" b="1" spc="254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as</a:t>
            </a:r>
            <a:endParaRPr sz="13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latin typeface="Arial"/>
                <a:cs typeface="Arial"/>
              </a:rPr>
              <a:t>strikes,</a:t>
            </a:r>
            <a:r>
              <a:rPr sz="1300" b="1" spc="170" dirty="0">
                <a:latin typeface="Arial"/>
                <a:cs typeface="Arial"/>
              </a:rPr>
              <a:t> </a:t>
            </a:r>
            <a:r>
              <a:rPr sz="1300" b="1" spc="45" dirty="0">
                <a:latin typeface="Arial"/>
                <a:cs typeface="Arial"/>
              </a:rPr>
              <a:t>machinery</a:t>
            </a:r>
            <a:r>
              <a:rPr sz="1300" b="1" spc="18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breakdown]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284371" y="3203931"/>
            <a:ext cx="6508750" cy="226060"/>
            <a:chOff x="1284371" y="3203931"/>
            <a:chExt cx="6508750" cy="226060"/>
          </a:xfrm>
        </p:grpSpPr>
        <p:sp>
          <p:nvSpPr>
            <p:cNvPr id="49" name="object 49"/>
            <p:cNvSpPr/>
            <p:nvPr/>
          </p:nvSpPr>
          <p:spPr>
            <a:xfrm>
              <a:off x="1284371" y="3225794"/>
              <a:ext cx="1420495" cy="15240"/>
            </a:xfrm>
            <a:custGeom>
              <a:avLst/>
              <a:gdLst/>
              <a:ahLst/>
              <a:cxnLst/>
              <a:rect l="l" t="t" r="r" b="b"/>
              <a:pathLst>
                <a:path w="1420495" h="15239">
                  <a:moveTo>
                    <a:pt x="0" y="14906"/>
                  </a:moveTo>
                  <a:lnTo>
                    <a:pt x="1420187" y="14906"/>
                  </a:lnTo>
                  <a:lnTo>
                    <a:pt x="1420187" y="0"/>
                  </a:lnTo>
                  <a:lnTo>
                    <a:pt x="0" y="0"/>
                  </a:lnTo>
                  <a:lnTo>
                    <a:pt x="0" y="14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07876" y="3421069"/>
              <a:ext cx="2033905" cy="1270"/>
            </a:xfrm>
            <a:custGeom>
              <a:avLst/>
              <a:gdLst/>
              <a:ahLst/>
              <a:cxnLst/>
              <a:rect l="l" t="t" r="r" b="b"/>
              <a:pathLst>
                <a:path w="2033904" h="1270">
                  <a:moveTo>
                    <a:pt x="0" y="0"/>
                  </a:moveTo>
                  <a:lnTo>
                    <a:pt x="2033862" y="993"/>
                  </a:lnTo>
                </a:path>
              </a:pathLst>
            </a:custGeom>
            <a:ln w="14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39876" y="3203931"/>
              <a:ext cx="1353185" cy="15240"/>
            </a:xfrm>
            <a:custGeom>
              <a:avLst/>
              <a:gdLst/>
              <a:ahLst/>
              <a:cxnLst/>
              <a:rect l="l" t="t" r="r" b="b"/>
              <a:pathLst>
                <a:path w="1353184" h="15239">
                  <a:moveTo>
                    <a:pt x="0" y="14906"/>
                  </a:moveTo>
                  <a:lnTo>
                    <a:pt x="1353066" y="14906"/>
                  </a:lnTo>
                  <a:lnTo>
                    <a:pt x="1353066" y="0"/>
                  </a:lnTo>
                  <a:lnTo>
                    <a:pt x="0" y="0"/>
                  </a:lnTo>
                  <a:lnTo>
                    <a:pt x="0" y="14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64845"/>
            <a:ext cx="7762875" cy="1111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help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following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actions:</a:t>
            </a:r>
            <a:endParaRPr sz="1900">
              <a:latin typeface="Lucida Sans Unicode"/>
              <a:cs typeface="Lucida Sans Unicode"/>
            </a:endParaRPr>
          </a:p>
          <a:p>
            <a:pPr marL="532130" marR="371475" lvl="1" indent="-172720">
              <a:lnSpc>
                <a:spcPct val="80000"/>
              </a:lnSpc>
              <a:spcBef>
                <a:spcPts val="2630"/>
              </a:spcBef>
              <a:buAutoNum type="arabicPeriod"/>
              <a:tabLst>
                <a:tab pos="532130" algn="l"/>
                <a:tab pos="817244" algn="l"/>
              </a:tabLst>
            </a:pPr>
            <a:r>
              <a:rPr sz="1900" dirty="0">
                <a:latin typeface="Lucida Sans Unicode"/>
                <a:cs typeface="Lucida Sans Unicode"/>
              </a:rPr>
              <a:t>	When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without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inputs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(+outputs,</a:t>
            </a:r>
            <a:r>
              <a:rPr sz="19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Inputs).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44142"/>
            <a:ext cx="254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latin typeface="Lucida Sans Unicode"/>
                <a:cs typeface="Lucida Sans Unicode"/>
              </a:rPr>
              <a:t>2.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644142"/>
            <a:ext cx="669035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same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decrease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(Outputs,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-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5656" y="1875485"/>
            <a:ext cx="9194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Inputs).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2158111"/>
            <a:ext cx="254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latin typeface="Lucida Sans Unicode"/>
                <a:cs typeface="Lucida Sans Unicode"/>
              </a:rPr>
              <a:t>3.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2158111"/>
            <a:ext cx="685545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output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more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compared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68" y="2389758"/>
            <a:ext cx="7839075" cy="324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increase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(+Outputs</a:t>
            </a:r>
            <a:r>
              <a:rPr sz="19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&gt;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+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Inputs).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26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concept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totally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different.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refers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absolute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output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whereas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a </a:t>
            </a:r>
            <a:r>
              <a:rPr sz="1900" dirty="0">
                <a:latin typeface="Lucida Sans Unicode"/>
                <a:cs typeface="Lucida Sans Unicode"/>
              </a:rPr>
              <a:t>relative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term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where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output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always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expressed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terms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 </a:t>
            </a:r>
            <a:r>
              <a:rPr sz="1900" dirty="0">
                <a:latin typeface="Lucida Sans Unicode"/>
                <a:cs typeface="Lucida Sans Unicode"/>
              </a:rPr>
              <a:t>inputs.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indicator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 </a:t>
            </a:r>
            <a:r>
              <a:rPr sz="1900" dirty="0">
                <a:latin typeface="Lucida Sans Unicode"/>
                <a:cs typeface="Lucida Sans Unicode"/>
              </a:rPr>
              <a:t>increase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productivity.</a:t>
            </a:r>
            <a:endParaRPr sz="1900">
              <a:latin typeface="Lucida Sans Unicode"/>
              <a:cs typeface="Lucida Sans Unicode"/>
            </a:endParaRPr>
          </a:p>
          <a:p>
            <a:pPr marL="268605" marR="135255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Increasing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easy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task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today. </a:t>
            </a:r>
            <a:r>
              <a:rPr sz="1900" spc="-30" dirty="0">
                <a:latin typeface="Lucida Sans Unicode"/>
                <a:cs typeface="Lucida Sans Unicode"/>
              </a:rPr>
              <a:t>Up-</a:t>
            </a:r>
            <a:r>
              <a:rPr sz="1900" spc="-25" dirty="0">
                <a:latin typeface="Lucida Sans Unicode"/>
                <a:cs typeface="Lucida Sans Unicode"/>
              </a:rPr>
              <a:t>to-</a:t>
            </a:r>
            <a:r>
              <a:rPr sz="1900" dirty="0">
                <a:latin typeface="Lucida Sans Unicode"/>
                <a:cs typeface="Lucida Sans Unicode"/>
              </a:rPr>
              <a:t>date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modern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technology,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competent </a:t>
            </a:r>
            <a:r>
              <a:rPr sz="1900" dirty="0">
                <a:latin typeface="Lucida Sans Unicode"/>
                <a:cs typeface="Lucida Sans Unicode"/>
              </a:rPr>
              <a:t>manpower,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friendly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safe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working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condition,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supplier </a:t>
            </a:r>
            <a:r>
              <a:rPr sz="1900" dirty="0">
                <a:latin typeface="Lucida Sans Unicode"/>
                <a:cs typeface="Lucida Sans Unicode"/>
              </a:rPr>
              <a:t>partnering,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teamwork,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effective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measurement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productivity, encouraging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leaders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etc.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very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important </a:t>
            </a:r>
            <a:r>
              <a:rPr sz="1900" dirty="0">
                <a:latin typeface="Lucida Sans Unicode"/>
                <a:cs typeface="Lucida Sans Unicode"/>
              </a:rPr>
              <a:t>aspects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increasing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today.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58570"/>
            <a:ext cx="7675245" cy="1631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There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three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basic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types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follows: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ts val="2035"/>
              </a:lnSpc>
              <a:tabLst>
                <a:tab pos="355600" algn="l"/>
              </a:tabLst>
            </a:pPr>
            <a:r>
              <a:rPr sz="1700" b="1" spc="-25" dirty="0">
                <a:latin typeface="Lucida Sans Unicode"/>
                <a:cs typeface="Lucida Sans Unicode"/>
              </a:rPr>
              <a:t>1.</a:t>
            </a:r>
            <a:r>
              <a:rPr sz="1700" b="1" dirty="0">
                <a:latin typeface="Lucida Sans Unicode"/>
                <a:cs typeface="Lucida Sans Unicode"/>
              </a:rPr>
              <a:t>	Partial</a:t>
            </a:r>
            <a:r>
              <a:rPr sz="1700" b="1" spc="-6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Productivity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80000"/>
              </a:lnSpc>
              <a:spcBef>
                <a:spcPts val="405"/>
              </a:spcBef>
            </a:pPr>
            <a:r>
              <a:rPr sz="1700" dirty="0">
                <a:latin typeface="Lucida Sans Unicode"/>
                <a:cs typeface="Lucida Sans Unicode"/>
              </a:rPr>
              <a:t>Partial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ratio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partial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input.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helps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</a:t>
            </a:r>
            <a:r>
              <a:rPr sz="1700" dirty="0">
                <a:latin typeface="Lucida Sans Unicode"/>
                <a:cs typeface="Lucida Sans Unicode"/>
              </a:rPr>
              <a:t>measure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each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input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such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labour,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capital,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energy, </a:t>
            </a:r>
            <a:r>
              <a:rPr sz="1700" dirty="0">
                <a:latin typeface="Lucida Sans Unicode"/>
                <a:cs typeface="Lucida Sans Unicode"/>
              </a:rPr>
              <a:t>material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machine.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Partial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determines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contribution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each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generating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 </a:t>
            </a:r>
            <a:r>
              <a:rPr sz="1700" spc="-10" dirty="0">
                <a:latin typeface="Lucida Sans Unicode"/>
                <a:cs typeface="Lucida Sans Unicode"/>
              </a:rPr>
              <a:t>follows: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8751" y="3346830"/>
            <a:ext cx="10007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006FC0"/>
                </a:solidFill>
                <a:latin typeface="Cambria Math"/>
                <a:cs typeface="Cambria Math"/>
              </a:rPr>
              <a:t>𝑺𝒊𝒏𝒈𝒍𝒆</a:t>
            </a:r>
            <a:r>
              <a:rPr sz="1250" spc="-6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50" spc="-10" dirty="0">
                <a:solidFill>
                  <a:srgbClr val="006FC0"/>
                </a:solidFill>
                <a:latin typeface="Cambria Math"/>
                <a:cs typeface="Cambria Math"/>
              </a:rPr>
              <a:t>𝑰𝒏𝒑𝒖𝒕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3340608"/>
            <a:ext cx="1077595" cy="13970"/>
          </a:xfrm>
          <a:custGeom>
            <a:avLst/>
            <a:gdLst/>
            <a:ahLst/>
            <a:cxnLst/>
            <a:rect l="l" t="t" r="r" b="b"/>
            <a:pathLst>
              <a:path w="1077595" h="13970">
                <a:moveTo>
                  <a:pt x="1077468" y="0"/>
                </a:moveTo>
                <a:lnTo>
                  <a:pt x="0" y="0"/>
                </a:lnTo>
                <a:lnTo>
                  <a:pt x="0" y="13715"/>
                </a:lnTo>
                <a:lnTo>
                  <a:pt x="1077468" y="13715"/>
                </a:lnTo>
                <a:lnTo>
                  <a:pt x="107746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7445" y="3169011"/>
            <a:ext cx="307149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=</a:t>
            </a:r>
            <a:r>
              <a:rPr sz="1875" spc="-1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875" spc="-82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7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𝑶𝒖𝒕𝒑𝒖𝒕𝒔</a:t>
            </a:r>
            <a:r>
              <a:rPr sz="1875" spc="262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&gt;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499180"/>
            <a:ext cx="7569200" cy="751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700" b="1" spc="-25" dirty="0">
                <a:latin typeface="Lucida Sans Unicode"/>
                <a:cs typeface="Lucida Sans Unicode"/>
              </a:rPr>
              <a:t>2.</a:t>
            </a:r>
            <a:r>
              <a:rPr sz="1700" b="1" dirty="0">
                <a:latin typeface="Lucida Sans Unicode"/>
                <a:cs typeface="Lucida Sans Unicode"/>
              </a:rPr>
              <a:t>	Factor</a:t>
            </a:r>
            <a:r>
              <a:rPr sz="1700" b="1" spc="-70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Productivity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80000"/>
              </a:lnSpc>
              <a:spcBef>
                <a:spcPts val="409"/>
              </a:spcBef>
            </a:pP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labour, </a:t>
            </a:r>
            <a:r>
              <a:rPr sz="1700" dirty="0">
                <a:latin typeface="Lucida Sans Unicode"/>
                <a:cs typeface="Lucida Sans Unicode"/>
              </a:rPr>
              <a:t>capital,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material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hand.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5515" y="4450460"/>
            <a:ext cx="1278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006FC0"/>
                </a:solidFill>
                <a:latin typeface="Cambria Math"/>
                <a:cs typeface="Cambria Math"/>
              </a:rPr>
              <a:t>𝑪𝒂𝒑𝒊𝒕𝒂𝒍+𝑳𝒂𝒃𝒐𝒖𝒓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7579" y="4443984"/>
            <a:ext cx="1251585" cy="13970"/>
          </a:xfrm>
          <a:custGeom>
            <a:avLst/>
            <a:gdLst/>
            <a:ahLst/>
            <a:cxnLst/>
            <a:rect l="l" t="t" r="r" b="b"/>
            <a:pathLst>
              <a:path w="1251585" h="13970">
                <a:moveTo>
                  <a:pt x="1251203" y="0"/>
                </a:moveTo>
                <a:lnTo>
                  <a:pt x="0" y="0"/>
                </a:lnTo>
                <a:lnTo>
                  <a:pt x="0" y="13716"/>
                </a:lnTo>
                <a:lnTo>
                  <a:pt x="1251203" y="13716"/>
                </a:lnTo>
                <a:lnTo>
                  <a:pt x="125120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7550" y="4272641"/>
            <a:ext cx="324358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827020" algn="l"/>
              </a:tabLst>
            </a:pP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=</a:t>
            </a:r>
            <a:r>
              <a:rPr sz="1800" b="1" i="1" spc="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7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875" spc="-37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75" spc="-1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𝑶𝒖𝒕𝒑𝒖𝒕𝒔</a:t>
            </a:r>
            <a:r>
              <a:rPr sz="1875" baseline="44444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&gt;</a:t>
            </a:r>
            <a:r>
              <a:rPr sz="1800" b="1" i="1" spc="-1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668" y="4860493"/>
            <a:ext cx="7896225" cy="95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700" b="1" spc="-25" dirty="0">
                <a:latin typeface="Lucida Sans Unicode"/>
                <a:cs typeface="Lucida Sans Unicode"/>
              </a:rPr>
              <a:t>3.</a:t>
            </a:r>
            <a:r>
              <a:rPr sz="1700" b="1" dirty="0">
                <a:latin typeface="Lucida Sans Unicode"/>
                <a:cs typeface="Lucida Sans Unicode"/>
              </a:rPr>
              <a:t>	Total</a:t>
            </a:r>
            <a:r>
              <a:rPr sz="1700" b="1" spc="-4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Productivity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80000"/>
              </a:lnSpc>
              <a:spcBef>
                <a:spcPts val="400"/>
              </a:spcBef>
            </a:pP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ratio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sum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inputs.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Thus, </a:t>
            </a: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reflect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joint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impact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inputs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in </a:t>
            </a:r>
            <a:r>
              <a:rPr sz="1700" dirty="0">
                <a:latin typeface="Lucida Sans Unicode"/>
                <a:cs typeface="Lucida Sans Unicode"/>
              </a:rPr>
              <a:t>producing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generating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measured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as: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1903" y="6017463"/>
            <a:ext cx="9906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25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50" spc="-10" dirty="0">
                <a:solidFill>
                  <a:srgbClr val="006FC0"/>
                </a:solidFill>
                <a:latin typeface="Cambria Math"/>
                <a:cs typeface="Cambria Math"/>
              </a:rPr>
              <a:t>𝑰𝒏𝒑𝒖𝒕𝒔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7579" y="6010655"/>
            <a:ext cx="1077595" cy="13970"/>
          </a:xfrm>
          <a:custGeom>
            <a:avLst/>
            <a:gdLst/>
            <a:ahLst/>
            <a:cxnLst/>
            <a:rect l="l" t="t" r="r" b="b"/>
            <a:pathLst>
              <a:path w="1077595" h="13970">
                <a:moveTo>
                  <a:pt x="1077468" y="0"/>
                </a:moveTo>
                <a:lnTo>
                  <a:pt x="0" y="0"/>
                </a:lnTo>
                <a:lnTo>
                  <a:pt x="0" y="13716"/>
                </a:lnTo>
                <a:lnTo>
                  <a:pt x="1077468" y="13716"/>
                </a:lnTo>
                <a:lnTo>
                  <a:pt x="107746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7550" y="5839643"/>
            <a:ext cx="306959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b="1" i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1800" b="1" i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=</a:t>
            </a:r>
            <a:r>
              <a:rPr sz="1875" spc="-30" baseline="44444" dirty="0">
                <a:solidFill>
                  <a:srgbClr val="006FC0"/>
                </a:solidFill>
                <a:latin typeface="Cambria Math"/>
                <a:cs typeface="Cambria Math"/>
              </a:rPr>
              <a:t>𝑻𝒐𝒕𝒂𝒍</a:t>
            </a:r>
            <a:r>
              <a:rPr sz="1875" spc="-60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75" baseline="44444" dirty="0">
                <a:solidFill>
                  <a:srgbClr val="006FC0"/>
                </a:solidFill>
                <a:latin typeface="Cambria Math"/>
                <a:cs typeface="Cambria Math"/>
              </a:rPr>
              <a:t>𝑶𝒖𝒕𝒑𝒖𝒕𝒔</a:t>
            </a:r>
            <a:r>
              <a:rPr sz="1875" spc="277" baseline="44444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Lucida Sans Unicode"/>
                <a:cs typeface="Lucida Sans Unicode"/>
              </a:rPr>
              <a:t>&gt;</a:t>
            </a:r>
            <a:r>
              <a:rPr sz="1800" b="1" i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i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0"/>
            <a:ext cx="5995416" cy="20558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23" y="395703"/>
            <a:ext cx="7418988" cy="5471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383854"/>
            <a:ext cx="7982606" cy="41787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76859"/>
            <a:ext cx="8480425" cy="561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affecting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classified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various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groups.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following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are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ts val="1620"/>
              </a:lnSpc>
            </a:pPr>
            <a:r>
              <a:rPr sz="1500" dirty="0">
                <a:latin typeface="Lucida Sans Unicode"/>
                <a:cs typeface="Lucida Sans Unicode"/>
              </a:rPr>
              <a:t>two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main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affect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productivity.</a:t>
            </a:r>
            <a:endParaRPr sz="1500">
              <a:latin typeface="Lucida Sans Unicode"/>
              <a:cs typeface="Lucida Sans Unicode"/>
            </a:endParaRPr>
          </a:p>
          <a:p>
            <a:pPr marL="314960" indent="-30226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14960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Internal</a:t>
            </a:r>
            <a:r>
              <a:rPr sz="1500" b="1" spc="-8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Factors</a:t>
            </a:r>
            <a:endParaRPr sz="1500">
              <a:latin typeface="Lucida Sans Unicode"/>
              <a:cs typeface="Lucida Sans Unicode"/>
            </a:endParaRPr>
          </a:p>
          <a:p>
            <a:pPr marL="268605" marR="26670" lvl="1" indent="-256540">
              <a:lnSpc>
                <a:spcPts val="144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Internal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refer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those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management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or </a:t>
            </a:r>
            <a:r>
              <a:rPr sz="1500" dirty="0">
                <a:latin typeface="Lucida Sans Unicode"/>
                <a:cs typeface="Lucida Sans Unicode"/>
              </a:rPr>
              <a:t>individual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enterprises.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All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internal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not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under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somehow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they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adjusted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ease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comparison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external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factors.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internal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play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vital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role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improving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level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organization. </a:t>
            </a:r>
            <a:r>
              <a:rPr sz="1500" dirty="0">
                <a:latin typeface="Lucida Sans Unicode"/>
                <a:cs typeface="Lucida Sans Unicode"/>
              </a:rPr>
              <a:t>Internal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also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known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micro-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be </a:t>
            </a:r>
            <a:r>
              <a:rPr sz="1500" dirty="0">
                <a:latin typeface="Lucida Sans Unicode"/>
                <a:cs typeface="Lucida Sans Unicode"/>
              </a:rPr>
              <a:t>divided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two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following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groups.</a:t>
            </a:r>
            <a:endParaRPr sz="1500">
              <a:latin typeface="Lucida Sans Unicode"/>
              <a:cs typeface="Lucida Sans Unicode"/>
            </a:endParaRPr>
          </a:p>
          <a:p>
            <a:pPr marL="12700" marR="233679" indent="224154">
              <a:lnSpc>
                <a:spcPct val="80000"/>
              </a:lnSpc>
              <a:spcBef>
                <a:spcPts val="2260"/>
              </a:spcBef>
              <a:buAutoNum type="alphaLcPeriod"/>
              <a:tabLst>
                <a:tab pos="236854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Hard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Factors: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Hard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those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internal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quite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inflexible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towards </a:t>
            </a:r>
            <a:r>
              <a:rPr sz="1500" dirty="0">
                <a:latin typeface="Lucida Sans Unicode"/>
                <a:cs typeface="Lucida Sans Unicode"/>
              </a:rPr>
              <a:t>organizational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change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comparison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soft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hard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follows: </a:t>
            </a:r>
            <a:r>
              <a:rPr sz="1500" b="1" dirty="0">
                <a:latin typeface="Lucida Sans Unicode"/>
                <a:cs typeface="Lucida Sans Unicode"/>
              </a:rPr>
              <a:t>Product,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Plant/Equipment,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Technology,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Material</a:t>
            </a:r>
            <a:r>
              <a:rPr sz="1500" b="1" spc="-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and</a:t>
            </a:r>
            <a:r>
              <a:rPr sz="1500" b="1" spc="-2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Energy</a:t>
            </a:r>
            <a:r>
              <a:rPr sz="1500" b="1" spc="440" dirty="0">
                <a:latin typeface="Lucida Sans Unicode"/>
                <a:cs typeface="Lucida Sans Unicode"/>
              </a:rPr>
              <a:t> </a:t>
            </a:r>
            <a:r>
              <a:rPr sz="1500" b="1" spc="-20" dirty="0">
                <a:latin typeface="Lucida Sans Unicode"/>
                <a:cs typeface="Lucida Sans Unicode"/>
              </a:rPr>
              <a:t>etc.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240029">
              <a:lnSpc>
                <a:spcPct val="80000"/>
              </a:lnSpc>
              <a:spcBef>
                <a:spcPts val="2245"/>
              </a:spcBef>
              <a:buAutoNum type="alphaLcPeriod"/>
              <a:tabLst>
                <a:tab pos="252729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Soft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Factors: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Soft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those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quite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flexible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towards</a:t>
            </a:r>
            <a:r>
              <a:rPr sz="1500" spc="50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changes,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compared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hard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changed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according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management.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soft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 </a:t>
            </a:r>
            <a:r>
              <a:rPr sz="1500" spc="-10" dirty="0">
                <a:latin typeface="Lucida Sans Unicode"/>
                <a:cs typeface="Lucida Sans Unicode"/>
              </a:rPr>
              <a:t>follows: </a:t>
            </a:r>
            <a:r>
              <a:rPr sz="1500" b="1" dirty="0">
                <a:latin typeface="Lucida Sans Unicode"/>
                <a:cs typeface="Lucida Sans Unicode"/>
              </a:rPr>
              <a:t>Labour,</a:t>
            </a:r>
            <a:r>
              <a:rPr sz="1500" b="1" spc="-6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Organization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and</a:t>
            </a:r>
            <a:r>
              <a:rPr sz="1500" b="1" spc="-3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Systems,</a:t>
            </a:r>
            <a:r>
              <a:rPr sz="1500" b="1" spc="-6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Work</a:t>
            </a:r>
            <a:r>
              <a:rPr sz="1500" b="1" spc="-6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Methods,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Management,</a:t>
            </a:r>
            <a:r>
              <a:rPr sz="1500" b="1" spc="-3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Capital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spc="-20" dirty="0">
                <a:latin typeface="Lucida Sans Unicode"/>
                <a:cs typeface="Lucida Sans Unicode"/>
              </a:rPr>
              <a:t>etc.</a:t>
            </a:r>
            <a:endParaRPr sz="1500">
              <a:latin typeface="Lucida Sans Unicode"/>
              <a:cs typeface="Lucida Sans Unicode"/>
            </a:endParaRPr>
          </a:p>
          <a:p>
            <a:pPr marL="314960" indent="-302260">
              <a:lnSpc>
                <a:spcPct val="100000"/>
              </a:lnSpc>
              <a:spcBef>
                <a:spcPts val="1870"/>
              </a:spcBef>
              <a:buAutoNum type="arabicPeriod"/>
              <a:tabLst>
                <a:tab pos="314960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External</a:t>
            </a:r>
            <a:r>
              <a:rPr sz="1500" b="1" spc="-85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Factors</a:t>
            </a:r>
            <a:endParaRPr sz="1500">
              <a:latin typeface="Lucida Sans Unicode"/>
              <a:cs typeface="Lucida Sans Unicode"/>
            </a:endParaRPr>
          </a:p>
          <a:p>
            <a:pPr marL="12700" marR="64135">
              <a:lnSpc>
                <a:spcPct val="80100"/>
              </a:lnSpc>
              <a:spcBef>
                <a:spcPts val="405"/>
              </a:spcBef>
            </a:pPr>
            <a:r>
              <a:rPr sz="1500" dirty="0">
                <a:latin typeface="Lucida Sans Unicode"/>
                <a:cs typeface="Lucida Sans Unicode"/>
              </a:rPr>
              <a:t>External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refer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those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not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management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any </a:t>
            </a:r>
            <a:r>
              <a:rPr sz="1500" dirty="0">
                <a:latin typeface="Lucida Sans Unicode"/>
                <a:cs typeface="Lucida Sans Unicode"/>
              </a:rPr>
              <a:t>individual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enterprises.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external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directly/indirectly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affect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 </a:t>
            </a:r>
            <a:r>
              <a:rPr sz="1500" dirty="0">
                <a:latin typeface="Lucida Sans Unicode"/>
                <a:cs typeface="Lucida Sans Unicode"/>
              </a:rPr>
              <a:t>organization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also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over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them.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external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are </a:t>
            </a:r>
            <a:r>
              <a:rPr sz="1500" dirty="0">
                <a:latin typeface="Lucida Sans Unicode"/>
                <a:cs typeface="Lucida Sans Unicode"/>
              </a:rPr>
              <a:t>also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called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macro-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They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listed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follows:</a:t>
            </a:r>
            <a:endParaRPr sz="15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a.</a:t>
            </a:r>
            <a:r>
              <a:rPr sz="1500" b="1" spc="-3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Structural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Adjustment</a:t>
            </a:r>
            <a:endParaRPr sz="15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b.</a:t>
            </a:r>
            <a:r>
              <a:rPr sz="1500" b="1" spc="-2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Natural</a:t>
            </a:r>
            <a:r>
              <a:rPr sz="1500" b="1" spc="-35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Resources,</a:t>
            </a:r>
            <a:endParaRPr sz="15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C.</a:t>
            </a:r>
            <a:r>
              <a:rPr sz="1500" b="1" spc="-3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Government</a:t>
            </a:r>
            <a:r>
              <a:rPr sz="1500" b="1" spc="-3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and</a:t>
            </a:r>
            <a:r>
              <a:rPr sz="1500" b="1" spc="-35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Infrastructure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641349"/>
            <a:ext cx="8350884" cy="53035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67335" marR="461009" indent="-255270" algn="just">
              <a:lnSpc>
                <a:spcPts val="1820"/>
              </a:lnSpc>
              <a:spcBef>
                <a:spcPts val="54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quite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direct.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Such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	</a:t>
            </a:r>
            <a:r>
              <a:rPr sz="1900" dirty="0">
                <a:latin typeface="Lucida Sans Unicode"/>
                <a:cs typeface="Lucida Sans Unicode"/>
              </a:rPr>
              <a:t>case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when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labour-</a:t>
            </a:r>
            <a:r>
              <a:rPr sz="1900" dirty="0">
                <a:latin typeface="Lucida Sans Unicode"/>
                <a:cs typeface="Lucida Sans Unicode"/>
              </a:rPr>
              <a:t>hours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a 	</a:t>
            </a:r>
            <a:r>
              <a:rPr sz="1900" dirty="0">
                <a:latin typeface="Lucida Sans Unicode"/>
                <a:cs typeface="Lucida Sans Unicode"/>
              </a:rPr>
              <a:t>specific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type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steel.</a:t>
            </a:r>
            <a:endParaRPr sz="1900">
              <a:latin typeface="Lucida Sans Unicode"/>
              <a:cs typeface="Lucida Sans Unicode"/>
            </a:endParaRPr>
          </a:p>
          <a:p>
            <a:pPr marL="268605" marR="773430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Although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labour-</a:t>
            </a:r>
            <a:r>
              <a:rPr sz="1900" dirty="0">
                <a:latin typeface="Lucida Sans Unicode"/>
                <a:cs typeface="Lucida Sans Unicode"/>
              </a:rPr>
              <a:t>hours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common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other </a:t>
            </a:r>
            <a:r>
              <a:rPr sz="1900" dirty="0">
                <a:latin typeface="Lucida Sans Unicode"/>
                <a:cs typeface="Lucida Sans Unicode"/>
              </a:rPr>
              <a:t>measures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such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capital,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materials,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energy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used.</a:t>
            </a:r>
            <a:endParaRPr sz="1900">
              <a:latin typeface="Lucida Sans Unicode"/>
              <a:cs typeface="Lucida Sans Unicode"/>
            </a:endParaRPr>
          </a:p>
          <a:p>
            <a:pPr marL="268605" marR="257175" indent="-256540">
              <a:lnSpc>
                <a:spcPts val="1830"/>
              </a:lnSpc>
              <a:spcBef>
                <a:spcPts val="38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Measuring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challenge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picks </a:t>
            </a:r>
            <a:r>
              <a:rPr sz="1900" dirty="0">
                <a:latin typeface="Lucida Sans Unicode"/>
                <a:cs typeface="Lucida Sans Unicode"/>
              </a:rPr>
              <a:t>several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reasonable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measures.</a:t>
            </a:r>
            <a:endParaRPr sz="1900">
              <a:latin typeface="Lucida Sans Unicode"/>
              <a:cs typeface="Lucida Sans Unicode"/>
            </a:endParaRPr>
          </a:p>
          <a:p>
            <a:pPr marL="268605" marR="252729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insurance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firm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might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office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number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insurance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policies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processed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per </a:t>
            </a:r>
            <a:r>
              <a:rPr sz="1900" dirty="0">
                <a:latin typeface="Lucida Sans Unicode"/>
                <a:cs typeface="Lucida Sans Unicode"/>
              </a:rPr>
              <a:t>employees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week.</a:t>
            </a:r>
            <a:endParaRPr sz="1900">
              <a:latin typeface="Lucida Sans Unicode"/>
              <a:cs typeface="Lucida Sans Unicode"/>
            </a:endParaRPr>
          </a:p>
          <a:p>
            <a:pPr marL="268605" marR="647065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case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services,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difficult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outputs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discrete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units.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result,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productivity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in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usually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geared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towards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availability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utilization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resources.</a:t>
            </a:r>
            <a:endParaRPr sz="1900">
              <a:latin typeface="Lucida Sans Unicode"/>
              <a:cs typeface="Lucida Sans Unicode"/>
            </a:endParaRPr>
          </a:p>
          <a:p>
            <a:pPr marL="268605" marR="15240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number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visits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weight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room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day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be </a:t>
            </a:r>
            <a:r>
              <a:rPr sz="1900" dirty="0">
                <a:latin typeface="Lucida Sans Unicode"/>
                <a:cs typeface="Lucida Sans Unicode"/>
              </a:rPr>
              <a:t>used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indicator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value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generated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facility.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100"/>
              </a:lnSpc>
              <a:spcBef>
                <a:spcPts val="39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similar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way,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carpet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company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might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measure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installers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number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square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yards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carpet </a:t>
            </a:r>
            <a:r>
              <a:rPr sz="1900" dirty="0">
                <a:latin typeface="Lucida Sans Unicode"/>
                <a:cs typeface="Lucida Sans Unicode"/>
              </a:rPr>
              <a:t>installed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hour.</a:t>
            </a:r>
            <a:endParaRPr sz="1900">
              <a:latin typeface="Lucida Sans Unicode"/>
              <a:cs typeface="Lucida Sans Unicode"/>
            </a:endParaRPr>
          </a:p>
          <a:p>
            <a:pPr marL="268605" marR="753745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Following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some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measurements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productivity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at </a:t>
            </a:r>
            <a:r>
              <a:rPr sz="1900" dirty="0">
                <a:latin typeface="Lucida Sans Unicode"/>
                <a:cs typeface="Lucida Sans Unicode"/>
              </a:rPr>
              <a:t>various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levels.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8" y="59435"/>
            <a:ext cx="5481828" cy="8945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091" y="5768057"/>
            <a:ext cx="7155180" cy="367665"/>
          </a:xfrm>
          <a:custGeom>
            <a:avLst/>
            <a:gdLst/>
            <a:ahLst/>
            <a:cxnLst/>
            <a:rect l="l" t="t" r="r" b="b"/>
            <a:pathLst>
              <a:path w="7155180" h="367664">
                <a:moveTo>
                  <a:pt x="7155041" y="0"/>
                </a:moveTo>
                <a:lnTo>
                  <a:pt x="0" y="0"/>
                </a:lnTo>
                <a:lnTo>
                  <a:pt x="0" y="367067"/>
                </a:lnTo>
                <a:lnTo>
                  <a:pt x="7155041" y="367067"/>
                </a:lnTo>
                <a:lnTo>
                  <a:pt x="715504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222790"/>
            <a:ext cx="321056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209" algn="l"/>
              </a:tabLst>
            </a:pPr>
            <a:r>
              <a:rPr sz="1150" b="1" spc="60" dirty="0">
                <a:latin typeface="Book Antiqua"/>
                <a:cs typeface="Book Antiqua"/>
              </a:rPr>
              <a:t>1.</a:t>
            </a:r>
            <a:r>
              <a:rPr sz="1150" b="1" dirty="0">
                <a:latin typeface="Book Antiqua"/>
                <a:cs typeface="Book Antiqua"/>
              </a:rPr>
              <a:t>	</a:t>
            </a:r>
            <a:r>
              <a:rPr sz="1150" b="1" spc="105" dirty="0">
                <a:latin typeface="Book Antiqua"/>
                <a:cs typeface="Book Antiqua"/>
              </a:rPr>
              <a:t>Productivity</a:t>
            </a:r>
            <a:r>
              <a:rPr sz="1150" b="1" spc="7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at</a:t>
            </a:r>
            <a:r>
              <a:rPr sz="1150" b="1" spc="80" dirty="0">
                <a:latin typeface="Book Antiqua"/>
                <a:cs typeface="Book Antiqua"/>
              </a:rPr>
              <a:t> </a:t>
            </a:r>
            <a:r>
              <a:rPr sz="1150" b="1" spc="105" dirty="0">
                <a:latin typeface="Book Antiqua"/>
                <a:cs typeface="Book Antiqua"/>
              </a:rPr>
              <a:t>International</a:t>
            </a:r>
            <a:r>
              <a:rPr sz="1150" b="1" spc="8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Level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0166" y="514018"/>
            <a:ext cx="7421245" cy="413384"/>
          </a:xfrm>
          <a:custGeom>
            <a:avLst/>
            <a:gdLst/>
            <a:ahLst/>
            <a:cxnLst/>
            <a:rect l="l" t="t" r="r" b="b"/>
            <a:pathLst>
              <a:path w="7421245" h="413384">
                <a:moveTo>
                  <a:pt x="7420966" y="0"/>
                </a:moveTo>
                <a:lnTo>
                  <a:pt x="0" y="0"/>
                </a:lnTo>
                <a:lnTo>
                  <a:pt x="0" y="413180"/>
                </a:lnTo>
                <a:lnTo>
                  <a:pt x="7420966" y="413180"/>
                </a:lnTo>
                <a:lnTo>
                  <a:pt x="742096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7118" y="599080"/>
            <a:ext cx="439547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150" b="1" i="1" spc="120" dirty="0">
                <a:latin typeface="Book Antiqua"/>
                <a:cs typeface="Book Antiqua"/>
              </a:rPr>
              <a:t>Country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150" b="1" i="1" spc="110" dirty="0">
                <a:latin typeface="Book Antiqua"/>
                <a:cs typeface="Book Antiqua"/>
              </a:rPr>
              <a:t>A’s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Productivity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=</a:t>
            </a:r>
            <a:r>
              <a:rPr sz="1150" b="1" i="1" spc="95" dirty="0"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87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50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of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79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Country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79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endParaRPr sz="1725" baseline="41062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2813" y="669173"/>
            <a:ext cx="199199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i="1" spc="110" dirty="0">
                <a:latin typeface="Book Antiqua"/>
                <a:cs typeface="Book Antiqua"/>
              </a:rPr>
              <a:t>Total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10" dirty="0">
                <a:latin typeface="Book Antiqua"/>
                <a:cs typeface="Book Antiqua"/>
              </a:rPr>
              <a:t>Input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of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20" dirty="0">
                <a:latin typeface="Book Antiqua"/>
                <a:cs typeface="Book Antiqua"/>
              </a:rPr>
              <a:t>Country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20" dirty="0">
                <a:latin typeface="Book Antiqua"/>
                <a:cs typeface="Book Antiqua"/>
              </a:rPr>
              <a:t>A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0166" y="927199"/>
            <a:ext cx="7421245" cy="413384"/>
          </a:xfrm>
          <a:custGeom>
            <a:avLst/>
            <a:gdLst/>
            <a:ahLst/>
            <a:cxnLst/>
            <a:rect l="l" t="t" r="r" b="b"/>
            <a:pathLst>
              <a:path w="7421245" h="413384">
                <a:moveTo>
                  <a:pt x="7420966" y="0"/>
                </a:moveTo>
                <a:lnTo>
                  <a:pt x="0" y="0"/>
                </a:lnTo>
                <a:lnTo>
                  <a:pt x="0" y="413180"/>
                </a:lnTo>
                <a:lnTo>
                  <a:pt x="7420966" y="413180"/>
                </a:lnTo>
                <a:lnTo>
                  <a:pt x="742096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07118" y="1058375"/>
            <a:ext cx="437451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150" b="1" i="1" spc="120" dirty="0">
                <a:latin typeface="Book Antiqua"/>
                <a:cs typeface="Book Antiqua"/>
              </a:rPr>
              <a:t>Country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B’s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Productivity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=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87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</a:t>
            </a:r>
            <a:r>
              <a:rPr sz="1725" b="1" i="1" u="sng" spc="120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50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of</a:t>
            </a:r>
            <a:r>
              <a:rPr sz="1725" b="1" i="1" u="sng" spc="104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79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Country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B</a:t>
            </a:r>
            <a:endParaRPr sz="1725" baseline="41062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3874" y="1128468"/>
            <a:ext cx="198183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i="1" spc="110" dirty="0">
                <a:latin typeface="Book Antiqua"/>
                <a:cs typeface="Book Antiqua"/>
              </a:rPr>
              <a:t>Total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10" dirty="0">
                <a:latin typeface="Book Antiqua"/>
                <a:cs typeface="Book Antiqua"/>
              </a:rPr>
              <a:t>Input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of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20" dirty="0">
                <a:latin typeface="Book Antiqua"/>
                <a:cs typeface="Book Antiqua"/>
              </a:rPr>
              <a:t>Country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10" dirty="0">
                <a:latin typeface="Book Antiqua"/>
                <a:cs typeface="Book Antiqua"/>
              </a:rPr>
              <a:t>B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0166" y="1700377"/>
            <a:ext cx="7421245" cy="368935"/>
          </a:xfrm>
          <a:custGeom>
            <a:avLst/>
            <a:gdLst/>
            <a:ahLst/>
            <a:cxnLst/>
            <a:rect l="l" t="t" r="r" b="b"/>
            <a:pathLst>
              <a:path w="7421245" h="368935">
                <a:moveTo>
                  <a:pt x="7420966" y="0"/>
                </a:moveTo>
                <a:lnTo>
                  <a:pt x="0" y="0"/>
                </a:lnTo>
                <a:lnTo>
                  <a:pt x="0" y="368911"/>
                </a:lnTo>
                <a:lnTo>
                  <a:pt x="7420966" y="368911"/>
                </a:lnTo>
                <a:lnTo>
                  <a:pt x="742096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0166" y="3314365"/>
            <a:ext cx="7421245" cy="367665"/>
          </a:xfrm>
          <a:custGeom>
            <a:avLst/>
            <a:gdLst/>
            <a:ahLst/>
            <a:cxnLst/>
            <a:rect l="l" t="t" r="r" b="b"/>
            <a:pathLst>
              <a:path w="7421245" h="367664">
                <a:moveTo>
                  <a:pt x="7420966" y="0"/>
                </a:moveTo>
                <a:lnTo>
                  <a:pt x="0" y="0"/>
                </a:lnTo>
                <a:lnTo>
                  <a:pt x="0" y="367067"/>
                </a:lnTo>
                <a:lnTo>
                  <a:pt x="7420966" y="367067"/>
                </a:lnTo>
                <a:lnTo>
                  <a:pt x="742096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700" y="1318396"/>
            <a:ext cx="7164070" cy="29038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86409" indent="-397510">
              <a:lnSpc>
                <a:spcPct val="100000"/>
              </a:lnSpc>
              <a:spcBef>
                <a:spcPts val="825"/>
              </a:spcBef>
              <a:buAutoNum type="arabicPeriod" startAt="2"/>
              <a:tabLst>
                <a:tab pos="486409" algn="l"/>
              </a:tabLst>
            </a:pPr>
            <a:r>
              <a:rPr sz="1150" b="1" spc="105" dirty="0">
                <a:latin typeface="Book Antiqua"/>
                <a:cs typeface="Book Antiqua"/>
              </a:rPr>
              <a:t>Productivity</a:t>
            </a:r>
            <a:r>
              <a:rPr sz="1150" b="1" spc="7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at</a:t>
            </a:r>
            <a:r>
              <a:rPr sz="1150" b="1" spc="70" dirty="0">
                <a:latin typeface="Book Antiqua"/>
                <a:cs typeface="Book Antiqua"/>
              </a:rPr>
              <a:t> </a:t>
            </a:r>
            <a:r>
              <a:rPr sz="1150" b="1" spc="114" dirty="0">
                <a:latin typeface="Book Antiqua"/>
                <a:cs typeface="Book Antiqua"/>
              </a:rPr>
              <a:t>National</a:t>
            </a:r>
            <a:r>
              <a:rPr sz="1150" b="1" spc="70" dirty="0">
                <a:latin typeface="Book Antiqua"/>
                <a:cs typeface="Book Antiqua"/>
              </a:rPr>
              <a:t> </a:t>
            </a:r>
            <a:r>
              <a:rPr sz="1150" b="1" spc="100" dirty="0">
                <a:latin typeface="Book Antiqua"/>
                <a:cs typeface="Book Antiqua"/>
              </a:rPr>
              <a:t>Level</a:t>
            </a:r>
            <a:endParaRPr sz="1150">
              <a:latin typeface="Book Antiqua"/>
              <a:cs typeface="Book Antiqua"/>
            </a:endParaRPr>
          </a:p>
          <a:p>
            <a:pPr marL="1011555">
              <a:lnSpc>
                <a:spcPct val="100000"/>
              </a:lnSpc>
              <a:spcBef>
                <a:spcPts val="725"/>
              </a:spcBef>
            </a:pPr>
            <a:r>
              <a:rPr sz="1725" b="1" i="1" spc="165" baseline="-41062" dirty="0">
                <a:latin typeface="Book Antiqua"/>
                <a:cs typeface="Book Antiqua"/>
              </a:rPr>
              <a:t>National</a:t>
            </a:r>
            <a:r>
              <a:rPr sz="1725" b="1" i="1" spc="104" baseline="-41062" dirty="0">
                <a:latin typeface="Book Antiqua"/>
                <a:cs typeface="Book Antiqua"/>
              </a:rPr>
              <a:t> </a:t>
            </a:r>
            <a:r>
              <a:rPr sz="1725" b="1" i="1" spc="157" baseline="-41062" dirty="0">
                <a:latin typeface="Book Antiqua"/>
                <a:cs typeface="Book Antiqua"/>
              </a:rPr>
              <a:t>Productivity</a:t>
            </a:r>
            <a:r>
              <a:rPr sz="1725" b="1" i="1" spc="120" baseline="-41062" dirty="0">
                <a:latin typeface="Book Antiqua"/>
                <a:cs typeface="Book Antiqua"/>
              </a:rPr>
              <a:t> </a:t>
            </a:r>
            <a:r>
              <a:rPr sz="1725" b="1" i="1" spc="209" baseline="-41062" dirty="0">
                <a:latin typeface="Book Antiqua"/>
                <a:cs typeface="Book Antiqua"/>
              </a:rPr>
              <a:t>=</a:t>
            </a:r>
            <a:r>
              <a:rPr sz="1725" b="1" i="1" spc="172" baseline="-41062" dirty="0">
                <a:latin typeface="Book Antiqua"/>
                <a:cs typeface="Book Antiqua"/>
              </a:rPr>
              <a:t> </a:t>
            </a:r>
            <a:r>
              <a:rPr sz="1150" b="1" i="1" u="sng" spc="1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Real</a:t>
            </a:r>
            <a:r>
              <a:rPr sz="1150" b="1" i="1" u="sng" spc="6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14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Gross</a:t>
            </a:r>
            <a:r>
              <a:rPr sz="1150" b="1" i="1" u="sng" spc="9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Domestic</a:t>
            </a:r>
            <a:r>
              <a:rPr sz="1150" b="1" i="1" u="sng" spc="7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Product</a:t>
            </a:r>
            <a:r>
              <a:rPr sz="1150" b="1" i="1" u="sng" spc="10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(GDP)</a:t>
            </a:r>
            <a:r>
              <a:rPr sz="1150" b="1" i="1" u="sng" spc="7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at</a:t>
            </a:r>
            <a:r>
              <a:rPr sz="1150" b="1" i="1" u="sng" spc="8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Factor</a:t>
            </a:r>
            <a:r>
              <a:rPr sz="1150" b="1" i="1" u="sng" spc="8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9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Cost</a:t>
            </a:r>
            <a:endParaRPr sz="1150">
              <a:latin typeface="Book Antiqua"/>
              <a:cs typeface="Book Antiqua"/>
            </a:endParaRPr>
          </a:p>
          <a:p>
            <a:pPr marL="4290695">
              <a:lnSpc>
                <a:spcPct val="100000"/>
              </a:lnSpc>
              <a:spcBef>
                <a:spcPts val="15"/>
              </a:spcBef>
            </a:pPr>
            <a:r>
              <a:rPr sz="1150" b="1" i="1" spc="110" dirty="0">
                <a:latin typeface="Book Antiqua"/>
                <a:cs typeface="Book Antiqua"/>
              </a:rPr>
              <a:t>Active</a:t>
            </a:r>
            <a:r>
              <a:rPr sz="1150" b="1" i="1" spc="65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Population</a:t>
            </a:r>
            <a:endParaRPr sz="1150">
              <a:latin typeface="Book Antiqua"/>
              <a:cs typeface="Book Antiqua"/>
            </a:endParaRPr>
          </a:p>
          <a:p>
            <a:pPr marL="486409">
              <a:lnSpc>
                <a:spcPct val="100000"/>
              </a:lnSpc>
              <a:spcBef>
                <a:spcPts val="890"/>
              </a:spcBef>
            </a:pPr>
            <a:r>
              <a:rPr sz="1250" spc="140" dirty="0">
                <a:latin typeface="Book Antiqua"/>
                <a:cs typeface="Book Antiqua"/>
              </a:rPr>
              <a:t>Where,</a:t>
            </a:r>
            <a:endParaRPr sz="1250">
              <a:latin typeface="Book Antiqua"/>
              <a:cs typeface="Book Antiqua"/>
            </a:endParaRPr>
          </a:p>
          <a:p>
            <a:pPr marL="882015" marR="818515">
              <a:lnSpc>
                <a:spcPts val="2370"/>
              </a:lnSpc>
              <a:spcBef>
                <a:spcPts val="145"/>
              </a:spcBef>
            </a:pPr>
            <a:r>
              <a:rPr sz="1250" spc="210" dirty="0">
                <a:latin typeface="Book Antiqua"/>
                <a:cs typeface="Book Antiqua"/>
              </a:rPr>
              <a:t>GDP</a:t>
            </a:r>
            <a:r>
              <a:rPr sz="1250" spc="75" dirty="0">
                <a:latin typeface="Book Antiqua"/>
                <a:cs typeface="Book Antiqua"/>
              </a:rPr>
              <a:t> </a:t>
            </a:r>
            <a:r>
              <a:rPr sz="1250" spc="175" dirty="0">
                <a:latin typeface="Book Antiqua"/>
                <a:cs typeface="Book Antiqua"/>
              </a:rPr>
              <a:t>=</a:t>
            </a:r>
            <a:r>
              <a:rPr sz="1250" spc="80" dirty="0">
                <a:latin typeface="Book Antiqua"/>
                <a:cs typeface="Book Antiqua"/>
              </a:rPr>
              <a:t> </a:t>
            </a:r>
            <a:r>
              <a:rPr sz="1250" spc="120" dirty="0">
                <a:latin typeface="Book Antiqua"/>
                <a:cs typeface="Book Antiqua"/>
              </a:rPr>
              <a:t>Total</a:t>
            </a:r>
            <a:r>
              <a:rPr sz="1250" spc="90" dirty="0">
                <a:latin typeface="Book Antiqua"/>
                <a:cs typeface="Book Antiqua"/>
              </a:rPr>
              <a:t> </a:t>
            </a:r>
            <a:r>
              <a:rPr sz="1250" spc="145" dirty="0">
                <a:latin typeface="Book Antiqua"/>
                <a:cs typeface="Book Antiqua"/>
              </a:rPr>
              <a:t>goods</a:t>
            </a:r>
            <a:r>
              <a:rPr sz="1250" spc="85" dirty="0">
                <a:latin typeface="Book Antiqua"/>
                <a:cs typeface="Book Antiqua"/>
              </a:rPr>
              <a:t> </a:t>
            </a:r>
            <a:r>
              <a:rPr sz="1250" spc="155" dirty="0">
                <a:latin typeface="Book Antiqua"/>
                <a:cs typeface="Book Antiqua"/>
              </a:rPr>
              <a:t>and</a:t>
            </a:r>
            <a:r>
              <a:rPr sz="1250" spc="80" dirty="0">
                <a:latin typeface="Book Antiqua"/>
                <a:cs typeface="Book Antiqua"/>
              </a:rPr>
              <a:t> </a:t>
            </a:r>
            <a:r>
              <a:rPr sz="1250" spc="120" dirty="0">
                <a:latin typeface="Book Antiqua"/>
                <a:cs typeface="Book Antiqua"/>
              </a:rPr>
              <a:t>services</a:t>
            </a:r>
            <a:r>
              <a:rPr sz="1250" spc="80" dirty="0">
                <a:latin typeface="Book Antiqua"/>
                <a:cs typeface="Book Antiqua"/>
              </a:rPr>
              <a:t> </a:t>
            </a:r>
            <a:r>
              <a:rPr sz="1250" spc="150" dirty="0">
                <a:latin typeface="Book Antiqua"/>
                <a:cs typeface="Book Antiqua"/>
              </a:rPr>
              <a:t>produced</a:t>
            </a:r>
            <a:r>
              <a:rPr sz="1250" spc="75" dirty="0">
                <a:latin typeface="Book Antiqua"/>
                <a:cs typeface="Book Antiqua"/>
              </a:rPr>
              <a:t> </a:t>
            </a:r>
            <a:r>
              <a:rPr sz="1250" spc="160" dirty="0">
                <a:latin typeface="Book Antiqua"/>
                <a:cs typeface="Book Antiqua"/>
              </a:rPr>
              <a:t>by</a:t>
            </a:r>
            <a:r>
              <a:rPr sz="1250" spc="65" dirty="0">
                <a:latin typeface="Book Antiqua"/>
                <a:cs typeface="Book Antiqua"/>
              </a:rPr>
              <a:t> </a:t>
            </a:r>
            <a:r>
              <a:rPr sz="1250" spc="130" dirty="0">
                <a:latin typeface="Book Antiqua"/>
                <a:cs typeface="Book Antiqua"/>
              </a:rPr>
              <a:t>the</a:t>
            </a:r>
            <a:r>
              <a:rPr sz="1250" spc="80" dirty="0">
                <a:latin typeface="Book Antiqua"/>
                <a:cs typeface="Book Antiqua"/>
              </a:rPr>
              <a:t> </a:t>
            </a:r>
            <a:r>
              <a:rPr sz="1250" spc="114" dirty="0">
                <a:latin typeface="Book Antiqua"/>
                <a:cs typeface="Book Antiqua"/>
              </a:rPr>
              <a:t>nation</a:t>
            </a:r>
            <a:r>
              <a:rPr sz="1250" spc="500" dirty="0">
                <a:latin typeface="Book Antiqua"/>
                <a:cs typeface="Book Antiqua"/>
              </a:rPr>
              <a:t>  </a:t>
            </a:r>
            <a:r>
              <a:rPr sz="1250" spc="135" dirty="0">
                <a:latin typeface="Book Antiqua"/>
                <a:cs typeface="Book Antiqua"/>
              </a:rPr>
              <a:t>Active</a:t>
            </a:r>
            <a:r>
              <a:rPr sz="1250" spc="80" dirty="0">
                <a:latin typeface="Book Antiqua"/>
                <a:cs typeface="Book Antiqua"/>
              </a:rPr>
              <a:t> </a:t>
            </a:r>
            <a:r>
              <a:rPr sz="1250" spc="135" dirty="0">
                <a:latin typeface="Book Antiqua"/>
                <a:cs typeface="Book Antiqua"/>
              </a:rPr>
              <a:t>population</a:t>
            </a:r>
            <a:r>
              <a:rPr sz="1250" spc="75" dirty="0">
                <a:latin typeface="Book Antiqua"/>
                <a:cs typeface="Book Antiqua"/>
              </a:rPr>
              <a:t> </a:t>
            </a:r>
            <a:r>
              <a:rPr sz="1250" spc="175" dirty="0">
                <a:latin typeface="Book Antiqua"/>
                <a:cs typeface="Book Antiqua"/>
              </a:rPr>
              <a:t>=</a:t>
            </a:r>
            <a:r>
              <a:rPr sz="1250" spc="60" dirty="0">
                <a:latin typeface="Book Antiqua"/>
                <a:cs typeface="Book Antiqua"/>
              </a:rPr>
              <a:t> </a:t>
            </a:r>
            <a:r>
              <a:rPr sz="1250" spc="125" dirty="0">
                <a:latin typeface="Book Antiqua"/>
                <a:cs typeface="Book Antiqua"/>
              </a:rPr>
              <a:t>Total</a:t>
            </a:r>
            <a:r>
              <a:rPr sz="1250" spc="75" dirty="0">
                <a:latin typeface="Book Antiqua"/>
                <a:cs typeface="Book Antiqua"/>
              </a:rPr>
              <a:t> </a:t>
            </a:r>
            <a:r>
              <a:rPr sz="1250" spc="135" dirty="0">
                <a:latin typeface="Book Antiqua"/>
                <a:cs typeface="Book Antiqua"/>
              </a:rPr>
              <a:t>population</a:t>
            </a:r>
            <a:r>
              <a:rPr sz="1250" spc="475" dirty="0">
                <a:latin typeface="Book Antiqua"/>
                <a:cs typeface="Book Antiqua"/>
              </a:rPr>
              <a:t> </a:t>
            </a:r>
            <a:r>
              <a:rPr sz="1250" spc="155" dirty="0">
                <a:latin typeface="Symbol"/>
                <a:cs typeface="Symbol"/>
              </a:rPr>
              <a:t></a:t>
            </a:r>
            <a:r>
              <a:rPr sz="1250" spc="75" dirty="0">
                <a:latin typeface="Times New Roman"/>
                <a:cs typeface="Times New Roman"/>
              </a:rPr>
              <a:t> </a:t>
            </a:r>
            <a:r>
              <a:rPr sz="1250" spc="160" dirty="0">
                <a:latin typeface="Book Antiqua"/>
                <a:cs typeface="Book Antiqua"/>
              </a:rPr>
              <a:t>Non-</a:t>
            </a:r>
            <a:r>
              <a:rPr sz="1250" spc="114" dirty="0">
                <a:latin typeface="Book Antiqua"/>
                <a:cs typeface="Book Antiqua"/>
              </a:rPr>
              <a:t>active</a:t>
            </a:r>
            <a:r>
              <a:rPr sz="1250" spc="65" dirty="0">
                <a:latin typeface="Book Antiqua"/>
                <a:cs typeface="Book Antiqua"/>
              </a:rPr>
              <a:t> </a:t>
            </a:r>
            <a:r>
              <a:rPr sz="1250" spc="125" dirty="0">
                <a:latin typeface="Book Antiqua"/>
                <a:cs typeface="Book Antiqua"/>
              </a:rPr>
              <a:t>population</a:t>
            </a:r>
            <a:endParaRPr sz="1250">
              <a:latin typeface="Book Antiqua"/>
              <a:cs typeface="Book Antiqua"/>
            </a:endParaRPr>
          </a:p>
          <a:p>
            <a:pPr marL="486409" indent="-397510">
              <a:lnSpc>
                <a:spcPct val="100000"/>
              </a:lnSpc>
              <a:spcBef>
                <a:spcPts val="555"/>
              </a:spcBef>
              <a:buAutoNum type="arabicPeriod" startAt="3"/>
              <a:tabLst>
                <a:tab pos="486409" algn="l"/>
              </a:tabLst>
            </a:pPr>
            <a:r>
              <a:rPr sz="1150" b="1" spc="105" dirty="0">
                <a:latin typeface="Book Antiqua"/>
                <a:cs typeface="Book Antiqua"/>
              </a:rPr>
              <a:t>Productivity</a:t>
            </a:r>
            <a:r>
              <a:rPr sz="1150" b="1" spc="80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at</a:t>
            </a:r>
            <a:r>
              <a:rPr sz="1150" b="1" spc="85" dirty="0">
                <a:latin typeface="Book Antiqua"/>
                <a:cs typeface="Book Antiqua"/>
              </a:rPr>
              <a:t> </a:t>
            </a:r>
            <a:r>
              <a:rPr sz="1150" b="1" spc="100" dirty="0">
                <a:latin typeface="Book Antiqua"/>
                <a:cs typeface="Book Antiqua"/>
              </a:rPr>
              <a:t>Industrial</a:t>
            </a:r>
            <a:r>
              <a:rPr sz="1150" b="1" spc="8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Level</a:t>
            </a:r>
            <a:endParaRPr sz="1150">
              <a:latin typeface="Book Antiqua"/>
              <a:cs typeface="Book Antiqua"/>
            </a:endParaRPr>
          </a:p>
          <a:p>
            <a:pPr marL="1011555">
              <a:lnSpc>
                <a:spcPct val="100000"/>
              </a:lnSpc>
              <a:spcBef>
                <a:spcPts val="725"/>
              </a:spcBef>
            </a:pPr>
            <a:r>
              <a:rPr sz="1725" b="1" i="1" spc="150" baseline="-41062" dirty="0">
                <a:latin typeface="Book Antiqua"/>
                <a:cs typeface="Book Antiqua"/>
              </a:rPr>
              <a:t>Industrial</a:t>
            </a:r>
            <a:r>
              <a:rPr sz="1725" b="1" i="1" spc="112" baseline="-41062" dirty="0">
                <a:latin typeface="Book Antiqua"/>
                <a:cs typeface="Book Antiqua"/>
              </a:rPr>
              <a:t> </a:t>
            </a:r>
            <a:r>
              <a:rPr sz="1725" b="1" i="1" spc="157" baseline="-41062" dirty="0">
                <a:latin typeface="Book Antiqua"/>
                <a:cs typeface="Book Antiqua"/>
              </a:rPr>
              <a:t>Productivity</a:t>
            </a:r>
            <a:r>
              <a:rPr sz="1725" b="1" i="1" spc="112" baseline="-41062" dirty="0">
                <a:latin typeface="Book Antiqua"/>
                <a:cs typeface="Book Antiqua"/>
              </a:rPr>
              <a:t> </a:t>
            </a:r>
            <a:r>
              <a:rPr sz="1725" b="1" i="1" spc="209" baseline="-41062" dirty="0">
                <a:latin typeface="Book Antiqua"/>
                <a:cs typeface="Book Antiqua"/>
              </a:rPr>
              <a:t>=</a:t>
            </a:r>
            <a:r>
              <a:rPr sz="1725" b="1" i="1" spc="97" baseline="-41062" dirty="0">
                <a:latin typeface="Book Antiqua"/>
                <a:cs typeface="Book Antiqua"/>
              </a:rPr>
              <a:t> </a:t>
            </a:r>
            <a:r>
              <a:rPr sz="1150" b="1" i="1" u="sng" spc="-3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Real</a:t>
            </a:r>
            <a:r>
              <a:rPr sz="1150" b="1" i="1" u="sng" spc="7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14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Value</a:t>
            </a:r>
            <a:r>
              <a:rPr sz="1150" b="1" i="1" u="sng" spc="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3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Added</a:t>
            </a:r>
            <a:r>
              <a:rPr sz="1150" b="1" i="1" u="sng" spc="8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Contribution</a:t>
            </a:r>
            <a:r>
              <a:rPr sz="1150" b="1" i="1" u="sng" spc="8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by</a:t>
            </a:r>
            <a:r>
              <a:rPr sz="1150" b="1" i="1" u="sng" spc="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Industry</a:t>
            </a:r>
            <a:r>
              <a:rPr sz="1150" b="1" i="1" u="sng" spc="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i="1" u="sng" spc="114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Group</a:t>
            </a:r>
            <a:endParaRPr sz="1150">
              <a:latin typeface="Book Antiqua"/>
              <a:cs typeface="Book Antiqua"/>
            </a:endParaRPr>
          </a:p>
          <a:p>
            <a:pPr marL="3061335">
              <a:lnSpc>
                <a:spcPct val="100000"/>
              </a:lnSpc>
              <a:spcBef>
                <a:spcPts val="15"/>
              </a:spcBef>
            </a:pPr>
            <a:r>
              <a:rPr sz="1150" b="1" i="1" spc="114" dirty="0">
                <a:latin typeface="Book Antiqua"/>
                <a:cs typeface="Book Antiqua"/>
              </a:rPr>
              <a:t>Economically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10" dirty="0">
                <a:latin typeface="Book Antiqua"/>
                <a:cs typeface="Book Antiqua"/>
              </a:rPr>
              <a:t>Active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14" dirty="0">
                <a:latin typeface="Book Antiqua"/>
                <a:cs typeface="Book Antiqua"/>
              </a:rPr>
              <a:t>Population</a:t>
            </a:r>
            <a:r>
              <a:rPr sz="1150" b="1" i="1" spc="85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of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Industry</a:t>
            </a:r>
            <a:r>
              <a:rPr sz="1150" b="1" i="1" spc="85" dirty="0">
                <a:latin typeface="Book Antiqua"/>
                <a:cs typeface="Book Antiqua"/>
              </a:rPr>
              <a:t> </a:t>
            </a:r>
            <a:r>
              <a:rPr sz="1150" b="1" i="1" spc="114" dirty="0">
                <a:latin typeface="Book Antiqua"/>
                <a:cs typeface="Book Antiqua"/>
              </a:rPr>
              <a:t>Group</a:t>
            </a:r>
            <a:endParaRPr sz="1150">
              <a:latin typeface="Book Antiqua"/>
              <a:cs typeface="Book Antiqua"/>
            </a:endParaRPr>
          </a:p>
          <a:p>
            <a:pPr marL="530860" indent="-441959">
              <a:lnSpc>
                <a:spcPct val="100000"/>
              </a:lnSpc>
              <a:spcBef>
                <a:spcPts val="844"/>
              </a:spcBef>
              <a:buAutoNum type="arabicPeriod" startAt="4"/>
              <a:tabLst>
                <a:tab pos="530860" algn="l"/>
              </a:tabLst>
            </a:pPr>
            <a:r>
              <a:rPr sz="1150" b="1" spc="105" dirty="0">
                <a:latin typeface="Book Antiqua"/>
                <a:cs typeface="Book Antiqua"/>
              </a:rPr>
              <a:t>Productivity</a:t>
            </a:r>
            <a:r>
              <a:rPr sz="1150" b="1" spc="7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at</a:t>
            </a:r>
            <a:r>
              <a:rPr sz="1150" b="1" spc="75" dirty="0">
                <a:latin typeface="Book Antiqua"/>
                <a:cs typeface="Book Antiqua"/>
              </a:rPr>
              <a:t> </a:t>
            </a:r>
            <a:r>
              <a:rPr sz="1150" b="1" spc="135" dirty="0">
                <a:latin typeface="Book Antiqua"/>
                <a:cs typeface="Book Antiqua"/>
              </a:rPr>
              <a:t>Company/Firm</a:t>
            </a:r>
            <a:r>
              <a:rPr sz="1150" b="1" spc="7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Level</a:t>
            </a:r>
            <a:endParaRPr sz="1150">
              <a:latin typeface="Book Antiqua"/>
              <a:cs typeface="Book Antiqua"/>
            </a:endParaRPr>
          </a:p>
          <a:p>
            <a:pPr marL="748030" lvl="1" indent="-264160">
              <a:lnSpc>
                <a:spcPct val="100000"/>
              </a:lnSpc>
              <a:spcBef>
                <a:spcPts val="740"/>
              </a:spcBef>
              <a:buAutoNum type="alphaLcPeriod"/>
              <a:tabLst>
                <a:tab pos="748030" algn="l"/>
              </a:tabLst>
            </a:pPr>
            <a:r>
              <a:rPr sz="1150" b="1" spc="95" dirty="0">
                <a:latin typeface="Book Antiqua"/>
                <a:cs typeface="Book Antiqua"/>
              </a:rPr>
              <a:t>Partial</a:t>
            </a:r>
            <a:r>
              <a:rPr sz="1150" b="1" spc="60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Productivity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6091" y="4310856"/>
            <a:ext cx="7155180" cy="367665"/>
          </a:xfrm>
          <a:custGeom>
            <a:avLst/>
            <a:gdLst/>
            <a:ahLst/>
            <a:cxnLst/>
            <a:rect l="l" t="t" r="r" b="b"/>
            <a:pathLst>
              <a:path w="7155180" h="367664">
                <a:moveTo>
                  <a:pt x="7155041" y="0"/>
                </a:moveTo>
                <a:lnTo>
                  <a:pt x="0" y="0"/>
                </a:lnTo>
                <a:lnTo>
                  <a:pt x="0" y="367067"/>
                </a:lnTo>
                <a:lnTo>
                  <a:pt x="7155041" y="367067"/>
                </a:lnTo>
                <a:lnTo>
                  <a:pt x="715504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3491" y="4395949"/>
            <a:ext cx="294259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150" b="1" i="1" spc="100" dirty="0">
                <a:latin typeface="Book Antiqua"/>
                <a:cs typeface="Book Antiqua"/>
              </a:rPr>
              <a:t>Partial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Productivity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=</a:t>
            </a:r>
            <a:r>
              <a:rPr sz="1150" b="1" i="1" spc="90" dirty="0"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</a:t>
            </a:r>
            <a:endParaRPr sz="1725" baseline="41062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6777" y="4466042"/>
            <a:ext cx="105918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i="1" spc="100" dirty="0">
                <a:latin typeface="Book Antiqua"/>
                <a:cs typeface="Book Antiqua"/>
              </a:rPr>
              <a:t>Partial</a:t>
            </a:r>
            <a:r>
              <a:rPr sz="1150" b="1" i="1" spc="90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Input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2436" y="4748228"/>
            <a:ext cx="229171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spc="100" dirty="0">
                <a:latin typeface="Book Antiqua"/>
                <a:cs typeface="Book Antiqua"/>
              </a:rPr>
              <a:t>b.</a:t>
            </a:r>
            <a:r>
              <a:rPr sz="1150" b="1" spc="155" dirty="0">
                <a:latin typeface="Book Antiqua"/>
                <a:cs typeface="Book Antiqua"/>
              </a:rPr>
              <a:t>  </a:t>
            </a:r>
            <a:r>
              <a:rPr sz="1150" b="1" spc="110" dirty="0">
                <a:latin typeface="Book Antiqua"/>
                <a:cs typeface="Book Antiqua"/>
              </a:rPr>
              <a:t>Total</a:t>
            </a:r>
            <a:r>
              <a:rPr sz="1150" b="1" spc="55" dirty="0">
                <a:latin typeface="Book Antiqua"/>
                <a:cs typeface="Book Antiqua"/>
              </a:rPr>
              <a:t> </a:t>
            </a:r>
            <a:r>
              <a:rPr sz="1150" b="1" spc="105" dirty="0">
                <a:latin typeface="Book Antiqua"/>
                <a:cs typeface="Book Antiqua"/>
              </a:rPr>
              <a:t>Factor</a:t>
            </a:r>
            <a:r>
              <a:rPr sz="1150" b="1" spc="70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Productivity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76091" y="5039457"/>
            <a:ext cx="7155180" cy="367665"/>
          </a:xfrm>
          <a:custGeom>
            <a:avLst/>
            <a:gdLst/>
            <a:ahLst/>
            <a:cxnLst/>
            <a:rect l="l" t="t" r="r" b="b"/>
            <a:pathLst>
              <a:path w="7155180" h="367664">
                <a:moveTo>
                  <a:pt x="7155041" y="0"/>
                </a:moveTo>
                <a:lnTo>
                  <a:pt x="0" y="0"/>
                </a:lnTo>
                <a:lnTo>
                  <a:pt x="0" y="367067"/>
                </a:lnTo>
                <a:lnTo>
                  <a:pt x="7155041" y="367067"/>
                </a:lnTo>
                <a:lnTo>
                  <a:pt x="715504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73491" y="5124518"/>
            <a:ext cx="367093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3632200" algn="l"/>
              </a:tabLst>
            </a:pPr>
            <a:r>
              <a:rPr sz="1150" b="1" i="1" spc="110" dirty="0">
                <a:latin typeface="Book Antiqua"/>
                <a:cs typeface="Book Antiqua"/>
              </a:rPr>
              <a:t>Total</a:t>
            </a:r>
            <a:r>
              <a:rPr sz="1150" b="1" i="1" spc="65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Factor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Productivity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=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725" b="1" i="1" u="sng" spc="50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1725" b="1" i="1" u="sng" spc="11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72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</a:t>
            </a:r>
            <a:r>
              <a:rPr sz="1725" b="1" i="1" u="sng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endParaRPr sz="1725" baseline="41062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0749" y="5194611"/>
            <a:ext cx="137541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i="1" spc="110" dirty="0">
                <a:latin typeface="Book Antiqua"/>
                <a:cs typeface="Book Antiqua"/>
              </a:rPr>
              <a:t>Capital</a:t>
            </a:r>
            <a:r>
              <a:rPr sz="1150" b="1" i="1" spc="55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+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Labour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436" y="5476829"/>
            <a:ext cx="175641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6225" algn="l"/>
              </a:tabLst>
            </a:pPr>
            <a:r>
              <a:rPr sz="1150" b="1" spc="50" dirty="0">
                <a:latin typeface="Book Antiqua"/>
                <a:cs typeface="Book Antiqua"/>
              </a:rPr>
              <a:t>c.</a:t>
            </a:r>
            <a:r>
              <a:rPr sz="1150" b="1" dirty="0">
                <a:latin typeface="Book Antiqua"/>
                <a:cs typeface="Book Antiqua"/>
              </a:rPr>
              <a:t>	</a:t>
            </a:r>
            <a:r>
              <a:rPr sz="1150" b="1" spc="110" dirty="0">
                <a:latin typeface="Book Antiqua"/>
                <a:cs typeface="Book Antiqua"/>
              </a:rPr>
              <a:t>Total</a:t>
            </a:r>
            <a:r>
              <a:rPr sz="1150" b="1" spc="55" dirty="0">
                <a:latin typeface="Book Antiqua"/>
                <a:cs typeface="Book Antiqua"/>
              </a:rPr>
              <a:t> </a:t>
            </a:r>
            <a:r>
              <a:rPr sz="1150" b="1" spc="95" dirty="0">
                <a:latin typeface="Book Antiqua"/>
                <a:cs typeface="Book Antiqua"/>
              </a:rPr>
              <a:t>Productivity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3491" y="5853119"/>
            <a:ext cx="280416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150" b="1" i="1" spc="110" dirty="0">
                <a:latin typeface="Book Antiqua"/>
                <a:cs typeface="Book Antiqua"/>
              </a:rPr>
              <a:t>Total</a:t>
            </a:r>
            <a:r>
              <a:rPr sz="1150" b="1" i="1" spc="70" dirty="0">
                <a:latin typeface="Book Antiqua"/>
                <a:cs typeface="Book Antiqua"/>
              </a:rPr>
              <a:t> </a:t>
            </a:r>
            <a:r>
              <a:rPr sz="1150" b="1" i="1" spc="105" dirty="0">
                <a:latin typeface="Book Antiqua"/>
                <a:cs typeface="Book Antiqua"/>
              </a:rPr>
              <a:t>Productivity</a:t>
            </a:r>
            <a:r>
              <a:rPr sz="1150" b="1" i="1" spc="75" dirty="0">
                <a:latin typeface="Book Antiqua"/>
                <a:cs typeface="Book Antiqua"/>
              </a:rPr>
              <a:t> </a:t>
            </a:r>
            <a:r>
              <a:rPr sz="1150" b="1" i="1" spc="140" dirty="0">
                <a:latin typeface="Book Antiqua"/>
                <a:cs typeface="Book Antiqua"/>
              </a:rPr>
              <a:t>=</a:t>
            </a:r>
            <a:r>
              <a:rPr sz="1150" b="1" i="1" spc="80" dirty="0"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1725" b="1" i="1" u="sng" spc="104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725" b="1" i="1" u="sng" spc="165" baseline="4106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Output</a:t>
            </a:r>
            <a:endParaRPr sz="1725" baseline="41062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57502" y="5923212"/>
            <a:ext cx="92138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i="1" spc="110" dirty="0">
                <a:latin typeface="Book Antiqua"/>
                <a:cs typeface="Book Antiqua"/>
              </a:rPr>
              <a:t>Total</a:t>
            </a:r>
            <a:r>
              <a:rPr sz="1150" b="1" i="1" spc="65" dirty="0">
                <a:latin typeface="Book Antiqua"/>
                <a:cs typeface="Book Antiqua"/>
              </a:rPr>
              <a:t> </a:t>
            </a:r>
            <a:r>
              <a:rPr sz="1150" b="1" i="1" spc="100" dirty="0">
                <a:latin typeface="Book Antiqua"/>
                <a:cs typeface="Book Antiqua"/>
              </a:rPr>
              <a:t>Input</a:t>
            </a:r>
            <a:endParaRPr sz="11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801370"/>
            <a:ext cx="8394065" cy="49987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125095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Green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launched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1994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line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1992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Earth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Summit </a:t>
            </a:r>
            <a:r>
              <a:rPr sz="1700" dirty="0">
                <a:latin typeface="Lucida Sans Unicode"/>
                <a:cs typeface="Lucida Sans Unicode"/>
              </a:rPr>
              <a:t>recommendations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both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economic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environmental </a:t>
            </a:r>
            <a:r>
              <a:rPr sz="1700" dirty="0">
                <a:latin typeface="Lucida Sans Unicode"/>
                <a:cs typeface="Lucida Sans Unicode"/>
              </a:rPr>
              <a:t>protection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would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key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strategies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sustainable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support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government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Japan,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Asian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Organization </a:t>
            </a:r>
            <a:r>
              <a:rPr sz="1700" dirty="0">
                <a:latin typeface="Lucida Sans Unicode"/>
                <a:cs typeface="Lucida Sans Unicode"/>
              </a:rPr>
              <a:t>(APO),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introduced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green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(GP)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practical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answer</a:t>
            </a:r>
            <a:r>
              <a:rPr sz="1700" spc="-25" dirty="0">
                <a:latin typeface="Lucida Sans Unicode"/>
                <a:cs typeface="Lucida Sans Unicode"/>
              </a:rPr>
              <a:t> the </a:t>
            </a:r>
            <a:r>
              <a:rPr sz="1700" dirty="0">
                <a:latin typeface="Lucida Sans Unicode"/>
                <a:cs typeface="Lucida Sans Unicode"/>
              </a:rPr>
              <a:t>challenge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sustainable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development.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630"/>
              </a:lnSpc>
              <a:spcBef>
                <a:spcPts val="38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Green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(GP)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simultaneously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enhancing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environmental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performance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overall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socio-economic </a:t>
            </a:r>
            <a:r>
              <a:rPr sz="1700" dirty="0">
                <a:latin typeface="Lucida Sans Unicode"/>
                <a:cs typeface="Lucida Sans Unicode"/>
              </a:rPr>
              <a:t>development.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techniques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technologies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environmental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impact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organizations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enterprise’s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activities,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goods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main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objective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green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program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enhance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simultaneously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negative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impacts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spc="-10" dirty="0">
                <a:latin typeface="Lucida Sans Unicode"/>
                <a:cs typeface="Lucida Sans Unicode"/>
              </a:rPr>
              <a:t>environment.</a:t>
            </a:r>
            <a:endParaRPr sz="1700">
              <a:latin typeface="Lucida Sans Unicode"/>
              <a:cs typeface="Lucida Sans Unicode"/>
            </a:endParaRPr>
          </a:p>
          <a:p>
            <a:pPr marL="268605" marR="44450" indent="-256540">
              <a:lnSpc>
                <a:spcPct val="80000"/>
              </a:lnSpc>
              <a:spcBef>
                <a:spcPts val="44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Environment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protection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accompanied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productivity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quality </a:t>
            </a:r>
            <a:r>
              <a:rPr sz="1700" dirty="0">
                <a:latin typeface="Lucida Sans Unicode"/>
                <a:cs typeface="Lucida Sans Unicode"/>
              </a:rPr>
              <a:t>improvement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widely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accepted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industries.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Even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when </a:t>
            </a:r>
            <a:r>
              <a:rPr sz="1700" dirty="0">
                <a:latin typeface="Lucida Sans Unicode"/>
                <a:cs typeface="Lucida Sans Unicode"/>
              </a:rPr>
              <a:t>industries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meet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environmental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standards,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environmental </a:t>
            </a:r>
            <a:r>
              <a:rPr sz="1700" dirty="0">
                <a:latin typeface="Lucida Sans Unicode"/>
                <a:cs typeface="Lucida Sans Unicode"/>
              </a:rPr>
              <a:t>protection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alone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seen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insufficient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sustainable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development, </a:t>
            </a:r>
            <a:r>
              <a:rPr sz="1700" dirty="0">
                <a:latin typeface="Lucida Sans Unicode"/>
                <a:cs typeface="Lucida Sans Unicode"/>
              </a:rPr>
              <a:t>though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component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it.</a:t>
            </a:r>
            <a:endParaRPr sz="1700">
              <a:latin typeface="Lucida Sans Unicode"/>
              <a:cs typeface="Lucida Sans Unicode"/>
            </a:endParaRPr>
          </a:p>
          <a:p>
            <a:pPr marL="268605" marR="8509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Environmental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protection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does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concern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itself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broader</a:t>
            </a:r>
            <a:r>
              <a:rPr sz="1700" spc="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issues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natural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resource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bio-</a:t>
            </a:r>
            <a:r>
              <a:rPr sz="1700" dirty="0">
                <a:latin typeface="Lucida Sans Unicode"/>
                <a:cs typeface="Lucida Sans Unicode"/>
              </a:rPr>
              <a:t>diversity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ecological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impacts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pollution.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sustainability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environment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risk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through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over</a:t>
            </a:r>
            <a:r>
              <a:rPr sz="1700" spc="-10" dirty="0">
                <a:latin typeface="Lucida Sans Unicode"/>
                <a:cs typeface="Lucida Sans Unicode"/>
              </a:rPr>
              <a:t> exploitation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natural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resources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ecological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disruptions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through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pollution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ecosystem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destruction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usually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result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activities.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219456"/>
            <a:ext cx="3624072" cy="8107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200659"/>
            <a:ext cx="8458835" cy="571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Lucida Sans Unicode"/>
                <a:cs typeface="Lucida Sans Unicode"/>
              </a:rPr>
              <a:t>Objectives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of</a:t>
            </a:r>
            <a:r>
              <a:rPr sz="1500" b="1" spc="-3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Green</a:t>
            </a:r>
            <a:r>
              <a:rPr sz="1500" b="1" spc="-5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Productivity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following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few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enlisted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objectives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productivity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enhance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reduce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negative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impacts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environment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have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efficient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0" dirty="0">
                <a:latin typeface="Lucida Sans Unicode"/>
                <a:cs typeface="Lucida Sans Unicode"/>
              </a:rPr>
              <a:t> resources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enhance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sustainable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development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reduce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poverty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greening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supply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chain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leveraging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purchasing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power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private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sector.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have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water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resource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management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through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innovative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approaches.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00" b="1" dirty="0">
                <a:latin typeface="Lucida Sans Unicode"/>
                <a:cs typeface="Lucida Sans Unicode"/>
              </a:rPr>
              <a:t>Advantages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of</a:t>
            </a:r>
            <a:r>
              <a:rPr sz="1500" b="1" spc="-2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Green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Productivity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500" dirty="0">
                <a:latin typeface="Lucida Sans Unicode"/>
                <a:cs typeface="Lucida Sans Unicode"/>
              </a:rPr>
              <a:t>There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many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advantages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advantages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follows: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helps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reducing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utility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costs.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promotes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sustainable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development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promotes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environmental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protection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helps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increase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capital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outlays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rebates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tax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benefits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facilitated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helps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increase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business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opportunities.</a:t>
            </a:r>
            <a:endParaRPr sz="1500">
              <a:latin typeface="Lucida Sans Unicode"/>
              <a:cs typeface="Lucida Sans Unicode"/>
            </a:endParaRPr>
          </a:p>
          <a:p>
            <a:pPr marL="12700" marR="5088255" indent="255904">
              <a:lnSpc>
                <a:spcPct val="102000"/>
              </a:lnSpc>
              <a:spcBef>
                <a:spcPts val="1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improves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health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4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safety </a:t>
            </a:r>
            <a:r>
              <a:rPr sz="1500" b="1" dirty="0">
                <a:latin typeface="Lucida Sans Unicode"/>
                <a:cs typeface="Lucida Sans Unicode"/>
              </a:rPr>
              <a:t>Disadvantages</a:t>
            </a:r>
            <a:r>
              <a:rPr sz="1500" b="1" spc="-6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of</a:t>
            </a:r>
            <a:r>
              <a:rPr sz="1500" b="1" spc="-55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Green</a:t>
            </a:r>
            <a:r>
              <a:rPr sz="1500" b="1" spc="-70" dirty="0">
                <a:latin typeface="Lucida Sans Unicode"/>
                <a:cs typeface="Lucida Sans Unicode"/>
              </a:rPr>
              <a:t> </a:t>
            </a:r>
            <a:r>
              <a:rPr sz="1500" b="1" spc="-10" dirty="0">
                <a:latin typeface="Lucida Sans Unicode"/>
                <a:cs typeface="Lucida Sans Unicode"/>
              </a:rPr>
              <a:t>Productivity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disadvantages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productivity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follows:</a:t>
            </a:r>
            <a:endParaRPr sz="1500">
              <a:latin typeface="Lucida Sans Unicode"/>
              <a:cs typeface="Lucida Sans Unicode"/>
            </a:endParaRPr>
          </a:p>
          <a:p>
            <a:pPr marL="268605" marR="772795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difficult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regulate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air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cooling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maintain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temperature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buildings.</a:t>
            </a:r>
            <a:endParaRPr sz="1500">
              <a:latin typeface="Lucida Sans Unicode"/>
              <a:cs typeface="Lucida Sans Unicode"/>
            </a:endParaRPr>
          </a:p>
          <a:p>
            <a:pPr marL="268605" marR="64135" indent="-256540">
              <a:lnSpc>
                <a:spcPts val="1440"/>
              </a:lnSpc>
              <a:spcBef>
                <a:spcPts val="384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location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must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need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correct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structured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orientation.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influences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natural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light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enters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building,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shade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it.</a:t>
            </a:r>
            <a:endParaRPr sz="15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availability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difficult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rural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areas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urban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areas.</a:t>
            </a:r>
            <a:endParaRPr sz="1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44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cases,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takes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building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ordinary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one.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Due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to </a:t>
            </a:r>
            <a:r>
              <a:rPr sz="1500" dirty="0">
                <a:latin typeface="Lucida Sans Unicode"/>
                <a:cs typeface="Lucida Sans Unicode"/>
              </a:rPr>
              <a:t>which,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cline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delay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construction.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8"/>
            <a:ext cx="7964805" cy="44443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68605" marR="8890" indent="-256540" algn="just">
              <a:lnSpc>
                <a:spcPct val="80000"/>
              </a:lnSpc>
              <a:spcBef>
                <a:spcPts val="55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1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supply</a:t>
            </a:r>
            <a:r>
              <a:rPr sz="1900" spc="1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chain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12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sequence</a:t>
            </a:r>
            <a:r>
              <a:rPr sz="1900" b="1" spc="1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1900" b="1" spc="1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organizations</a:t>
            </a:r>
            <a:r>
              <a:rPr sz="1900" b="1" spc="1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–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their</a:t>
            </a:r>
            <a:r>
              <a:rPr sz="1900" b="1" spc="13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facilities,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functions</a:t>
            </a:r>
            <a:r>
              <a:rPr sz="1900" b="1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4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activities.</a:t>
            </a:r>
            <a:endParaRPr sz="1900">
              <a:latin typeface="Lucida Sans Unicode"/>
              <a:cs typeface="Lucida Sans Unicode"/>
            </a:endParaRPr>
          </a:p>
          <a:p>
            <a:pPr marL="268605" marR="5715" indent="-256540" algn="just">
              <a:lnSpc>
                <a:spcPct val="80000"/>
              </a:lnSpc>
              <a:spcBef>
                <a:spcPts val="2200"/>
              </a:spcBef>
              <a:buSzPct val="68421"/>
              <a:buFont typeface="Wingdings 3"/>
              <a:buChar char=""/>
              <a:tabLst>
                <a:tab pos="268605" algn="l"/>
                <a:tab pos="344170" algn="l"/>
              </a:tabLst>
            </a:pP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sequence</a:t>
            </a:r>
            <a:r>
              <a:rPr sz="1900" b="1" spc="1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begins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basic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suppliers</a:t>
            </a:r>
            <a:r>
              <a:rPr sz="1900" b="1" spc="1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1900" b="1" spc="1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raw</a:t>
            </a:r>
            <a:r>
              <a:rPr sz="1900" b="1" spc="1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materials</a:t>
            </a:r>
            <a:r>
              <a:rPr sz="1900" b="1" spc="1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and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extends</a:t>
            </a:r>
            <a:r>
              <a:rPr sz="19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all</a:t>
            </a:r>
            <a:r>
              <a:rPr sz="1900" b="1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the</a:t>
            </a:r>
            <a:r>
              <a:rPr sz="19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way</a:t>
            </a:r>
            <a:r>
              <a:rPr sz="19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</a:t>
            </a:r>
            <a:r>
              <a:rPr sz="19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the</a:t>
            </a:r>
            <a:r>
              <a:rPr sz="19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final</a:t>
            </a:r>
            <a:r>
              <a:rPr sz="19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customer.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221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Facilities</a:t>
            </a:r>
            <a:r>
              <a:rPr sz="1900" b="1" spc="204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include</a:t>
            </a:r>
            <a:r>
              <a:rPr sz="1900" spc="2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warehouses,</a:t>
            </a:r>
            <a:r>
              <a:rPr sz="1900" spc="1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factories,</a:t>
            </a:r>
            <a:r>
              <a:rPr sz="1900" spc="21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processing</a:t>
            </a:r>
            <a:r>
              <a:rPr sz="1900" spc="204" dirty="0">
                <a:latin typeface="Lucida Sans Unicode"/>
                <a:cs typeface="Lucida Sans Unicode"/>
              </a:rPr>
              <a:t>  </a:t>
            </a:r>
            <a:r>
              <a:rPr sz="1900" spc="-10" dirty="0">
                <a:latin typeface="Lucida Sans Unicode"/>
                <a:cs typeface="Lucida Sans Unicode"/>
              </a:rPr>
              <a:t>centers, </a:t>
            </a:r>
            <a:r>
              <a:rPr sz="1900" dirty="0">
                <a:latin typeface="Lucida Sans Unicode"/>
                <a:cs typeface="Lucida Sans Unicode"/>
              </a:rPr>
              <a:t>distribution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centers,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retail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outlets,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offices.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ts val="1820"/>
              </a:lnSpc>
              <a:spcBef>
                <a:spcPts val="218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Functions</a:t>
            </a:r>
            <a:r>
              <a:rPr sz="1900" b="1" spc="140" dirty="0">
                <a:solidFill>
                  <a:srgbClr val="C00000"/>
                </a:solidFill>
                <a:latin typeface="Lucida Sans Unicode"/>
                <a:cs typeface="Lucida Sans Unicode"/>
              </a:rPr>
              <a:t>  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145" dirty="0">
                <a:solidFill>
                  <a:srgbClr val="C00000"/>
                </a:solidFill>
                <a:latin typeface="Lucida Sans Unicode"/>
                <a:cs typeface="Lucida Sans Unicode"/>
              </a:rPr>
              <a:t>  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activities</a:t>
            </a:r>
            <a:r>
              <a:rPr sz="1900" b="1" spc="145" dirty="0">
                <a:solidFill>
                  <a:srgbClr val="C00000"/>
                </a:solidFill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include</a:t>
            </a:r>
            <a:r>
              <a:rPr sz="1900" spc="14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forecasting,</a:t>
            </a:r>
            <a:r>
              <a:rPr sz="1900" spc="145" dirty="0">
                <a:latin typeface="Lucida Sans Unicode"/>
                <a:cs typeface="Lucida Sans Unicode"/>
              </a:rPr>
              <a:t>   </a:t>
            </a:r>
            <a:r>
              <a:rPr sz="1900" spc="-10" dirty="0">
                <a:latin typeface="Lucida Sans Unicode"/>
                <a:cs typeface="Lucida Sans Unicode"/>
              </a:rPr>
              <a:t>purchasing, </a:t>
            </a:r>
            <a:r>
              <a:rPr sz="1900" dirty="0">
                <a:latin typeface="Lucida Sans Unicode"/>
                <a:cs typeface="Lucida Sans Unicode"/>
              </a:rPr>
              <a:t>inventory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management,</a:t>
            </a:r>
            <a:r>
              <a:rPr sz="1900" spc="160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information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management,</a:t>
            </a:r>
            <a:r>
              <a:rPr sz="1900" spc="170" dirty="0">
                <a:latin typeface="Lucida Sans Unicode"/>
                <a:cs typeface="Lucida Sans Unicode"/>
              </a:rPr>
              <a:t>   </a:t>
            </a:r>
            <a:r>
              <a:rPr sz="1900" spc="-10" dirty="0">
                <a:latin typeface="Lucida Sans Unicode"/>
                <a:cs typeface="Lucida Sans Unicode"/>
              </a:rPr>
              <a:t>quality </a:t>
            </a:r>
            <a:r>
              <a:rPr sz="1900" dirty="0">
                <a:latin typeface="Lucida Sans Unicode"/>
                <a:cs typeface="Lucida Sans Unicode"/>
              </a:rPr>
              <a:t>assurance,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scheduling,</a:t>
            </a:r>
            <a:r>
              <a:rPr sz="1900" spc="3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production,</a:t>
            </a:r>
            <a:r>
              <a:rPr sz="1900" spc="4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distribution,</a:t>
            </a:r>
            <a:r>
              <a:rPr sz="1900" spc="3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delivery,</a:t>
            </a:r>
            <a:r>
              <a:rPr sz="1900" spc="30" dirty="0">
                <a:latin typeface="Lucida Sans Unicode"/>
                <a:cs typeface="Lucida Sans Unicode"/>
              </a:rPr>
              <a:t> 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service.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22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Supply</a:t>
            </a:r>
            <a:r>
              <a:rPr sz="1900" spc="18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chain</a:t>
            </a:r>
            <a:r>
              <a:rPr sz="1900" spc="18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18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18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180" dirty="0">
                <a:latin typeface="Lucida Sans Unicode"/>
                <a:cs typeface="Lucida Sans Unicode"/>
              </a:rPr>
              <a:t> 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strategic</a:t>
            </a:r>
            <a:r>
              <a:rPr sz="1900" b="1" spc="190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coordination</a:t>
            </a:r>
            <a:r>
              <a:rPr sz="1900" b="1" spc="190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1900" spc="-25" dirty="0">
                <a:latin typeface="Lucida Sans Unicode"/>
                <a:cs typeface="Lucida Sans Unicode"/>
              </a:rPr>
              <a:t>of </a:t>
            </a:r>
            <a:r>
              <a:rPr sz="1900" dirty="0">
                <a:latin typeface="Lucida Sans Unicode"/>
                <a:cs typeface="Lucida Sans Unicode"/>
              </a:rPr>
              <a:t>business</a:t>
            </a:r>
            <a:r>
              <a:rPr sz="1900" spc="160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functions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within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160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business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organization</a:t>
            </a:r>
            <a:r>
              <a:rPr sz="1900" spc="165" dirty="0">
                <a:latin typeface="Lucida Sans Unicode"/>
                <a:cs typeface="Lucida Sans Unicode"/>
              </a:rPr>
              <a:t>  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throughout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supply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chain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purpose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integrating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supply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demand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management.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49" y="636472"/>
            <a:ext cx="6481714" cy="4237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19811"/>
            <a:ext cx="7964170" cy="53346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8605" marR="5715" indent="-256540" algn="just">
              <a:lnSpc>
                <a:spcPts val="1630"/>
              </a:lnSpc>
              <a:spcBef>
                <a:spcPts val="5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SCM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strategic</a:t>
            </a:r>
            <a:r>
              <a:rPr sz="1700" b="1" spc="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tool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used</a:t>
            </a:r>
            <a:r>
              <a:rPr sz="1700" spc="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competitive</a:t>
            </a:r>
            <a:r>
              <a:rPr sz="1700" spc="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business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environment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in </a:t>
            </a:r>
            <a:r>
              <a:rPr sz="1700" dirty="0">
                <a:latin typeface="Lucida Sans Unicode"/>
                <a:cs typeface="Lucida Sans Unicode"/>
              </a:rPr>
              <a:t>order</a:t>
            </a:r>
            <a:r>
              <a:rPr sz="1700" spc="114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114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provide</a:t>
            </a:r>
            <a:r>
              <a:rPr sz="1700" spc="12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11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impact</a:t>
            </a:r>
            <a:r>
              <a:rPr sz="1700" spc="12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10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114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market</a:t>
            </a:r>
            <a:r>
              <a:rPr sz="1700" spc="11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(i.e.,</a:t>
            </a:r>
            <a:r>
              <a:rPr sz="1700" spc="10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suppliers</a:t>
            </a:r>
            <a:r>
              <a:rPr sz="1700" spc="105" dirty="0">
                <a:latin typeface="Lucida Sans Unicode"/>
                <a:cs typeface="Lucida Sans Unicode"/>
              </a:rPr>
              <a:t> 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spc="-10" dirty="0">
                <a:latin typeface="Lucida Sans Unicode"/>
                <a:cs typeface="Lucida Sans Unicode"/>
              </a:rPr>
              <a:t>customers).</a:t>
            </a:r>
            <a:endParaRPr sz="1700">
              <a:latin typeface="Lucida Sans Unicode"/>
              <a:cs typeface="Lucida Sans Unicode"/>
            </a:endParaRPr>
          </a:p>
          <a:p>
            <a:pPr marL="268605" marR="5715" indent="-256540" algn="just">
              <a:lnSpc>
                <a:spcPts val="1630"/>
              </a:lnSpc>
              <a:spcBef>
                <a:spcPts val="241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2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2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20" dirty="0"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integrated</a:t>
            </a:r>
            <a:r>
              <a:rPr sz="1700" b="1" spc="20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system</a:t>
            </a:r>
            <a:r>
              <a:rPr sz="1700" b="1" spc="30" dirty="0">
                <a:solidFill>
                  <a:srgbClr val="006FC0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covers</a:t>
            </a:r>
            <a:r>
              <a:rPr sz="1700" spc="1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raw</a:t>
            </a:r>
            <a:r>
              <a:rPr sz="1700" spc="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materials</a:t>
            </a:r>
            <a:r>
              <a:rPr sz="1700" spc="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acquired</a:t>
            </a:r>
            <a:r>
              <a:rPr sz="1700" spc="15" dirty="0">
                <a:latin typeface="Lucida Sans Unicode"/>
                <a:cs typeface="Lucida Sans Unicode"/>
              </a:rPr>
              <a:t>  </a:t>
            </a:r>
            <a:r>
              <a:rPr sz="1700" spc="-20" dirty="0">
                <a:latin typeface="Lucida Sans Unicode"/>
                <a:cs typeface="Lucida Sans Unicode"/>
              </a:rPr>
              <a:t>from </a:t>
            </a:r>
            <a:r>
              <a:rPr sz="1700" dirty="0">
                <a:latin typeface="Lucida Sans Unicode"/>
                <a:cs typeface="Lucida Sans Unicode"/>
              </a:rPr>
              <a:t>suppliers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finished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(i.e.,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consumers).</a:t>
            </a:r>
            <a:endParaRPr sz="1700">
              <a:latin typeface="Lucida Sans Unicode"/>
              <a:cs typeface="Lucida Sans Unicode"/>
            </a:endParaRPr>
          </a:p>
          <a:p>
            <a:pPr marL="268605" marR="5715" indent="-256540" algn="just">
              <a:lnSpc>
                <a:spcPts val="1630"/>
              </a:lnSpc>
              <a:spcBef>
                <a:spcPts val="24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Supply</a:t>
            </a:r>
            <a:r>
              <a:rPr sz="1700" b="1" spc="1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chain</a:t>
            </a:r>
            <a:r>
              <a:rPr sz="1700" b="1" spc="1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managers</a:t>
            </a:r>
            <a:r>
              <a:rPr sz="1700" b="1" spc="1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are</a:t>
            </a:r>
            <a:r>
              <a:rPr sz="1700" b="1" spc="1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people</a:t>
            </a:r>
            <a:r>
              <a:rPr sz="1700" b="1" spc="1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at</a:t>
            </a:r>
            <a:r>
              <a:rPr sz="1700" b="1" spc="1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various</a:t>
            </a:r>
            <a:r>
              <a:rPr sz="1700" b="1" spc="1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levels</a:t>
            </a:r>
            <a:r>
              <a:rPr sz="1700" b="1" spc="1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1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1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organization </a:t>
            </a:r>
            <a:r>
              <a:rPr sz="1700" dirty="0">
                <a:latin typeface="Lucida Sans Unicode"/>
                <a:cs typeface="Lucida Sans Unicode"/>
              </a:rPr>
              <a:t>who</a:t>
            </a:r>
            <a:r>
              <a:rPr sz="1700" spc="1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responsible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managing</a:t>
            </a:r>
            <a:r>
              <a:rPr sz="1700" spc="1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supply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1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demand</a:t>
            </a:r>
            <a:r>
              <a:rPr sz="1700" spc="1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both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within</a:t>
            </a:r>
            <a:r>
              <a:rPr sz="1700" spc="15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across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business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organizations.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242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They</a:t>
            </a:r>
            <a:r>
              <a:rPr sz="1700" spc="2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(managers)</a:t>
            </a:r>
            <a:r>
              <a:rPr sz="1700" spc="2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2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involved</a:t>
            </a:r>
            <a:r>
              <a:rPr sz="1700" spc="2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2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planning</a:t>
            </a:r>
            <a:r>
              <a:rPr sz="1700" b="1" spc="2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2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coordinating</a:t>
            </a:r>
            <a:r>
              <a:rPr sz="1700" b="1" spc="2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activities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13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include</a:t>
            </a:r>
            <a:r>
              <a:rPr sz="1700" spc="13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sourcing</a:t>
            </a:r>
            <a:r>
              <a:rPr sz="1700" spc="13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1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procurement</a:t>
            </a:r>
            <a:r>
              <a:rPr sz="1700" spc="13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13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materials</a:t>
            </a:r>
            <a:r>
              <a:rPr sz="1700" spc="1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135" dirty="0">
                <a:latin typeface="Lucida Sans Unicode"/>
                <a:cs typeface="Lucida Sans Unicode"/>
              </a:rPr>
              <a:t>  </a:t>
            </a:r>
            <a:r>
              <a:rPr sz="1700" spc="-10" dirty="0">
                <a:latin typeface="Lucida Sans Unicode"/>
                <a:cs typeface="Lucida Sans Unicode"/>
              </a:rPr>
              <a:t>services, </a:t>
            </a:r>
            <a:r>
              <a:rPr sz="1700" dirty="0">
                <a:latin typeface="Lucida Sans Unicode"/>
                <a:cs typeface="Lucida Sans Unicode"/>
              </a:rPr>
              <a:t>transformation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activities,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logistics.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24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words,</a:t>
            </a:r>
            <a:r>
              <a:rPr sz="1700" spc="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supply</a:t>
            </a:r>
            <a:r>
              <a:rPr sz="1700" b="1" spc="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chain</a:t>
            </a:r>
            <a:r>
              <a:rPr sz="1700" b="1" spc="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encompasses</a:t>
            </a:r>
            <a:r>
              <a:rPr sz="1700" b="1" spc="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all</a:t>
            </a:r>
            <a:r>
              <a:rPr sz="1700" b="1" spc="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activities</a:t>
            </a:r>
            <a:r>
              <a:rPr sz="17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associated</a:t>
            </a:r>
            <a:r>
              <a:rPr sz="1700" spc="1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with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9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flow</a:t>
            </a:r>
            <a:r>
              <a:rPr sz="1700" spc="10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9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transformation</a:t>
            </a:r>
            <a:r>
              <a:rPr sz="1700" spc="10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10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9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10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services</a:t>
            </a:r>
            <a:r>
              <a:rPr sz="1700" spc="9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10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100" dirty="0">
                <a:latin typeface="Lucida Sans Unicode"/>
                <a:cs typeface="Lucida Sans Unicode"/>
              </a:rPr>
              <a:t>  </a:t>
            </a:r>
            <a:r>
              <a:rPr sz="1700" spc="-25" dirty="0">
                <a:latin typeface="Lucida Sans Unicode"/>
                <a:cs typeface="Lucida Sans Unicode"/>
              </a:rPr>
              <a:t>raw </a:t>
            </a:r>
            <a:r>
              <a:rPr sz="1700" dirty="0">
                <a:latin typeface="Lucida Sans Unicode"/>
                <a:cs typeface="Lucida Sans Unicode"/>
              </a:rPr>
              <a:t>materials</a:t>
            </a:r>
            <a:r>
              <a:rPr sz="1700" spc="254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stages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254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2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end</a:t>
            </a:r>
            <a:r>
              <a:rPr sz="1700" spc="2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user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(customer),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254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well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2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associated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flows.</a:t>
            </a:r>
            <a:endParaRPr sz="1700">
              <a:latin typeface="Lucida Sans Unicode"/>
              <a:cs typeface="Lucida Sans Unicode"/>
            </a:endParaRPr>
          </a:p>
          <a:p>
            <a:pPr marL="267335" marR="6350" indent="-255270" algn="just">
              <a:lnSpc>
                <a:spcPct val="80000"/>
              </a:lnSpc>
              <a:spcBef>
                <a:spcPts val="24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role</a:t>
            </a:r>
            <a:r>
              <a:rPr sz="1700" b="1" spc="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</a:t>
            </a:r>
            <a:r>
              <a:rPr sz="1700" b="1" spc="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operations</a:t>
            </a:r>
            <a:r>
              <a:rPr sz="1700" b="1" spc="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manager</a:t>
            </a:r>
            <a:r>
              <a:rPr sz="1700" b="1" spc="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great</a:t>
            </a:r>
            <a:r>
              <a:rPr sz="1700" spc="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managing</a:t>
            </a:r>
            <a:r>
              <a:rPr sz="1700" spc="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7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developing 	</a:t>
            </a:r>
            <a:r>
              <a:rPr sz="1700" dirty="0">
                <a:latin typeface="Lucida Sans Unicode"/>
                <a:cs typeface="Lucida Sans Unicode"/>
              </a:rPr>
              <a:t>good</a:t>
            </a:r>
            <a:r>
              <a:rPr sz="1700" spc="3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relationship</a:t>
            </a:r>
            <a:r>
              <a:rPr sz="1700" spc="3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3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suppliers</a:t>
            </a:r>
            <a:r>
              <a:rPr sz="1700" spc="3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3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marketing</a:t>
            </a:r>
            <a:r>
              <a:rPr sz="1700" spc="3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managers</a:t>
            </a:r>
            <a:r>
              <a:rPr sz="1700" spc="3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3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experts. 	</a:t>
            </a:r>
            <a:r>
              <a:rPr sz="1700" dirty="0">
                <a:latin typeface="Lucida Sans Unicode"/>
                <a:cs typeface="Lucida Sans Unicode"/>
              </a:rPr>
              <a:t>This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concept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illustrated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help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figure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below: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4497"/>
            <a:ext cx="7964805" cy="41713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8605" marR="5080" indent="-256540">
              <a:lnSpc>
                <a:spcPts val="1630"/>
              </a:lnSpc>
              <a:spcBef>
                <a:spcPts val="5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Mainly,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its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three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basic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elements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(i.e.,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Inputs,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Outputs).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630"/>
              </a:lnSpc>
              <a:spcBef>
                <a:spcPts val="2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Inputs</a:t>
            </a:r>
            <a:r>
              <a:rPr sz="1700" spc="2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3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29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basic</a:t>
            </a:r>
            <a:r>
              <a:rPr sz="1700" b="1" spc="3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resources</a:t>
            </a:r>
            <a:r>
              <a:rPr sz="1700" b="1" spc="2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that</a:t>
            </a:r>
            <a:r>
              <a:rPr sz="1700" b="1" spc="3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are</a:t>
            </a:r>
            <a:r>
              <a:rPr sz="1700" b="1" spc="2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useful</a:t>
            </a:r>
            <a:r>
              <a:rPr sz="1700" b="1" spc="3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1700" b="1" spc="3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effective</a:t>
            </a:r>
            <a:r>
              <a:rPr sz="1700" b="1" spc="2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processing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production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services.</a:t>
            </a:r>
            <a:endParaRPr sz="1700">
              <a:latin typeface="Lucida Sans Unicode"/>
              <a:cs typeface="Lucida Sans Unicode"/>
            </a:endParaRPr>
          </a:p>
          <a:p>
            <a:pPr marL="268605" marR="5715" indent="-256540" algn="just">
              <a:lnSpc>
                <a:spcPct val="80000"/>
              </a:lnSpc>
              <a:spcBef>
                <a:spcPts val="222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Inputs</a:t>
            </a:r>
            <a:r>
              <a:rPr sz="1700" spc="2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3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include</a:t>
            </a:r>
            <a:r>
              <a:rPr sz="1700" spc="3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materials,</a:t>
            </a:r>
            <a:r>
              <a:rPr sz="1700" spc="3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manpower,</a:t>
            </a:r>
            <a:r>
              <a:rPr sz="1700" spc="3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machinery,</a:t>
            </a:r>
            <a:r>
              <a:rPr sz="1700" spc="35" dirty="0">
                <a:latin typeface="Lucida Sans Unicode"/>
                <a:cs typeface="Lucida Sans Unicode"/>
              </a:rPr>
              <a:t>  </a:t>
            </a:r>
            <a:r>
              <a:rPr sz="1700" spc="-10" dirty="0">
                <a:latin typeface="Lucida Sans Unicode"/>
                <a:cs typeface="Lucida Sans Unicode"/>
              </a:rPr>
              <a:t>money/capital, </a:t>
            </a:r>
            <a:r>
              <a:rPr sz="1700" dirty="0">
                <a:latin typeface="Lucida Sans Unicode"/>
                <a:cs typeface="Lucida Sans Unicode"/>
              </a:rPr>
              <a:t>management/methods,</a:t>
            </a:r>
            <a:r>
              <a:rPr sz="1700" spc="36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36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35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land</a:t>
            </a:r>
            <a:r>
              <a:rPr sz="1700" spc="35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35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building</a:t>
            </a:r>
            <a:r>
              <a:rPr sz="1700" spc="365" dirty="0">
                <a:latin typeface="Lucida Sans Unicode"/>
                <a:cs typeface="Lucida Sans Unicode"/>
              </a:rPr>
              <a:t>  </a:t>
            </a:r>
            <a:r>
              <a:rPr sz="1700" spc="-10" dirty="0">
                <a:latin typeface="Lucida Sans Unicode"/>
                <a:cs typeface="Lucida Sans Unicode"/>
              </a:rPr>
              <a:t>(also </a:t>
            </a:r>
            <a:r>
              <a:rPr sz="1700" dirty="0">
                <a:latin typeface="Lucida Sans Unicode"/>
                <a:cs typeface="Lucida Sans Unicode"/>
              </a:rPr>
              <a:t>popularly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known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5M×I×L).</a:t>
            </a:r>
            <a:endParaRPr sz="1700">
              <a:latin typeface="Lucida Sans Unicode"/>
              <a:cs typeface="Lucida Sans Unicode"/>
            </a:endParaRPr>
          </a:p>
          <a:p>
            <a:pPr marL="268605" marR="6350" indent="-256540" algn="just">
              <a:lnSpc>
                <a:spcPct val="80000"/>
              </a:lnSpc>
              <a:spcBef>
                <a:spcPts val="2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Processing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known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heart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(major)</a:t>
            </a:r>
            <a:r>
              <a:rPr sz="1700" spc="10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activity</a:t>
            </a:r>
            <a:r>
              <a:rPr sz="1700" spc="90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essential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converting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inputs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into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outputs.</a:t>
            </a:r>
            <a:endParaRPr sz="1700">
              <a:latin typeface="Lucida Sans Unicode"/>
              <a:cs typeface="Lucida Sans Unicode"/>
            </a:endParaRPr>
          </a:p>
          <a:p>
            <a:pPr marL="268605" marR="5715" indent="-256540">
              <a:lnSpc>
                <a:spcPts val="1630"/>
              </a:lnSpc>
              <a:spcBef>
                <a:spcPts val="218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  <a:tab pos="4036695" algn="l"/>
                <a:tab pos="6584950" algn="l"/>
              </a:tabLst>
            </a:pP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409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4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includes</a:t>
            </a:r>
            <a:r>
              <a:rPr sz="1700" spc="40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manpower,</a:t>
            </a:r>
            <a:r>
              <a:rPr sz="1700" dirty="0">
                <a:latin typeface="Lucida Sans Unicode"/>
                <a:cs typeface="Lucida Sans Unicode"/>
              </a:rPr>
              <a:t>	</a:t>
            </a:r>
            <a:r>
              <a:rPr sz="1700" spc="-10" dirty="0">
                <a:latin typeface="Lucida Sans Unicode"/>
                <a:cs typeface="Lucida Sans Unicode"/>
              </a:rPr>
              <a:t>machinery/technology,</a:t>
            </a:r>
            <a:r>
              <a:rPr sz="1700" dirty="0">
                <a:latin typeface="Lucida Sans Unicode"/>
                <a:cs typeface="Lucida Sans Unicode"/>
              </a:rPr>
              <a:t>	</a:t>
            </a:r>
            <a:r>
              <a:rPr sz="1700" spc="-10" dirty="0">
                <a:latin typeface="Lucida Sans Unicode"/>
                <a:cs typeface="Lucida Sans Unicode"/>
              </a:rPr>
              <a:t>management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scheduling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(also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known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3M×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S).</a:t>
            </a:r>
            <a:endParaRPr sz="1700">
              <a:latin typeface="Lucida Sans Unicode"/>
              <a:cs typeface="Lucida Sans Unicode"/>
            </a:endParaRPr>
          </a:p>
          <a:p>
            <a:pPr marL="268605" marR="6350" indent="-256540" algn="just">
              <a:lnSpc>
                <a:spcPct val="80000"/>
              </a:lnSpc>
              <a:spcBef>
                <a:spcPts val="222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Outputs</a:t>
            </a:r>
            <a:r>
              <a:rPr sz="1700" spc="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5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end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results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from</a:t>
            </a:r>
            <a:r>
              <a:rPr sz="1700" b="1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inputs</a:t>
            </a:r>
            <a:r>
              <a:rPr sz="1700" b="1" spc="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processing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as</a:t>
            </a:r>
            <a:r>
              <a:rPr sz="1700" b="1" spc="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either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goods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services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both.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8" y="645585"/>
            <a:ext cx="2267712" cy="4100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04" y="135762"/>
            <a:ext cx="8208645" cy="948055"/>
          </a:xfrm>
          <a:custGeom>
            <a:avLst/>
            <a:gdLst/>
            <a:ahLst/>
            <a:cxnLst/>
            <a:rect l="l" t="t" r="r" b="b"/>
            <a:pathLst>
              <a:path w="8208645" h="948055">
                <a:moveTo>
                  <a:pt x="8180895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920114"/>
                </a:lnTo>
                <a:lnTo>
                  <a:pt x="2160" y="930850"/>
                </a:lnTo>
                <a:lnTo>
                  <a:pt x="8051" y="939609"/>
                </a:lnTo>
                <a:lnTo>
                  <a:pt x="16791" y="945511"/>
                </a:lnTo>
                <a:lnTo>
                  <a:pt x="27495" y="947673"/>
                </a:lnTo>
                <a:lnTo>
                  <a:pt x="8180895" y="947673"/>
                </a:lnTo>
                <a:lnTo>
                  <a:pt x="8191630" y="945511"/>
                </a:lnTo>
                <a:lnTo>
                  <a:pt x="8200389" y="939609"/>
                </a:lnTo>
                <a:lnTo>
                  <a:pt x="8206291" y="930850"/>
                </a:lnTo>
                <a:lnTo>
                  <a:pt x="8208454" y="920114"/>
                </a:lnTo>
                <a:lnTo>
                  <a:pt x="8208454" y="914653"/>
                </a:lnTo>
                <a:lnTo>
                  <a:pt x="32994" y="914653"/>
                </a:lnTo>
                <a:lnTo>
                  <a:pt x="32994" y="33019"/>
                </a:lnTo>
                <a:lnTo>
                  <a:pt x="8208454" y="33019"/>
                </a:lnTo>
                <a:lnTo>
                  <a:pt x="8208454" y="27558"/>
                </a:lnTo>
                <a:lnTo>
                  <a:pt x="8206291" y="16823"/>
                </a:lnTo>
                <a:lnTo>
                  <a:pt x="8200389" y="8064"/>
                </a:lnTo>
                <a:lnTo>
                  <a:pt x="8191630" y="2162"/>
                </a:lnTo>
                <a:lnTo>
                  <a:pt x="8180895" y="0"/>
                </a:lnTo>
                <a:close/>
              </a:path>
              <a:path w="8208645" h="948055">
                <a:moveTo>
                  <a:pt x="8208454" y="33019"/>
                </a:moveTo>
                <a:lnTo>
                  <a:pt x="8175434" y="33019"/>
                </a:lnTo>
                <a:lnTo>
                  <a:pt x="8175434" y="914653"/>
                </a:lnTo>
                <a:lnTo>
                  <a:pt x="8208454" y="914653"/>
                </a:lnTo>
                <a:lnTo>
                  <a:pt x="8208454" y="33019"/>
                </a:lnTo>
                <a:close/>
              </a:path>
              <a:path w="8208645" h="948055">
                <a:moveTo>
                  <a:pt x="8164385" y="44068"/>
                </a:moveTo>
                <a:lnTo>
                  <a:pt x="43992" y="44068"/>
                </a:lnTo>
                <a:lnTo>
                  <a:pt x="43992" y="903604"/>
                </a:lnTo>
                <a:lnTo>
                  <a:pt x="8164385" y="903604"/>
                </a:lnTo>
                <a:lnTo>
                  <a:pt x="8164385" y="892555"/>
                </a:lnTo>
                <a:lnTo>
                  <a:pt x="54990" y="892555"/>
                </a:lnTo>
                <a:lnTo>
                  <a:pt x="54990" y="55117"/>
                </a:lnTo>
                <a:lnTo>
                  <a:pt x="8164385" y="55117"/>
                </a:lnTo>
                <a:lnTo>
                  <a:pt x="8164385" y="44068"/>
                </a:lnTo>
                <a:close/>
              </a:path>
              <a:path w="8208645" h="948055">
                <a:moveTo>
                  <a:pt x="8164385" y="55117"/>
                </a:moveTo>
                <a:lnTo>
                  <a:pt x="8153336" y="55117"/>
                </a:lnTo>
                <a:lnTo>
                  <a:pt x="8153336" y="892555"/>
                </a:lnTo>
                <a:lnTo>
                  <a:pt x="8164385" y="892555"/>
                </a:lnTo>
                <a:lnTo>
                  <a:pt x="8164385" y="55117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562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dirty="0"/>
              <a:t>Figure:</a:t>
            </a:r>
            <a:r>
              <a:rPr spc="-130" dirty="0"/>
              <a:t> </a:t>
            </a:r>
            <a:r>
              <a:rPr spc="-20" dirty="0"/>
              <a:t>Typical</a:t>
            </a:r>
            <a:r>
              <a:rPr spc="-100" dirty="0"/>
              <a:t> </a:t>
            </a:r>
            <a:r>
              <a:rPr dirty="0"/>
              <a:t>Manufacturing</a:t>
            </a:r>
            <a:r>
              <a:rPr spc="-90" dirty="0"/>
              <a:t> </a:t>
            </a:r>
            <a:r>
              <a:rPr dirty="0"/>
              <a:t>Supply</a:t>
            </a:r>
            <a:r>
              <a:rPr spc="-95" dirty="0"/>
              <a:t> </a:t>
            </a:r>
            <a:r>
              <a:rPr spc="-10" dirty="0"/>
              <a:t>Chain</a:t>
            </a:r>
          </a:p>
        </p:txBody>
      </p:sp>
      <p:sp>
        <p:nvSpPr>
          <p:cNvPr id="4" name="object 4"/>
          <p:cNvSpPr/>
          <p:nvPr/>
        </p:nvSpPr>
        <p:spPr>
          <a:xfrm>
            <a:off x="391782" y="1736344"/>
            <a:ext cx="1229360" cy="697230"/>
          </a:xfrm>
          <a:custGeom>
            <a:avLst/>
            <a:gdLst/>
            <a:ahLst/>
            <a:cxnLst/>
            <a:rect l="l" t="t" r="r" b="b"/>
            <a:pathLst>
              <a:path w="1229360" h="697230">
                <a:moveTo>
                  <a:pt x="1201432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669670"/>
                </a:lnTo>
                <a:lnTo>
                  <a:pt x="2160" y="680333"/>
                </a:lnTo>
                <a:lnTo>
                  <a:pt x="8051" y="689054"/>
                </a:lnTo>
                <a:lnTo>
                  <a:pt x="16791" y="694942"/>
                </a:lnTo>
                <a:lnTo>
                  <a:pt x="27495" y="697102"/>
                </a:lnTo>
                <a:lnTo>
                  <a:pt x="1201432" y="697102"/>
                </a:lnTo>
                <a:lnTo>
                  <a:pt x="1212168" y="694942"/>
                </a:lnTo>
                <a:lnTo>
                  <a:pt x="1220927" y="689054"/>
                </a:lnTo>
                <a:lnTo>
                  <a:pt x="1226828" y="680333"/>
                </a:lnTo>
                <a:lnTo>
                  <a:pt x="1228991" y="669670"/>
                </a:lnTo>
                <a:lnTo>
                  <a:pt x="1228991" y="664082"/>
                </a:lnTo>
                <a:lnTo>
                  <a:pt x="32994" y="664082"/>
                </a:lnTo>
                <a:lnTo>
                  <a:pt x="32994" y="33019"/>
                </a:lnTo>
                <a:lnTo>
                  <a:pt x="1228991" y="33019"/>
                </a:lnTo>
                <a:lnTo>
                  <a:pt x="1228991" y="27558"/>
                </a:lnTo>
                <a:lnTo>
                  <a:pt x="1226828" y="16823"/>
                </a:lnTo>
                <a:lnTo>
                  <a:pt x="1220927" y="8064"/>
                </a:lnTo>
                <a:lnTo>
                  <a:pt x="1212168" y="2162"/>
                </a:lnTo>
                <a:lnTo>
                  <a:pt x="1201432" y="0"/>
                </a:lnTo>
                <a:close/>
              </a:path>
              <a:path w="1229360" h="697230">
                <a:moveTo>
                  <a:pt x="1228991" y="33019"/>
                </a:moveTo>
                <a:lnTo>
                  <a:pt x="1195971" y="33019"/>
                </a:lnTo>
                <a:lnTo>
                  <a:pt x="1195971" y="664082"/>
                </a:lnTo>
                <a:lnTo>
                  <a:pt x="1228991" y="664082"/>
                </a:lnTo>
                <a:lnTo>
                  <a:pt x="1228991" y="33019"/>
                </a:lnTo>
                <a:close/>
              </a:path>
              <a:path w="1229360" h="697230">
                <a:moveTo>
                  <a:pt x="1184922" y="44068"/>
                </a:moveTo>
                <a:lnTo>
                  <a:pt x="43992" y="44068"/>
                </a:lnTo>
                <a:lnTo>
                  <a:pt x="43992" y="653160"/>
                </a:lnTo>
                <a:lnTo>
                  <a:pt x="1184922" y="653160"/>
                </a:lnTo>
                <a:lnTo>
                  <a:pt x="1184922" y="642111"/>
                </a:lnTo>
                <a:lnTo>
                  <a:pt x="55003" y="642111"/>
                </a:lnTo>
                <a:lnTo>
                  <a:pt x="55003" y="54990"/>
                </a:lnTo>
                <a:lnTo>
                  <a:pt x="1184922" y="54990"/>
                </a:lnTo>
                <a:lnTo>
                  <a:pt x="1184922" y="44068"/>
                </a:lnTo>
                <a:close/>
              </a:path>
              <a:path w="1229360" h="697230">
                <a:moveTo>
                  <a:pt x="1184922" y="54990"/>
                </a:moveTo>
                <a:lnTo>
                  <a:pt x="1174000" y="54990"/>
                </a:lnTo>
                <a:lnTo>
                  <a:pt x="1174000" y="642111"/>
                </a:lnTo>
                <a:lnTo>
                  <a:pt x="1184922" y="642111"/>
                </a:lnTo>
                <a:lnTo>
                  <a:pt x="1184922" y="5499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881" y="1746884"/>
            <a:ext cx="969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Supplier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782" y="2657220"/>
            <a:ext cx="1229360" cy="697230"/>
          </a:xfrm>
          <a:custGeom>
            <a:avLst/>
            <a:gdLst/>
            <a:ahLst/>
            <a:cxnLst/>
            <a:rect l="l" t="t" r="r" b="b"/>
            <a:pathLst>
              <a:path w="1229360" h="697229">
                <a:moveTo>
                  <a:pt x="1201432" y="0"/>
                </a:moveTo>
                <a:lnTo>
                  <a:pt x="27495" y="0"/>
                </a:lnTo>
                <a:lnTo>
                  <a:pt x="16791" y="2160"/>
                </a:lnTo>
                <a:lnTo>
                  <a:pt x="8051" y="8048"/>
                </a:lnTo>
                <a:lnTo>
                  <a:pt x="2160" y="16769"/>
                </a:lnTo>
                <a:lnTo>
                  <a:pt x="0" y="27431"/>
                </a:lnTo>
                <a:lnTo>
                  <a:pt x="0" y="669543"/>
                </a:lnTo>
                <a:lnTo>
                  <a:pt x="2160" y="680279"/>
                </a:lnTo>
                <a:lnTo>
                  <a:pt x="8051" y="689038"/>
                </a:lnTo>
                <a:lnTo>
                  <a:pt x="16791" y="694940"/>
                </a:lnTo>
                <a:lnTo>
                  <a:pt x="27495" y="697102"/>
                </a:lnTo>
                <a:lnTo>
                  <a:pt x="1201432" y="697102"/>
                </a:lnTo>
                <a:lnTo>
                  <a:pt x="1212168" y="694940"/>
                </a:lnTo>
                <a:lnTo>
                  <a:pt x="1220927" y="689038"/>
                </a:lnTo>
                <a:lnTo>
                  <a:pt x="1226828" y="680279"/>
                </a:lnTo>
                <a:lnTo>
                  <a:pt x="1228991" y="669543"/>
                </a:lnTo>
                <a:lnTo>
                  <a:pt x="1228991" y="664082"/>
                </a:lnTo>
                <a:lnTo>
                  <a:pt x="32994" y="664082"/>
                </a:lnTo>
                <a:lnTo>
                  <a:pt x="32994" y="33019"/>
                </a:lnTo>
                <a:lnTo>
                  <a:pt x="1228991" y="33019"/>
                </a:lnTo>
                <a:lnTo>
                  <a:pt x="1228991" y="27431"/>
                </a:lnTo>
                <a:lnTo>
                  <a:pt x="1226828" y="16769"/>
                </a:lnTo>
                <a:lnTo>
                  <a:pt x="1220927" y="8048"/>
                </a:lnTo>
                <a:lnTo>
                  <a:pt x="1212168" y="2160"/>
                </a:lnTo>
                <a:lnTo>
                  <a:pt x="1201432" y="0"/>
                </a:lnTo>
                <a:close/>
              </a:path>
              <a:path w="1229360" h="697229">
                <a:moveTo>
                  <a:pt x="1228991" y="33019"/>
                </a:moveTo>
                <a:lnTo>
                  <a:pt x="1195971" y="33019"/>
                </a:lnTo>
                <a:lnTo>
                  <a:pt x="1195971" y="664082"/>
                </a:lnTo>
                <a:lnTo>
                  <a:pt x="1228991" y="664082"/>
                </a:lnTo>
                <a:lnTo>
                  <a:pt x="1228991" y="33019"/>
                </a:lnTo>
                <a:close/>
              </a:path>
              <a:path w="1229360" h="697229">
                <a:moveTo>
                  <a:pt x="1184922" y="43941"/>
                </a:moveTo>
                <a:lnTo>
                  <a:pt x="43992" y="43941"/>
                </a:lnTo>
                <a:lnTo>
                  <a:pt x="43992" y="653033"/>
                </a:lnTo>
                <a:lnTo>
                  <a:pt x="1184922" y="653033"/>
                </a:lnTo>
                <a:lnTo>
                  <a:pt x="1184922" y="642112"/>
                </a:lnTo>
                <a:lnTo>
                  <a:pt x="55003" y="642112"/>
                </a:lnTo>
                <a:lnTo>
                  <a:pt x="55003" y="54990"/>
                </a:lnTo>
                <a:lnTo>
                  <a:pt x="1184922" y="54990"/>
                </a:lnTo>
                <a:lnTo>
                  <a:pt x="1184922" y="43941"/>
                </a:lnTo>
                <a:close/>
              </a:path>
              <a:path w="1229360" h="697229">
                <a:moveTo>
                  <a:pt x="1184922" y="54990"/>
                </a:moveTo>
                <a:lnTo>
                  <a:pt x="1174000" y="54990"/>
                </a:lnTo>
                <a:lnTo>
                  <a:pt x="1174000" y="642112"/>
                </a:lnTo>
                <a:lnTo>
                  <a:pt x="1184922" y="642112"/>
                </a:lnTo>
                <a:lnTo>
                  <a:pt x="1184922" y="5499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261" y="2668015"/>
            <a:ext cx="97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Supplier</a:t>
            </a:r>
            <a:r>
              <a:rPr sz="1500" b="1" spc="-50" dirty="0">
                <a:latin typeface="Arial"/>
                <a:cs typeface="Arial"/>
              </a:rPr>
              <a:t> B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782" y="3553078"/>
            <a:ext cx="1229360" cy="697230"/>
          </a:xfrm>
          <a:custGeom>
            <a:avLst/>
            <a:gdLst/>
            <a:ahLst/>
            <a:cxnLst/>
            <a:rect l="l" t="t" r="r" b="b"/>
            <a:pathLst>
              <a:path w="1229360" h="697229">
                <a:moveTo>
                  <a:pt x="1201432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9"/>
                </a:lnTo>
                <a:lnTo>
                  <a:pt x="0" y="669671"/>
                </a:lnTo>
                <a:lnTo>
                  <a:pt x="2160" y="680333"/>
                </a:lnTo>
                <a:lnTo>
                  <a:pt x="8051" y="689054"/>
                </a:lnTo>
                <a:lnTo>
                  <a:pt x="16791" y="694942"/>
                </a:lnTo>
                <a:lnTo>
                  <a:pt x="27495" y="697103"/>
                </a:lnTo>
                <a:lnTo>
                  <a:pt x="1201432" y="697103"/>
                </a:lnTo>
                <a:lnTo>
                  <a:pt x="1212168" y="694942"/>
                </a:lnTo>
                <a:lnTo>
                  <a:pt x="1220927" y="689054"/>
                </a:lnTo>
                <a:lnTo>
                  <a:pt x="1226828" y="680333"/>
                </a:lnTo>
                <a:lnTo>
                  <a:pt x="1228991" y="669671"/>
                </a:lnTo>
                <a:lnTo>
                  <a:pt x="1228991" y="664083"/>
                </a:lnTo>
                <a:lnTo>
                  <a:pt x="32994" y="664083"/>
                </a:lnTo>
                <a:lnTo>
                  <a:pt x="32994" y="33020"/>
                </a:lnTo>
                <a:lnTo>
                  <a:pt x="1228991" y="33020"/>
                </a:lnTo>
                <a:lnTo>
                  <a:pt x="1228991" y="27559"/>
                </a:lnTo>
                <a:lnTo>
                  <a:pt x="1226828" y="16823"/>
                </a:lnTo>
                <a:lnTo>
                  <a:pt x="1220927" y="8064"/>
                </a:lnTo>
                <a:lnTo>
                  <a:pt x="1212168" y="2162"/>
                </a:lnTo>
                <a:lnTo>
                  <a:pt x="1201432" y="0"/>
                </a:lnTo>
                <a:close/>
              </a:path>
              <a:path w="1229360" h="697229">
                <a:moveTo>
                  <a:pt x="1228991" y="33020"/>
                </a:moveTo>
                <a:lnTo>
                  <a:pt x="1195971" y="33020"/>
                </a:lnTo>
                <a:lnTo>
                  <a:pt x="1195971" y="664083"/>
                </a:lnTo>
                <a:lnTo>
                  <a:pt x="1228991" y="664083"/>
                </a:lnTo>
                <a:lnTo>
                  <a:pt x="1228991" y="33020"/>
                </a:lnTo>
                <a:close/>
              </a:path>
              <a:path w="1229360" h="697229">
                <a:moveTo>
                  <a:pt x="1184922" y="44069"/>
                </a:moveTo>
                <a:lnTo>
                  <a:pt x="43992" y="44069"/>
                </a:lnTo>
                <a:lnTo>
                  <a:pt x="43992" y="653161"/>
                </a:lnTo>
                <a:lnTo>
                  <a:pt x="1184922" y="653161"/>
                </a:lnTo>
                <a:lnTo>
                  <a:pt x="1184922" y="642112"/>
                </a:lnTo>
                <a:lnTo>
                  <a:pt x="55003" y="642112"/>
                </a:lnTo>
                <a:lnTo>
                  <a:pt x="55003" y="54991"/>
                </a:lnTo>
                <a:lnTo>
                  <a:pt x="1184922" y="54991"/>
                </a:lnTo>
                <a:lnTo>
                  <a:pt x="1184922" y="44069"/>
                </a:lnTo>
                <a:close/>
              </a:path>
              <a:path w="1229360" h="697229">
                <a:moveTo>
                  <a:pt x="1184922" y="54991"/>
                </a:moveTo>
                <a:lnTo>
                  <a:pt x="1174000" y="54991"/>
                </a:lnTo>
                <a:lnTo>
                  <a:pt x="1174000" y="642112"/>
                </a:lnTo>
                <a:lnTo>
                  <a:pt x="1184922" y="642112"/>
                </a:lnTo>
                <a:lnTo>
                  <a:pt x="1184922" y="54991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261" y="3564128"/>
            <a:ext cx="97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Supplier</a:t>
            </a:r>
            <a:r>
              <a:rPr sz="1500" b="1" spc="-50" dirty="0">
                <a:latin typeface="Arial"/>
                <a:cs typeface="Arial"/>
              </a:rPr>
              <a:t> 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83372" y="2098103"/>
            <a:ext cx="5898515" cy="1812925"/>
            <a:chOff x="1583372" y="2098103"/>
            <a:chExt cx="5898515" cy="1812925"/>
          </a:xfrm>
        </p:grpSpPr>
        <p:sp>
          <p:nvSpPr>
            <p:cNvPr id="11" name="object 11"/>
            <p:cNvSpPr/>
            <p:nvPr/>
          </p:nvSpPr>
          <p:spPr>
            <a:xfrm>
              <a:off x="1590040" y="2104771"/>
              <a:ext cx="173355" cy="1799589"/>
            </a:xfrm>
            <a:custGeom>
              <a:avLst/>
              <a:gdLst/>
              <a:ahLst/>
              <a:cxnLst/>
              <a:rect l="l" t="t" r="r" b="b"/>
              <a:pathLst>
                <a:path w="173355" h="1799589">
                  <a:moveTo>
                    <a:pt x="164591" y="0"/>
                  </a:moveTo>
                  <a:lnTo>
                    <a:pt x="164591" y="1799335"/>
                  </a:lnTo>
                </a:path>
                <a:path w="173355" h="1799589">
                  <a:moveTo>
                    <a:pt x="3175" y="0"/>
                  </a:moveTo>
                  <a:lnTo>
                    <a:pt x="173101" y="0"/>
                  </a:lnTo>
                </a:path>
                <a:path w="173355" h="1799589">
                  <a:moveTo>
                    <a:pt x="0" y="938276"/>
                  </a:moveTo>
                  <a:lnTo>
                    <a:pt x="169926" y="938276"/>
                  </a:lnTo>
                </a:path>
                <a:path w="173355" h="1799589">
                  <a:moveTo>
                    <a:pt x="3175" y="1799335"/>
                  </a:moveTo>
                  <a:lnTo>
                    <a:pt x="173101" y="1799335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7741" y="3004947"/>
              <a:ext cx="170180" cy="76200"/>
            </a:xfrm>
            <a:custGeom>
              <a:avLst/>
              <a:gdLst/>
              <a:ahLst/>
              <a:cxnLst/>
              <a:rect l="l" t="t" r="r" b="b"/>
              <a:pathLst>
                <a:path w="170180" h="76200">
                  <a:moveTo>
                    <a:pt x="118998" y="38100"/>
                  </a:moveTo>
                  <a:lnTo>
                    <a:pt x="93598" y="76200"/>
                  </a:lnTo>
                  <a:lnTo>
                    <a:pt x="156337" y="44830"/>
                  </a:lnTo>
                  <a:lnTo>
                    <a:pt x="118998" y="44830"/>
                  </a:lnTo>
                  <a:lnTo>
                    <a:pt x="118998" y="38100"/>
                  </a:lnTo>
                  <a:close/>
                </a:path>
                <a:path w="170180" h="76200">
                  <a:moveTo>
                    <a:pt x="114596" y="31495"/>
                  </a:moveTo>
                  <a:lnTo>
                    <a:pt x="0" y="31495"/>
                  </a:lnTo>
                  <a:lnTo>
                    <a:pt x="0" y="44830"/>
                  </a:lnTo>
                  <a:lnTo>
                    <a:pt x="114511" y="44830"/>
                  </a:lnTo>
                  <a:lnTo>
                    <a:pt x="118998" y="38100"/>
                  </a:lnTo>
                  <a:lnTo>
                    <a:pt x="114596" y="31495"/>
                  </a:lnTo>
                  <a:close/>
                </a:path>
                <a:path w="170180" h="76200">
                  <a:moveTo>
                    <a:pt x="156590" y="31495"/>
                  </a:moveTo>
                  <a:lnTo>
                    <a:pt x="118998" y="31495"/>
                  </a:lnTo>
                  <a:lnTo>
                    <a:pt x="118998" y="44830"/>
                  </a:lnTo>
                  <a:lnTo>
                    <a:pt x="156337" y="44830"/>
                  </a:lnTo>
                  <a:lnTo>
                    <a:pt x="169798" y="38100"/>
                  </a:lnTo>
                  <a:lnTo>
                    <a:pt x="156590" y="31495"/>
                  </a:lnTo>
                  <a:close/>
                </a:path>
                <a:path w="170180" h="76200">
                  <a:moveTo>
                    <a:pt x="93598" y="0"/>
                  </a:moveTo>
                  <a:lnTo>
                    <a:pt x="118998" y="38100"/>
                  </a:lnTo>
                  <a:lnTo>
                    <a:pt x="118998" y="31495"/>
                  </a:lnTo>
                  <a:lnTo>
                    <a:pt x="156590" y="31495"/>
                  </a:lnTo>
                  <a:lnTo>
                    <a:pt x="935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4025" y="3004947"/>
              <a:ext cx="169799" cy="76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77000" y="2450693"/>
              <a:ext cx="1000125" cy="1170305"/>
            </a:xfrm>
            <a:custGeom>
              <a:avLst/>
              <a:gdLst/>
              <a:ahLst/>
              <a:cxnLst/>
              <a:rect l="l" t="t" r="r" b="b"/>
              <a:pathLst>
                <a:path w="1000125" h="1170304">
                  <a:moveTo>
                    <a:pt x="0" y="1169695"/>
                  </a:moveTo>
                  <a:lnTo>
                    <a:pt x="999947" y="1169695"/>
                  </a:lnTo>
                  <a:lnTo>
                    <a:pt x="999947" y="0"/>
                  </a:lnTo>
                  <a:lnTo>
                    <a:pt x="0" y="0"/>
                  </a:lnTo>
                  <a:lnTo>
                    <a:pt x="0" y="1169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81762" y="2662504"/>
            <a:ext cx="98869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Distribution</a:t>
            </a:r>
            <a:endParaRPr sz="15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Channels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56094" y="1706498"/>
            <a:ext cx="2036445" cy="2318385"/>
            <a:chOff x="6856094" y="1706498"/>
            <a:chExt cx="2036445" cy="2318385"/>
          </a:xfrm>
        </p:grpSpPr>
        <p:sp>
          <p:nvSpPr>
            <p:cNvPr id="17" name="object 17"/>
            <p:cNvSpPr/>
            <p:nvPr/>
          </p:nvSpPr>
          <p:spPr>
            <a:xfrm>
              <a:off x="6856095" y="2038857"/>
              <a:ext cx="76200" cy="1986280"/>
            </a:xfrm>
            <a:custGeom>
              <a:avLst/>
              <a:gdLst/>
              <a:ahLst/>
              <a:cxnLst/>
              <a:rect l="l" t="t" r="r" b="b"/>
              <a:pathLst>
                <a:path w="76200" h="1986279">
                  <a:moveTo>
                    <a:pt x="76200" y="1909826"/>
                  </a:moveTo>
                  <a:lnTo>
                    <a:pt x="44831" y="1930742"/>
                  </a:lnTo>
                  <a:lnTo>
                    <a:pt x="44704" y="1935226"/>
                  </a:lnTo>
                  <a:lnTo>
                    <a:pt x="44704" y="1930831"/>
                  </a:lnTo>
                  <a:lnTo>
                    <a:pt x="44704" y="1585341"/>
                  </a:lnTo>
                  <a:lnTo>
                    <a:pt x="31369" y="1585341"/>
                  </a:lnTo>
                  <a:lnTo>
                    <a:pt x="31483" y="1930831"/>
                  </a:lnTo>
                  <a:lnTo>
                    <a:pt x="0" y="1909826"/>
                  </a:lnTo>
                  <a:lnTo>
                    <a:pt x="38100" y="1986026"/>
                  </a:lnTo>
                  <a:lnTo>
                    <a:pt x="63500" y="1935226"/>
                  </a:lnTo>
                  <a:lnTo>
                    <a:pt x="76200" y="1909826"/>
                  </a:lnTo>
                  <a:close/>
                </a:path>
                <a:path w="76200" h="1986279">
                  <a:moveTo>
                    <a:pt x="76200" y="76200"/>
                  </a:moveTo>
                  <a:lnTo>
                    <a:pt x="63500" y="508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369" y="55295"/>
                  </a:lnTo>
                  <a:lnTo>
                    <a:pt x="31369" y="400685"/>
                  </a:lnTo>
                  <a:lnTo>
                    <a:pt x="44704" y="400685"/>
                  </a:lnTo>
                  <a:lnTo>
                    <a:pt x="44704" y="55206"/>
                  </a:lnTo>
                  <a:lnTo>
                    <a:pt x="44704" y="50800"/>
                  </a:lnTo>
                  <a:lnTo>
                    <a:pt x="44831" y="55295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76870" y="2104770"/>
              <a:ext cx="0" cy="1799589"/>
            </a:xfrm>
            <a:custGeom>
              <a:avLst/>
              <a:gdLst/>
              <a:ahLst/>
              <a:cxnLst/>
              <a:rect l="l" t="t" r="r" b="b"/>
              <a:pathLst>
                <a:path h="1799589">
                  <a:moveTo>
                    <a:pt x="0" y="0"/>
                  </a:moveTo>
                  <a:lnTo>
                    <a:pt x="0" y="1799335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472" y="2066670"/>
              <a:ext cx="200405" cy="76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70520" y="3004946"/>
              <a:ext cx="201930" cy="76200"/>
            </a:xfrm>
            <a:custGeom>
              <a:avLst/>
              <a:gdLst/>
              <a:ahLst/>
              <a:cxnLst/>
              <a:rect l="l" t="t" r="r" b="b"/>
              <a:pathLst>
                <a:path w="201929" h="76200">
                  <a:moveTo>
                    <a:pt x="150749" y="38100"/>
                  </a:moveTo>
                  <a:lnTo>
                    <a:pt x="125349" y="76200"/>
                  </a:lnTo>
                  <a:lnTo>
                    <a:pt x="188087" y="44830"/>
                  </a:lnTo>
                  <a:lnTo>
                    <a:pt x="150749" y="44830"/>
                  </a:lnTo>
                  <a:lnTo>
                    <a:pt x="150749" y="38100"/>
                  </a:lnTo>
                  <a:close/>
                </a:path>
                <a:path w="201929" h="76200">
                  <a:moveTo>
                    <a:pt x="146346" y="31495"/>
                  </a:moveTo>
                  <a:lnTo>
                    <a:pt x="0" y="31495"/>
                  </a:lnTo>
                  <a:lnTo>
                    <a:pt x="0" y="44830"/>
                  </a:lnTo>
                  <a:lnTo>
                    <a:pt x="146261" y="44830"/>
                  </a:lnTo>
                  <a:lnTo>
                    <a:pt x="150749" y="38100"/>
                  </a:lnTo>
                  <a:lnTo>
                    <a:pt x="146346" y="31495"/>
                  </a:lnTo>
                  <a:close/>
                </a:path>
                <a:path w="201929" h="76200">
                  <a:moveTo>
                    <a:pt x="188340" y="31495"/>
                  </a:moveTo>
                  <a:lnTo>
                    <a:pt x="150749" y="31495"/>
                  </a:lnTo>
                  <a:lnTo>
                    <a:pt x="150749" y="44830"/>
                  </a:lnTo>
                  <a:lnTo>
                    <a:pt x="188087" y="44830"/>
                  </a:lnTo>
                  <a:lnTo>
                    <a:pt x="201549" y="38100"/>
                  </a:lnTo>
                  <a:lnTo>
                    <a:pt x="188340" y="31495"/>
                  </a:lnTo>
                  <a:close/>
                </a:path>
                <a:path w="201929" h="76200">
                  <a:moveTo>
                    <a:pt x="125349" y="0"/>
                  </a:moveTo>
                  <a:lnTo>
                    <a:pt x="150749" y="38100"/>
                  </a:lnTo>
                  <a:lnTo>
                    <a:pt x="150749" y="31495"/>
                  </a:lnTo>
                  <a:lnTo>
                    <a:pt x="188340" y="31495"/>
                  </a:lnTo>
                  <a:lnTo>
                    <a:pt x="125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472" y="3866006"/>
              <a:ext cx="200405" cy="76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41869" y="3043046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125602" y="0"/>
                  </a:moveTo>
                  <a:lnTo>
                    <a:pt x="0" y="0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63560" y="1706498"/>
              <a:ext cx="1229360" cy="697230"/>
            </a:xfrm>
            <a:custGeom>
              <a:avLst/>
              <a:gdLst/>
              <a:ahLst/>
              <a:cxnLst/>
              <a:rect l="l" t="t" r="r" b="b"/>
              <a:pathLst>
                <a:path w="1229359" h="697230">
                  <a:moveTo>
                    <a:pt x="1201420" y="0"/>
                  </a:moveTo>
                  <a:lnTo>
                    <a:pt x="27432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669543"/>
                  </a:lnTo>
                  <a:lnTo>
                    <a:pt x="2160" y="680279"/>
                  </a:lnTo>
                  <a:lnTo>
                    <a:pt x="8048" y="689038"/>
                  </a:lnTo>
                  <a:lnTo>
                    <a:pt x="16769" y="694940"/>
                  </a:lnTo>
                  <a:lnTo>
                    <a:pt x="27432" y="697102"/>
                  </a:lnTo>
                  <a:lnTo>
                    <a:pt x="1201420" y="697102"/>
                  </a:lnTo>
                  <a:lnTo>
                    <a:pt x="1212155" y="694940"/>
                  </a:lnTo>
                  <a:lnTo>
                    <a:pt x="1220914" y="689038"/>
                  </a:lnTo>
                  <a:lnTo>
                    <a:pt x="1226816" y="680279"/>
                  </a:lnTo>
                  <a:lnTo>
                    <a:pt x="1228979" y="669543"/>
                  </a:lnTo>
                  <a:lnTo>
                    <a:pt x="1228979" y="664083"/>
                  </a:lnTo>
                  <a:lnTo>
                    <a:pt x="33020" y="664083"/>
                  </a:lnTo>
                  <a:lnTo>
                    <a:pt x="33020" y="33020"/>
                  </a:lnTo>
                  <a:lnTo>
                    <a:pt x="1228979" y="33020"/>
                  </a:lnTo>
                  <a:lnTo>
                    <a:pt x="1228979" y="27559"/>
                  </a:lnTo>
                  <a:lnTo>
                    <a:pt x="1226816" y="16823"/>
                  </a:lnTo>
                  <a:lnTo>
                    <a:pt x="1220914" y="8064"/>
                  </a:lnTo>
                  <a:lnTo>
                    <a:pt x="1212155" y="2162"/>
                  </a:lnTo>
                  <a:lnTo>
                    <a:pt x="1201420" y="0"/>
                  </a:lnTo>
                  <a:close/>
                </a:path>
                <a:path w="1229359" h="697230">
                  <a:moveTo>
                    <a:pt x="1228979" y="33020"/>
                  </a:moveTo>
                  <a:lnTo>
                    <a:pt x="1195959" y="33020"/>
                  </a:lnTo>
                  <a:lnTo>
                    <a:pt x="1195959" y="664083"/>
                  </a:lnTo>
                  <a:lnTo>
                    <a:pt x="1228979" y="664083"/>
                  </a:lnTo>
                  <a:lnTo>
                    <a:pt x="1228979" y="33020"/>
                  </a:lnTo>
                  <a:close/>
                </a:path>
                <a:path w="1229359" h="697230">
                  <a:moveTo>
                    <a:pt x="1184910" y="43941"/>
                  </a:moveTo>
                  <a:lnTo>
                    <a:pt x="43942" y="43941"/>
                  </a:lnTo>
                  <a:lnTo>
                    <a:pt x="43942" y="653034"/>
                  </a:lnTo>
                  <a:lnTo>
                    <a:pt x="1184910" y="653034"/>
                  </a:lnTo>
                  <a:lnTo>
                    <a:pt x="1184910" y="642112"/>
                  </a:lnTo>
                  <a:lnTo>
                    <a:pt x="54991" y="642112"/>
                  </a:lnTo>
                  <a:lnTo>
                    <a:pt x="54991" y="54990"/>
                  </a:lnTo>
                  <a:lnTo>
                    <a:pt x="1184910" y="54990"/>
                  </a:lnTo>
                  <a:lnTo>
                    <a:pt x="1184910" y="43941"/>
                  </a:lnTo>
                  <a:close/>
                </a:path>
                <a:path w="1229359" h="697230">
                  <a:moveTo>
                    <a:pt x="1184910" y="54990"/>
                  </a:moveTo>
                  <a:lnTo>
                    <a:pt x="1173988" y="54990"/>
                  </a:lnTo>
                  <a:lnTo>
                    <a:pt x="1173988" y="642112"/>
                  </a:lnTo>
                  <a:lnTo>
                    <a:pt x="1184910" y="642112"/>
                  </a:lnTo>
                  <a:lnTo>
                    <a:pt x="1184910" y="5499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07248" y="1717040"/>
            <a:ext cx="1153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Consumer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63560" y="2627376"/>
            <a:ext cx="1229360" cy="697230"/>
          </a:xfrm>
          <a:custGeom>
            <a:avLst/>
            <a:gdLst/>
            <a:ahLst/>
            <a:cxnLst/>
            <a:rect l="l" t="t" r="r" b="b"/>
            <a:pathLst>
              <a:path w="1229359" h="697229">
                <a:moveTo>
                  <a:pt x="1201420" y="0"/>
                </a:moveTo>
                <a:lnTo>
                  <a:pt x="27432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669544"/>
                </a:lnTo>
                <a:lnTo>
                  <a:pt x="2160" y="680259"/>
                </a:lnTo>
                <a:lnTo>
                  <a:pt x="8048" y="688975"/>
                </a:lnTo>
                <a:lnTo>
                  <a:pt x="16769" y="694832"/>
                </a:lnTo>
                <a:lnTo>
                  <a:pt x="27432" y="696976"/>
                </a:lnTo>
                <a:lnTo>
                  <a:pt x="1201420" y="696976"/>
                </a:lnTo>
                <a:lnTo>
                  <a:pt x="1212155" y="694832"/>
                </a:lnTo>
                <a:lnTo>
                  <a:pt x="1220914" y="688975"/>
                </a:lnTo>
                <a:lnTo>
                  <a:pt x="1226816" y="680259"/>
                </a:lnTo>
                <a:lnTo>
                  <a:pt x="1228979" y="669544"/>
                </a:lnTo>
                <a:lnTo>
                  <a:pt x="1228979" y="664083"/>
                </a:lnTo>
                <a:lnTo>
                  <a:pt x="33020" y="664083"/>
                </a:lnTo>
                <a:lnTo>
                  <a:pt x="33020" y="32893"/>
                </a:lnTo>
                <a:lnTo>
                  <a:pt x="1228979" y="32893"/>
                </a:lnTo>
                <a:lnTo>
                  <a:pt x="1228979" y="27432"/>
                </a:lnTo>
                <a:lnTo>
                  <a:pt x="1226816" y="16769"/>
                </a:lnTo>
                <a:lnTo>
                  <a:pt x="1220914" y="8048"/>
                </a:lnTo>
                <a:lnTo>
                  <a:pt x="1212155" y="2160"/>
                </a:lnTo>
                <a:lnTo>
                  <a:pt x="1201420" y="0"/>
                </a:lnTo>
                <a:close/>
              </a:path>
              <a:path w="1229359" h="697229">
                <a:moveTo>
                  <a:pt x="1228979" y="32893"/>
                </a:moveTo>
                <a:lnTo>
                  <a:pt x="1195959" y="32893"/>
                </a:lnTo>
                <a:lnTo>
                  <a:pt x="1195959" y="664083"/>
                </a:lnTo>
                <a:lnTo>
                  <a:pt x="1228979" y="664083"/>
                </a:lnTo>
                <a:lnTo>
                  <a:pt x="1228979" y="32893"/>
                </a:lnTo>
                <a:close/>
              </a:path>
              <a:path w="1229359" h="697229">
                <a:moveTo>
                  <a:pt x="1184910" y="43941"/>
                </a:moveTo>
                <a:lnTo>
                  <a:pt x="43942" y="43941"/>
                </a:lnTo>
                <a:lnTo>
                  <a:pt x="43942" y="653034"/>
                </a:lnTo>
                <a:lnTo>
                  <a:pt x="1184910" y="653034"/>
                </a:lnTo>
                <a:lnTo>
                  <a:pt x="1184910" y="641985"/>
                </a:lnTo>
                <a:lnTo>
                  <a:pt x="54991" y="641985"/>
                </a:lnTo>
                <a:lnTo>
                  <a:pt x="54991" y="54990"/>
                </a:lnTo>
                <a:lnTo>
                  <a:pt x="1184910" y="54990"/>
                </a:lnTo>
                <a:lnTo>
                  <a:pt x="1184910" y="43941"/>
                </a:lnTo>
                <a:close/>
              </a:path>
              <a:path w="1229359" h="697229">
                <a:moveTo>
                  <a:pt x="1184910" y="54990"/>
                </a:moveTo>
                <a:lnTo>
                  <a:pt x="1173988" y="54990"/>
                </a:lnTo>
                <a:lnTo>
                  <a:pt x="1173988" y="641985"/>
                </a:lnTo>
                <a:lnTo>
                  <a:pt x="1184910" y="641985"/>
                </a:lnTo>
                <a:lnTo>
                  <a:pt x="1184910" y="5499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99629" y="2638171"/>
            <a:ext cx="1157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Consumer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63560" y="3523234"/>
            <a:ext cx="1229360" cy="697230"/>
          </a:xfrm>
          <a:custGeom>
            <a:avLst/>
            <a:gdLst/>
            <a:ahLst/>
            <a:cxnLst/>
            <a:rect l="l" t="t" r="r" b="b"/>
            <a:pathLst>
              <a:path w="1229359" h="697229">
                <a:moveTo>
                  <a:pt x="1201420" y="0"/>
                </a:moveTo>
                <a:lnTo>
                  <a:pt x="27432" y="0"/>
                </a:lnTo>
                <a:lnTo>
                  <a:pt x="16769" y="2162"/>
                </a:lnTo>
                <a:lnTo>
                  <a:pt x="8048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669670"/>
                </a:lnTo>
                <a:lnTo>
                  <a:pt x="2160" y="680333"/>
                </a:lnTo>
                <a:lnTo>
                  <a:pt x="8048" y="689054"/>
                </a:lnTo>
                <a:lnTo>
                  <a:pt x="16769" y="694942"/>
                </a:lnTo>
                <a:lnTo>
                  <a:pt x="27432" y="697102"/>
                </a:lnTo>
                <a:lnTo>
                  <a:pt x="1201420" y="697102"/>
                </a:lnTo>
                <a:lnTo>
                  <a:pt x="1212155" y="694942"/>
                </a:lnTo>
                <a:lnTo>
                  <a:pt x="1220914" y="689054"/>
                </a:lnTo>
                <a:lnTo>
                  <a:pt x="1226816" y="680333"/>
                </a:lnTo>
                <a:lnTo>
                  <a:pt x="1228979" y="669670"/>
                </a:lnTo>
                <a:lnTo>
                  <a:pt x="1228979" y="664082"/>
                </a:lnTo>
                <a:lnTo>
                  <a:pt x="33020" y="664082"/>
                </a:lnTo>
                <a:lnTo>
                  <a:pt x="33020" y="33019"/>
                </a:lnTo>
                <a:lnTo>
                  <a:pt x="1228979" y="33019"/>
                </a:lnTo>
                <a:lnTo>
                  <a:pt x="1228979" y="27558"/>
                </a:lnTo>
                <a:lnTo>
                  <a:pt x="1226816" y="16823"/>
                </a:lnTo>
                <a:lnTo>
                  <a:pt x="1220914" y="8064"/>
                </a:lnTo>
                <a:lnTo>
                  <a:pt x="1212155" y="2162"/>
                </a:lnTo>
                <a:lnTo>
                  <a:pt x="1201420" y="0"/>
                </a:lnTo>
                <a:close/>
              </a:path>
              <a:path w="1229359" h="697229">
                <a:moveTo>
                  <a:pt x="1228979" y="33019"/>
                </a:moveTo>
                <a:lnTo>
                  <a:pt x="1195959" y="33019"/>
                </a:lnTo>
                <a:lnTo>
                  <a:pt x="1195959" y="664082"/>
                </a:lnTo>
                <a:lnTo>
                  <a:pt x="1228979" y="664082"/>
                </a:lnTo>
                <a:lnTo>
                  <a:pt x="1228979" y="33019"/>
                </a:lnTo>
                <a:close/>
              </a:path>
              <a:path w="1229359" h="697229">
                <a:moveTo>
                  <a:pt x="1184910" y="44068"/>
                </a:moveTo>
                <a:lnTo>
                  <a:pt x="43942" y="44068"/>
                </a:lnTo>
                <a:lnTo>
                  <a:pt x="43942" y="653160"/>
                </a:lnTo>
                <a:lnTo>
                  <a:pt x="1184910" y="653160"/>
                </a:lnTo>
                <a:lnTo>
                  <a:pt x="1184910" y="642111"/>
                </a:lnTo>
                <a:lnTo>
                  <a:pt x="54991" y="642111"/>
                </a:lnTo>
                <a:lnTo>
                  <a:pt x="54991" y="54990"/>
                </a:lnTo>
                <a:lnTo>
                  <a:pt x="1184910" y="54990"/>
                </a:lnTo>
                <a:lnTo>
                  <a:pt x="1184910" y="44068"/>
                </a:lnTo>
                <a:close/>
              </a:path>
              <a:path w="1229359" h="697229">
                <a:moveTo>
                  <a:pt x="1184910" y="54990"/>
                </a:moveTo>
                <a:lnTo>
                  <a:pt x="1173988" y="54990"/>
                </a:lnTo>
                <a:lnTo>
                  <a:pt x="1173988" y="642111"/>
                </a:lnTo>
                <a:lnTo>
                  <a:pt x="1184910" y="642111"/>
                </a:lnTo>
                <a:lnTo>
                  <a:pt x="1184910" y="5499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99629" y="3534282"/>
            <a:ext cx="1157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Consumer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2610" y="2113089"/>
            <a:ext cx="8454390" cy="3321685"/>
            <a:chOff x="412610" y="2113089"/>
            <a:chExt cx="8454390" cy="3321685"/>
          </a:xfrm>
        </p:grpSpPr>
        <p:sp>
          <p:nvSpPr>
            <p:cNvPr id="30" name="object 30"/>
            <p:cNvSpPr/>
            <p:nvPr/>
          </p:nvSpPr>
          <p:spPr>
            <a:xfrm>
              <a:off x="1904491" y="2119756"/>
              <a:ext cx="4403725" cy="1791970"/>
            </a:xfrm>
            <a:custGeom>
              <a:avLst/>
              <a:gdLst/>
              <a:ahLst/>
              <a:cxnLst/>
              <a:rect l="l" t="t" r="r" b="b"/>
              <a:pathLst>
                <a:path w="4403725" h="1791970">
                  <a:moveTo>
                    <a:pt x="4403725" y="0"/>
                  </a:moveTo>
                  <a:lnTo>
                    <a:pt x="0" y="0"/>
                  </a:lnTo>
                  <a:lnTo>
                    <a:pt x="0" y="1791843"/>
                  </a:lnTo>
                  <a:lnTo>
                    <a:pt x="4403725" y="1791843"/>
                  </a:lnTo>
                  <a:lnTo>
                    <a:pt x="44037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04491" y="2119756"/>
              <a:ext cx="4403725" cy="1791970"/>
            </a:xfrm>
            <a:custGeom>
              <a:avLst/>
              <a:gdLst/>
              <a:ahLst/>
              <a:cxnLst/>
              <a:rect l="l" t="t" r="r" b="b"/>
              <a:pathLst>
                <a:path w="4403725" h="1791970">
                  <a:moveTo>
                    <a:pt x="0" y="1791843"/>
                  </a:moveTo>
                  <a:lnTo>
                    <a:pt x="4403725" y="1791843"/>
                  </a:lnTo>
                  <a:lnTo>
                    <a:pt x="4403725" y="0"/>
                  </a:lnTo>
                  <a:lnTo>
                    <a:pt x="0" y="0"/>
                  </a:lnTo>
                  <a:lnTo>
                    <a:pt x="0" y="1791843"/>
                  </a:lnTo>
                  <a:close/>
                </a:path>
              </a:pathLst>
            </a:custGeom>
            <a:ln w="1333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9277" y="4488560"/>
              <a:ext cx="1416050" cy="50800"/>
            </a:xfrm>
            <a:custGeom>
              <a:avLst/>
              <a:gdLst/>
              <a:ahLst/>
              <a:cxnLst/>
              <a:rect l="l" t="t" r="r" b="b"/>
              <a:pathLst>
                <a:path w="1416050" h="50800">
                  <a:moveTo>
                    <a:pt x="50800" y="0"/>
                  </a:moveTo>
                  <a:lnTo>
                    <a:pt x="0" y="25400"/>
                  </a:lnTo>
                  <a:lnTo>
                    <a:pt x="50800" y="50800"/>
                  </a:lnTo>
                  <a:lnTo>
                    <a:pt x="32003" y="32003"/>
                  </a:lnTo>
                  <a:lnTo>
                    <a:pt x="25400" y="32003"/>
                  </a:lnTo>
                  <a:lnTo>
                    <a:pt x="25400" y="18668"/>
                  </a:lnTo>
                  <a:lnTo>
                    <a:pt x="32131" y="18668"/>
                  </a:lnTo>
                  <a:lnTo>
                    <a:pt x="50800" y="0"/>
                  </a:lnTo>
                  <a:close/>
                </a:path>
                <a:path w="1416050" h="50800">
                  <a:moveTo>
                    <a:pt x="1390091" y="25400"/>
                  </a:moveTo>
                  <a:lnTo>
                    <a:pt x="1364691" y="50800"/>
                  </a:lnTo>
                  <a:lnTo>
                    <a:pt x="1402283" y="32003"/>
                  </a:lnTo>
                  <a:lnTo>
                    <a:pt x="1390091" y="32003"/>
                  </a:lnTo>
                  <a:lnTo>
                    <a:pt x="1390091" y="25400"/>
                  </a:lnTo>
                  <a:close/>
                </a:path>
                <a:path w="1416050" h="50800">
                  <a:moveTo>
                    <a:pt x="25400" y="25400"/>
                  </a:moveTo>
                  <a:lnTo>
                    <a:pt x="25400" y="32003"/>
                  </a:lnTo>
                  <a:lnTo>
                    <a:pt x="32003" y="32003"/>
                  </a:lnTo>
                  <a:lnTo>
                    <a:pt x="25400" y="25400"/>
                  </a:lnTo>
                  <a:close/>
                </a:path>
                <a:path w="1416050" h="50800">
                  <a:moveTo>
                    <a:pt x="1383360" y="18668"/>
                  </a:moveTo>
                  <a:lnTo>
                    <a:pt x="32131" y="18668"/>
                  </a:lnTo>
                  <a:lnTo>
                    <a:pt x="25400" y="25400"/>
                  </a:lnTo>
                  <a:lnTo>
                    <a:pt x="32003" y="32003"/>
                  </a:lnTo>
                  <a:lnTo>
                    <a:pt x="1383487" y="32003"/>
                  </a:lnTo>
                  <a:lnTo>
                    <a:pt x="1390091" y="25400"/>
                  </a:lnTo>
                  <a:lnTo>
                    <a:pt x="1383360" y="18668"/>
                  </a:lnTo>
                  <a:close/>
                </a:path>
                <a:path w="1416050" h="50800">
                  <a:moveTo>
                    <a:pt x="1402029" y="18668"/>
                  </a:moveTo>
                  <a:lnTo>
                    <a:pt x="1390091" y="18668"/>
                  </a:lnTo>
                  <a:lnTo>
                    <a:pt x="1390091" y="32003"/>
                  </a:lnTo>
                  <a:lnTo>
                    <a:pt x="1402283" y="32003"/>
                  </a:lnTo>
                  <a:lnTo>
                    <a:pt x="1415491" y="25400"/>
                  </a:lnTo>
                  <a:lnTo>
                    <a:pt x="1402029" y="18668"/>
                  </a:lnTo>
                  <a:close/>
                </a:path>
                <a:path w="1416050" h="50800">
                  <a:moveTo>
                    <a:pt x="32131" y="18668"/>
                  </a:moveTo>
                  <a:lnTo>
                    <a:pt x="25400" y="18668"/>
                  </a:lnTo>
                  <a:lnTo>
                    <a:pt x="25400" y="25400"/>
                  </a:lnTo>
                  <a:lnTo>
                    <a:pt x="32131" y="18668"/>
                  </a:lnTo>
                  <a:close/>
                </a:path>
                <a:path w="1416050" h="50800">
                  <a:moveTo>
                    <a:pt x="1364691" y="0"/>
                  </a:moveTo>
                  <a:lnTo>
                    <a:pt x="1390091" y="25400"/>
                  </a:lnTo>
                  <a:lnTo>
                    <a:pt x="1390091" y="18668"/>
                  </a:lnTo>
                  <a:lnTo>
                    <a:pt x="1402029" y="18668"/>
                  </a:lnTo>
                  <a:lnTo>
                    <a:pt x="1364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277" y="4324730"/>
              <a:ext cx="1416050" cy="378460"/>
            </a:xfrm>
            <a:custGeom>
              <a:avLst/>
              <a:gdLst/>
              <a:ahLst/>
              <a:cxnLst/>
              <a:rect l="l" t="t" r="r" b="b"/>
              <a:pathLst>
                <a:path w="1416050" h="378460">
                  <a:moveTo>
                    <a:pt x="1415491" y="0"/>
                  </a:moveTo>
                  <a:lnTo>
                    <a:pt x="1415491" y="360934"/>
                  </a:lnTo>
                </a:path>
                <a:path w="1416050" h="378460">
                  <a:moveTo>
                    <a:pt x="0" y="17399"/>
                  </a:moveTo>
                  <a:lnTo>
                    <a:pt x="0" y="378333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4491" y="4473575"/>
              <a:ext cx="4403725" cy="50800"/>
            </a:xfrm>
            <a:custGeom>
              <a:avLst/>
              <a:gdLst/>
              <a:ahLst/>
              <a:cxnLst/>
              <a:rect l="l" t="t" r="r" b="b"/>
              <a:pathLst>
                <a:path w="4403725" h="50800">
                  <a:moveTo>
                    <a:pt x="50800" y="0"/>
                  </a:moveTo>
                  <a:lnTo>
                    <a:pt x="0" y="25400"/>
                  </a:lnTo>
                  <a:lnTo>
                    <a:pt x="50800" y="50800"/>
                  </a:lnTo>
                  <a:lnTo>
                    <a:pt x="32004" y="32004"/>
                  </a:lnTo>
                  <a:lnTo>
                    <a:pt x="25400" y="32004"/>
                  </a:lnTo>
                  <a:lnTo>
                    <a:pt x="25400" y="18668"/>
                  </a:lnTo>
                  <a:lnTo>
                    <a:pt x="32131" y="18668"/>
                  </a:lnTo>
                  <a:lnTo>
                    <a:pt x="50800" y="0"/>
                  </a:lnTo>
                  <a:close/>
                </a:path>
                <a:path w="4403725" h="50800">
                  <a:moveTo>
                    <a:pt x="4378325" y="25400"/>
                  </a:moveTo>
                  <a:lnTo>
                    <a:pt x="4352925" y="50800"/>
                  </a:lnTo>
                  <a:lnTo>
                    <a:pt x="4390516" y="32004"/>
                  </a:lnTo>
                  <a:lnTo>
                    <a:pt x="4378325" y="32004"/>
                  </a:lnTo>
                  <a:lnTo>
                    <a:pt x="4378325" y="25400"/>
                  </a:lnTo>
                  <a:close/>
                </a:path>
                <a:path w="4403725" h="50800">
                  <a:moveTo>
                    <a:pt x="25400" y="25400"/>
                  </a:moveTo>
                  <a:lnTo>
                    <a:pt x="25400" y="32004"/>
                  </a:lnTo>
                  <a:lnTo>
                    <a:pt x="32004" y="32004"/>
                  </a:lnTo>
                  <a:lnTo>
                    <a:pt x="25400" y="25400"/>
                  </a:lnTo>
                  <a:close/>
                </a:path>
                <a:path w="4403725" h="50800">
                  <a:moveTo>
                    <a:pt x="4371593" y="18668"/>
                  </a:moveTo>
                  <a:lnTo>
                    <a:pt x="32131" y="18668"/>
                  </a:lnTo>
                  <a:lnTo>
                    <a:pt x="25400" y="25400"/>
                  </a:lnTo>
                  <a:lnTo>
                    <a:pt x="32004" y="32004"/>
                  </a:lnTo>
                  <a:lnTo>
                    <a:pt x="4371720" y="32004"/>
                  </a:lnTo>
                  <a:lnTo>
                    <a:pt x="4378325" y="25400"/>
                  </a:lnTo>
                  <a:lnTo>
                    <a:pt x="4371593" y="18668"/>
                  </a:lnTo>
                  <a:close/>
                </a:path>
                <a:path w="4403725" h="50800">
                  <a:moveTo>
                    <a:pt x="4390262" y="18668"/>
                  </a:moveTo>
                  <a:lnTo>
                    <a:pt x="4378325" y="18668"/>
                  </a:lnTo>
                  <a:lnTo>
                    <a:pt x="4378325" y="32004"/>
                  </a:lnTo>
                  <a:lnTo>
                    <a:pt x="4390516" y="32004"/>
                  </a:lnTo>
                  <a:lnTo>
                    <a:pt x="4403725" y="25400"/>
                  </a:lnTo>
                  <a:lnTo>
                    <a:pt x="4390262" y="18668"/>
                  </a:lnTo>
                  <a:close/>
                </a:path>
                <a:path w="4403725" h="50800">
                  <a:moveTo>
                    <a:pt x="32131" y="18668"/>
                  </a:moveTo>
                  <a:lnTo>
                    <a:pt x="25400" y="18668"/>
                  </a:lnTo>
                  <a:lnTo>
                    <a:pt x="25400" y="25400"/>
                  </a:lnTo>
                  <a:lnTo>
                    <a:pt x="32131" y="18668"/>
                  </a:lnTo>
                  <a:close/>
                </a:path>
                <a:path w="4403725" h="50800">
                  <a:moveTo>
                    <a:pt x="4352925" y="0"/>
                  </a:moveTo>
                  <a:lnTo>
                    <a:pt x="4378325" y="25400"/>
                  </a:lnTo>
                  <a:lnTo>
                    <a:pt x="4378325" y="18668"/>
                  </a:lnTo>
                  <a:lnTo>
                    <a:pt x="4390262" y="18668"/>
                  </a:lnTo>
                  <a:lnTo>
                    <a:pt x="435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4491" y="4309872"/>
              <a:ext cx="4403725" cy="378460"/>
            </a:xfrm>
            <a:custGeom>
              <a:avLst/>
              <a:gdLst/>
              <a:ahLst/>
              <a:cxnLst/>
              <a:rect l="l" t="t" r="r" b="b"/>
              <a:pathLst>
                <a:path w="4403725" h="378460">
                  <a:moveTo>
                    <a:pt x="4403725" y="0"/>
                  </a:moveTo>
                  <a:lnTo>
                    <a:pt x="4403725" y="360806"/>
                  </a:lnTo>
                </a:path>
                <a:path w="4403725" h="378460">
                  <a:moveTo>
                    <a:pt x="0" y="17398"/>
                  </a:moveTo>
                  <a:lnTo>
                    <a:pt x="0" y="378205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3824" y="4468622"/>
              <a:ext cx="2386330" cy="50800"/>
            </a:xfrm>
            <a:custGeom>
              <a:avLst/>
              <a:gdLst/>
              <a:ahLst/>
              <a:cxnLst/>
              <a:rect l="l" t="t" r="r" b="b"/>
              <a:pathLst>
                <a:path w="2386329" h="50800">
                  <a:moveTo>
                    <a:pt x="50800" y="0"/>
                  </a:moveTo>
                  <a:lnTo>
                    <a:pt x="0" y="25400"/>
                  </a:lnTo>
                  <a:lnTo>
                    <a:pt x="50800" y="50800"/>
                  </a:lnTo>
                  <a:lnTo>
                    <a:pt x="32003" y="32003"/>
                  </a:lnTo>
                  <a:lnTo>
                    <a:pt x="25400" y="32003"/>
                  </a:lnTo>
                  <a:lnTo>
                    <a:pt x="25400" y="18668"/>
                  </a:lnTo>
                  <a:lnTo>
                    <a:pt x="32130" y="18668"/>
                  </a:lnTo>
                  <a:lnTo>
                    <a:pt x="50800" y="0"/>
                  </a:lnTo>
                  <a:close/>
                </a:path>
                <a:path w="2386329" h="50800">
                  <a:moveTo>
                    <a:pt x="2360549" y="25400"/>
                  </a:moveTo>
                  <a:lnTo>
                    <a:pt x="2335149" y="50800"/>
                  </a:lnTo>
                  <a:lnTo>
                    <a:pt x="2372741" y="32003"/>
                  </a:lnTo>
                  <a:lnTo>
                    <a:pt x="2360549" y="32003"/>
                  </a:lnTo>
                  <a:lnTo>
                    <a:pt x="2360549" y="25400"/>
                  </a:lnTo>
                  <a:close/>
                </a:path>
                <a:path w="2386329" h="50800">
                  <a:moveTo>
                    <a:pt x="25400" y="25400"/>
                  </a:moveTo>
                  <a:lnTo>
                    <a:pt x="25400" y="32003"/>
                  </a:lnTo>
                  <a:lnTo>
                    <a:pt x="32003" y="32003"/>
                  </a:lnTo>
                  <a:lnTo>
                    <a:pt x="25400" y="25400"/>
                  </a:lnTo>
                  <a:close/>
                </a:path>
                <a:path w="2386329" h="50800">
                  <a:moveTo>
                    <a:pt x="2353818" y="18668"/>
                  </a:moveTo>
                  <a:lnTo>
                    <a:pt x="32130" y="18668"/>
                  </a:lnTo>
                  <a:lnTo>
                    <a:pt x="25400" y="25400"/>
                  </a:lnTo>
                  <a:lnTo>
                    <a:pt x="32003" y="32003"/>
                  </a:lnTo>
                  <a:lnTo>
                    <a:pt x="2353945" y="32003"/>
                  </a:lnTo>
                  <a:lnTo>
                    <a:pt x="2360549" y="25400"/>
                  </a:lnTo>
                  <a:lnTo>
                    <a:pt x="2353818" y="18668"/>
                  </a:lnTo>
                  <a:close/>
                </a:path>
                <a:path w="2386329" h="50800">
                  <a:moveTo>
                    <a:pt x="2372486" y="18668"/>
                  </a:moveTo>
                  <a:lnTo>
                    <a:pt x="2360549" y="18668"/>
                  </a:lnTo>
                  <a:lnTo>
                    <a:pt x="2360549" y="32003"/>
                  </a:lnTo>
                  <a:lnTo>
                    <a:pt x="2372741" y="32003"/>
                  </a:lnTo>
                  <a:lnTo>
                    <a:pt x="2385949" y="25400"/>
                  </a:lnTo>
                  <a:lnTo>
                    <a:pt x="2372486" y="18668"/>
                  </a:lnTo>
                  <a:close/>
                </a:path>
                <a:path w="2386329" h="50800">
                  <a:moveTo>
                    <a:pt x="32130" y="18668"/>
                  </a:moveTo>
                  <a:lnTo>
                    <a:pt x="25400" y="18668"/>
                  </a:lnTo>
                  <a:lnTo>
                    <a:pt x="25400" y="25400"/>
                  </a:lnTo>
                  <a:lnTo>
                    <a:pt x="32130" y="18668"/>
                  </a:lnTo>
                  <a:close/>
                </a:path>
                <a:path w="2386329" h="50800">
                  <a:moveTo>
                    <a:pt x="2335149" y="0"/>
                  </a:moveTo>
                  <a:lnTo>
                    <a:pt x="2360549" y="25400"/>
                  </a:lnTo>
                  <a:lnTo>
                    <a:pt x="2360549" y="18668"/>
                  </a:lnTo>
                  <a:lnTo>
                    <a:pt x="2372486" y="18668"/>
                  </a:lnTo>
                  <a:lnTo>
                    <a:pt x="2335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73824" y="4304791"/>
              <a:ext cx="2386330" cy="378460"/>
            </a:xfrm>
            <a:custGeom>
              <a:avLst/>
              <a:gdLst/>
              <a:ahLst/>
              <a:cxnLst/>
              <a:rect l="l" t="t" r="r" b="b"/>
              <a:pathLst>
                <a:path w="2386329" h="378460">
                  <a:moveTo>
                    <a:pt x="2385949" y="0"/>
                  </a:moveTo>
                  <a:lnTo>
                    <a:pt x="2385949" y="360933"/>
                  </a:lnTo>
                </a:path>
                <a:path w="2386329" h="378460">
                  <a:moveTo>
                    <a:pt x="0" y="17525"/>
                  </a:moveTo>
                  <a:lnTo>
                    <a:pt x="0" y="378332"/>
                  </a:lnTo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237" y="4332211"/>
              <a:ext cx="1184910" cy="1102995"/>
            </a:xfrm>
            <a:custGeom>
              <a:avLst/>
              <a:gdLst/>
              <a:ahLst/>
              <a:cxnLst/>
              <a:rect l="l" t="t" r="r" b="b"/>
              <a:pathLst>
                <a:path w="1184910" h="1102995">
                  <a:moveTo>
                    <a:pt x="1184529" y="0"/>
                  </a:moveTo>
                  <a:lnTo>
                    <a:pt x="0" y="0"/>
                  </a:lnTo>
                  <a:lnTo>
                    <a:pt x="0" y="1102499"/>
                  </a:lnTo>
                  <a:lnTo>
                    <a:pt x="1184529" y="1102499"/>
                  </a:lnTo>
                  <a:lnTo>
                    <a:pt x="1184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9960" y="4544390"/>
            <a:ext cx="11899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Suppliers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41115" y="4294873"/>
            <a:ext cx="1306830" cy="1102995"/>
          </a:xfrm>
          <a:custGeom>
            <a:avLst/>
            <a:gdLst/>
            <a:ahLst/>
            <a:cxnLst/>
            <a:rect l="l" t="t" r="r" b="b"/>
            <a:pathLst>
              <a:path w="1306829" h="1102995">
                <a:moveTo>
                  <a:pt x="1306830" y="0"/>
                </a:moveTo>
                <a:lnTo>
                  <a:pt x="0" y="0"/>
                </a:lnTo>
                <a:lnTo>
                  <a:pt x="0" y="1102499"/>
                </a:lnTo>
                <a:lnTo>
                  <a:pt x="1306830" y="1102499"/>
                </a:lnTo>
                <a:lnTo>
                  <a:pt x="1306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99282" y="4507229"/>
            <a:ext cx="1189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Operations Management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75043" y="4294873"/>
            <a:ext cx="1174115" cy="1102995"/>
          </a:xfrm>
          <a:custGeom>
            <a:avLst/>
            <a:gdLst/>
            <a:ahLst/>
            <a:cxnLst/>
            <a:rect l="l" t="t" r="r" b="b"/>
            <a:pathLst>
              <a:path w="1174115" h="1102995">
                <a:moveTo>
                  <a:pt x="1173987" y="0"/>
                </a:moveTo>
                <a:lnTo>
                  <a:pt x="0" y="0"/>
                </a:lnTo>
                <a:lnTo>
                  <a:pt x="0" y="1102499"/>
                </a:lnTo>
                <a:lnTo>
                  <a:pt x="1173987" y="1102499"/>
                </a:lnTo>
                <a:lnTo>
                  <a:pt x="1173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66915" y="4507229"/>
            <a:ext cx="1189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Marketing Management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93215" y="4936235"/>
            <a:ext cx="5470525" cy="76200"/>
          </a:xfrm>
          <a:custGeom>
            <a:avLst/>
            <a:gdLst/>
            <a:ahLst/>
            <a:cxnLst/>
            <a:rect l="l" t="t" r="r" b="b"/>
            <a:pathLst>
              <a:path w="5470525" h="76200">
                <a:moveTo>
                  <a:pt x="1747901" y="38100"/>
                </a:moveTo>
                <a:lnTo>
                  <a:pt x="1725549" y="26924"/>
                </a:lnTo>
                <a:lnTo>
                  <a:pt x="1671688" y="0"/>
                </a:lnTo>
                <a:lnTo>
                  <a:pt x="1689633" y="26924"/>
                </a:lnTo>
                <a:lnTo>
                  <a:pt x="0" y="26924"/>
                </a:lnTo>
                <a:lnTo>
                  <a:pt x="0" y="49149"/>
                </a:lnTo>
                <a:lnTo>
                  <a:pt x="1689722" y="49149"/>
                </a:lnTo>
                <a:lnTo>
                  <a:pt x="1671688" y="76200"/>
                </a:lnTo>
                <a:lnTo>
                  <a:pt x="1725790" y="49149"/>
                </a:lnTo>
                <a:lnTo>
                  <a:pt x="1747901" y="38100"/>
                </a:lnTo>
                <a:close/>
              </a:path>
              <a:path w="5470525" h="76200">
                <a:moveTo>
                  <a:pt x="5470271" y="38100"/>
                </a:moveTo>
                <a:lnTo>
                  <a:pt x="5447919" y="26924"/>
                </a:lnTo>
                <a:lnTo>
                  <a:pt x="5394071" y="0"/>
                </a:lnTo>
                <a:lnTo>
                  <a:pt x="5412016" y="26924"/>
                </a:lnTo>
                <a:lnTo>
                  <a:pt x="2936621" y="26924"/>
                </a:lnTo>
                <a:lnTo>
                  <a:pt x="2936621" y="49149"/>
                </a:lnTo>
                <a:lnTo>
                  <a:pt x="5412092" y="49149"/>
                </a:lnTo>
                <a:lnTo>
                  <a:pt x="5419471" y="38100"/>
                </a:lnTo>
                <a:lnTo>
                  <a:pt x="5394071" y="76200"/>
                </a:lnTo>
                <a:lnTo>
                  <a:pt x="5448160" y="49149"/>
                </a:lnTo>
                <a:lnTo>
                  <a:pt x="547027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61388" y="2450693"/>
            <a:ext cx="1138555" cy="1170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Raw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Material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(Storage)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9561" y="3004947"/>
            <a:ext cx="169799" cy="762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273552" y="2438247"/>
            <a:ext cx="1512570" cy="1170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48590" marR="143510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Manufacturing (Factory Production)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54904" y="2450693"/>
            <a:ext cx="1290320" cy="1170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83185" marR="76200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Warehousing (Finished Goods)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45110" y="1440497"/>
            <a:ext cx="8853805" cy="4205605"/>
            <a:chOff x="145110" y="1440497"/>
            <a:chExt cx="8853805" cy="4205605"/>
          </a:xfrm>
        </p:grpSpPr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106" y="3004947"/>
              <a:ext cx="169799" cy="762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52412" y="1447800"/>
              <a:ext cx="8839200" cy="4191000"/>
            </a:xfrm>
            <a:custGeom>
              <a:avLst/>
              <a:gdLst/>
              <a:ahLst/>
              <a:cxnLst/>
              <a:rect l="l" t="t" r="r" b="b"/>
              <a:pathLst>
                <a:path w="8839200" h="4191000">
                  <a:moveTo>
                    <a:pt x="0" y="4191000"/>
                  </a:moveTo>
                  <a:lnTo>
                    <a:pt x="8839200" y="41910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419100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60096"/>
            <a:ext cx="8395335" cy="566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25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Some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definitions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mentioned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below:</a:t>
            </a:r>
            <a:endParaRPr sz="19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ts val="1820"/>
              </a:lnSpc>
              <a:spcBef>
                <a:spcPts val="41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According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to</a:t>
            </a:r>
            <a:r>
              <a:rPr sz="1900" b="1" spc="-4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Lee</a:t>
            </a:r>
            <a:r>
              <a:rPr sz="1900" b="1" spc="-3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J.</a:t>
            </a:r>
            <a:r>
              <a:rPr sz="1900" b="1" spc="-1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Kraiewski,</a:t>
            </a:r>
            <a:r>
              <a:rPr sz="1900" b="1" spc="-6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Larry</a:t>
            </a:r>
            <a:r>
              <a:rPr sz="1900" b="1" spc="-7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P.</a:t>
            </a:r>
            <a:r>
              <a:rPr sz="1900" b="1" spc="-1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Ritzman,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"The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term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Operations 	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refers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direction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control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that 	</a:t>
            </a:r>
            <a:r>
              <a:rPr sz="1900" dirty="0">
                <a:latin typeface="Lucida Sans Unicode"/>
                <a:cs typeface="Lucida Sans Unicode"/>
              </a:rPr>
              <a:t>transform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services."</a:t>
            </a:r>
            <a:endParaRPr sz="1900">
              <a:latin typeface="Lucida Sans Unicode"/>
              <a:cs typeface="Lucida Sans Unicode"/>
            </a:endParaRPr>
          </a:p>
          <a:p>
            <a:pPr marL="268605" marR="309880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  <a:tab pos="7131050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According</a:t>
            </a:r>
            <a:r>
              <a:rPr sz="1900" b="1" spc="-6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to</a:t>
            </a:r>
            <a:r>
              <a:rPr sz="1900" b="1" spc="-5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Richard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B.</a:t>
            </a:r>
            <a:r>
              <a:rPr sz="1900" b="1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Chase,</a:t>
            </a:r>
            <a:r>
              <a:rPr sz="1900" b="1" spc="-6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Nicholas</a:t>
            </a:r>
            <a:r>
              <a:rPr sz="1900" b="1" spc="-6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J.</a:t>
            </a:r>
            <a:r>
              <a:rPr sz="1900" b="1" spc="1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Aquilano</a:t>
            </a:r>
            <a:r>
              <a:rPr sz="1900" b="1" spc="-5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&amp;</a:t>
            </a:r>
            <a:r>
              <a:rPr sz="1900" b="1" spc="-4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F.</a:t>
            </a:r>
            <a:r>
              <a:rPr sz="1900" b="1" spc="-35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latin typeface="Lucida Sans Unicode"/>
                <a:cs typeface="Lucida Sans Unicode"/>
              </a:rPr>
              <a:t>Robert </a:t>
            </a:r>
            <a:r>
              <a:rPr sz="1900" b="1" dirty="0">
                <a:latin typeface="Lucida Sans Unicode"/>
                <a:cs typeface="Lucida Sans Unicode"/>
              </a:rPr>
              <a:t>Jacobs,</a:t>
            </a:r>
            <a:r>
              <a:rPr sz="1900" b="1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"Operations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design, </a:t>
            </a:r>
            <a:r>
              <a:rPr sz="1900" dirty="0">
                <a:latin typeface="Lucida Sans Unicode"/>
                <a:cs typeface="Lucida Sans Unicode"/>
              </a:rPr>
              <a:t>operation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production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10" dirty="0">
                <a:latin typeface="Lucida Sans Unicode"/>
                <a:cs typeface="Lucida Sans Unicode"/>
              </a:rPr>
              <a:t>systems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create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firm's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primary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services."</a:t>
            </a:r>
            <a:endParaRPr sz="1900">
              <a:latin typeface="Lucida Sans Unicode"/>
              <a:cs typeface="Lucida Sans Unicode"/>
            </a:endParaRPr>
          </a:p>
          <a:p>
            <a:pPr marL="267335" marR="481965" indent="-255270" algn="just">
              <a:lnSpc>
                <a:spcPts val="1820"/>
              </a:lnSpc>
              <a:spcBef>
                <a:spcPts val="38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According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to</a:t>
            </a:r>
            <a:r>
              <a:rPr sz="1900" b="1" spc="-4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Everett</a:t>
            </a:r>
            <a:r>
              <a:rPr sz="1900" b="1" spc="-7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E.</a:t>
            </a:r>
            <a:r>
              <a:rPr sz="1900" b="1" spc="-4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Adam</a:t>
            </a:r>
            <a:r>
              <a:rPr sz="1900" b="1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Jr.,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Ronald</a:t>
            </a:r>
            <a:r>
              <a:rPr sz="1900" b="1" spc="-5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J.</a:t>
            </a:r>
            <a:r>
              <a:rPr sz="1900" b="1" spc="-4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Ebert,</a:t>
            </a:r>
            <a:r>
              <a:rPr sz="1900" b="1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"The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operations 	</a:t>
            </a:r>
            <a:r>
              <a:rPr sz="1900" dirty="0">
                <a:latin typeface="Lucida Sans Unicode"/>
                <a:cs typeface="Lucida Sans Unicode"/>
              </a:rPr>
              <a:t>manager's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job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converting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into 	</a:t>
            </a:r>
            <a:r>
              <a:rPr sz="1900" dirty="0">
                <a:latin typeface="Lucida Sans Unicode"/>
                <a:cs typeface="Lucida Sans Unicode"/>
              </a:rPr>
              <a:t>desired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outputs."</a:t>
            </a:r>
            <a:endParaRPr sz="1900">
              <a:latin typeface="Lucida Sans Unicode"/>
              <a:cs typeface="Lucida Sans Unicode"/>
            </a:endParaRPr>
          </a:p>
          <a:p>
            <a:pPr marL="268605" marR="168910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latin typeface="Lucida Sans Unicode"/>
                <a:cs typeface="Lucida Sans Unicode"/>
              </a:rPr>
              <a:t>According</a:t>
            </a:r>
            <a:r>
              <a:rPr sz="1900" b="1" spc="-7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to</a:t>
            </a:r>
            <a:r>
              <a:rPr sz="1900" b="1" spc="-5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Jay</a:t>
            </a:r>
            <a:r>
              <a:rPr sz="1900" b="1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Heizer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and</a:t>
            </a:r>
            <a:r>
              <a:rPr sz="1900" b="1" spc="-6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Barry</a:t>
            </a:r>
            <a:r>
              <a:rPr sz="1900" b="1" spc="-7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Render,</a:t>
            </a:r>
            <a:r>
              <a:rPr sz="1900" b="1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"Operations</a:t>
            </a:r>
            <a:r>
              <a:rPr sz="1900" spc="-10" dirty="0">
                <a:latin typeface="Lucida Sans Unicode"/>
                <a:cs typeface="Lucida Sans Unicode"/>
              </a:rPr>
              <a:t> management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activities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creates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value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form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goods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transforming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outputs.”</a:t>
            </a:r>
            <a:endParaRPr sz="1900">
              <a:latin typeface="Lucida Sans Unicode"/>
              <a:cs typeface="Lucida Sans Unicode"/>
            </a:endParaRPr>
          </a:p>
          <a:p>
            <a:pPr marL="12700" marR="37465">
              <a:lnSpc>
                <a:spcPct val="80000"/>
              </a:lnSpc>
              <a:spcBef>
                <a:spcPts val="409"/>
              </a:spcBef>
            </a:pP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above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definitions,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purposeful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actions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or </a:t>
            </a:r>
            <a:r>
              <a:rPr sz="1900" dirty="0">
                <a:latin typeface="Lucida Sans Unicode"/>
                <a:cs typeface="Lucida Sans Unicode"/>
              </a:rPr>
              <a:t>activities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methodically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work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process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achieve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pre-</a:t>
            </a:r>
            <a:r>
              <a:rPr sz="1900" dirty="0">
                <a:latin typeface="Lucida Sans Unicode"/>
                <a:cs typeface="Lucida Sans Unicode"/>
              </a:rPr>
              <a:t>decided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objectives.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indicates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that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consists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tactics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such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scheduling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work, </a:t>
            </a:r>
            <a:r>
              <a:rPr sz="1900" dirty="0">
                <a:latin typeface="Lucida Sans Unicode"/>
                <a:cs typeface="Lucida Sans Unicode"/>
              </a:rPr>
              <a:t>assigning</a:t>
            </a:r>
            <a:r>
              <a:rPr sz="1900" spc="-1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resources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including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people,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equipment,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managing </a:t>
            </a:r>
            <a:r>
              <a:rPr sz="1900" dirty="0">
                <a:latin typeface="Lucida Sans Unicode"/>
                <a:cs typeface="Lucida Sans Unicode"/>
              </a:rPr>
              <a:t>inventories,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assessing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standards,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type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decisions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</a:t>
            </a:r>
            <a:r>
              <a:rPr sz="1900" spc="5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sequence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making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individual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items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mix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put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it </a:t>
            </a:r>
            <a:r>
              <a:rPr sz="1900" dirty="0">
                <a:latin typeface="Lucida Sans Unicode"/>
                <a:cs typeface="Lucida Sans Unicode"/>
              </a:rPr>
              <a:t>simply.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understood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whereby </a:t>
            </a:r>
            <a:r>
              <a:rPr sz="1900" dirty="0">
                <a:latin typeface="Lucida Sans Unicode"/>
                <a:cs typeface="Lucida Sans Unicode"/>
              </a:rPr>
              <a:t>resources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inputs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converted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more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useful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products.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958342"/>
            <a:ext cx="8301355" cy="47707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66040" indent="-256540">
              <a:lnSpc>
                <a:spcPct val="80000"/>
              </a:lnSpc>
              <a:spcBef>
                <a:spcPts val="48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management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enables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systematic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design,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direction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processes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that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transform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inputs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internal,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well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as </a:t>
            </a:r>
            <a:r>
              <a:rPr sz="1600" dirty="0">
                <a:latin typeface="Lucida Sans Unicode"/>
                <a:cs typeface="Lucida Sans Unicode"/>
              </a:rPr>
              <a:t>external,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customers.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Thus,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objectives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management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as </a:t>
            </a:r>
            <a:r>
              <a:rPr sz="1600" spc="-10" dirty="0">
                <a:latin typeface="Lucida Sans Unicode"/>
                <a:cs typeface="Lucida Sans Unicode"/>
              </a:rPr>
              <a:t>follows: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ts val="1730"/>
              </a:lnSpc>
              <a:spcBef>
                <a:spcPts val="2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quality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goods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services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customer’s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demands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and</a:t>
            </a:r>
            <a:endParaRPr sz="1600">
              <a:latin typeface="Lucida Sans Unicode"/>
              <a:cs typeface="Lucida Sans Unicode"/>
            </a:endParaRPr>
          </a:p>
          <a:p>
            <a:pPr marL="532130">
              <a:lnSpc>
                <a:spcPts val="1730"/>
              </a:lnSpc>
            </a:pPr>
            <a:r>
              <a:rPr sz="1600" spc="-10" dirty="0">
                <a:latin typeface="Lucida Sans Unicode"/>
                <a:cs typeface="Lucida Sans Unicode"/>
              </a:rPr>
              <a:t>expectations.</a:t>
            </a:r>
            <a:endParaRPr sz="1600">
              <a:latin typeface="Lucida Sans Unicode"/>
              <a:cs typeface="Lucida Sans Unicode"/>
            </a:endParaRPr>
          </a:p>
          <a:p>
            <a:pPr marL="532130" marR="455930" lvl="1" indent="-172720">
              <a:lnSpc>
                <a:spcPts val="1540"/>
              </a:lnSpc>
              <a:spcBef>
                <a:spcPts val="380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fulfillment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interests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stakeholders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(i.e.,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customers,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suppliers, </a:t>
            </a:r>
            <a:r>
              <a:rPr sz="1600" dirty="0">
                <a:latin typeface="Lucida Sans Unicode"/>
                <a:cs typeface="Lucida Sans Unicode"/>
              </a:rPr>
              <a:t>employees,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shareholders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investors,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local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community,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government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etc.).</a:t>
            </a:r>
            <a:endParaRPr sz="1600">
              <a:latin typeface="Lucida Sans Unicode"/>
              <a:cs typeface="Lucida Sans Unicode"/>
            </a:endParaRPr>
          </a:p>
          <a:p>
            <a:pPr marL="532130" marR="631190" lvl="1" indent="-172720">
              <a:lnSpc>
                <a:spcPts val="1540"/>
              </a:lnSpc>
              <a:spcBef>
                <a:spcPts val="38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make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optimum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utilization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various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inputs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like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manpower,</a:t>
            </a:r>
            <a:r>
              <a:rPr sz="1600" spc="-10" dirty="0">
                <a:latin typeface="Lucida Sans Unicode"/>
                <a:cs typeface="Lucida Sans Unicode"/>
              </a:rPr>
              <a:t> machine, </a:t>
            </a:r>
            <a:r>
              <a:rPr sz="1600" dirty="0">
                <a:latin typeface="Lucida Sans Unicode"/>
                <a:cs typeface="Lucida Sans Unicode"/>
              </a:rPr>
              <a:t>materials,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money.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minimize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costs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losses.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improve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profits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values.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improve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system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order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create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value.</a:t>
            </a:r>
            <a:endParaRPr sz="1600">
              <a:latin typeface="Lucida Sans Unicode"/>
              <a:cs typeface="Lucida Sans Unicode"/>
            </a:endParaRPr>
          </a:p>
          <a:p>
            <a:pPr marL="532130" marR="152400" lvl="1" indent="-172720">
              <a:lnSpc>
                <a:spcPts val="1540"/>
              </a:lnSpc>
              <a:spcBef>
                <a:spcPts val="390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increase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efficiency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capacity by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reducing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labour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turnover rate.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adapt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changing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environment.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introduce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friendly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environment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minimum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wastage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scrap.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improve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labour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relation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energize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workers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higher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production.</a:t>
            </a:r>
            <a:endParaRPr sz="1600">
              <a:latin typeface="Lucida Sans Unicode"/>
              <a:cs typeface="Lucida Sans Unicode"/>
            </a:endParaRPr>
          </a:p>
          <a:p>
            <a:pPr marL="532130" lvl="1" indent="-172085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increase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organizational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goodwill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employees’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morale.</a:t>
            </a:r>
            <a:endParaRPr sz="1600">
              <a:latin typeface="Lucida Sans Unicode"/>
              <a:cs typeface="Lucida Sans Unicode"/>
            </a:endParaRPr>
          </a:p>
          <a:p>
            <a:pPr marL="532130" marR="87630" lvl="1" indent="-172720">
              <a:lnSpc>
                <a:spcPct val="81100"/>
              </a:lnSpc>
              <a:spcBef>
                <a:spcPts val="375"/>
              </a:spcBef>
              <a:buClr>
                <a:srgbClr val="2CA1BE"/>
              </a:buClr>
              <a:buSzPct val="68750"/>
              <a:buFont typeface="Wingdings"/>
              <a:buChar char=""/>
              <a:tabLst>
                <a:tab pos="532130" algn="l"/>
              </a:tabLst>
            </a:pP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help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managers develop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necessary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skills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order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achieve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numerous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lucrative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career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opportunities.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0"/>
            <a:ext cx="8208264" cy="1563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970534"/>
            <a:ext cx="8029575" cy="45561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08915" marR="30480" indent="-171450">
              <a:lnSpc>
                <a:spcPts val="1939"/>
              </a:lnSpc>
              <a:spcBef>
                <a:spcPts val="34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Every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manufacturing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service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certain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inputs 	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outputs.</a:t>
            </a:r>
            <a:endParaRPr sz="1800">
              <a:latin typeface="Lucida Sans Unicode"/>
              <a:cs typeface="Lucida Sans Unicode"/>
            </a:endParaRPr>
          </a:p>
          <a:p>
            <a:pPr marL="208915" marR="335280" indent="-171450">
              <a:lnSpc>
                <a:spcPct val="901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getting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desired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output,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inputs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be 	</a:t>
            </a:r>
            <a:r>
              <a:rPr sz="1800" dirty="0">
                <a:latin typeface="Lucida Sans Unicode"/>
                <a:cs typeface="Lucida Sans Unicode"/>
              </a:rPr>
              <a:t>monitored.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actual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output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obtained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also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be 	</a:t>
            </a:r>
            <a:r>
              <a:rPr sz="1800" dirty="0">
                <a:latin typeface="Lucida Sans Unicode"/>
                <a:cs typeface="Lucida Sans Unicode"/>
              </a:rPr>
              <a:t>continually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compared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desired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outputs.</a:t>
            </a:r>
            <a:endParaRPr sz="1800">
              <a:latin typeface="Lucida Sans Unicode"/>
              <a:cs typeface="Lucida Sans Unicode"/>
            </a:endParaRPr>
          </a:p>
          <a:p>
            <a:pPr marL="208915" marR="420370" indent="-171450">
              <a:lnSpc>
                <a:spcPts val="1939"/>
              </a:lnSpc>
              <a:spcBef>
                <a:spcPts val="44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shown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figure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below,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feedback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mechanisms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required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to 	</a:t>
            </a:r>
            <a:r>
              <a:rPr sz="1800" dirty="0">
                <a:latin typeface="Lucida Sans Unicode"/>
                <a:cs typeface="Lucida Sans Unicode"/>
              </a:rPr>
              <a:t>monitor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performance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conversion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process.</a:t>
            </a:r>
            <a:endParaRPr sz="1800">
              <a:latin typeface="Lucida Sans Unicode"/>
              <a:cs typeface="Lucida Sans Unicode"/>
            </a:endParaRPr>
          </a:p>
          <a:p>
            <a:pPr marL="208915" marR="1232535" indent="-171450">
              <a:lnSpc>
                <a:spcPts val="1939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other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words,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main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production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operations 	</a:t>
            </a:r>
            <a:r>
              <a:rPr sz="1800" dirty="0">
                <a:latin typeface="Lucida Sans Unicode"/>
                <a:cs typeface="Lucida Sans Unicode"/>
              </a:rPr>
              <a:t>management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system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process.</a:t>
            </a:r>
            <a:endParaRPr sz="1800">
              <a:latin typeface="Lucida Sans Unicode"/>
              <a:cs typeface="Lucida Sans Unicode"/>
            </a:endParaRPr>
          </a:p>
          <a:p>
            <a:pPr marL="208915" marR="456565" indent="-171450">
              <a:lnSpc>
                <a:spcPts val="1939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certain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available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inputs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resources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desired 	</a:t>
            </a:r>
            <a:r>
              <a:rPr sz="1800" dirty="0">
                <a:latin typeface="Lucida Sans Unicode"/>
                <a:cs typeface="Lucida Sans Unicode"/>
              </a:rPr>
              <a:t>outputs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help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manpower,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machinery,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management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and 	</a:t>
            </a:r>
            <a:r>
              <a:rPr sz="1800" dirty="0">
                <a:latin typeface="Lucida Sans Unicode"/>
                <a:cs typeface="Lucida Sans Unicode"/>
              </a:rPr>
              <a:t>scheduling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(M</a:t>
            </a:r>
            <a:r>
              <a:rPr sz="1800" baseline="25462" dirty="0">
                <a:latin typeface="Lucida Sans Unicode"/>
                <a:cs typeface="Lucida Sans Unicode"/>
              </a:rPr>
              <a:t>3</a:t>
            </a:r>
            <a:r>
              <a:rPr sz="1800" spc="-52" baseline="25462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×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S).</a:t>
            </a:r>
            <a:endParaRPr sz="1800">
              <a:latin typeface="Lucida Sans Unicode"/>
              <a:cs typeface="Lucida Sans Unicode"/>
            </a:endParaRPr>
          </a:p>
          <a:p>
            <a:pPr marL="208915" marR="403860" indent="-171450">
              <a:lnSpc>
                <a:spcPts val="1939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10185" algn="l"/>
              </a:tabLst>
            </a:pPr>
            <a:r>
              <a:rPr sz="1800" dirty="0">
                <a:latin typeface="Lucida Sans Unicode"/>
                <a:cs typeface="Lucida Sans Unicode"/>
              </a:rPr>
              <a:t>There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may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some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random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disturbances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hampering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	</a:t>
            </a: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conversion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converting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inputs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into 	</a:t>
            </a:r>
            <a:r>
              <a:rPr sz="1800" dirty="0">
                <a:latin typeface="Lucida Sans Unicode"/>
                <a:cs typeface="Lucida Sans Unicode"/>
              </a:rPr>
              <a:t>desired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outputs.</a:t>
            </a:r>
            <a:endParaRPr sz="1800">
              <a:latin typeface="Lucida Sans Unicode"/>
              <a:cs typeface="Lucida Sans Unicode"/>
            </a:endParaRPr>
          </a:p>
          <a:p>
            <a:pPr marL="209550" indent="-171450">
              <a:lnSpc>
                <a:spcPts val="2050"/>
              </a:lnSpc>
              <a:spcBef>
                <a:spcPts val="16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09550" algn="l"/>
              </a:tabLst>
            </a:pPr>
            <a:r>
              <a:rPr sz="1800" dirty="0">
                <a:latin typeface="Lucida Sans Unicode"/>
                <a:cs typeface="Lucida Sans Unicode"/>
              </a:rPr>
              <a:t>These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random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disturbances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unexpected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sometimes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not</a:t>
            </a:r>
            <a:endParaRPr sz="1800">
              <a:latin typeface="Lucida Sans Unicode"/>
              <a:cs typeface="Lucida Sans Unicode"/>
            </a:endParaRPr>
          </a:p>
          <a:p>
            <a:pPr marL="210185">
              <a:lnSpc>
                <a:spcPts val="2050"/>
              </a:lnSpc>
            </a:pPr>
            <a:r>
              <a:rPr sz="1800" dirty="0">
                <a:latin typeface="Lucida Sans Unicode"/>
                <a:cs typeface="Lucida Sans Unicode"/>
              </a:rPr>
              <a:t>planned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for.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93" y="360657"/>
            <a:ext cx="5026474" cy="3233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799"/>
            <a:ext cx="5008880" cy="2984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  <a:tabLst>
                <a:tab pos="1245870" algn="l"/>
              </a:tabLst>
            </a:pP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0" spc="-30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254" dirty="0">
                <a:solidFill>
                  <a:srgbClr val="FFFFFF"/>
                </a:solidFill>
                <a:latin typeface="Times New Roman"/>
                <a:cs typeface="Times New Roman"/>
              </a:rPr>
              <a:t>Transformation/Conversion</a:t>
            </a:r>
            <a:r>
              <a:rPr sz="2000" b="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26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6789" y="1725815"/>
            <a:ext cx="937260" cy="367665"/>
          </a:xfrm>
          <a:custGeom>
            <a:avLst/>
            <a:gdLst/>
            <a:ahLst/>
            <a:cxnLst/>
            <a:rect l="l" t="t" r="r" b="b"/>
            <a:pathLst>
              <a:path w="937260" h="367664">
                <a:moveTo>
                  <a:pt x="0" y="367503"/>
                </a:moveTo>
                <a:lnTo>
                  <a:pt x="936835" y="367503"/>
                </a:lnTo>
                <a:lnTo>
                  <a:pt x="936835" y="0"/>
                </a:lnTo>
                <a:lnTo>
                  <a:pt x="0" y="0"/>
                </a:lnTo>
                <a:lnTo>
                  <a:pt x="0" y="367503"/>
                </a:lnTo>
                <a:close/>
              </a:path>
            </a:pathLst>
          </a:custGeom>
          <a:ln w="196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6598" y="1738595"/>
            <a:ext cx="4845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265" dirty="0">
                <a:latin typeface="Arial"/>
                <a:cs typeface="Arial"/>
              </a:rPr>
              <a:t>Inputs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3703" y="1725815"/>
            <a:ext cx="3025775" cy="1324610"/>
          </a:xfrm>
          <a:custGeom>
            <a:avLst/>
            <a:gdLst/>
            <a:ahLst/>
            <a:cxnLst/>
            <a:rect l="l" t="t" r="r" b="b"/>
            <a:pathLst>
              <a:path w="3025775" h="1324610">
                <a:moveTo>
                  <a:pt x="0" y="1324369"/>
                </a:moveTo>
                <a:lnTo>
                  <a:pt x="936835" y="1324369"/>
                </a:lnTo>
                <a:lnTo>
                  <a:pt x="936835" y="952782"/>
                </a:lnTo>
                <a:lnTo>
                  <a:pt x="0" y="952782"/>
                </a:lnTo>
                <a:lnTo>
                  <a:pt x="0" y="1324369"/>
                </a:lnTo>
                <a:close/>
              </a:path>
              <a:path w="3025775" h="1324610">
                <a:moveTo>
                  <a:pt x="2088362" y="367503"/>
                </a:moveTo>
                <a:lnTo>
                  <a:pt x="3025197" y="367503"/>
                </a:lnTo>
                <a:lnTo>
                  <a:pt x="3025197" y="0"/>
                </a:lnTo>
                <a:lnTo>
                  <a:pt x="2088362" y="0"/>
                </a:lnTo>
                <a:lnTo>
                  <a:pt x="2088362" y="367503"/>
                </a:lnTo>
                <a:close/>
              </a:path>
            </a:pathLst>
          </a:custGeom>
          <a:ln w="17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8755" y="1738595"/>
            <a:ext cx="61023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290" dirty="0">
                <a:latin typeface="Arial"/>
                <a:cs typeface="Arial"/>
              </a:rPr>
              <a:t>Outputs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93147" y="1584986"/>
            <a:ext cx="3329304" cy="742950"/>
            <a:chOff x="2893147" y="1584986"/>
            <a:chExt cx="3329304" cy="742950"/>
          </a:xfrm>
        </p:grpSpPr>
        <p:sp>
          <p:nvSpPr>
            <p:cNvPr id="8" name="object 8"/>
            <p:cNvSpPr/>
            <p:nvPr/>
          </p:nvSpPr>
          <p:spPr>
            <a:xfrm>
              <a:off x="2903624" y="1943595"/>
              <a:ext cx="3308350" cy="0"/>
            </a:xfrm>
            <a:custGeom>
              <a:avLst/>
              <a:gdLst/>
              <a:ahLst/>
              <a:cxnLst/>
              <a:rect l="l" t="t" r="r" b="b"/>
              <a:pathLst>
                <a:path w="3308350">
                  <a:moveTo>
                    <a:pt x="0" y="0"/>
                  </a:moveTo>
                  <a:lnTo>
                    <a:pt x="967087" y="0"/>
                  </a:lnTo>
                </a:path>
                <a:path w="3308350">
                  <a:moveTo>
                    <a:pt x="2411375" y="0"/>
                  </a:moveTo>
                  <a:lnTo>
                    <a:pt x="3308200" y="0"/>
                  </a:lnTo>
                </a:path>
              </a:pathLst>
            </a:custGeom>
            <a:ln w="204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9747" y="1649592"/>
              <a:ext cx="1405255" cy="678180"/>
            </a:xfrm>
            <a:custGeom>
              <a:avLst/>
              <a:gdLst/>
              <a:ahLst/>
              <a:cxnLst/>
              <a:rect l="l" t="t" r="r" b="b"/>
              <a:pathLst>
                <a:path w="1405254" h="678180">
                  <a:moveTo>
                    <a:pt x="1405253" y="0"/>
                  </a:moveTo>
                  <a:lnTo>
                    <a:pt x="0" y="0"/>
                  </a:lnTo>
                  <a:lnTo>
                    <a:pt x="0" y="677840"/>
                  </a:lnTo>
                  <a:lnTo>
                    <a:pt x="1405253" y="677840"/>
                  </a:lnTo>
                  <a:lnTo>
                    <a:pt x="140525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0712" y="1595146"/>
              <a:ext cx="1405255" cy="678180"/>
            </a:xfrm>
            <a:custGeom>
              <a:avLst/>
              <a:gdLst/>
              <a:ahLst/>
              <a:cxnLst/>
              <a:rect l="l" t="t" r="r" b="b"/>
              <a:pathLst>
                <a:path w="1405254" h="678180">
                  <a:moveTo>
                    <a:pt x="1405253" y="0"/>
                  </a:moveTo>
                  <a:lnTo>
                    <a:pt x="0" y="0"/>
                  </a:lnTo>
                  <a:lnTo>
                    <a:pt x="0" y="677840"/>
                  </a:lnTo>
                  <a:lnTo>
                    <a:pt x="1405253" y="677840"/>
                  </a:lnTo>
                  <a:lnTo>
                    <a:pt x="1405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0712" y="1595146"/>
              <a:ext cx="1405255" cy="678180"/>
            </a:xfrm>
            <a:custGeom>
              <a:avLst/>
              <a:gdLst/>
              <a:ahLst/>
              <a:cxnLst/>
              <a:rect l="l" t="t" r="r" b="b"/>
              <a:pathLst>
                <a:path w="1405254" h="678180">
                  <a:moveTo>
                    <a:pt x="0" y="677840"/>
                  </a:moveTo>
                  <a:lnTo>
                    <a:pt x="1405253" y="677840"/>
                  </a:lnTo>
                  <a:lnTo>
                    <a:pt x="1405253" y="0"/>
                  </a:lnTo>
                  <a:lnTo>
                    <a:pt x="0" y="0"/>
                  </a:lnTo>
                  <a:lnTo>
                    <a:pt x="0" y="677840"/>
                  </a:lnTo>
                  <a:close/>
                </a:path>
              </a:pathLst>
            </a:custGeom>
            <a:ln w="19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01855" y="1580617"/>
            <a:ext cx="970280" cy="647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9395" marR="5080" indent="-227329">
              <a:lnSpc>
                <a:spcPct val="107400"/>
              </a:lnSpc>
              <a:spcBef>
                <a:spcPts val="90"/>
              </a:spcBef>
            </a:pPr>
            <a:r>
              <a:rPr sz="1900" b="1" spc="-325" dirty="0">
                <a:latin typeface="Arial"/>
                <a:cs typeface="Arial"/>
              </a:rPr>
              <a:t>Conversion</a:t>
            </a:r>
            <a:r>
              <a:rPr sz="1900" b="1" spc="500" dirty="0">
                <a:latin typeface="Arial"/>
                <a:cs typeface="Arial"/>
              </a:rPr>
              <a:t> </a:t>
            </a:r>
            <a:r>
              <a:rPr sz="1900" b="1" spc="-325" dirty="0">
                <a:latin typeface="Arial"/>
                <a:cs typeface="Arial"/>
              </a:rPr>
              <a:t>Process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0514" y="832412"/>
            <a:ext cx="139192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325" dirty="0">
                <a:latin typeface="Arial"/>
                <a:cs typeface="Arial"/>
              </a:rPr>
              <a:t>Random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225" dirty="0">
                <a:latin typeface="Arial"/>
                <a:cs typeface="Arial"/>
              </a:rPr>
              <a:t>Fluctuation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43635" y="1170475"/>
            <a:ext cx="2467610" cy="932180"/>
            <a:chOff x="3343635" y="1170475"/>
            <a:chExt cx="2467610" cy="932180"/>
          </a:xfrm>
        </p:grpSpPr>
        <p:sp>
          <p:nvSpPr>
            <p:cNvPr id="15" name="object 15"/>
            <p:cNvSpPr/>
            <p:nvPr/>
          </p:nvSpPr>
          <p:spPr>
            <a:xfrm>
              <a:off x="3352520" y="1170482"/>
              <a:ext cx="1249680" cy="923290"/>
            </a:xfrm>
            <a:custGeom>
              <a:avLst/>
              <a:gdLst/>
              <a:ahLst/>
              <a:cxnLst/>
              <a:rect l="l" t="t" r="r" b="b"/>
              <a:pathLst>
                <a:path w="1249679" h="923289">
                  <a:moveTo>
                    <a:pt x="234200" y="759510"/>
                  </a:moveTo>
                  <a:lnTo>
                    <a:pt x="228231" y="707872"/>
                  </a:lnTo>
                  <a:lnTo>
                    <a:pt x="211594" y="663041"/>
                  </a:lnTo>
                  <a:lnTo>
                    <a:pt x="186232" y="627684"/>
                  </a:lnTo>
                  <a:lnTo>
                    <a:pt x="154089" y="604494"/>
                  </a:lnTo>
                  <a:lnTo>
                    <a:pt x="117106" y="596176"/>
                  </a:lnTo>
                  <a:lnTo>
                    <a:pt x="80111" y="604494"/>
                  </a:lnTo>
                  <a:lnTo>
                    <a:pt x="47967" y="627684"/>
                  </a:lnTo>
                  <a:lnTo>
                    <a:pt x="22618" y="663041"/>
                  </a:lnTo>
                  <a:lnTo>
                    <a:pt x="5969" y="707872"/>
                  </a:lnTo>
                  <a:lnTo>
                    <a:pt x="0" y="759510"/>
                  </a:lnTo>
                  <a:lnTo>
                    <a:pt x="5969" y="811136"/>
                  </a:lnTo>
                  <a:lnTo>
                    <a:pt x="22618" y="855980"/>
                  </a:lnTo>
                  <a:lnTo>
                    <a:pt x="47967" y="891336"/>
                  </a:lnTo>
                  <a:lnTo>
                    <a:pt x="80111" y="914514"/>
                  </a:lnTo>
                  <a:lnTo>
                    <a:pt x="117106" y="922845"/>
                  </a:lnTo>
                  <a:lnTo>
                    <a:pt x="154089" y="914514"/>
                  </a:lnTo>
                  <a:lnTo>
                    <a:pt x="186232" y="891336"/>
                  </a:lnTo>
                  <a:lnTo>
                    <a:pt x="211594" y="855980"/>
                  </a:lnTo>
                  <a:lnTo>
                    <a:pt x="228231" y="811136"/>
                  </a:lnTo>
                  <a:lnTo>
                    <a:pt x="234200" y="759510"/>
                  </a:lnTo>
                  <a:close/>
                </a:path>
                <a:path w="1249679" h="923289">
                  <a:moveTo>
                    <a:pt x="1249108" y="272224"/>
                  </a:moveTo>
                  <a:lnTo>
                    <a:pt x="1219835" y="313055"/>
                  </a:lnTo>
                  <a:lnTo>
                    <a:pt x="1219835" y="6096"/>
                  </a:lnTo>
                  <a:lnTo>
                    <a:pt x="1215542" y="0"/>
                  </a:lnTo>
                  <a:lnTo>
                    <a:pt x="1204607" y="0"/>
                  </a:lnTo>
                  <a:lnTo>
                    <a:pt x="1200315" y="6096"/>
                  </a:lnTo>
                  <a:lnTo>
                    <a:pt x="1200315" y="313055"/>
                  </a:lnTo>
                  <a:lnTo>
                    <a:pt x="1171041" y="272224"/>
                  </a:lnTo>
                  <a:lnTo>
                    <a:pt x="1210081" y="435559"/>
                  </a:lnTo>
                  <a:lnTo>
                    <a:pt x="1232852" y="340283"/>
                  </a:lnTo>
                  <a:lnTo>
                    <a:pt x="1249108" y="272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2525" y="1766648"/>
              <a:ext cx="234315" cy="327025"/>
            </a:xfrm>
            <a:custGeom>
              <a:avLst/>
              <a:gdLst/>
              <a:ahLst/>
              <a:cxnLst/>
              <a:rect l="l" t="t" r="r" b="b"/>
              <a:pathLst>
                <a:path w="234314" h="327025">
                  <a:moveTo>
                    <a:pt x="117104" y="0"/>
                  </a:moveTo>
                  <a:lnTo>
                    <a:pt x="47975" y="31511"/>
                  </a:lnTo>
                  <a:lnTo>
                    <a:pt x="22615" y="66868"/>
                  </a:lnTo>
                  <a:lnTo>
                    <a:pt x="5977" y="111705"/>
                  </a:lnTo>
                  <a:lnTo>
                    <a:pt x="0" y="163335"/>
                  </a:lnTo>
                  <a:lnTo>
                    <a:pt x="5977" y="214964"/>
                  </a:lnTo>
                  <a:lnTo>
                    <a:pt x="22615" y="259802"/>
                  </a:lnTo>
                  <a:lnTo>
                    <a:pt x="47975" y="295158"/>
                  </a:lnTo>
                  <a:lnTo>
                    <a:pt x="80118" y="318344"/>
                  </a:lnTo>
                  <a:lnTo>
                    <a:pt x="117104" y="326670"/>
                  </a:lnTo>
                  <a:lnTo>
                    <a:pt x="154090" y="318344"/>
                  </a:lnTo>
                  <a:lnTo>
                    <a:pt x="186233" y="295158"/>
                  </a:lnTo>
                  <a:lnTo>
                    <a:pt x="211593" y="259802"/>
                  </a:lnTo>
                  <a:lnTo>
                    <a:pt x="228231" y="214964"/>
                  </a:lnTo>
                  <a:lnTo>
                    <a:pt x="234208" y="163335"/>
                  </a:lnTo>
                  <a:lnTo>
                    <a:pt x="228231" y="111705"/>
                  </a:lnTo>
                  <a:lnTo>
                    <a:pt x="211593" y="66868"/>
                  </a:lnTo>
                  <a:lnTo>
                    <a:pt x="186233" y="31511"/>
                  </a:lnTo>
                  <a:lnTo>
                    <a:pt x="154090" y="8326"/>
                  </a:lnTo>
                  <a:lnTo>
                    <a:pt x="117104" y="0"/>
                  </a:lnTo>
                  <a:close/>
                </a:path>
              </a:pathLst>
            </a:custGeom>
            <a:ln w="16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7750" y="1766648"/>
              <a:ext cx="234315" cy="327025"/>
            </a:xfrm>
            <a:custGeom>
              <a:avLst/>
              <a:gdLst/>
              <a:ahLst/>
              <a:cxnLst/>
              <a:rect l="l" t="t" r="r" b="b"/>
              <a:pathLst>
                <a:path w="234314" h="327025">
                  <a:moveTo>
                    <a:pt x="117104" y="0"/>
                  </a:moveTo>
                  <a:lnTo>
                    <a:pt x="47975" y="31511"/>
                  </a:lnTo>
                  <a:lnTo>
                    <a:pt x="22615" y="66868"/>
                  </a:lnTo>
                  <a:lnTo>
                    <a:pt x="5977" y="111705"/>
                  </a:lnTo>
                  <a:lnTo>
                    <a:pt x="0" y="163335"/>
                  </a:lnTo>
                  <a:lnTo>
                    <a:pt x="5977" y="214964"/>
                  </a:lnTo>
                  <a:lnTo>
                    <a:pt x="22615" y="259802"/>
                  </a:lnTo>
                  <a:lnTo>
                    <a:pt x="47975" y="295158"/>
                  </a:lnTo>
                  <a:lnTo>
                    <a:pt x="80118" y="318344"/>
                  </a:lnTo>
                  <a:lnTo>
                    <a:pt x="117104" y="326670"/>
                  </a:lnTo>
                  <a:lnTo>
                    <a:pt x="154090" y="318344"/>
                  </a:lnTo>
                  <a:lnTo>
                    <a:pt x="186233" y="295158"/>
                  </a:lnTo>
                  <a:lnTo>
                    <a:pt x="211593" y="259802"/>
                  </a:lnTo>
                  <a:lnTo>
                    <a:pt x="228231" y="214964"/>
                  </a:lnTo>
                  <a:lnTo>
                    <a:pt x="234208" y="163335"/>
                  </a:lnTo>
                  <a:lnTo>
                    <a:pt x="228231" y="111705"/>
                  </a:lnTo>
                  <a:lnTo>
                    <a:pt x="211593" y="66868"/>
                  </a:lnTo>
                  <a:lnTo>
                    <a:pt x="186233" y="31511"/>
                  </a:lnTo>
                  <a:lnTo>
                    <a:pt x="154090" y="8326"/>
                  </a:lnTo>
                  <a:lnTo>
                    <a:pt x="117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7750" y="1766648"/>
              <a:ext cx="234315" cy="327025"/>
            </a:xfrm>
            <a:custGeom>
              <a:avLst/>
              <a:gdLst/>
              <a:ahLst/>
              <a:cxnLst/>
              <a:rect l="l" t="t" r="r" b="b"/>
              <a:pathLst>
                <a:path w="234314" h="327025">
                  <a:moveTo>
                    <a:pt x="117104" y="0"/>
                  </a:moveTo>
                  <a:lnTo>
                    <a:pt x="47975" y="31511"/>
                  </a:lnTo>
                  <a:lnTo>
                    <a:pt x="22615" y="66868"/>
                  </a:lnTo>
                  <a:lnTo>
                    <a:pt x="5977" y="111705"/>
                  </a:lnTo>
                  <a:lnTo>
                    <a:pt x="0" y="163335"/>
                  </a:lnTo>
                  <a:lnTo>
                    <a:pt x="5977" y="214964"/>
                  </a:lnTo>
                  <a:lnTo>
                    <a:pt x="22615" y="259802"/>
                  </a:lnTo>
                  <a:lnTo>
                    <a:pt x="47975" y="295158"/>
                  </a:lnTo>
                  <a:lnTo>
                    <a:pt x="80118" y="318344"/>
                  </a:lnTo>
                  <a:lnTo>
                    <a:pt x="117104" y="326670"/>
                  </a:lnTo>
                  <a:lnTo>
                    <a:pt x="154090" y="318344"/>
                  </a:lnTo>
                  <a:lnTo>
                    <a:pt x="186233" y="295158"/>
                  </a:lnTo>
                  <a:lnTo>
                    <a:pt x="211593" y="259802"/>
                  </a:lnTo>
                  <a:lnTo>
                    <a:pt x="228231" y="214964"/>
                  </a:lnTo>
                  <a:lnTo>
                    <a:pt x="234208" y="163335"/>
                  </a:lnTo>
                  <a:lnTo>
                    <a:pt x="228231" y="111705"/>
                  </a:lnTo>
                  <a:lnTo>
                    <a:pt x="211593" y="66868"/>
                  </a:lnTo>
                  <a:lnTo>
                    <a:pt x="186233" y="31511"/>
                  </a:lnTo>
                  <a:lnTo>
                    <a:pt x="154090" y="8326"/>
                  </a:lnTo>
                  <a:lnTo>
                    <a:pt x="117104" y="0"/>
                  </a:lnTo>
                  <a:close/>
                </a:path>
              </a:pathLst>
            </a:custGeom>
            <a:ln w="16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75435" y="1388404"/>
            <a:ext cx="86677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265" dirty="0">
                <a:latin typeface="Arial"/>
                <a:cs typeface="Arial"/>
              </a:rPr>
              <a:t>Adjustments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7924" y="1385138"/>
            <a:ext cx="73914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235" dirty="0">
                <a:latin typeface="Arial"/>
                <a:cs typeface="Arial"/>
              </a:rPr>
              <a:t>Monitoring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15910" y="621261"/>
            <a:ext cx="6518275" cy="2655570"/>
            <a:chOff x="1415910" y="621261"/>
            <a:chExt cx="6518275" cy="265557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642" y="2106930"/>
              <a:ext cx="78069" cy="2041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15910" y="621270"/>
              <a:ext cx="6518275" cy="2655570"/>
            </a:xfrm>
            <a:custGeom>
              <a:avLst/>
              <a:gdLst/>
              <a:ahLst/>
              <a:cxnLst/>
              <a:rect l="l" t="t" r="r" b="b"/>
              <a:pathLst>
                <a:path w="6518275" h="2655570">
                  <a:moveTo>
                    <a:pt x="2707551" y="2253996"/>
                  </a:moveTo>
                  <a:lnTo>
                    <a:pt x="2703245" y="2247900"/>
                  </a:lnTo>
                  <a:lnTo>
                    <a:pt x="2061514" y="2247900"/>
                  </a:lnTo>
                  <a:lnTo>
                    <a:pt x="2061514" y="1594561"/>
                  </a:lnTo>
                  <a:lnTo>
                    <a:pt x="2090801" y="1635391"/>
                  </a:lnTo>
                  <a:lnTo>
                    <a:pt x="2074532" y="1567332"/>
                  </a:lnTo>
                  <a:lnTo>
                    <a:pt x="2051761" y="1472057"/>
                  </a:lnTo>
                  <a:lnTo>
                    <a:pt x="2012721" y="1635391"/>
                  </a:lnTo>
                  <a:lnTo>
                    <a:pt x="2042007" y="1594561"/>
                  </a:lnTo>
                  <a:lnTo>
                    <a:pt x="2042007" y="2269020"/>
                  </a:lnTo>
                  <a:lnTo>
                    <a:pt x="2046300" y="2275116"/>
                  </a:lnTo>
                  <a:lnTo>
                    <a:pt x="2703245" y="2275116"/>
                  </a:lnTo>
                  <a:lnTo>
                    <a:pt x="2707551" y="2269020"/>
                  </a:lnTo>
                  <a:lnTo>
                    <a:pt x="2707551" y="2261501"/>
                  </a:lnTo>
                  <a:lnTo>
                    <a:pt x="2707551" y="2253996"/>
                  </a:lnTo>
                  <a:close/>
                </a:path>
                <a:path w="6518275" h="2655570">
                  <a:moveTo>
                    <a:pt x="4271861" y="1464538"/>
                  </a:moveTo>
                  <a:lnTo>
                    <a:pt x="4267568" y="1458442"/>
                  </a:lnTo>
                  <a:lnTo>
                    <a:pt x="4256646" y="1458442"/>
                  </a:lnTo>
                  <a:lnTo>
                    <a:pt x="4252353" y="1464538"/>
                  </a:lnTo>
                  <a:lnTo>
                    <a:pt x="4252353" y="2247900"/>
                  </a:lnTo>
                  <a:lnTo>
                    <a:pt x="3722446" y="2247900"/>
                  </a:lnTo>
                  <a:lnTo>
                    <a:pt x="3751732" y="2207056"/>
                  </a:lnTo>
                  <a:lnTo>
                    <a:pt x="3634625" y="2261501"/>
                  </a:lnTo>
                  <a:lnTo>
                    <a:pt x="3751732" y="2315946"/>
                  </a:lnTo>
                  <a:lnTo>
                    <a:pt x="3722446" y="2275116"/>
                  </a:lnTo>
                  <a:lnTo>
                    <a:pt x="4267568" y="2275116"/>
                  </a:lnTo>
                  <a:lnTo>
                    <a:pt x="4271861" y="2269020"/>
                  </a:lnTo>
                  <a:lnTo>
                    <a:pt x="4271861" y="2261501"/>
                  </a:lnTo>
                  <a:lnTo>
                    <a:pt x="4271861" y="2247900"/>
                  </a:lnTo>
                  <a:lnTo>
                    <a:pt x="4271861" y="1464538"/>
                  </a:lnTo>
                  <a:close/>
                </a:path>
                <a:path w="6518275" h="2655570">
                  <a:moveTo>
                    <a:pt x="6517729" y="0"/>
                  </a:moveTo>
                  <a:lnTo>
                    <a:pt x="6495288" y="0"/>
                  </a:lnTo>
                  <a:lnTo>
                    <a:pt x="6495288" y="31305"/>
                  </a:lnTo>
                  <a:lnTo>
                    <a:pt x="6495288" y="2640571"/>
                  </a:lnTo>
                  <a:lnTo>
                    <a:pt x="22440" y="2640571"/>
                  </a:lnTo>
                  <a:lnTo>
                    <a:pt x="22440" y="31305"/>
                  </a:lnTo>
                  <a:lnTo>
                    <a:pt x="6495288" y="31305"/>
                  </a:lnTo>
                  <a:lnTo>
                    <a:pt x="6495288" y="0"/>
                  </a:lnTo>
                  <a:lnTo>
                    <a:pt x="0" y="0"/>
                  </a:lnTo>
                  <a:lnTo>
                    <a:pt x="0" y="2655328"/>
                  </a:lnTo>
                  <a:lnTo>
                    <a:pt x="21793" y="2655328"/>
                  </a:lnTo>
                  <a:lnTo>
                    <a:pt x="22440" y="2655328"/>
                  </a:lnTo>
                  <a:lnTo>
                    <a:pt x="6495288" y="2655328"/>
                  </a:lnTo>
                  <a:lnTo>
                    <a:pt x="6495936" y="2655328"/>
                  </a:lnTo>
                  <a:lnTo>
                    <a:pt x="6517729" y="2655328"/>
                  </a:lnTo>
                  <a:lnTo>
                    <a:pt x="6517729" y="2640571"/>
                  </a:lnTo>
                  <a:lnTo>
                    <a:pt x="6517729" y="31305"/>
                  </a:lnTo>
                  <a:lnTo>
                    <a:pt x="6517729" y="15646"/>
                  </a:lnTo>
                  <a:lnTo>
                    <a:pt x="651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7340" y="2697045"/>
            <a:ext cx="7801609" cy="3074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73405" algn="ctr">
              <a:lnSpc>
                <a:spcPct val="100000"/>
              </a:lnSpc>
              <a:spcBef>
                <a:spcPts val="120"/>
              </a:spcBef>
            </a:pPr>
            <a:r>
              <a:rPr sz="1700" b="1" spc="-305" dirty="0">
                <a:latin typeface="Arial"/>
                <a:cs typeface="Arial"/>
              </a:rPr>
              <a:t>Feedback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700">
              <a:latin typeface="Arial"/>
              <a:cs typeface="Arial"/>
            </a:endParaRPr>
          </a:p>
          <a:p>
            <a:pPr marL="299085" marR="355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There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different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factors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elements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which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have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great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role</a:t>
            </a:r>
            <a:r>
              <a:rPr sz="1800" spc="-25" dirty="0">
                <a:latin typeface="Lucida Sans Unicode"/>
                <a:cs typeface="Lucida Sans Unicode"/>
              </a:rPr>
              <a:t> in </a:t>
            </a:r>
            <a:r>
              <a:rPr sz="1800" dirty="0">
                <a:latin typeface="Lucida Sans Unicode"/>
                <a:cs typeface="Lucida Sans Unicode"/>
              </a:rPr>
              <a:t>transforming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inputs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desired</a:t>
            </a:r>
            <a:r>
              <a:rPr sz="1800" spc="-10" dirty="0">
                <a:latin typeface="Lucida Sans Unicode"/>
                <a:cs typeface="Lucida Sans Unicode"/>
              </a:rPr>
              <a:t> outputs.</a:t>
            </a:r>
            <a:endParaRPr sz="18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system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adds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value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to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inputs.</a:t>
            </a:r>
            <a:endParaRPr sz="18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Value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added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entity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ways.</a:t>
            </a:r>
            <a:endParaRPr sz="1800">
              <a:latin typeface="Lucida Sans Unicode"/>
              <a:cs typeface="Lucida Sans Unicode"/>
            </a:endParaRPr>
          </a:p>
          <a:p>
            <a:pPr marL="299085" marR="4953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process,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mainly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manpower,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machinery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or </a:t>
            </a:r>
            <a:r>
              <a:rPr sz="1800" dirty="0">
                <a:latin typeface="Lucida Sans Unicode"/>
                <a:cs typeface="Lucida Sans Unicode"/>
              </a:rPr>
              <a:t>technology,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management,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schedule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etc.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play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important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role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 </a:t>
            </a:r>
            <a:r>
              <a:rPr sz="1800" dirty="0">
                <a:latin typeface="Lucida Sans Unicode"/>
                <a:cs typeface="Lucida Sans Unicode"/>
              </a:rPr>
              <a:t>converting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inputs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desired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outputs.</a:t>
            </a:r>
            <a:endParaRPr sz="18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An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example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transformation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shown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figure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below: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97"/>
            <a:ext cx="8759825" cy="230504"/>
          </a:xfrm>
          <a:custGeom>
            <a:avLst/>
            <a:gdLst/>
            <a:ahLst/>
            <a:cxnLst/>
            <a:rect l="l" t="t" r="r" b="b"/>
            <a:pathLst>
              <a:path w="8759825" h="230504">
                <a:moveTo>
                  <a:pt x="8759323" y="0"/>
                </a:moveTo>
                <a:lnTo>
                  <a:pt x="0" y="0"/>
                </a:lnTo>
                <a:lnTo>
                  <a:pt x="0" y="229885"/>
                </a:lnTo>
                <a:lnTo>
                  <a:pt x="8759323" y="229885"/>
                </a:lnTo>
                <a:lnTo>
                  <a:pt x="8759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251364"/>
            <a:ext cx="1276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458498"/>
            <a:ext cx="8759825" cy="230504"/>
          </a:xfrm>
          <a:custGeom>
            <a:avLst/>
            <a:gdLst/>
            <a:ahLst/>
            <a:cxnLst/>
            <a:rect l="l" t="t" r="r" b="b"/>
            <a:pathLst>
              <a:path w="8759825" h="230504">
                <a:moveTo>
                  <a:pt x="8759323" y="0"/>
                </a:moveTo>
                <a:lnTo>
                  <a:pt x="0" y="0"/>
                </a:lnTo>
                <a:lnTo>
                  <a:pt x="0" y="230390"/>
                </a:lnTo>
                <a:lnTo>
                  <a:pt x="8759323" y="230390"/>
                </a:lnTo>
                <a:lnTo>
                  <a:pt x="8759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62050" marR="5080">
              <a:lnSpc>
                <a:spcPts val="1810"/>
              </a:lnSpc>
              <a:spcBef>
                <a:spcPts val="220"/>
              </a:spcBef>
            </a:pPr>
            <a:r>
              <a:rPr sz="1550" b="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55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Transactions</a:t>
            </a:r>
            <a:r>
              <a:rPr sz="155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155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55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5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Purely</a:t>
            </a:r>
            <a:r>
              <a:rPr sz="155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Manufacturing</a:t>
            </a:r>
            <a:r>
              <a:rPr sz="155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155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dirty="0">
                <a:solidFill>
                  <a:srgbClr val="FFFFFF"/>
                </a:solidFill>
                <a:latin typeface="Times New Roman"/>
                <a:cs typeface="Times New Roman"/>
              </a:rPr>
              <a:t>(A</a:t>
            </a:r>
            <a:r>
              <a:rPr sz="155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Refrigerators Manufacturer)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5790" y="751202"/>
            <a:ext cx="7946390" cy="4963795"/>
            <a:chOff x="565790" y="751202"/>
            <a:chExt cx="7946390" cy="4963795"/>
          </a:xfrm>
        </p:grpSpPr>
        <p:sp>
          <p:nvSpPr>
            <p:cNvPr id="7" name="object 7"/>
            <p:cNvSpPr/>
            <p:nvPr/>
          </p:nvSpPr>
          <p:spPr>
            <a:xfrm>
              <a:off x="565785" y="751204"/>
              <a:ext cx="7946390" cy="4964430"/>
            </a:xfrm>
            <a:custGeom>
              <a:avLst/>
              <a:gdLst/>
              <a:ahLst/>
              <a:cxnLst/>
              <a:rect l="l" t="t" r="r" b="b"/>
              <a:pathLst>
                <a:path w="7946390" h="4964430">
                  <a:moveTo>
                    <a:pt x="5540730" y="1647304"/>
                  </a:moveTo>
                  <a:lnTo>
                    <a:pt x="5536196" y="1642668"/>
                  </a:lnTo>
                  <a:lnTo>
                    <a:pt x="5524868" y="1642668"/>
                  </a:lnTo>
                  <a:lnTo>
                    <a:pt x="5520131" y="1647304"/>
                  </a:lnTo>
                  <a:lnTo>
                    <a:pt x="5520131" y="4081564"/>
                  </a:lnTo>
                  <a:lnTo>
                    <a:pt x="2619781" y="4081564"/>
                  </a:lnTo>
                  <a:lnTo>
                    <a:pt x="2619781" y="1743583"/>
                  </a:lnTo>
                  <a:lnTo>
                    <a:pt x="2671267" y="1778673"/>
                  </a:lnTo>
                  <a:lnTo>
                    <a:pt x="2645524" y="1726044"/>
                  </a:lnTo>
                  <a:lnTo>
                    <a:pt x="2609494" y="1652358"/>
                  </a:lnTo>
                  <a:lnTo>
                    <a:pt x="2547709" y="1778673"/>
                  </a:lnTo>
                  <a:lnTo>
                    <a:pt x="2599194" y="1743583"/>
                  </a:lnTo>
                  <a:lnTo>
                    <a:pt x="2599194" y="4097896"/>
                  </a:lnTo>
                  <a:lnTo>
                    <a:pt x="2603728" y="4102620"/>
                  </a:lnTo>
                  <a:lnTo>
                    <a:pt x="5536196" y="4102620"/>
                  </a:lnTo>
                  <a:lnTo>
                    <a:pt x="5540730" y="4097896"/>
                  </a:lnTo>
                  <a:lnTo>
                    <a:pt x="5540730" y="4092092"/>
                  </a:lnTo>
                  <a:lnTo>
                    <a:pt x="5540730" y="4081564"/>
                  </a:lnTo>
                  <a:lnTo>
                    <a:pt x="5540730" y="1647304"/>
                  </a:lnTo>
                  <a:close/>
                </a:path>
                <a:path w="7946390" h="4964430">
                  <a:moveTo>
                    <a:pt x="7946250" y="0"/>
                  </a:moveTo>
                  <a:lnTo>
                    <a:pt x="7922577" y="0"/>
                  </a:lnTo>
                  <a:lnTo>
                    <a:pt x="7922577" y="24218"/>
                  </a:lnTo>
                  <a:lnTo>
                    <a:pt x="7922577" y="4957788"/>
                  </a:lnTo>
                  <a:lnTo>
                    <a:pt x="23685" y="4957788"/>
                  </a:lnTo>
                  <a:lnTo>
                    <a:pt x="23685" y="24218"/>
                  </a:lnTo>
                  <a:lnTo>
                    <a:pt x="7922577" y="24218"/>
                  </a:lnTo>
                  <a:lnTo>
                    <a:pt x="7922577" y="0"/>
                  </a:lnTo>
                  <a:lnTo>
                    <a:pt x="0" y="0"/>
                  </a:lnTo>
                  <a:lnTo>
                    <a:pt x="0" y="4963807"/>
                  </a:lnTo>
                  <a:lnTo>
                    <a:pt x="17716" y="4963807"/>
                  </a:lnTo>
                  <a:lnTo>
                    <a:pt x="23685" y="4963807"/>
                  </a:lnTo>
                  <a:lnTo>
                    <a:pt x="7922577" y="4963807"/>
                  </a:lnTo>
                  <a:lnTo>
                    <a:pt x="7928584" y="4963807"/>
                  </a:lnTo>
                  <a:lnTo>
                    <a:pt x="7946250" y="4963807"/>
                  </a:lnTo>
                  <a:lnTo>
                    <a:pt x="7946250" y="4957788"/>
                  </a:lnTo>
                  <a:lnTo>
                    <a:pt x="7946250" y="24218"/>
                  </a:lnTo>
                  <a:lnTo>
                    <a:pt x="7946250" y="12217"/>
                  </a:lnTo>
                  <a:lnTo>
                    <a:pt x="7946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9459" y="4283258"/>
              <a:ext cx="2267585" cy="1329690"/>
            </a:xfrm>
            <a:custGeom>
              <a:avLst/>
              <a:gdLst/>
              <a:ahLst/>
              <a:cxnLst/>
              <a:rect l="l" t="t" r="r" b="b"/>
              <a:pathLst>
                <a:path w="2267585" h="1329689">
                  <a:moveTo>
                    <a:pt x="2267152" y="0"/>
                  </a:moveTo>
                  <a:lnTo>
                    <a:pt x="0" y="0"/>
                  </a:lnTo>
                  <a:lnTo>
                    <a:pt x="0" y="1329419"/>
                  </a:lnTo>
                  <a:lnTo>
                    <a:pt x="2267152" y="1329419"/>
                  </a:lnTo>
                  <a:lnTo>
                    <a:pt x="2267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9459" y="4283258"/>
              <a:ext cx="2267585" cy="1329690"/>
            </a:xfrm>
            <a:custGeom>
              <a:avLst/>
              <a:gdLst/>
              <a:ahLst/>
              <a:cxnLst/>
              <a:rect l="l" t="t" r="r" b="b"/>
              <a:pathLst>
                <a:path w="2267585" h="1329689">
                  <a:moveTo>
                    <a:pt x="0" y="1329419"/>
                  </a:moveTo>
                  <a:lnTo>
                    <a:pt x="2267152" y="1329419"/>
                  </a:lnTo>
                  <a:lnTo>
                    <a:pt x="2267152" y="0"/>
                  </a:lnTo>
                  <a:lnTo>
                    <a:pt x="0" y="0"/>
                  </a:lnTo>
                  <a:lnTo>
                    <a:pt x="0" y="1329419"/>
                  </a:lnTo>
                  <a:close/>
                </a:path>
              </a:pathLst>
            </a:custGeom>
            <a:ln w="15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29459" y="4283258"/>
            <a:ext cx="2267585" cy="1968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5"/>
              </a:lnSpc>
            </a:pPr>
            <a:r>
              <a:rPr sz="1150" b="1" spc="-10" dirty="0">
                <a:latin typeface="Arial"/>
                <a:cs typeface="Arial"/>
              </a:rPr>
              <a:t>Feedback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9459" y="4495344"/>
            <a:ext cx="2267585" cy="1117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 marL="212725" indent="-175260">
              <a:lnSpc>
                <a:spcPct val="100000"/>
              </a:lnSpc>
              <a:spcBef>
                <a:spcPts val="85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Rising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sales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volume</a:t>
            </a:r>
            <a:endParaRPr sz="1150">
              <a:latin typeface="Arial"/>
              <a:cs typeface="Arial"/>
            </a:endParaRPr>
          </a:p>
          <a:p>
            <a:pPr marL="212725" indent="-175260">
              <a:lnSpc>
                <a:spcPct val="100000"/>
              </a:lnSpc>
              <a:spcBef>
                <a:spcPts val="350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Lesser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customer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complains</a:t>
            </a:r>
            <a:endParaRPr sz="1150">
              <a:latin typeface="Arial"/>
              <a:cs typeface="Arial"/>
            </a:endParaRPr>
          </a:p>
          <a:p>
            <a:pPr marL="212090" marR="679450" indent="-175260">
              <a:lnSpc>
                <a:spcPct val="100000"/>
              </a:lnSpc>
              <a:spcBef>
                <a:spcPts val="375"/>
              </a:spcBef>
              <a:buSzPct val="113043"/>
              <a:buFont typeface="Symbol"/>
              <a:buChar char=""/>
              <a:tabLst>
                <a:tab pos="213360" algn="l"/>
              </a:tabLst>
            </a:pPr>
            <a:r>
              <a:rPr sz="1150" spc="-10" dirty="0">
                <a:latin typeface="Arial"/>
                <a:cs typeface="Arial"/>
              </a:rPr>
              <a:t>Positive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responses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of 	</a:t>
            </a:r>
            <a:r>
              <a:rPr sz="1150" spc="-10" dirty="0">
                <a:latin typeface="Arial"/>
                <a:cs typeface="Arial"/>
              </a:rPr>
              <a:t>customers.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35517" y="1910143"/>
            <a:ext cx="5177790" cy="2941320"/>
            <a:chOff x="2835517" y="1910143"/>
            <a:chExt cx="5177790" cy="2941320"/>
          </a:xfrm>
        </p:grpSpPr>
        <p:sp>
          <p:nvSpPr>
            <p:cNvPr id="13" name="object 13"/>
            <p:cNvSpPr/>
            <p:nvPr/>
          </p:nvSpPr>
          <p:spPr>
            <a:xfrm>
              <a:off x="3047606" y="2102307"/>
              <a:ext cx="551180" cy="276225"/>
            </a:xfrm>
            <a:custGeom>
              <a:avLst/>
              <a:gdLst/>
              <a:ahLst/>
              <a:cxnLst/>
              <a:rect l="l" t="t" r="r" b="b"/>
              <a:pathLst>
                <a:path w="551179" h="276225">
                  <a:moveTo>
                    <a:pt x="550824" y="146316"/>
                  </a:moveTo>
                  <a:lnTo>
                    <a:pt x="530237" y="135788"/>
                  </a:lnTo>
                  <a:lnTo>
                    <a:pt x="427278" y="83159"/>
                  </a:lnTo>
                  <a:lnTo>
                    <a:pt x="461594" y="135788"/>
                  </a:lnTo>
                  <a:lnTo>
                    <a:pt x="259867" y="135788"/>
                  </a:lnTo>
                  <a:lnTo>
                    <a:pt x="257314" y="138404"/>
                  </a:lnTo>
                  <a:lnTo>
                    <a:pt x="257390" y="137896"/>
                  </a:lnTo>
                  <a:lnTo>
                    <a:pt x="250837" y="94284"/>
                  </a:lnTo>
                  <a:lnTo>
                    <a:pt x="232549" y="56438"/>
                  </a:lnTo>
                  <a:lnTo>
                    <a:pt x="204685" y="26593"/>
                  </a:lnTo>
                  <a:lnTo>
                    <a:pt x="169367" y="7023"/>
                  </a:lnTo>
                  <a:lnTo>
                    <a:pt x="128701" y="0"/>
                  </a:lnTo>
                  <a:lnTo>
                    <a:pt x="88036" y="7023"/>
                  </a:lnTo>
                  <a:lnTo>
                    <a:pt x="52705" y="26593"/>
                  </a:lnTo>
                  <a:lnTo>
                    <a:pt x="24841" y="56438"/>
                  </a:lnTo>
                  <a:lnTo>
                    <a:pt x="6565" y="94284"/>
                  </a:lnTo>
                  <a:lnTo>
                    <a:pt x="0" y="137896"/>
                  </a:lnTo>
                  <a:lnTo>
                    <a:pt x="6565" y="181495"/>
                  </a:lnTo>
                  <a:lnTo>
                    <a:pt x="24841" y="219354"/>
                  </a:lnTo>
                  <a:lnTo>
                    <a:pt x="52705" y="249199"/>
                  </a:lnTo>
                  <a:lnTo>
                    <a:pt x="88036" y="268757"/>
                  </a:lnTo>
                  <a:lnTo>
                    <a:pt x="128701" y="275780"/>
                  </a:lnTo>
                  <a:lnTo>
                    <a:pt x="169367" y="268757"/>
                  </a:lnTo>
                  <a:lnTo>
                    <a:pt x="204685" y="249199"/>
                  </a:lnTo>
                  <a:lnTo>
                    <a:pt x="232549" y="219354"/>
                  </a:lnTo>
                  <a:lnTo>
                    <a:pt x="250837" y="181495"/>
                  </a:lnTo>
                  <a:lnTo>
                    <a:pt x="255333" y="151587"/>
                  </a:lnTo>
                  <a:lnTo>
                    <a:pt x="255333" y="152209"/>
                  </a:lnTo>
                  <a:lnTo>
                    <a:pt x="259867" y="156845"/>
                  </a:lnTo>
                  <a:lnTo>
                    <a:pt x="461594" y="156845"/>
                  </a:lnTo>
                  <a:lnTo>
                    <a:pt x="427278" y="209473"/>
                  </a:lnTo>
                  <a:lnTo>
                    <a:pt x="530237" y="156845"/>
                  </a:lnTo>
                  <a:lnTo>
                    <a:pt x="550824" y="146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7612" y="2102305"/>
              <a:ext cx="257810" cy="276225"/>
            </a:xfrm>
            <a:custGeom>
              <a:avLst/>
              <a:gdLst/>
              <a:ahLst/>
              <a:cxnLst/>
              <a:rect l="l" t="t" r="r" b="b"/>
              <a:pathLst>
                <a:path w="257810" h="276225">
                  <a:moveTo>
                    <a:pt x="128698" y="0"/>
                  </a:moveTo>
                  <a:lnTo>
                    <a:pt x="88033" y="7024"/>
                  </a:lnTo>
                  <a:lnTo>
                    <a:pt x="52706" y="26589"/>
                  </a:lnTo>
                  <a:lnTo>
                    <a:pt x="24841" y="56430"/>
                  </a:lnTo>
                  <a:lnTo>
                    <a:pt x="6564" y="94284"/>
                  </a:lnTo>
                  <a:lnTo>
                    <a:pt x="0" y="137889"/>
                  </a:lnTo>
                  <a:lnTo>
                    <a:pt x="6564" y="181493"/>
                  </a:lnTo>
                  <a:lnTo>
                    <a:pt x="24841" y="219347"/>
                  </a:lnTo>
                  <a:lnTo>
                    <a:pt x="52706" y="249188"/>
                  </a:lnTo>
                  <a:lnTo>
                    <a:pt x="88033" y="268753"/>
                  </a:lnTo>
                  <a:lnTo>
                    <a:pt x="128698" y="275778"/>
                  </a:lnTo>
                  <a:lnTo>
                    <a:pt x="169363" y="268753"/>
                  </a:lnTo>
                  <a:lnTo>
                    <a:pt x="204690" y="249188"/>
                  </a:lnTo>
                  <a:lnTo>
                    <a:pt x="232555" y="219347"/>
                  </a:lnTo>
                  <a:lnTo>
                    <a:pt x="250832" y="181493"/>
                  </a:lnTo>
                  <a:lnTo>
                    <a:pt x="257397" y="137889"/>
                  </a:lnTo>
                  <a:lnTo>
                    <a:pt x="250832" y="94284"/>
                  </a:lnTo>
                  <a:lnTo>
                    <a:pt x="232555" y="56430"/>
                  </a:lnTo>
                  <a:lnTo>
                    <a:pt x="204690" y="26589"/>
                  </a:lnTo>
                  <a:lnTo>
                    <a:pt x="169363" y="7024"/>
                  </a:lnTo>
                  <a:lnTo>
                    <a:pt x="128698" y="0"/>
                  </a:lnTo>
                  <a:close/>
                </a:path>
              </a:pathLst>
            </a:custGeom>
            <a:ln w="15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64435" y="2140198"/>
              <a:ext cx="257810" cy="276860"/>
            </a:xfrm>
            <a:custGeom>
              <a:avLst/>
              <a:gdLst/>
              <a:ahLst/>
              <a:cxnLst/>
              <a:rect l="l" t="t" r="r" b="b"/>
              <a:pathLst>
                <a:path w="257810" h="276860">
                  <a:moveTo>
                    <a:pt x="128698" y="0"/>
                  </a:moveTo>
                  <a:lnTo>
                    <a:pt x="88033" y="7048"/>
                  </a:lnTo>
                  <a:lnTo>
                    <a:pt x="52706" y="26676"/>
                  </a:lnTo>
                  <a:lnTo>
                    <a:pt x="24841" y="56612"/>
                  </a:lnTo>
                  <a:lnTo>
                    <a:pt x="6564" y="94581"/>
                  </a:lnTo>
                  <a:lnTo>
                    <a:pt x="0" y="138310"/>
                  </a:lnTo>
                  <a:lnTo>
                    <a:pt x="6564" y="182141"/>
                  </a:lnTo>
                  <a:lnTo>
                    <a:pt x="24841" y="220172"/>
                  </a:lnTo>
                  <a:lnTo>
                    <a:pt x="52706" y="250140"/>
                  </a:lnTo>
                  <a:lnTo>
                    <a:pt x="88033" y="269781"/>
                  </a:lnTo>
                  <a:lnTo>
                    <a:pt x="128698" y="276830"/>
                  </a:lnTo>
                  <a:lnTo>
                    <a:pt x="169363" y="269781"/>
                  </a:lnTo>
                  <a:lnTo>
                    <a:pt x="204690" y="250140"/>
                  </a:lnTo>
                  <a:lnTo>
                    <a:pt x="232555" y="220172"/>
                  </a:lnTo>
                  <a:lnTo>
                    <a:pt x="250832" y="182141"/>
                  </a:lnTo>
                  <a:lnTo>
                    <a:pt x="257397" y="138310"/>
                  </a:lnTo>
                  <a:lnTo>
                    <a:pt x="250832" y="94581"/>
                  </a:lnTo>
                  <a:lnTo>
                    <a:pt x="232555" y="56612"/>
                  </a:lnTo>
                  <a:lnTo>
                    <a:pt x="204690" y="26676"/>
                  </a:lnTo>
                  <a:lnTo>
                    <a:pt x="169363" y="7048"/>
                  </a:lnTo>
                  <a:lnTo>
                    <a:pt x="128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64435" y="2140198"/>
              <a:ext cx="257810" cy="276860"/>
            </a:xfrm>
            <a:custGeom>
              <a:avLst/>
              <a:gdLst/>
              <a:ahLst/>
              <a:cxnLst/>
              <a:rect l="l" t="t" r="r" b="b"/>
              <a:pathLst>
                <a:path w="257810" h="276860">
                  <a:moveTo>
                    <a:pt x="128698" y="0"/>
                  </a:moveTo>
                  <a:lnTo>
                    <a:pt x="88033" y="7048"/>
                  </a:lnTo>
                  <a:lnTo>
                    <a:pt x="52706" y="26676"/>
                  </a:lnTo>
                  <a:lnTo>
                    <a:pt x="24841" y="56612"/>
                  </a:lnTo>
                  <a:lnTo>
                    <a:pt x="6564" y="94581"/>
                  </a:lnTo>
                  <a:lnTo>
                    <a:pt x="0" y="138310"/>
                  </a:lnTo>
                  <a:lnTo>
                    <a:pt x="6564" y="182141"/>
                  </a:lnTo>
                  <a:lnTo>
                    <a:pt x="24841" y="220172"/>
                  </a:lnTo>
                  <a:lnTo>
                    <a:pt x="52706" y="250140"/>
                  </a:lnTo>
                  <a:lnTo>
                    <a:pt x="88033" y="269781"/>
                  </a:lnTo>
                  <a:lnTo>
                    <a:pt x="128698" y="276830"/>
                  </a:lnTo>
                  <a:lnTo>
                    <a:pt x="169363" y="269781"/>
                  </a:lnTo>
                  <a:lnTo>
                    <a:pt x="204690" y="250140"/>
                  </a:lnTo>
                  <a:lnTo>
                    <a:pt x="232555" y="220172"/>
                  </a:lnTo>
                  <a:lnTo>
                    <a:pt x="250832" y="182141"/>
                  </a:lnTo>
                  <a:lnTo>
                    <a:pt x="257397" y="138310"/>
                  </a:lnTo>
                  <a:lnTo>
                    <a:pt x="250832" y="94581"/>
                  </a:lnTo>
                  <a:lnTo>
                    <a:pt x="232555" y="56612"/>
                  </a:lnTo>
                  <a:lnTo>
                    <a:pt x="204690" y="26676"/>
                  </a:lnTo>
                  <a:lnTo>
                    <a:pt x="169363" y="7048"/>
                  </a:lnTo>
                  <a:lnTo>
                    <a:pt x="128698" y="0"/>
                  </a:lnTo>
                  <a:close/>
                </a:path>
              </a:pathLst>
            </a:custGeom>
            <a:ln w="156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5517" y="2181249"/>
              <a:ext cx="189444" cy="1263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23631" y="1918081"/>
              <a:ext cx="1581785" cy="2925445"/>
            </a:xfrm>
            <a:custGeom>
              <a:avLst/>
              <a:gdLst/>
              <a:ahLst/>
              <a:cxnLst/>
              <a:rect l="l" t="t" r="r" b="b"/>
              <a:pathLst>
                <a:path w="1581784" h="2925445">
                  <a:moveTo>
                    <a:pt x="1581447" y="0"/>
                  </a:moveTo>
                  <a:lnTo>
                    <a:pt x="0" y="0"/>
                  </a:lnTo>
                  <a:lnTo>
                    <a:pt x="0" y="2925143"/>
                  </a:lnTo>
                  <a:lnTo>
                    <a:pt x="1581447" y="2925143"/>
                  </a:lnTo>
                  <a:lnTo>
                    <a:pt x="1581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23631" y="1918081"/>
              <a:ext cx="1581785" cy="2925445"/>
            </a:xfrm>
            <a:custGeom>
              <a:avLst/>
              <a:gdLst/>
              <a:ahLst/>
              <a:cxnLst/>
              <a:rect l="l" t="t" r="r" b="b"/>
              <a:pathLst>
                <a:path w="1581784" h="2925445">
                  <a:moveTo>
                    <a:pt x="0" y="2925143"/>
                  </a:moveTo>
                  <a:lnTo>
                    <a:pt x="1581447" y="2925143"/>
                  </a:lnTo>
                  <a:lnTo>
                    <a:pt x="1581447" y="0"/>
                  </a:lnTo>
                  <a:lnTo>
                    <a:pt x="0" y="0"/>
                  </a:lnTo>
                  <a:lnTo>
                    <a:pt x="0" y="2925143"/>
                  </a:lnTo>
                  <a:close/>
                </a:path>
              </a:pathLst>
            </a:custGeom>
            <a:ln w="15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3631" y="1918081"/>
            <a:ext cx="1581785" cy="203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14984">
              <a:lnSpc>
                <a:spcPts val="1355"/>
              </a:lnSpc>
            </a:pPr>
            <a:r>
              <a:rPr sz="1150" b="1" spc="-10" dirty="0">
                <a:latin typeface="Arial"/>
                <a:cs typeface="Arial"/>
              </a:rPr>
              <a:t>Outputs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23631" y="2137566"/>
            <a:ext cx="1581785" cy="2705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212090" marR="393065" indent="-174625">
              <a:lnSpc>
                <a:spcPct val="97400"/>
              </a:lnSpc>
              <a:spcBef>
                <a:spcPts val="35"/>
              </a:spcBef>
              <a:buSzPct val="113043"/>
              <a:buFont typeface="Symbol"/>
              <a:buChar char=""/>
              <a:tabLst>
                <a:tab pos="213360" algn="l"/>
              </a:tabLst>
            </a:pPr>
            <a:r>
              <a:rPr sz="1150" spc="-10" dirty="0">
                <a:latin typeface="Arial"/>
                <a:cs typeface="Arial"/>
              </a:rPr>
              <a:t>Good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cooling 	performance</a:t>
            </a:r>
            <a:r>
              <a:rPr sz="1150" spc="-6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of 	</a:t>
            </a:r>
            <a:r>
              <a:rPr sz="1150" spc="-10" dirty="0">
                <a:latin typeface="Arial"/>
                <a:cs typeface="Arial"/>
              </a:rPr>
              <a:t>refrigerators</a:t>
            </a:r>
            <a:endParaRPr sz="1150">
              <a:latin typeface="Arial"/>
              <a:cs typeface="Arial"/>
            </a:endParaRPr>
          </a:p>
          <a:p>
            <a:pPr marL="212090" marR="351790" indent="-174625">
              <a:lnSpc>
                <a:spcPts val="1350"/>
              </a:lnSpc>
              <a:spcBef>
                <a:spcPts val="420"/>
              </a:spcBef>
              <a:buSzPct val="113043"/>
              <a:buFont typeface="Symbol"/>
              <a:buChar char=""/>
              <a:tabLst>
                <a:tab pos="213360" algn="l"/>
              </a:tabLst>
            </a:pPr>
            <a:r>
              <a:rPr sz="1150" spc="-10" dirty="0">
                <a:latin typeface="Arial"/>
                <a:cs typeface="Arial"/>
              </a:rPr>
              <a:t>Consumption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of 	</a:t>
            </a:r>
            <a:r>
              <a:rPr sz="1150" spc="-10" dirty="0">
                <a:latin typeface="Arial"/>
                <a:cs typeface="Arial"/>
              </a:rPr>
              <a:t>electricity</a:t>
            </a:r>
            <a:endParaRPr sz="1150">
              <a:latin typeface="Arial"/>
              <a:cs typeface="Arial"/>
            </a:endParaRPr>
          </a:p>
          <a:p>
            <a:pPr marL="212090" marR="472440" indent="-174625">
              <a:lnSpc>
                <a:spcPct val="100000"/>
              </a:lnSpc>
              <a:spcBef>
                <a:spcPts val="315"/>
              </a:spcBef>
              <a:buSzPct val="113043"/>
              <a:buFont typeface="Symbol"/>
              <a:buChar char=""/>
              <a:tabLst>
                <a:tab pos="213360" algn="l"/>
              </a:tabLst>
            </a:pPr>
            <a:r>
              <a:rPr sz="1150" dirty="0">
                <a:latin typeface="Arial"/>
                <a:cs typeface="Arial"/>
              </a:rPr>
              <a:t>New</a:t>
            </a:r>
            <a:r>
              <a:rPr sz="1150" spc="-6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Advance 	features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77379" y="2699585"/>
            <a:ext cx="2515235" cy="1503680"/>
            <a:chOff x="3377379" y="2699585"/>
            <a:chExt cx="2515235" cy="1503680"/>
          </a:xfrm>
        </p:grpSpPr>
        <p:sp>
          <p:nvSpPr>
            <p:cNvPr id="23" name="object 23"/>
            <p:cNvSpPr/>
            <p:nvPr/>
          </p:nvSpPr>
          <p:spPr>
            <a:xfrm>
              <a:off x="3385317" y="2707522"/>
              <a:ext cx="2499360" cy="1487805"/>
            </a:xfrm>
            <a:custGeom>
              <a:avLst/>
              <a:gdLst/>
              <a:ahLst/>
              <a:cxnLst/>
              <a:rect l="l" t="t" r="r" b="b"/>
              <a:pathLst>
                <a:path w="2499360" h="1487804">
                  <a:moveTo>
                    <a:pt x="2498810" y="0"/>
                  </a:moveTo>
                  <a:lnTo>
                    <a:pt x="0" y="0"/>
                  </a:lnTo>
                  <a:lnTo>
                    <a:pt x="0" y="1487307"/>
                  </a:lnTo>
                  <a:lnTo>
                    <a:pt x="2498810" y="1487307"/>
                  </a:lnTo>
                  <a:lnTo>
                    <a:pt x="2498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5317" y="2707522"/>
              <a:ext cx="2499360" cy="1487805"/>
            </a:xfrm>
            <a:custGeom>
              <a:avLst/>
              <a:gdLst/>
              <a:ahLst/>
              <a:cxnLst/>
              <a:rect l="l" t="t" r="r" b="b"/>
              <a:pathLst>
                <a:path w="2499360" h="1487804">
                  <a:moveTo>
                    <a:pt x="0" y="1487307"/>
                  </a:moveTo>
                  <a:lnTo>
                    <a:pt x="2498810" y="1487307"/>
                  </a:lnTo>
                  <a:lnTo>
                    <a:pt x="2498810" y="0"/>
                  </a:lnTo>
                  <a:lnTo>
                    <a:pt x="0" y="0"/>
                  </a:lnTo>
                  <a:lnTo>
                    <a:pt x="0" y="1487307"/>
                  </a:lnTo>
                  <a:close/>
                </a:path>
              </a:pathLst>
            </a:custGeom>
            <a:ln w="15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85317" y="2707522"/>
            <a:ext cx="2499360" cy="2597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405"/>
              </a:spcBef>
            </a:pPr>
            <a:r>
              <a:rPr sz="1150" b="1" spc="-10" dirty="0">
                <a:latin typeface="Arial"/>
                <a:cs typeface="Arial"/>
              </a:rPr>
              <a:t>Random</a:t>
            </a:r>
            <a:r>
              <a:rPr sz="1150" b="1" spc="-40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Disturbance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5317" y="2982795"/>
            <a:ext cx="2499360" cy="1212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212725" marR="572135" indent="-174625">
              <a:lnSpc>
                <a:spcPts val="1360"/>
              </a:lnSpc>
              <a:spcBef>
                <a:spcPts val="229"/>
              </a:spcBef>
              <a:buSzPct val="113043"/>
              <a:buFont typeface="Symbol"/>
              <a:buChar char=""/>
              <a:tabLst>
                <a:tab pos="213995" algn="l"/>
              </a:tabLst>
            </a:pPr>
            <a:r>
              <a:rPr sz="1150" dirty="0">
                <a:latin typeface="Arial"/>
                <a:cs typeface="Arial"/>
              </a:rPr>
              <a:t>High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turnover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workers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50" dirty="0">
                <a:latin typeface="Arial"/>
                <a:cs typeface="Arial"/>
              </a:rPr>
              <a:t>&amp; 	</a:t>
            </a:r>
            <a:r>
              <a:rPr sz="1150" spc="-10" dirty="0">
                <a:latin typeface="Arial"/>
                <a:cs typeface="Arial"/>
              </a:rPr>
              <a:t>managers</a:t>
            </a:r>
            <a:endParaRPr sz="1150">
              <a:latin typeface="Arial"/>
              <a:cs typeface="Arial"/>
            </a:endParaRPr>
          </a:p>
          <a:p>
            <a:pPr marL="212725" indent="-174625">
              <a:lnSpc>
                <a:spcPct val="100000"/>
              </a:lnSpc>
              <a:spcBef>
                <a:spcPts val="325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Recession</a:t>
            </a:r>
            <a:endParaRPr sz="1150">
              <a:latin typeface="Arial"/>
              <a:cs typeface="Arial"/>
            </a:endParaRPr>
          </a:p>
          <a:p>
            <a:pPr marL="212725" indent="-174625">
              <a:lnSpc>
                <a:spcPct val="100000"/>
              </a:lnSpc>
              <a:spcBef>
                <a:spcPts val="350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Govt.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taxation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policies</a:t>
            </a:r>
            <a:endParaRPr sz="1150">
              <a:latin typeface="Arial"/>
              <a:cs typeface="Arial"/>
            </a:endParaRPr>
          </a:p>
          <a:p>
            <a:pPr marL="212725" indent="-174625">
              <a:lnSpc>
                <a:spcPct val="100000"/>
              </a:lnSpc>
              <a:spcBef>
                <a:spcPts val="370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Strikes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trade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union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and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others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79708" y="872312"/>
            <a:ext cx="4052570" cy="1809114"/>
            <a:chOff x="2379708" y="872312"/>
            <a:chExt cx="4052570" cy="1809114"/>
          </a:xfrm>
        </p:grpSpPr>
        <p:sp>
          <p:nvSpPr>
            <p:cNvPr id="28" name="object 28"/>
            <p:cNvSpPr/>
            <p:nvPr/>
          </p:nvSpPr>
          <p:spPr>
            <a:xfrm>
              <a:off x="5479499" y="2177039"/>
              <a:ext cx="478790" cy="126364"/>
            </a:xfrm>
            <a:custGeom>
              <a:avLst/>
              <a:gdLst/>
              <a:ahLst/>
              <a:cxnLst/>
              <a:rect l="l" t="t" r="r" b="b"/>
              <a:pathLst>
                <a:path w="478789" h="126364">
                  <a:moveTo>
                    <a:pt x="355207" y="0"/>
                  </a:moveTo>
                  <a:lnTo>
                    <a:pt x="396391" y="63155"/>
                  </a:lnTo>
                  <a:lnTo>
                    <a:pt x="355207" y="126310"/>
                  </a:lnTo>
                  <a:lnTo>
                    <a:pt x="458166" y="73681"/>
                  </a:lnTo>
                  <a:lnTo>
                    <a:pt x="402157" y="73681"/>
                  </a:lnTo>
                  <a:lnTo>
                    <a:pt x="406687" y="69049"/>
                  </a:lnTo>
                  <a:lnTo>
                    <a:pt x="406687" y="57260"/>
                  </a:lnTo>
                  <a:lnTo>
                    <a:pt x="402157" y="52629"/>
                  </a:lnTo>
                  <a:lnTo>
                    <a:pt x="458166" y="52629"/>
                  </a:lnTo>
                  <a:lnTo>
                    <a:pt x="355207" y="0"/>
                  </a:lnTo>
                  <a:close/>
                </a:path>
                <a:path w="478789" h="126364">
                  <a:moveTo>
                    <a:pt x="389527" y="52629"/>
                  </a:moveTo>
                  <a:lnTo>
                    <a:pt x="4530" y="52629"/>
                  </a:lnTo>
                  <a:lnTo>
                    <a:pt x="0" y="57260"/>
                  </a:lnTo>
                  <a:lnTo>
                    <a:pt x="0" y="69049"/>
                  </a:lnTo>
                  <a:lnTo>
                    <a:pt x="4530" y="73681"/>
                  </a:lnTo>
                  <a:lnTo>
                    <a:pt x="389527" y="73681"/>
                  </a:lnTo>
                  <a:lnTo>
                    <a:pt x="396391" y="63155"/>
                  </a:lnTo>
                  <a:lnTo>
                    <a:pt x="389527" y="52629"/>
                  </a:lnTo>
                  <a:close/>
                </a:path>
                <a:path w="478789" h="126364">
                  <a:moveTo>
                    <a:pt x="458166" y="52629"/>
                  </a:moveTo>
                  <a:lnTo>
                    <a:pt x="402157" y="52629"/>
                  </a:lnTo>
                  <a:lnTo>
                    <a:pt x="406687" y="57260"/>
                  </a:lnTo>
                  <a:lnTo>
                    <a:pt x="406687" y="69049"/>
                  </a:lnTo>
                  <a:lnTo>
                    <a:pt x="402157" y="73681"/>
                  </a:lnTo>
                  <a:lnTo>
                    <a:pt x="458166" y="73681"/>
                  </a:lnTo>
                  <a:lnTo>
                    <a:pt x="478758" y="63155"/>
                  </a:lnTo>
                  <a:lnTo>
                    <a:pt x="458166" y="52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2424" y="2185459"/>
              <a:ext cx="189444" cy="1263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7144" y="2430712"/>
              <a:ext cx="123550" cy="2505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100121" y="1564436"/>
              <a:ext cx="3053080" cy="544195"/>
            </a:xfrm>
            <a:custGeom>
              <a:avLst/>
              <a:gdLst/>
              <a:ahLst/>
              <a:cxnLst/>
              <a:rect l="l" t="t" r="r" b="b"/>
              <a:pathLst>
                <a:path w="3053079" h="544194">
                  <a:moveTo>
                    <a:pt x="123545" y="412610"/>
                  </a:moveTo>
                  <a:lnTo>
                    <a:pt x="72059" y="447700"/>
                  </a:lnTo>
                  <a:lnTo>
                    <a:pt x="72059" y="10947"/>
                  </a:lnTo>
                  <a:lnTo>
                    <a:pt x="67538" y="6311"/>
                  </a:lnTo>
                  <a:lnTo>
                    <a:pt x="56007" y="6311"/>
                  </a:lnTo>
                  <a:lnTo>
                    <a:pt x="51473" y="10947"/>
                  </a:lnTo>
                  <a:lnTo>
                    <a:pt x="51473" y="447700"/>
                  </a:lnTo>
                  <a:lnTo>
                    <a:pt x="0" y="412610"/>
                  </a:lnTo>
                  <a:lnTo>
                    <a:pt x="61772" y="538924"/>
                  </a:lnTo>
                  <a:lnTo>
                    <a:pt x="97802" y="465251"/>
                  </a:lnTo>
                  <a:lnTo>
                    <a:pt x="123545" y="412610"/>
                  </a:lnTo>
                  <a:close/>
                </a:path>
                <a:path w="3053079" h="544194">
                  <a:moveTo>
                    <a:pt x="3052724" y="417880"/>
                  </a:moveTo>
                  <a:lnTo>
                    <a:pt x="3001238" y="452970"/>
                  </a:lnTo>
                  <a:lnTo>
                    <a:pt x="3001238" y="4635"/>
                  </a:lnTo>
                  <a:lnTo>
                    <a:pt x="2996717" y="0"/>
                  </a:lnTo>
                  <a:lnTo>
                    <a:pt x="2985185" y="0"/>
                  </a:lnTo>
                  <a:lnTo>
                    <a:pt x="2980652" y="4635"/>
                  </a:lnTo>
                  <a:lnTo>
                    <a:pt x="2980652" y="452970"/>
                  </a:lnTo>
                  <a:lnTo>
                    <a:pt x="2929166" y="417880"/>
                  </a:lnTo>
                  <a:lnTo>
                    <a:pt x="2990951" y="544195"/>
                  </a:lnTo>
                  <a:lnTo>
                    <a:pt x="3026981" y="470509"/>
                  </a:lnTo>
                  <a:lnTo>
                    <a:pt x="3052724" y="417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87646" y="880249"/>
              <a:ext cx="1543685" cy="761365"/>
            </a:xfrm>
            <a:custGeom>
              <a:avLst/>
              <a:gdLst/>
              <a:ahLst/>
              <a:cxnLst/>
              <a:rect l="l" t="t" r="r" b="b"/>
              <a:pathLst>
                <a:path w="1543685" h="761364">
                  <a:moveTo>
                    <a:pt x="1543352" y="0"/>
                  </a:moveTo>
                  <a:lnTo>
                    <a:pt x="0" y="0"/>
                  </a:lnTo>
                  <a:lnTo>
                    <a:pt x="0" y="761021"/>
                  </a:lnTo>
                  <a:lnTo>
                    <a:pt x="1543352" y="761021"/>
                  </a:lnTo>
                  <a:lnTo>
                    <a:pt x="1543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87646" y="880249"/>
              <a:ext cx="1543685" cy="761365"/>
            </a:xfrm>
            <a:custGeom>
              <a:avLst/>
              <a:gdLst/>
              <a:ahLst/>
              <a:cxnLst/>
              <a:rect l="l" t="t" r="r" b="b"/>
              <a:pathLst>
                <a:path w="1543685" h="761364">
                  <a:moveTo>
                    <a:pt x="0" y="761021"/>
                  </a:moveTo>
                  <a:lnTo>
                    <a:pt x="1543352" y="761021"/>
                  </a:lnTo>
                  <a:lnTo>
                    <a:pt x="1543352" y="0"/>
                  </a:lnTo>
                  <a:lnTo>
                    <a:pt x="0" y="0"/>
                  </a:lnTo>
                  <a:lnTo>
                    <a:pt x="0" y="761021"/>
                  </a:lnTo>
                  <a:close/>
                </a:path>
              </a:pathLst>
            </a:custGeom>
            <a:ln w="1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87646" y="880249"/>
            <a:ext cx="1543685" cy="7613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44145" marR="119380" algn="ctr">
              <a:lnSpc>
                <a:spcPct val="109000"/>
              </a:lnSpc>
              <a:spcBef>
                <a:spcPts val="235"/>
              </a:spcBef>
            </a:pPr>
            <a:r>
              <a:rPr sz="1300" b="1" spc="-20" dirty="0">
                <a:latin typeface="Arial"/>
                <a:cs typeface="Arial"/>
              </a:rPr>
              <a:t>Quality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Inputs inspection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and </a:t>
            </a:r>
            <a:r>
              <a:rPr sz="1300" b="1" spc="-10" dirty="0">
                <a:latin typeface="Arial"/>
                <a:cs typeface="Arial"/>
              </a:rPr>
              <a:t>adjustment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34886" y="872312"/>
            <a:ext cx="1910714" cy="777240"/>
            <a:chOff x="5134886" y="872312"/>
            <a:chExt cx="1910714" cy="777240"/>
          </a:xfrm>
        </p:grpSpPr>
        <p:sp>
          <p:nvSpPr>
            <p:cNvPr id="36" name="object 36"/>
            <p:cNvSpPr/>
            <p:nvPr/>
          </p:nvSpPr>
          <p:spPr>
            <a:xfrm>
              <a:off x="5142824" y="880249"/>
              <a:ext cx="1894839" cy="761365"/>
            </a:xfrm>
            <a:custGeom>
              <a:avLst/>
              <a:gdLst/>
              <a:ahLst/>
              <a:cxnLst/>
              <a:rect l="l" t="t" r="r" b="b"/>
              <a:pathLst>
                <a:path w="1894840" h="761364">
                  <a:moveTo>
                    <a:pt x="1894442" y="0"/>
                  </a:moveTo>
                  <a:lnTo>
                    <a:pt x="0" y="0"/>
                  </a:lnTo>
                  <a:lnTo>
                    <a:pt x="0" y="761021"/>
                  </a:lnTo>
                  <a:lnTo>
                    <a:pt x="1894442" y="761021"/>
                  </a:lnTo>
                  <a:lnTo>
                    <a:pt x="1894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42824" y="880249"/>
              <a:ext cx="1894839" cy="761365"/>
            </a:xfrm>
            <a:custGeom>
              <a:avLst/>
              <a:gdLst/>
              <a:ahLst/>
              <a:cxnLst/>
              <a:rect l="l" t="t" r="r" b="b"/>
              <a:pathLst>
                <a:path w="1894840" h="761364">
                  <a:moveTo>
                    <a:pt x="0" y="761021"/>
                  </a:moveTo>
                  <a:lnTo>
                    <a:pt x="1894442" y="761021"/>
                  </a:lnTo>
                  <a:lnTo>
                    <a:pt x="1894442" y="0"/>
                  </a:lnTo>
                  <a:lnTo>
                    <a:pt x="0" y="0"/>
                  </a:lnTo>
                  <a:lnTo>
                    <a:pt x="0" y="761021"/>
                  </a:lnTo>
                  <a:close/>
                </a:path>
              </a:pathLst>
            </a:custGeom>
            <a:ln w="15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142824" y="880249"/>
            <a:ext cx="1894839" cy="7613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5745" marR="236854" algn="ctr">
              <a:lnSpc>
                <a:spcPct val="109000"/>
              </a:lnSpc>
              <a:spcBef>
                <a:spcPts val="235"/>
              </a:spcBef>
            </a:pPr>
            <a:r>
              <a:rPr sz="1300" b="1" spc="-20" dirty="0">
                <a:latin typeface="Arial"/>
                <a:cs typeface="Arial"/>
              </a:rPr>
              <a:t>Quality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30" dirty="0">
                <a:latin typeface="Arial"/>
                <a:cs typeface="Arial"/>
              </a:rPr>
              <a:t>Outputs </a:t>
            </a:r>
            <a:r>
              <a:rPr sz="1300" b="1" spc="-25" dirty="0">
                <a:latin typeface="Arial"/>
                <a:cs typeface="Arial"/>
              </a:rPr>
              <a:t>Monitoring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and </a:t>
            </a:r>
            <a:r>
              <a:rPr sz="1300" b="1" spc="-10" dirty="0">
                <a:latin typeface="Arial"/>
                <a:cs typeface="Arial"/>
              </a:rPr>
              <a:t>Evaluation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01989" y="1913301"/>
            <a:ext cx="1765300" cy="2938145"/>
            <a:chOff x="1101989" y="1913301"/>
            <a:chExt cx="1765300" cy="2938145"/>
          </a:xfrm>
        </p:grpSpPr>
        <p:sp>
          <p:nvSpPr>
            <p:cNvPr id="40" name="object 40"/>
            <p:cNvSpPr/>
            <p:nvPr/>
          </p:nvSpPr>
          <p:spPr>
            <a:xfrm>
              <a:off x="1109927" y="1921238"/>
              <a:ext cx="1749425" cy="2922270"/>
            </a:xfrm>
            <a:custGeom>
              <a:avLst/>
              <a:gdLst/>
              <a:ahLst/>
              <a:cxnLst/>
              <a:rect l="l" t="t" r="r" b="b"/>
              <a:pathLst>
                <a:path w="1749425" h="2922270">
                  <a:moveTo>
                    <a:pt x="1749270" y="0"/>
                  </a:moveTo>
                  <a:lnTo>
                    <a:pt x="0" y="0"/>
                  </a:lnTo>
                  <a:lnTo>
                    <a:pt x="0" y="2921986"/>
                  </a:lnTo>
                  <a:lnTo>
                    <a:pt x="1749270" y="2921986"/>
                  </a:lnTo>
                  <a:lnTo>
                    <a:pt x="1749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09927" y="1921238"/>
              <a:ext cx="1749425" cy="2922270"/>
            </a:xfrm>
            <a:custGeom>
              <a:avLst/>
              <a:gdLst/>
              <a:ahLst/>
              <a:cxnLst/>
              <a:rect l="l" t="t" r="r" b="b"/>
              <a:pathLst>
                <a:path w="1749425" h="2922270">
                  <a:moveTo>
                    <a:pt x="0" y="2921986"/>
                  </a:moveTo>
                  <a:lnTo>
                    <a:pt x="1749270" y="2921986"/>
                  </a:lnTo>
                  <a:lnTo>
                    <a:pt x="1749270" y="0"/>
                  </a:lnTo>
                  <a:lnTo>
                    <a:pt x="0" y="0"/>
                  </a:lnTo>
                  <a:lnTo>
                    <a:pt x="0" y="2921986"/>
                  </a:lnTo>
                  <a:close/>
                </a:path>
              </a:pathLst>
            </a:custGeom>
            <a:ln w="15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09927" y="1921238"/>
            <a:ext cx="1749425" cy="2114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430"/>
              </a:lnSpc>
            </a:pPr>
            <a:r>
              <a:rPr sz="1250" b="1" spc="-10" dirty="0">
                <a:latin typeface="Arial"/>
                <a:cs typeface="Arial"/>
              </a:rPr>
              <a:t>Inputs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9927" y="2148092"/>
            <a:ext cx="1749425" cy="269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" rIns="0" bIns="0" rtlCol="0">
            <a:spAutoFit/>
          </a:bodyPr>
          <a:lstStyle/>
          <a:p>
            <a:pPr marL="212090" indent="-174625">
              <a:lnSpc>
                <a:spcPct val="100000"/>
              </a:lnSpc>
              <a:spcBef>
                <a:spcPts val="55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Machines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Equipment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55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Components</a:t>
            </a:r>
            <a:endParaRPr sz="1150">
              <a:latin typeface="Arial"/>
              <a:cs typeface="Arial"/>
            </a:endParaRPr>
          </a:p>
          <a:p>
            <a:pPr marL="211454" marR="47625" indent="-174625">
              <a:lnSpc>
                <a:spcPts val="1330"/>
              </a:lnSpc>
              <a:spcBef>
                <a:spcPts val="455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spc="-10" dirty="0">
                <a:latin typeface="Arial"/>
                <a:cs typeface="Arial"/>
              </a:rPr>
              <a:t>Parts,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Sub-</a:t>
            </a:r>
            <a:r>
              <a:rPr sz="1150" spc="-10" dirty="0">
                <a:latin typeface="Arial"/>
                <a:cs typeface="Arial"/>
              </a:rPr>
              <a:t>assemblies, 	</a:t>
            </a:r>
            <a:r>
              <a:rPr sz="1150" spc="-25" dirty="0">
                <a:latin typeface="Arial"/>
                <a:cs typeface="Arial"/>
              </a:rPr>
              <a:t>etc</a:t>
            </a:r>
            <a:endParaRPr sz="1150">
              <a:latin typeface="Arial"/>
              <a:cs typeface="Arial"/>
            </a:endParaRPr>
          </a:p>
          <a:p>
            <a:pPr marL="211454" marR="151765" indent="-174625">
              <a:lnSpc>
                <a:spcPct val="103200"/>
              </a:lnSpc>
              <a:spcBef>
                <a:spcPts val="295"/>
              </a:spcBef>
              <a:buSzPct val="113043"/>
              <a:buFont typeface="Symbol"/>
              <a:buChar char=""/>
              <a:tabLst>
                <a:tab pos="212725" algn="l"/>
              </a:tabLst>
            </a:pPr>
            <a:r>
              <a:rPr sz="1150" dirty="0">
                <a:latin typeface="Arial"/>
                <a:cs typeface="Arial"/>
              </a:rPr>
              <a:t>Office</a:t>
            </a:r>
            <a:r>
              <a:rPr sz="1150" spc="-7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Infrastructure 	(Computer,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Furniture, 	</a:t>
            </a:r>
            <a:r>
              <a:rPr sz="1150" spc="-20" dirty="0">
                <a:latin typeface="Arial"/>
                <a:cs typeface="Arial"/>
              </a:rPr>
              <a:t>etc)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45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Packing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materials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75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Capital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50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dirty="0">
                <a:latin typeface="Arial"/>
                <a:cs typeface="Arial"/>
              </a:rPr>
              <a:t>Land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building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75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Workers</a:t>
            </a:r>
            <a:endParaRPr sz="115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370"/>
              </a:spcBef>
              <a:buSzPct val="113043"/>
              <a:buFont typeface="Symbol"/>
              <a:buChar char=""/>
              <a:tabLst>
                <a:tab pos="212090" algn="l"/>
              </a:tabLst>
            </a:pPr>
            <a:r>
              <a:rPr sz="1150" spc="-10" dirty="0">
                <a:latin typeface="Arial"/>
                <a:cs typeface="Arial"/>
              </a:rPr>
              <a:t>Managers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86386" y="2094367"/>
            <a:ext cx="1928495" cy="326390"/>
            <a:chOff x="3586386" y="2094367"/>
            <a:chExt cx="1928495" cy="326390"/>
          </a:xfrm>
        </p:grpSpPr>
        <p:sp>
          <p:nvSpPr>
            <p:cNvPr id="45" name="object 45"/>
            <p:cNvSpPr/>
            <p:nvPr/>
          </p:nvSpPr>
          <p:spPr>
            <a:xfrm>
              <a:off x="3635507" y="2144408"/>
              <a:ext cx="1879600" cy="276225"/>
            </a:xfrm>
            <a:custGeom>
              <a:avLst/>
              <a:gdLst/>
              <a:ahLst/>
              <a:cxnLst/>
              <a:rect l="l" t="t" r="r" b="b"/>
              <a:pathLst>
                <a:path w="1879600" h="276225">
                  <a:moveTo>
                    <a:pt x="1878998" y="0"/>
                  </a:moveTo>
                  <a:lnTo>
                    <a:pt x="0" y="0"/>
                  </a:lnTo>
                  <a:lnTo>
                    <a:pt x="0" y="275778"/>
                  </a:lnTo>
                  <a:lnTo>
                    <a:pt x="1878998" y="275778"/>
                  </a:lnTo>
                  <a:lnTo>
                    <a:pt x="187899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94323" y="2102305"/>
              <a:ext cx="1879600" cy="276225"/>
            </a:xfrm>
            <a:custGeom>
              <a:avLst/>
              <a:gdLst/>
              <a:ahLst/>
              <a:cxnLst/>
              <a:rect l="l" t="t" r="r" b="b"/>
              <a:pathLst>
                <a:path w="1879600" h="276225">
                  <a:moveTo>
                    <a:pt x="1878998" y="0"/>
                  </a:moveTo>
                  <a:lnTo>
                    <a:pt x="0" y="0"/>
                  </a:lnTo>
                  <a:lnTo>
                    <a:pt x="0" y="275778"/>
                  </a:lnTo>
                  <a:lnTo>
                    <a:pt x="1878998" y="275778"/>
                  </a:lnTo>
                  <a:lnTo>
                    <a:pt x="1878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4323" y="2102305"/>
              <a:ext cx="1879600" cy="276225"/>
            </a:xfrm>
            <a:custGeom>
              <a:avLst/>
              <a:gdLst/>
              <a:ahLst/>
              <a:cxnLst/>
              <a:rect l="l" t="t" r="r" b="b"/>
              <a:pathLst>
                <a:path w="1879600" h="276225">
                  <a:moveTo>
                    <a:pt x="0" y="275778"/>
                  </a:moveTo>
                  <a:lnTo>
                    <a:pt x="1878998" y="275778"/>
                  </a:lnTo>
                  <a:lnTo>
                    <a:pt x="1878998" y="0"/>
                  </a:lnTo>
                  <a:lnTo>
                    <a:pt x="0" y="0"/>
                  </a:lnTo>
                  <a:lnTo>
                    <a:pt x="0" y="275778"/>
                  </a:lnTo>
                  <a:close/>
                </a:path>
              </a:pathLst>
            </a:custGeom>
            <a:ln w="15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94323" y="2123357"/>
            <a:ext cx="1879600" cy="276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latin typeface="Arial"/>
                <a:cs typeface="Arial"/>
              </a:rPr>
              <a:t>Transformation</a:t>
            </a:r>
            <a:r>
              <a:rPr sz="1150" b="1" spc="-60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process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09916" y="2121788"/>
            <a:ext cx="6895465" cy="2373630"/>
          </a:xfrm>
          <a:custGeom>
            <a:avLst/>
            <a:gdLst/>
            <a:ahLst/>
            <a:cxnLst/>
            <a:rect l="l" t="t" r="r" b="b"/>
            <a:pathLst>
              <a:path w="6895465" h="2373629">
                <a:moveTo>
                  <a:pt x="1749272" y="10515"/>
                </a:moveTo>
                <a:lnTo>
                  <a:pt x="0" y="10515"/>
                </a:lnTo>
                <a:lnTo>
                  <a:pt x="0" y="26314"/>
                </a:lnTo>
                <a:lnTo>
                  <a:pt x="1749272" y="26314"/>
                </a:lnTo>
                <a:lnTo>
                  <a:pt x="1749272" y="10515"/>
                </a:lnTo>
                <a:close/>
              </a:path>
              <a:path w="6895465" h="2373629">
                <a:moveTo>
                  <a:pt x="4686693" y="2357767"/>
                </a:moveTo>
                <a:lnTo>
                  <a:pt x="2430856" y="2357767"/>
                </a:lnTo>
                <a:lnTo>
                  <a:pt x="2430856" y="2373566"/>
                </a:lnTo>
                <a:lnTo>
                  <a:pt x="4686693" y="2373566"/>
                </a:lnTo>
                <a:lnTo>
                  <a:pt x="4686693" y="2357767"/>
                </a:lnTo>
                <a:close/>
              </a:path>
              <a:path w="6895465" h="2373629">
                <a:moveTo>
                  <a:pt x="4774209" y="845223"/>
                </a:moveTo>
                <a:lnTo>
                  <a:pt x="2283625" y="845223"/>
                </a:lnTo>
                <a:lnTo>
                  <a:pt x="2283625" y="861009"/>
                </a:lnTo>
                <a:lnTo>
                  <a:pt x="4774209" y="861009"/>
                </a:lnTo>
                <a:lnTo>
                  <a:pt x="4774209" y="845223"/>
                </a:lnTo>
                <a:close/>
              </a:path>
              <a:path w="6895465" h="2373629">
                <a:moveTo>
                  <a:pt x="6895160" y="0"/>
                </a:moveTo>
                <a:lnTo>
                  <a:pt x="5320919" y="0"/>
                </a:lnTo>
                <a:lnTo>
                  <a:pt x="5320919" y="15786"/>
                </a:lnTo>
                <a:lnTo>
                  <a:pt x="6895160" y="15786"/>
                </a:lnTo>
                <a:lnTo>
                  <a:pt x="6895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5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6778</Words>
  <Application>Microsoft Office PowerPoint</Application>
  <PresentationFormat>On-screen Show (4:3)</PresentationFormat>
  <Paragraphs>592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Book Antiqua</vt:lpstr>
      <vt:lpstr>Cambria Math</vt:lpstr>
      <vt:lpstr>Lucida Sans Unicode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 Transformation/Conversion Process</vt:lpstr>
      <vt:lpstr>The Transactions Process for a Purely Manufacturing Organization (A Refrigerators Manufacturer)</vt:lpstr>
      <vt:lpstr>PowerPoint Presentation</vt:lpstr>
      <vt:lpstr>PowerPoint Presentation</vt:lpstr>
      <vt:lpstr>PowerPoint Presentation</vt:lpstr>
      <vt:lpstr>1. Planning Functions</vt:lpstr>
      <vt:lpstr>2. Organizing Functions</vt:lpstr>
      <vt:lpstr>4. Behaviour Functions</vt:lpstr>
      <vt:lpstr>PowerPoint Presentation</vt:lpstr>
      <vt:lpstr>Scope of Operations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Figure: Typical Manufacturing Supply Chain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anish pahi</cp:lastModifiedBy>
  <cp:revision>2</cp:revision>
  <dcterms:created xsi:type="dcterms:W3CDTF">2024-08-03T14:50:45Z</dcterms:created>
  <dcterms:modified xsi:type="dcterms:W3CDTF">2024-08-03T14:56:14Z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2024-08-03T00:00:00Z</vt:filetime>
  </property>
  <property fmtid="{D5CDD505-2E9C-101B-9397-08002B2CF9AE}" pid="3" name="Producer">
    <vt:lpwstr>3-Heights™ PDF Toolbox API 6.12.0.6 (http://www.pdf-tools.com)</vt:lpwstr>
  </property>
</Properties>
</file>