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228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9FC08C-D799-49AF-9973-EB5C033B8FE0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BD2CC-09B8-43C0-A382-D23D17CBA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9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rgbClr val="6F2F9F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rgbClr val="6F2F9F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rgbClr val="6F2F9F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rgbClr val="6F2F9F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99275" y="5944933"/>
            <a:ext cx="4897755" cy="913130"/>
          </a:xfrm>
          <a:custGeom>
            <a:avLst/>
            <a:gdLst/>
            <a:ahLst/>
            <a:cxnLst/>
            <a:rect l="l" t="t" r="r" b="b"/>
            <a:pathLst>
              <a:path w="4897755" h="913129">
                <a:moveTo>
                  <a:pt x="85525" y="21310"/>
                </a:moveTo>
                <a:lnTo>
                  <a:pt x="3636696" y="913063"/>
                </a:lnTo>
                <a:lnTo>
                  <a:pt x="4897398" y="913063"/>
                </a:lnTo>
                <a:lnTo>
                  <a:pt x="85525" y="21310"/>
                </a:lnTo>
                <a:close/>
              </a:path>
              <a:path w="4897755" h="913129">
                <a:moveTo>
                  <a:pt x="660" y="0"/>
                </a:moveTo>
                <a:lnTo>
                  <a:pt x="0" y="5460"/>
                </a:lnTo>
                <a:lnTo>
                  <a:pt x="85525" y="21310"/>
                </a:lnTo>
                <a:lnTo>
                  <a:pt x="660" y="0"/>
                </a:lnTo>
                <a:close/>
              </a:path>
            </a:pathLst>
          </a:custGeom>
          <a:solidFill>
            <a:srgbClr val="9FCADC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85711" y="5939015"/>
            <a:ext cx="3651885" cy="919480"/>
          </a:xfrm>
          <a:custGeom>
            <a:avLst/>
            <a:gdLst/>
            <a:ahLst/>
            <a:cxnLst/>
            <a:rect l="l" t="t" r="r" b="b"/>
            <a:pathLst>
              <a:path w="3651885" h="919479">
                <a:moveTo>
                  <a:pt x="0" y="0"/>
                </a:moveTo>
                <a:lnTo>
                  <a:pt x="7924" y="6349"/>
                </a:lnTo>
                <a:lnTo>
                  <a:pt x="2868869" y="918981"/>
                </a:lnTo>
                <a:lnTo>
                  <a:pt x="3651882" y="9189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5789674"/>
            <a:ext cx="3398520" cy="106832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5784351"/>
            <a:ext cx="3371840" cy="107364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7068" y="202183"/>
            <a:ext cx="5007102" cy="5237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rgbClr val="6F2F9F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25324" y="2606093"/>
            <a:ext cx="8109584" cy="29070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30320" y="232632"/>
            <a:ext cx="3857506" cy="40570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45668" y="1203705"/>
            <a:ext cx="7776209" cy="4431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indent="-255904">
              <a:lnSpc>
                <a:spcPct val="100000"/>
              </a:lnSpc>
              <a:spcBef>
                <a:spcPts val="100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Introduction</a:t>
            </a:r>
            <a:r>
              <a:rPr sz="2700" b="1" spc="-120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to</a:t>
            </a:r>
            <a:r>
              <a:rPr sz="2700" b="1" spc="-100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operations</a:t>
            </a:r>
            <a:r>
              <a:rPr sz="2700" b="1" spc="-90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spc="-10" dirty="0">
                <a:solidFill>
                  <a:srgbClr val="001F5F"/>
                </a:solidFill>
                <a:latin typeface="Lucida Sans Unicode"/>
                <a:cs typeface="Lucida Sans Unicode"/>
              </a:rPr>
              <a:t>strategy</a:t>
            </a:r>
            <a:endParaRPr sz="2700">
              <a:latin typeface="Lucida Sans Unicode"/>
              <a:cs typeface="Lucida Sans Unicode"/>
            </a:endParaRPr>
          </a:p>
          <a:p>
            <a:pPr marL="268605" indent="-255904">
              <a:lnSpc>
                <a:spcPct val="100000"/>
              </a:lnSpc>
              <a:spcBef>
                <a:spcPts val="2400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Operations</a:t>
            </a:r>
            <a:r>
              <a:rPr sz="2700" b="1" spc="-70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strategy</a:t>
            </a:r>
            <a:r>
              <a:rPr sz="2700" b="1" spc="-75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as</a:t>
            </a:r>
            <a:r>
              <a:rPr sz="2700" b="1" spc="-60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a</a:t>
            </a:r>
            <a:r>
              <a:rPr sz="2700" b="1" spc="-45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competitive</a:t>
            </a:r>
            <a:r>
              <a:rPr sz="2700" b="1" spc="-45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spc="-10" dirty="0">
                <a:solidFill>
                  <a:srgbClr val="001F5F"/>
                </a:solidFill>
                <a:latin typeface="Lucida Sans Unicode"/>
                <a:cs typeface="Lucida Sans Unicode"/>
              </a:rPr>
              <a:t>weapon</a:t>
            </a:r>
            <a:endParaRPr sz="2700">
              <a:latin typeface="Lucida Sans Unicode"/>
              <a:cs typeface="Lucida Sans Unicode"/>
            </a:endParaRPr>
          </a:p>
          <a:p>
            <a:pPr marL="268605" marR="599440" indent="-256540">
              <a:lnSpc>
                <a:spcPct val="100000"/>
              </a:lnSpc>
              <a:spcBef>
                <a:spcPts val="2400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Linkage</a:t>
            </a:r>
            <a:r>
              <a:rPr sz="2700" b="1" spc="-45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between</a:t>
            </a:r>
            <a:r>
              <a:rPr sz="2700" b="1" spc="-60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corporate,</a:t>
            </a:r>
            <a:r>
              <a:rPr sz="2700" b="1" spc="-60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business</a:t>
            </a:r>
            <a:r>
              <a:rPr sz="2700" b="1" spc="-55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spc="-25" dirty="0">
                <a:solidFill>
                  <a:srgbClr val="001F5F"/>
                </a:solidFill>
                <a:latin typeface="Lucida Sans Unicode"/>
                <a:cs typeface="Lucida Sans Unicode"/>
              </a:rPr>
              <a:t>and </a:t>
            </a: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operations</a:t>
            </a:r>
            <a:r>
              <a:rPr sz="2700" b="1" spc="-130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spc="-10" dirty="0">
                <a:solidFill>
                  <a:srgbClr val="001F5F"/>
                </a:solidFill>
                <a:latin typeface="Lucida Sans Unicode"/>
                <a:cs typeface="Lucida Sans Unicode"/>
              </a:rPr>
              <a:t>strategy</a:t>
            </a:r>
            <a:endParaRPr sz="2700">
              <a:latin typeface="Lucida Sans Unicode"/>
              <a:cs typeface="Lucida Sans Unicode"/>
            </a:endParaRPr>
          </a:p>
          <a:p>
            <a:pPr marL="268605" indent="-255904">
              <a:lnSpc>
                <a:spcPct val="100000"/>
              </a:lnSpc>
              <a:spcBef>
                <a:spcPts val="2405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Components</a:t>
            </a:r>
            <a:r>
              <a:rPr sz="2700" b="1" spc="-80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of</a:t>
            </a:r>
            <a:r>
              <a:rPr sz="2700" b="1" spc="-40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operations</a:t>
            </a:r>
            <a:r>
              <a:rPr sz="2700" b="1" spc="-75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spc="-10" dirty="0">
                <a:solidFill>
                  <a:srgbClr val="001F5F"/>
                </a:solidFill>
                <a:latin typeface="Lucida Sans Unicode"/>
                <a:cs typeface="Lucida Sans Unicode"/>
              </a:rPr>
              <a:t>strategy</a:t>
            </a:r>
            <a:endParaRPr sz="2700">
              <a:latin typeface="Lucida Sans Unicode"/>
              <a:cs typeface="Lucida Sans Unicode"/>
            </a:endParaRPr>
          </a:p>
          <a:p>
            <a:pPr marL="268605" indent="-255904">
              <a:lnSpc>
                <a:spcPct val="100000"/>
              </a:lnSpc>
              <a:spcBef>
                <a:spcPts val="2400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Manufacturing</a:t>
            </a:r>
            <a:r>
              <a:rPr sz="2700" b="1" spc="-170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spc="-10" dirty="0">
                <a:solidFill>
                  <a:srgbClr val="001F5F"/>
                </a:solidFill>
                <a:latin typeface="Lucida Sans Unicode"/>
                <a:cs typeface="Lucida Sans Unicode"/>
              </a:rPr>
              <a:t>strategies</a:t>
            </a:r>
            <a:endParaRPr sz="2700">
              <a:latin typeface="Lucida Sans Unicode"/>
              <a:cs typeface="Lucida Sans Unicode"/>
            </a:endParaRPr>
          </a:p>
          <a:p>
            <a:pPr marL="268605" indent="-255904">
              <a:lnSpc>
                <a:spcPct val="100000"/>
              </a:lnSpc>
              <a:spcBef>
                <a:spcPts val="2400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700" b="1" dirty="0">
                <a:solidFill>
                  <a:srgbClr val="001F5F"/>
                </a:solidFill>
                <a:latin typeface="Lucida Sans Unicode"/>
                <a:cs typeface="Lucida Sans Unicode"/>
              </a:rPr>
              <a:t>Service</a:t>
            </a:r>
            <a:r>
              <a:rPr sz="2700" b="1" spc="-85" dirty="0">
                <a:solidFill>
                  <a:srgbClr val="001F5F"/>
                </a:solidFill>
                <a:latin typeface="Lucida Sans Unicode"/>
                <a:cs typeface="Lucida Sans Unicode"/>
              </a:rPr>
              <a:t> </a:t>
            </a:r>
            <a:r>
              <a:rPr sz="2700" b="1" spc="-10" dirty="0">
                <a:solidFill>
                  <a:srgbClr val="001F5F"/>
                </a:solidFill>
                <a:latin typeface="Lucida Sans Unicode"/>
                <a:cs typeface="Lucida Sans Unicode"/>
              </a:rPr>
              <a:t>strategies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2834" y="321559"/>
            <a:ext cx="7614070" cy="102759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3400" y="1601735"/>
            <a:ext cx="8154034" cy="289560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0" rIns="0" bIns="0" rtlCol="0">
            <a:spAutoFit/>
          </a:bodyPr>
          <a:lstStyle/>
          <a:p>
            <a:pPr marL="156210">
              <a:lnSpc>
                <a:spcPts val="2190"/>
              </a:lnSpc>
            </a:pPr>
            <a:r>
              <a:rPr sz="1950" b="0" spc="-160" dirty="0">
                <a:solidFill>
                  <a:srgbClr val="FFFFFF"/>
                </a:solidFill>
                <a:latin typeface="Times New Roman"/>
                <a:cs typeface="Times New Roman"/>
              </a:rPr>
              <a:t>Strategy</a:t>
            </a:r>
            <a:r>
              <a:rPr sz="1950" b="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950" b="0" spc="-170" dirty="0">
                <a:solidFill>
                  <a:srgbClr val="FFFFFF"/>
                </a:solidFill>
                <a:latin typeface="Times New Roman"/>
                <a:cs typeface="Times New Roman"/>
              </a:rPr>
              <a:t>Hierarchy</a:t>
            </a:r>
            <a:r>
              <a:rPr sz="1950" b="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950" b="0" spc="-19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1950" b="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950" b="0" spc="-175" dirty="0">
                <a:solidFill>
                  <a:srgbClr val="FFFFFF"/>
                </a:solidFill>
                <a:latin typeface="Times New Roman"/>
                <a:cs typeface="Times New Roman"/>
              </a:rPr>
              <a:t>Their</a:t>
            </a:r>
            <a:r>
              <a:rPr sz="1950" b="0" spc="-30" dirty="0">
                <a:solidFill>
                  <a:srgbClr val="FFFFFF"/>
                </a:solidFill>
                <a:latin typeface="Times New Roman"/>
                <a:cs typeface="Times New Roman"/>
              </a:rPr>
              <a:t> Linkage</a:t>
            </a:r>
            <a:endParaRPr sz="195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33400" y="2049179"/>
            <a:ext cx="8154034" cy="3599815"/>
            <a:chOff x="533400" y="2049179"/>
            <a:chExt cx="8154034" cy="3599815"/>
          </a:xfrm>
        </p:grpSpPr>
        <p:sp>
          <p:nvSpPr>
            <p:cNvPr id="5" name="object 5"/>
            <p:cNvSpPr/>
            <p:nvPr/>
          </p:nvSpPr>
          <p:spPr>
            <a:xfrm>
              <a:off x="533400" y="2049443"/>
              <a:ext cx="8154034" cy="57150"/>
            </a:xfrm>
            <a:custGeom>
              <a:avLst/>
              <a:gdLst/>
              <a:ahLst/>
              <a:cxnLst/>
              <a:rect l="l" t="t" r="r" b="b"/>
              <a:pathLst>
                <a:path w="8154034" h="57150">
                  <a:moveTo>
                    <a:pt x="0" y="0"/>
                  </a:moveTo>
                  <a:lnTo>
                    <a:pt x="0" y="57154"/>
                  </a:lnTo>
                  <a:lnTo>
                    <a:pt x="8153452" y="57154"/>
                  </a:lnTo>
                  <a:lnTo>
                    <a:pt x="815345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33400" y="2049179"/>
              <a:ext cx="8154034" cy="3810"/>
            </a:xfrm>
            <a:custGeom>
              <a:avLst/>
              <a:gdLst/>
              <a:ahLst/>
              <a:cxnLst/>
              <a:rect l="l" t="t" r="r" b="b"/>
              <a:pathLst>
                <a:path w="8154034" h="3810">
                  <a:moveTo>
                    <a:pt x="0" y="0"/>
                  </a:moveTo>
                  <a:lnTo>
                    <a:pt x="0" y="3704"/>
                  </a:lnTo>
                  <a:lnTo>
                    <a:pt x="8153452" y="3704"/>
                  </a:lnTo>
                  <a:lnTo>
                    <a:pt x="815345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33387" y="5591810"/>
              <a:ext cx="8154034" cy="57785"/>
            </a:xfrm>
            <a:custGeom>
              <a:avLst/>
              <a:gdLst/>
              <a:ahLst/>
              <a:cxnLst/>
              <a:rect l="l" t="t" r="r" b="b"/>
              <a:pathLst>
                <a:path w="8154034" h="57785">
                  <a:moveTo>
                    <a:pt x="46113" y="0"/>
                  </a:moveTo>
                  <a:lnTo>
                    <a:pt x="0" y="0"/>
                  </a:lnTo>
                  <a:lnTo>
                    <a:pt x="0" y="57162"/>
                  </a:lnTo>
                  <a:lnTo>
                    <a:pt x="46113" y="57162"/>
                  </a:lnTo>
                  <a:lnTo>
                    <a:pt x="46113" y="0"/>
                  </a:lnTo>
                  <a:close/>
                </a:path>
                <a:path w="8154034" h="57785">
                  <a:moveTo>
                    <a:pt x="2960433" y="0"/>
                  </a:moveTo>
                  <a:lnTo>
                    <a:pt x="2246401" y="0"/>
                  </a:lnTo>
                  <a:lnTo>
                    <a:pt x="2246401" y="57162"/>
                  </a:lnTo>
                  <a:lnTo>
                    <a:pt x="2960433" y="57162"/>
                  </a:lnTo>
                  <a:lnTo>
                    <a:pt x="2960433" y="0"/>
                  </a:lnTo>
                  <a:close/>
                </a:path>
                <a:path w="8154034" h="57785">
                  <a:moveTo>
                    <a:pt x="5912459" y="0"/>
                  </a:moveTo>
                  <a:lnTo>
                    <a:pt x="5160721" y="0"/>
                  </a:lnTo>
                  <a:lnTo>
                    <a:pt x="5160721" y="57162"/>
                  </a:lnTo>
                  <a:lnTo>
                    <a:pt x="5912459" y="57162"/>
                  </a:lnTo>
                  <a:lnTo>
                    <a:pt x="5912459" y="0"/>
                  </a:lnTo>
                  <a:close/>
                </a:path>
                <a:path w="8154034" h="57785">
                  <a:moveTo>
                    <a:pt x="8153463" y="0"/>
                  </a:moveTo>
                  <a:lnTo>
                    <a:pt x="8112747" y="0"/>
                  </a:lnTo>
                  <a:lnTo>
                    <a:pt x="8112747" y="57162"/>
                  </a:lnTo>
                  <a:lnTo>
                    <a:pt x="8153463" y="57162"/>
                  </a:lnTo>
                  <a:lnTo>
                    <a:pt x="815346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33387" y="5591555"/>
              <a:ext cx="8154034" cy="3810"/>
            </a:xfrm>
            <a:custGeom>
              <a:avLst/>
              <a:gdLst/>
              <a:ahLst/>
              <a:cxnLst/>
              <a:rect l="l" t="t" r="r" b="b"/>
              <a:pathLst>
                <a:path w="8154034" h="3810">
                  <a:moveTo>
                    <a:pt x="46113" y="0"/>
                  </a:moveTo>
                  <a:lnTo>
                    <a:pt x="0" y="0"/>
                  </a:lnTo>
                  <a:lnTo>
                    <a:pt x="0" y="3695"/>
                  </a:lnTo>
                  <a:lnTo>
                    <a:pt x="46113" y="3695"/>
                  </a:lnTo>
                  <a:lnTo>
                    <a:pt x="46113" y="0"/>
                  </a:lnTo>
                  <a:close/>
                </a:path>
                <a:path w="8154034" h="3810">
                  <a:moveTo>
                    <a:pt x="2960433" y="0"/>
                  </a:moveTo>
                  <a:lnTo>
                    <a:pt x="2246401" y="0"/>
                  </a:lnTo>
                  <a:lnTo>
                    <a:pt x="2246401" y="3695"/>
                  </a:lnTo>
                  <a:lnTo>
                    <a:pt x="2960433" y="3695"/>
                  </a:lnTo>
                  <a:lnTo>
                    <a:pt x="2960433" y="0"/>
                  </a:lnTo>
                  <a:close/>
                </a:path>
                <a:path w="8154034" h="3810">
                  <a:moveTo>
                    <a:pt x="5912459" y="0"/>
                  </a:moveTo>
                  <a:lnTo>
                    <a:pt x="5160721" y="0"/>
                  </a:lnTo>
                  <a:lnTo>
                    <a:pt x="5160721" y="3695"/>
                  </a:lnTo>
                  <a:lnTo>
                    <a:pt x="5912459" y="3695"/>
                  </a:lnTo>
                  <a:lnTo>
                    <a:pt x="5912459" y="0"/>
                  </a:lnTo>
                  <a:close/>
                </a:path>
                <a:path w="8154034" h="3810">
                  <a:moveTo>
                    <a:pt x="8153463" y="0"/>
                  </a:moveTo>
                  <a:lnTo>
                    <a:pt x="8112747" y="0"/>
                  </a:lnTo>
                  <a:lnTo>
                    <a:pt x="8112747" y="3695"/>
                  </a:lnTo>
                  <a:lnTo>
                    <a:pt x="8153463" y="3695"/>
                  </a:lnTo>
                  <a:lnTo>
                    <a:pt x="815346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586448" y="2125649"/>
              <a:ext cx="2181225" cy="660400"/>
            </a:xfrm>
            <a:custGeom>
              <a:avLst/>
              <a:gdLst/>
              <a:ahLst/>
              <a:cxnLst/>
              <a:rect l="l" t="t" r="r" b="b"/>
              <a:pathLst>
                <a:path w="2181225" h="660400">
                  <a:moveTo>
                    <a:pt x="2180902" y="0"/>
                  </a:moveTo>
                  <a:lnTo>
                    <a:pt x="0" y="0"/>
                  </a:lnTo>
                  <a:lnTo>
                    <a:pt x="0" y="660185"/>
                  </a:lnTo>
                  <a:lnTo>
                    <a:pt x="2180902" y="660185"/>
                  </a:lnTo>
                  <a:lnTo>
                    <a:pt x="218090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478749" y="2231491"/>
              <a:ext cx="2181225" cy="660400"/>
            </a:xfrm>
            <a:custGeom>
              <a:avLst/>
              <a:gdLst/>
              <a:ahLst/>
              <a:cxnLst/>
              <a:rect l="l" t="t" r="r" b="b"/>
              <a:pathLst>
                <a:path w="2181225" h="660400">
                  <a:moveTo>
                    <a:pt x="2180902" y="0"/>
                  </a:moveTo>
                  <a:lnTo>
                    <a:pt x="0" y="0"/>
                  </a:lnTo>
                  <a:lnTo>
                    <a:pt x="0" y="660185"/>
                  </a:lnTo>
                  <a:lnTo>
                    <a:pt x="2180902" y="660185"/>
                  </a:lnTo>
                  <a:lnTo>
                    <a:pt x="21809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466471" y="2216408"/>
              <a:ext cx="2205990" cy="690880"/>
            </a:xfrm>
            <a:custGeom>
              <a:avLst/>
              <a:gdLst/>
              <a:ahLst/>
              <a:cxnLst/>
              <a:rect l="l" t="t" r="r" b="b"/>
              <a:pathLst>
                <a:path w="2205990" h="690880">
                  <a:moveTo>
                    <a:pt x="2205673" y="0"/>
                  </a:moveTo>
                  <a:lnTo>
                    <a:pt x="0" y="0"/>
                  </a:lnTo>
                  <a:lnTo>
                    <a:pt x="0" y="690614"/>
                  </a:lnTo>
                  <a:lnTo>
                    <a:pt x="2205673" y="690614"/>
                  </a:lnTo>
                  <a:lnTo>
                    <a:pt x="2205673" y="675267"/>
                  </a:lnTo>
                  <a:lnTo>
                    <a:pt x="24770" y="675267"/>
                  </a:lnTo>
                  <a:lnTo>
                    <a:pt x="12277" y="660185"/>
                  </a:lnTo>
                  <a:lnTo>
                    <a:pt x="24770" y="660185"/>
                  </a:lnTo>
                  <a:lnTo>
                    <a:pt x="24770" y="30429"/>
                  </a:lnTo>
                  <a:lnTo>
                    <a:pt x="12277" y="30429"/>
                  </a:lnTo>
                  <a:lnTo>
                    <a:pt x="24770" y="15082"/>
                  </a:lnTo>
                  <a:lnTo>
                    <a:pt x="2205673" y="15082"/>
                  </a:lnTo>
                  <a:lnTo>
                    <a:pt x="2205673" y="0"/>
                  </a:lnTo>
                  <a:close/>
                </a:path>
                <a:path w="2205990" h="690880">
                  <a:moveTo>
                    <a:pt x="24770" y="660185"/>
                  </a:moveTo>
                  <a:lnTo>
                    <a:pt x="12277" y="660185"/>
                  </a:lnTo>
                  <a:lnTo>
                    <a:pt x="24770" y="675267"/>
                  </a:lnTo>
                  <a:lnTo>
                    <a:pt x="24770" y="660185"/>
                  </a:lnTo>
                  <a:close/>
                </a:path>
                <a:path w="2205990" h="690880">
                  <a:moveTo>
                    <a:pt x="2180902" y="660185"/>
                  </a:moveTo>
                  <a:lnTo>
                    <a:pt x="24770" y="660185"/>
                  </a:lnTo>
                  <a:lnTo>
                    <a:pt x="24770" y="675267"/>
                  </a:lnTo>
                  <a:lnTo>
                    <a:pt x="2180902" y="675267"/>
                  </a:lnTo>
                  <a:lnTo>
                    <a:pt x="2180902" y="660185"/>
                  </a:lnTo>
                  <a:close/>
                </a:path>
                <a:path w="2205990" h="690880">
                  <a:moveTo>
                    <a:pt x="2180902" y="15082"/>
                  </a:moveTo>
                  <a:lnTo>
                    <a:pt x="2180902" y="675267"/>
                  </a:lnTo>
                  <a:lnTo>
                    <a:pt x="2193180" y="660185"/>
                  </a:lnTo>
                  <a:lnTo>
                    <a:pt x="2205673" y="660185"/>
                  </a:lnTo>
                  <a:lnTo>
                    <a:pt x="2205673" y="30429"/>
                  </a:lnTo>
                  <a:lnTo>
                    <a:pt x="2193180" y="30429"/>
                  </a:lnTo>
                  <a:lnTo>
                    <a:pt x="2180902" y="15082"/>
                  </a:lnTo>
                  <a:close/>
                </a:path>
                <a:path w="2205990" h="690880">
                  <a:moveTo>
                    <a:pt x="2205673" y="660185"/>
                  </a:moveTo>
                  <a:lnTo>
                    <a:pt x="2193180" y="660185"/>
                  </a:lnTo>
                  <a:lnTo>
                    <a:pt x="2180902" y="675267"/>
                  </a:lnTo>
                  <a:lnTo>
                    <a:pt x="2205673" y="675267"/>
                  </a:lnTo>
                  <a:lnTo>
                    <a:pt x="2205673" y="660185"/>
                  </a:lnTo>
                  <a:close/>
                </a:path>
                <a:path w="2205990" h="690880">
                  <a:moveTo>
                    <a:pt x="24770" y="15082"/>
                  </a:moveTo>
                  <a:lnTo>
                    <a:pt x="12277" y="30429"/>
                  </a:lnTo>
                  <a:lnTo>
                    <a:pt x="24770" y="30429"/>
                  </a:lnTo>
                  <a:lnTo>
                    <a:pt x="24770" y="15082"/>
                  </a:lnTo>
                  <a:close/>
                </a:path>
                <a:path w="2205990" h="690880">
                  <a:moveTo>
                    <a:pt x="2180902" y="15082"/>
                  </a:moveTo>
                  <a:lnTo>
                    <a:pt x="24770" y="15082"/>
                  </a:lnTo>
                  <a:lnTo>
                    <a:pt x="24770" y="30429"/>
                  </a:lnTo>
                  <a:lnTo>
                    <a:pt x="2180902" y="30429"/>
                  </a:lnTo>
                  <a:lnTo>
                    <a:pt x="2180902" y="15082"/>
                  </a:lnTo>
                  <a:close/>
                </a:path>
                <a:path w="2205990" h="690880">
                  <a:moveTo>
                    <a:pt x="2205673" y="15082"/>
                  </a:moveTo>
                  <a:lnTo>
                    <a:pt x="2180902" y="15082"/>
                  </a:lnTo>
                  <a:lnTo>
                    <a:pt x="2193180" y="30429"/>
                  </a:lnTo>
                  <a:lnTo>
                    <a:pt x="2205673" y="30429"/>
                  </a:lnTo>
                  <a:lnTo>
                    <a:pt x="2205673" y="150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3715049" y="2393164"/>
            <a:ext cx="1710689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b="1" spc="-160" dirty="0">
                <a:latin typeface="Times New Roman"/>
                <a:cs typeface="Times New Roman"/>
              </a:rPr>
              <a:t>Strategy</a:t>
            </a:r>
            <a:r>
              <a:rPr sz="1950" b="1" spc="-75" dirty="0">
                <a:latin typeface="Times New Roman"/>
                <a:cs typeface="Times New Roman"/>
              </a:rPr>
              <a:t> </a:t>
            </a:r>
            <a:r>
              <a:rPr sz="1950" b="1" spc="-160" dirty="0">
                <a:latin typeface="Times New Roman"/>
                <a:cs typeface="Times New Roman"/>
              </a:rPr>
              <a:t>Hierarchy</a:t>
            </a:r>
            <a:endParaRPr sz="1950">
              <a:latin typeface="Times New Roman"/>
              <a:cs typeface="Times New Roman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567126" y="3211899"/>
            <a:ext cx="2320925" cy="716915"/>
            <a:chOff x="567126" y="3211899"/>
            <a:chExt cx="2320925" cy="716915"/>
          </a:xfrm>
        </p:grpSpPr>
        <p:sp>
          <p:nvSpPr>
            <p:cNvPr id="14" name="object 14"/>
            <p:cNvSpPr/>
            <p:nvPr/>
          </p:nvSpPr>
          <p:spPr>
            <a:xfrm>
              <a:off x="687211" y="3211899"/>
              <a:ext cx="2200910" cy="595630"/>
            </a:xfrm>
            <a:custGeom>
              <a:avLst/>
              <a:gdLst/>
              <a:ahLst/>
              <a:cxnLst/>
              <a:rect l="l" t="t" r="r" b="b"/>
              <a:pathLst>
                <a:path w="2200910" h="595629">
                  <a:moveTo>
                    <a:pt x="2200288" y="0"/>
                  </a:moveTo>
                  <a:lnTo>
                    <a:pt x="0" y="0"/>
                  </a:lnTo>
                  <a:lnTo>
                    <a:pt x="0" y="595357"/>
                  </a:lnTo>
                  <a:lnTo>
                    <a:pt x="2200288" y="595357"/>
                  </a:lnTo>
                  <a:lnTo>
                    <a:pt x="2200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79512" y="3317740"/>
              <a:ext cx="2200910" cy="595630"/>
            </a:xfrm>
            <a:custGeom>
              <a:avLst/>
              <a:gdLst/>
              <a:ahLst/>
              <a:cxnLst/>
              <a:rect l="l" t="t" r="r" b="b"/>
              <a:pathLst>
                <a:path w="2200910" h="595629">
                  <a:moveTo>
                    <a:pt x="2200288" y="0"/>
                  </a:moveTo>
                  <a:lnTo>
                    <a:pt x="0" y="0"/>
                  </a:lnTo>
                  <a:lnTo>
                    <a:pt x="0" y="595357"/>
                  </a:lnTo>
                  <a:lnTo>
                    <a:pt x="2200288" y="595357"/>
                  </a:lnTo>
                  <a:lnTo>
                    <a:pt x="2200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67126" y="3302526"/>
              <a:ext cx="2225675" cy="626110"/>
            </a:xfrm>
            <a:custGeom>
              <a:avLst/>
              <a:gdLst/>
              <a:ahLst/>
              <a:cxnLst/>
              <a:rect l="l" t="t" r="r" b="b"/>
              <a:pathLst>
                <a:path w="2225675" h="626110">
                  <a:moveTo>
                    <a:pt x="2225149" y="0"/>
                  </a:moveTo>
                  <a:lnTo>
                    <a:pt x="0" y="0"/>
                  </a:lnTo>
                  <a:lnTo>
                    <a:pt x="0" y="625786"/>
                  </a:lnTo>
                  <a:lnTo>
                    <a:pt x="2225149" y="625786"/>
                  </a:lnTo>
                  <a:lnTo>
                    <a:pt x="2225149" y="610572"/>
                  </a:lnTo>
                  <a:lnTo>
                    <a:pt x="24770" y="610572"/>
                  </a:lnTo>
                  <a:lnTo>
                    <a:pt x="12385" y="595357"/>
                  </a:lnTo>
                  <a:lnTo>
                    <a:pt x="24770" y="595357"/>
                  </a:lnTo>
                  <a:lnTo>
                    <a:pt x="24770" y="30429"/>
                  </a:lnTo>
                  <a:lnTo>
                    <a:pt x="12385" y="30429"/>
                  </a:lnTo>
                  <a:lnTo>
                    <a:pt x="24770" y="15214"/>
                  </a:lnTo>
                  <a:lnTo>
                    <a:pt x="2225149" y="15214"/>
                  </a:lnTo>
                  <a:lnTo>
                    <a:pt x="2225149" y="0"/>
                  </a:lnTo>
                  <a:close/>
                </a:path>
                <a:path w="2225675" h="626110">
                  <a:moveTo>
                    <a:pt x="24770" y="595357"/>
                  </a:moveTo>
                  <a:lnTo>
                    <a:pt x="12385" y="595357"/>
                  </a:lnTo>
                  <a:lnTo>
                    <a:pt x="24770" y="610572"/>
                  </a:lnTo>
                  <a:lnTo>
                    <a:pt x="24770" y="595357"/>
                  </a:lnTo>
                  <a:close/>
                </a:path>
                <a:path w="2225675" h="626110">
                  <a:moveTo>
                    <a:pt x="2200378" y="595357"/>
                  </a:moveTo>
                  <a:lnTo>
                    <a:pt x="24770" y="595357"/>
                  </a:lnTo>
                  <a:lnTo>
                    <a:pt x="24770" y="610572"/>
                  </a:lnTo>
                  <a:lnTo>
                    <a:pt x="2200378" y="610572"/>
                  </a:lnTo>
                  <a:lnTo>
                    <a:pt x="2200378" y="595357"/>
                  </a:lnTo>
                  <a:close/>
                </a:path>
                <a:path w="2225675" h="626110">
                  <a:moveTo>
                    <a:pt x="2200378" y="15214"/>
                  </a:moveTo>
                  <a:lnTo>
                    <a:pt x="2200378" y="610572"/>
                  </a:lnTo>
                  <a:lnTo>
                    <a:pt x="2212656" y="595357"/>
                  </a:lnTo>
                  <a:lnTo>
                    <a:pt x="2225149" y="595357"/>
                  </a:lnTo>
                  <a:lnTo>
                    <a:pt x="2225149" y="30429"/>
                  </a:lnTo>
                  <a:lnTo>
                    <a:pt x="2212656" y="30429"/>
                  </a:lnTo>
                  <a:lnTo>
                    <a:pt x="2200378" y="15214"/>
                  </a:lnTo>
                  <a:close/>
                </a:path>
                <a:path w="2225675" h="626110">
                  <a:moveTo>
                    <a:pt x="2225149" y="595357"/>
                  </a:moveTo>
                  <a:lnTo>
                    <a:pt x="2212656" y="595357"/>
                  </a:lnTo>
                  <a:lnTo>
                    <a:pt x="2200378" y="610572"/>
                  </a:lnTo>
                  <a:lnTo>
                    <a:pt x="2225149" y="610572"/>
                  </a:lnTo>
                  <a:lnTo>
                    <a:pt x="2225149" y="595357"/>
                  </a:lnTo>
                  <a:close/>
                </a:path>
                <a:path w="2225675" h="626110">
                  <a:moveTo>
                    <a:pt x="24770" y="15214"/>
                  </a:moveTo>
                  <a:lnTo>
                    <a:pt x="12385" y="30429"/>
                  </a:lnTo>
                  <a:lnTo>
                    <a:pt x="24770" y="30429"/>
                  </a:lnTo>
                  <a:lnTo>
                    <a:pt x="24770" y="15214"/>
                  </a:lnTo>
                  <a:close/>
                </a:path>
                <a:path w="2225675" h="626110">
                  <a:moveTo>
                    <a:pt x="2200378" y="15214"/>
                  </a:moveTo>
                  <a:lnTo>
                    <a:pt x="24770" y="15214"/>
                  </a:lnTo>
                  <a:lnTo>
                    <a:pt x="24770" y="30429"/>
                  </a:lnTo>
                  <a:lnTo>
                    <a:pt x="2200378" y="30429"/>
                  </a:lnTo>
                  <a:lnTo>
                    <a:pt x="2200378" y="15214"/>
                  </a:lnTo>
                  <a:close/>
                </a:path>
                <a:path w="2225675" h="626110">
                  <a:moveTo>
                    <a:pt x="2225149" y="15214"/>
                  </a:moveTo>
                  <a:lnTo>
                    <a:pt x="2200378" y="15214"/>
                  </a:lnTo>
                  <a:lnTo>
                    <a:pt x="2212656" y="30429"/>
                  </a:lnTo>
                  <a:lnTo>
                    <a:pt x="2225149" y="30429"/>
                  </a:lnTo>
                  <a:lnTo>
                    <a:pt x="2225149" y="152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891873" y="3422472"/>
            <a:ext cx="1576070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-160" dirty="0">
                <a:latin typeface="Times New Roman"/>
                <a:cs typeface="Times New Roman"/>
              </a:rPr>
              <a:t>Corporate</a:t>
            </a:r>
            <a:r>
              <a:rPr sz="1950" spc="-60" dirty="0">
                <a:latin typeface="Times New Roman"/>
                <a:cs typeface="Times New Roman"/>
              </a:rPr>
              <a:t> </a:t>
            </a:r>
            <a:r>
              <a:rPr sz="1950" spc="-135" dirty="0">
                <a:latin typeface="Times New Roman"/>
                <a:cs typeface="Times New Roman"/>
              </a:rPr>
              <a:t>Strategy</a:t>
            </a:r>
            <a:endParaRPr sz="1950">
              <a:latin typeface="Times New Roman"/>
              <a:cs typeface="Times New Roman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3497704" y="3211899"/>
            <a:ext cx="2320290" cy="716915"/>
            <a:chOff x="3497704" y="3211899"/>
            <a:chExt cx="2320290" cy="716915"/>
          </a:xfrm>
        </p:grpSpPr>
        <p:sp>
          <p:nvSpPr>
            <p:cNvPr id="19" name="object 19"/>
            <p:cNvSpPr/>
            <p:nvPr/>
          </p:nvSpPr>
          <p:spPr>
            <a:xfrm>
              <a:off x="3617680" y="3211899"/>
              <a:ext cx="2200910" cy="595630"/>
            </a:xfrm>
            <a:custGeom>
              <a:avLst/>
              <a:gdLst/>
              <a:ahLst/>
              <a:cxnLst/>
              <a:rect l="l" t="t" r="r" b="b"/>
              <a:pathLst>
                <a:path w="2200910" h="595629">
                  <a:moveTo>
                    <a:pt x="2200288" y="0"/>
                  </a:moveTo>
                  <a:lnTo>
                    <a:pt x="0" y="0"/>
                  </a:lnTo>
                  <a:lnTo>
                    <a:pt x="0" y="595357"/>
                  </a:lnTo>
                  <a:lnTo>
                    <a:pt x="2200288" y="595357"/>
                  </a:lnTo>
                  <a:lnTo>
                    <a:pt x="2200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509981" y="3317740"/>
              <a:ext cx="2200910" cy="595630"/>
            </a:xfrm>
            <a:custGeom>
              <a:avLst/>
              <a:gdLst/>
              <a:ahLst/>
              <a:cxnLst/>
              <a:rect l="l" t="t" r="r" b="b"/>
              <a:pathLst>
                <a:path w="2200910" h="595629">
                  <a:moveTo>
                    <a:pt x="2200288" y="0"/>
                  </a:moveTo>
                  <a:lnTo>
                    <a:pt x="0" y="0"/>
                  </a:lnTo>
                  <a:lnTo>
                    <a:pt x="0" y="595357"/>
                  </a:lnTo>
                  <a:lnTo>
                    <a:pt x="2200288" y="595357"/>
                  </a:lnTo>
                  <a:lnTo>
                    <a:pt x="2200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497704" y="3302526"/>
              <a:ext cx="2225675" cy="626110"/>
            </a:xfrm>
            <a:custGeom>
              <a:avLst/>
              <a:gdLst/>
              <a:ahLst/>
              <a:cxnLst/>
              <a:rect l="l" t="t" r="r" b="b"/>
              <a:pathLst>
                <a:path w="2225675" h="626110">
                  <a:moveTo>
                    <a:pt x="2225059" y="0"/>
                  </a:moveTo>
                  <a:lnTo>
                    <a:pt x="0" y="0"/>
                  </a:lnTo>
                  <a:lnTo>
                    <a:pt x="0" y="625786"/>
                  </a:lnTo>
                  <a:lnTo>
                    <a:pt x="2225059" y="625786"/>
                  </a:lnTo>
                  <a:lnTo>
                    <a:pt x="2225059" y="610572"/>
                  </a:lnTo>
                  <a:lnTo>
                    <a:pt x="24770" y="610572"/>
                  </a:lnTo>
                  <a:lnTo>
                    <a:pt x="12277" y="595357"/>
                  </a:lnTo>
                  <a:lnTo>
                    <a:pt x="24770" y="595357"/>
                  </a:lnTo>
                  <a:lnTo>
                    <a:pt x="24770" y="30429"/>
                  </a:lnTo>
                  <a:lnTo>
                    <a:pt x="12277" y="30429"/>
                  </a:lnTo>
                  <a:lnTo>
                    <a:pt x="24770" y="15214"/>
                  </a:lnTo>
                  <a:lnTo>
                    <a:pt x="2225059" y="15214"/>
                  </a:lnTo>
                  <a:lnTo>
                    <a:pt x="2225059" y="0"/>
                  </a:lnTo>
                  <a:close/>
                </a:path>
                <a:path w="2225675" h="626110">
                  <a:moveTo>
                    <a:pt x="24770" y="595357"/>
                  </a:moveTo>
                  <a:lnTo>
                    <a:pt x="12277" y="595357"/>
                  </a:lnTo>
                  <a:lnTo>
                    <a:pt x="24770" y="610572"/>
                  </a:lnTo>
                  <a:lnTo>
                    <a:pt x="24770" y="595357"/>
                  </a:lnTo>
                  <a:close/>
                </a:path>
                <a:path w="2225675" h="626110">
                  <a:moveTo>
                    <a:pt x="2200288" y="595357"/>
                  </a:moveTo>
                  <a:lnTo>
                    <a:pt x="24770" y="595357"/>
                  </a:lnTo>
                  <a:lnTo>
                    <a:pt x="24770" y="610572"/>
                  </a:lnTo>
                  <a:lnTo>
                    <a:pt x="2200288" y="610572"/>
                  </a:lnTo>
                  <a:lnTo>
                    <a:pt x="2200288" y="595357"/>
                  </a:lnTo>
                  <a:close/>
                </a:path>
                <a:path w="2225675" h="626110">
                  <a:moveTo>
                    <a:pt x="2200288" y="15214"/>
                  </a:moveTo>
                  <a:lnTo>
                    <a:pt x="2200288" y="610572"/>
                  </a:lnTo>
                  <a:lnTo>
                    <a:pt x="2212566" y="595357"/>
                  </a:lnTo>
                  <a:lnTo>
                    <a:pt x="2225059" y="595357"/>
                  </a:lnTo>
                  <a:lnTo>
                    <a:pt x="2225059" y="30429"/>
                  </a:lnTo>
                  <a:lnTo>
                    <a:pt x="2212566" y="30429"/>
                  </a:lnTo>
                  <a:lnTo>
                    <a:pt x="2200288" y="15214"/>
                  </a:lnTo>
                  <a:close/>
                </a:path>
                <a:path w="2225675" h="626110">
                  <a:moveTo>
                    <a:pt x="2225059" y="595357"/>
                  </a:moveTo>
                  <a:lnTo>
                    <a:pt x="2212566" y="595357"/>
                  </a:lnTo>
                  <a:lnTo>
                    <a:pt x="2200288" y="610572"/>
                  </a:lnTo>
                  <a:lnTo>
                    <a:pt x="2225059" y="610572"/>
                  </a:lnTo>
                  <a:lnTo>
                    <a:pt x="2225059" y="595357"/>
                  </a:lnTo>
                  <a:close/>
                </a:path>
                <a:path w="2225675" h="626110">
                  <a:moveTo>
                    <a:pt x="24770" y="15214"/>
                  </a:moveTo>
                  <a:lnTo>
                    <a:pt x="12277" y="30429"/>
                  </a:lnTo>
                  <a:lnTo>
                    <a:pt x="24770" y="30429"/>
                  </a:lnTo>
                  <a:lnTo>
                    <a:pt x="24770" y="15214"/>
                  </a:lnTo>
                  <a:close/>
                </a:path>
                <a:path w="2225675" h="626110">
                  <a:moveTo>
                    <a:pt x="2200288" y="15214"/>
                  </a:moveTo>
                  <a:lnTo>
                    <a:pt x="24770" y="15214"/>
                  </a:lnTo>
                  <a:lnTo>
                    <a:pt x="24770" y="30429"/>
                  </a:lnTo>
                  <a:lnTo>
                    <a:pt x="2200288" y="30429"/>
                  </a:lnTo>
                  <a:lnTo>
                    <a:pt x="2200288" y="15214"/>
                  </a:lnTo>
                  <a:close/>
                </a:path>
                <a:path w="2225675" h="626110">
                  <a:moveTo>
                    <a:pt x="2225059" y="15214"/>
                  </a:moveTo>
                  <a:lnTo>
                    <a:pt x="2200288" y="15214"/>
                  </a:lnTo>
                  <a:lnTo>
                    <a:pt x="2212566" y="30429"/>
                  </a:lnTo>
                  <a:lnTo>
                    <a:pt x="2225059" y="30429"/>
                  </a:lnTo>
                  <a:lnTo>
                    <a:pt x="2225059" y="152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3619412" y="3422472"/>
            <a:ext cx="1981835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-160" dirty="0">
                <a:latin typeface="Times New Roman"/>
                <a:cs typeface="Times New Roman"/>
              </a:rPr>
              <a:t>Business</a:t>
            </a:r>
            <a:r>
              <a:rPr sz="1950" spc="-55" dirty="0">
                <a:latin typeface="Times New Roman"/>
                <a:cs typeface="Times New Roman"/>
              </a:rPr>
              <a:t> </a:t>
            </a:r>
            <a:r>
              <a:rPr sz="1950" spc="-160" dirty="0">
                <a:latin typeface="Times New Roman"/>
                <a:cs typeface="Times New Roman"/>
              </a:rPr>
              <a:t>Units</a:t>
            </a:r>
            <a:r>
              <a:rPr sz="1950" spc="-35" dirty="0">
                <a:latin typeface="Times New Roman"/>
                <a:cs typeface="Times New Roman"/>
              </a:rPr>
              <a:t> </a:t>
            </a:r>
            <a:r>
              <a:rPr sz="1950" spc="-135" dirty="0">
                <a:latin typeface="Times New Roman"/>
                <a:cs typeface="Times New Roman"/>
              </a:rPr>
              <a:t>Strategy</a:t>
            </a:r>
            <a:endParaRPr sz="1950">
              <a:latin typeface="Times New Roman"/>
              <a:cs typeface="Times New Roman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6419575" y="3211899"/>
            <a:ext cx="2267585" cy="716915"/>
            <a:chOff x="6419575" y="3211899"/>
            <a:chExt cx="2267585" cy="716915"/>
          </a:xfrm>
        </p:grpSpPr>
        <p:sp>
          <p:nvSpPr>
            <p:cNvPr id="24" name="object 24"/>
            <p:cNvSpPr/>
            <p:nvPr/>
          </p:nvSpPr>
          <p:spPr>
            <a:xfrm>
              <a:off x="6539551" y="3211899"/>
              <a:ext cx="2147570" cy="595630"/>
            </a:xfrm>
            <a:custGeom>
              <a:avLst/>
              <a:gdLst/>
              <a:ahLst/>
              <a:cxnLst/>
              <a:rect l="l" t="t" r="r" b="b"/>
              <a:pathLst>
                <a:path w="2147570" h="595629">
                  <a:moveTo>
                    <a:pt x="0" y="595357"/>
                  </a:moveTo>
                  <a:lnTo>
                    <a:pt x="2147300" y="595357"/>
                  </a:lnTo>
                  <a:lnTo>
                    <a:pt x="2147300" y="0"/>
                  </a:lnTo>
                  <a:lnTo>
                    <a:pt x="0" y="0"/>
                  </a:lnTo>
                  <a:lnTo>
                    <a:pt x="0" y="59535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431852" y="3317740"/>
              <a:ext cx="2200910" cy="595630"/>
            </a:xfrm>
            <a:custGeom>
              <a:avLst/>
              <a:gdLst/>
              <a:ahLst/>
              <a:cxnLst/>
              <a:rect l="l" t="t" r="r" b="b"/>
              <a:pathLst>
                <a:path w="2200909" h="595629">
                  <a:moveTo>
                    <a:pt x="2200288" y="0"/>
                  </a:moveTo>
                  <a:lnTo>
                    <a:pt x="0" y="0"/>
                  </a:lnTo>
                  <a:lnTo>
                    <a:pt x="0" y="595357"/>
                  </a:lnTo>
                  <a:lnTo>
                    <a:pt x="2200288" y="595357"/>
                  </a:lnTo>
                  <a:lnTo>
                    <a:pt x="2200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419575" y="3302526"/>
              <a:ext cx="2225675" cy="626110"/>
            </a:xfrm>
            <a:custGeom>
              <a:avLst/>
              <a:gdLst/>
              <a:ahLst/>
              <a:cxnLst/>
              <a:rect l="l" t="t" r="r" b="b"/>
              <a:pathLst>
                <a:path w="2225675" h="626110">
                  <a:moveTo>
                    <a:pt x="2225059" y="0"/>
                  </a:moveTo>
                  <a:lnTo>
                    <a:pt x="0" y="0"/>
                  </a:lnTo>
                  <a:lnTo>
                    <a:pt x="0" y="625786"/>
                  </a:lnTo>
                  <a:lnTo>
                    <a:pt x="2225059" y="625786"/>
                  </a:lnTo>
                  <a:lnTo>
                    <a:pt x="2225059" y="610572"/>
                  </a:lnTo>
                  <a:lnTo>
                    <a:pt x="24770" y="610572"/>
                  </a:lnTo>
                  <a:lnTo>
                    <a:pt x="12277" y="595357"/>
                  </a:lnTo>
                  <a:lnTo>
                    <a:pt x="24770" y="595357"/>
                  </a:lnTo>
                  <a:lnTo>
                    <a:pt x="24770" y="30429"/>
                  </a:lnTo>
                  <a:lnTo>
                    <a:pt x="12277" y="30429"/>
                  </a:lnTo>
                  <a:lnTo>
                    <a:pt x="24770" y="15214"/>
                  </a:lnTo>
                  <a:lnTo>
                    <a:pt x="2225059" y="15214"/>
                  </a:lnTo>
                  <a:lnTo>
                    <a:pt x="2225059" y="0"/>
                  </a:lnTo>
                  <a:close/>
                </a:path>
                <a:path w="2225675" h="626110">
                  <a:moveTo>
                    <a:pt x="24770" y="595357"/>
                  </a:moveTo>
                  <a:lnTo>
                    <a:pt x="12277" y="595357"/>
                  </a:lnTo>
                  <a:lnTo>
                    <a:pt x="24770" y="610572"/>
                  </a:lnTo>
                  <a:lnTo>
                    <a:pt x="24770" y="595357"/>
                  </a:lnTo>
                  <a:close/>
                </a:path>
                <a:path w="2225675" h="626110">
                  <a:moveTo>
                    <a:pt x="2200288" y="595357"/>
                  </a:moveTo>
                  <a:lnTo>
                    <a:pt x="24770" y="595357"/>
                  </a:lnTo>
                  <a:lnTo>
                    <a:pt x="24770" y="610572"/>
                  </a:lnTo>
                  <a:lnTo>
                    <a:pt x="2200288" y="610572"/>
                  </a:lnTo>
                  <a:lnTo>
                    <a:pt x="2200288" y="595357"/>
                  </a:lnTo>
                  <a:close/>
                </a:path>
                <a:path w="2225675" h="626110">
                  <a:moveTo>
                    <a:pt x="2200288" y="15214"/>
                  </a:moveTo>
                  <a:lnTo>
                    <a:pt x="2200288" y="610572"/>
                  </a:lnTo>
                  <a:lnTo>
                    <a:pt x="2212566" y="595357"/>
                  </a:lnTo>
                  <a:lnTo>
                    <a:pt x="2225059" y="595357"/>
                  </a:lnTo>
                  <a:lnTo>
                    <a:pt x="2225059" y="30429"/>
                  </a:lnTo>
                  <a:lnTo>
                    <a:pt x="2212566" y="30429"/>
                  </a:lnTo>
                  <a:lnTo>
                    <a:pt x="2200288" y="15214"/>
                  </a:lnTo>
                  <a:close/>
                </a:path>
                <a:path w="2225675" h="626110">
                  <a:moveTo>
                    <a:pt x="2225059" y="595357"/>
                  </a:moveTo>
                  <a:lnTo>
                    <a:pt x="2212566" y="595357"/>
                  </a:lnTo>
                  <a:lnTo>
                    <a:pt x="2200288" y="610572"/>
                  </a:lnTo>
                  <a:lnTo>
                    <a:pt x="2225059" y="610572"/>
                  </a:lnTo>
                  <a:lnTo>
                    <a:pt x="2225059" y="595357"/>
                  </a:lnTo>
                  <a:close/>
                </a:path>
                <a:path w="2225675" h="626110">
                  <a:moveTo>
                    <a:pt x="24770" y="15214"/>
                  </a:moveTo>
                  <a:lnTo>
                    <a:pt x="12277" y="30429"/>
                  </a:lnTo>
                  <a:lnTo>
                    <a:pt x="24770" y="30429"/>
                  </a:lnTo>
                  <a:lnTo>
                    <a:pt x="24770" y="15214"/>
                  </a:lnTo>
                  <a:close/>
                </a:path>
                <a:path w="2225675" h="626110">
                  <a:moveTo>
                    <a:pt x="2200288" y="15214"/>
                  </a:moveTo>
                  <a:lnTo>
                    <a:pt x="24770" y="15214"/>
                  </a:lnTo>
                  <a:lnTo>
                    <a:pt x="24770" y="30429"/>
                  </a:lnTo>
                  <a:lnTo>
                    <a:pt x="2200288" y="30429"/>
                  </a:lnTo>
                  <a:lnTo>
                    <a:pt x="2200288" y="15214"/>
                  </a:lnTo>
                  <a:close/>
                </a:path>
                <a:path w="2225675" h="626110">
                  <a:moveTo>
                    <a:pt x="2225059" y="15214"/>
                  </a:moveTo>
                  <a:lnTo>
                    <a:pt x="2200288" y="15214"/>
                  </a:lnTo>
                  <a:lnTo>
                    <a:pt x="2212566" y="30429"/>
                  </a:lnTo>
                  <a:lnTo>
                    <a:pt x="2225059" y="30429"/>
                  </a:lnTo>
                  <a:lnTo>
                    <a:pt x="2225059" y="152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6703477" y="3422472"/>
            <a:ext cx="1656714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-155" dirty="0">
                <a:latin typeface="Times New Roman"/>
                <a:cs typeface="Times New Roman"/>
              </a:rPr>
              <a:t>Operations</a:t>
            </a:r>
            <a:r>
              <a:rPr sz="1950" spc="-65" dirty="0">
                <a:latin typeface="Times New Roman"/>
                <a:cs typeface="Times New Roman"/>
              </a:rPr>
              <a:t> </a:t>
            </a:r>
            <a:r>
              <a:rPr sz="1950" spc="-135" dirty="0">
                <a:latin typeface="Times New Roman"/>
                <a:cs typeface="Times New Roman"/>
              </a:rPr>
              <a:t>Strategy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67118" y="3927665"/>
            <a:ext cx="2225675" cy="1863725"/>
          </a:xfrm>
          <a:custGeom>
            <a:avLst/>
            <a:gdLst/>
            <a:ahLst/>
            <a:cxnLst/>
            <a:rect l="l" t="t" r="r" b="b"/>
            <a:pathLst>
              <a:path w="2225675" h="1863725">
                <a:moveTo>
                  <a:pt x="2225154" y="90614"/>
                </a:moveTo>
                <a:lnTo>
                  <a:pt x="2212670" y="90614"/>
                </a:lnTo>
                <a:lnTo>
                  <a:pt x="2212670" y="0"/>
                </a:lnTo>
                <a:lnTo>
                  <a:pt x="2200376" y="0"/>
                </a:lnTo>
                <a:lnTo>
                  <a:pt x="2200376" y="121043"/>
                </a:lnTo>
                <a:lnTo>
                  <a:pt x="2200376" y="1851571"/>
                </a:lnTo>
                <a:lnTo>
                  <a:pt x="24777" y="1851571"/>
                </a:lnTo>
                <a:lnTo>
                  <a:pt x="24777" y="121043"/>
                </a:lnTo>
                <a:lnTo>
                  <a:pt x="2200376" y="121043"/>
                </a:lnTo>
                <a:lnTo>
                  <a:pt x="2200376" y="0"/>
                </a:lnTo>
                <a:lnTo>
                  <a:pt x="12382" y="0"/>
                </a:lnTo>
                <a:lnTo>
                  <a:pt x="12382" y="90614"/>
                </a:lnTo>
                <a:lnTo>
                  <a:pt x="0" y="90614"/>
                </a:lnTo>
                <a:lnTo>
                  <a:pt x="0" y="1863534"/>
                </a:lnTo>
                <a:lnTo>
                  <a:pt x="22136" y="1863534"/>
                </a:lnTo>
                <a:lnTo>
                  <a:pt x="24777" y="1863534"/>
                </a:lnTo>
                <a:lnTo>
                  <a:pt x="2200376" y="1863534"/>
                </a:lnTo>
                <a:lnTo>
                  <a:pt x="2202992" y="1863534"/>
                </a:lnTo>
                <a:lnTo>
                  <a:pt x="2225154" y="1863534"/>
                </a:lnTo>
                <a:lnTo>
                  <a:pt x="2225154" y="1851571"/>
                </a:lnTo>
                <a:lnTo>
                  <a:pt x="2225154" y="121043"/>
                </a:lnTo>
                <a:lnTo>
                  <a:pt x="2225154" y="105829"/>
                </a:lnTo>
                <a:lnTo>
                  <a:pt x="2225154" y="906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674752" y="4184529"/>
            <a:ext cx="2009139" cy="148653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065" marR="5080" indent="1270" algn="ctr">
              <a:lnSpc>
                <a:spcPct val="97600"/>
              </a:lnSpc>
              <a:spcBef>
                <a:spcPts val="180"/>
              </a:spcBef>
            </a:pPr>
            <a:r>
              <a:rPr sz="1950" spc="-155" dirty="0">
                <a:latin typeface="Times New Roman"/>
                <a:cs typeface="Times New Roman"/>
              </a:rPr>
              <a:t>Defines</a:t>
            </a:r>
            <a:r>
              <a:rPr sz="1950" spc="-55" dirty="0">
                <a:latin typeface="Times New Roman"/>
                <a:cs typeface="Times New Roman"/>
              </a:rPr>
              <a:t> </a:t>
            </a:r>
            <a:r>
              <a:rPr sz="1950" spc="-155" dirty="0">
                <a:latin typeface="Times New Roman"/>
                <a:cs typeface="Times New Roman"/>
              </a:rPr>
              <a:t>businesses</a:t>
            </a:r>
            <a:r>
              <a:rPr sz="1950" spc="-55" dirty="0">
                <a:latin typeface="Times New Roman"/>
                <a:cs typeface="Times New Roman"/>
              </a:rPr>
              <a:t> </a:t>
            </a:r>
            <a:r>
              <a:rPr sz="1950" spc="-25" dirty="0">
                <a:latin typeface="Times New Roman"/>
                <a:cs typeface="Times New Roman"/>
              </a:rPr>
              <a:t>in </a:t>
            </a:r>
            <a:r>
              <a:rPr sz="1950" spc="-180" dirty="0">
                <a:latin typeface="Times New Roman"/>
                <a:cs typeface="Times New Roman"/>
              </a:rPr>
              <a:t>which</a:t>
            </a:r>
            <a:r>
              <a:rPr sz="1950" spc="-35" dirty="0">
                <a:latin typeface="Times New Roman"/>
                <a:cs typeface="Times New Roman"/>
              </a:rPr>
              <a:t> </a:t>
            </a:r>
            <a:r>
              <a:rPr sz="1950" spc="-150" dirty="0">
                <a:latin typeface="Times New Roman"/>
                <a:cs typeface="Times New Roman"/>
              </a:rPr>
              <a:t>the</a:t>
            </a:r>
            <a:r>
              <a:rPr sz="1950" spc="-45" dirty="0">
                <a:latin typeface="Times New Roman"/>
                <a:cs typeface="Times New Roman"/>
              </a:rPr>
              <a:t> </a:t>
            </a:r>
            <a:r>
              <a:rPr sz="1950" spc="-190" dirty="0">
                <a:latin typeface="Times New Roman"/>
                <a:cs typeface="Times New Roman"/>
              </a:rPr>
              <a:t>company</a:t>
            </a:r>
            <a:r>
              <a:rPr sz="1950" spc="-95" dirty="0">
                <a:latin typeface="Times New Roman"/>
                <a:cs typeface="Times New Roman"/>
              </a:rPr>
              <a:t> </a:t>
            </a:r>
            <a:r>
              <a:rPr sz="1950" spc="-90" dirty="0">
                <a:latin typeface="Times New Roman"/>
                <a:cs typeface="Times New Roman"/>
              </a:rPr>
              <a:t>will </a:t>
            </a:r>
            <a:r>
              <a:rPr sz="1950" spc="-140" dirty="0">
                <a:latin typeface="Times New Roman"/>
                <a:cs typeface="Times New Roman"/>
              </a:rPr>
              <a:t>participate</a:t>
            </a:r>
            <a:r>
              <a:rPr sz="1950" spc="-55" dirty="0">
                <a:latin typeface="Times New Roman"/>
                <a:cs typeface="Times New Roman"/>
              </a:rPr>
              <a:t> </a:t>
            </a:r>
            <a:r>
              <a:rPr sz="1950" spc="-175" dirty="0">
                <a:latin typeface="Times New Roman"/>
                <a:cs typeface="Times New Roman"/>
              </a:rPr>
              <a:t>and</a:t>
            </a:r>
            <a:r>
              <a:rPr sz="1950" spc="-40" dirty="0">
                <a:latin typeface="Times New Roman"/>
                <a:cs typeface="Times New Roman"/>
              </a:rPr>
              <a:t> </a:t>
            </a:r>
            <a:r>
              <a:rPr sz="1950" spc="-155" dirty="0">
                <a:latin typeface="Times New Roman"/>
                <a:cs typeface="Times New Roman"/>
              </a:rPr>
              <a:t>plans</a:t>
            </a:r>
            <a:r>
              <a:rPr sz="1950" spc="-65" dirty="0">
                <a:latin typeface="Times New Roman"/>
                <a:cs typeface="Times New Roman"/>
              </a:rPr>
              <a:t> </a:t>
            </a:r>
            <a:r>
              <a:rPr sz="1950" spc="-100" dirty="0">
                <a:latin typeface="Times New Roman"/>
                <a:cs typeface="Times New Roman"/>
              </a:rPr>
              <a:t>for </a:t>
            </a:r>
            <a:r>
              <a:rPr sz="1950" spc="-140" dirty="0">
                <a:latin typeface="Times New Roman"/>
                <a:cs typeface="Times New Roman"/>
              </a:rPr>
              <a:t>allocation</a:t>
            </a:r>
            <a:r>
              <a:rPr sz="1950" spc="-55" dirty="0">
                <a:latin typeface="Times New Roman"/>
                <a:cs typeface="Times New Roman"/>
              </a:rPr>
              <a:t> </a:t>
            </a:r>
            <a:r>
              <a:rPr sz="1950" spc="-160" dirty="0">
                <a:latin typeface="Times New Roman"/>
                <a:cs typeface="Times New Roman"/>
              </a:rPr>
              <a:t>of</a:t>
            </a:r>
            <a:r>
              <a:rPr sz="1950" spc="-45" dirty="0">
                <a:latin typeface="Times New Roman"/>
                <a:cs typeface="Times New Roman"/>
              </a:rPr>
              <a:t> </a:t>
            </a:r>
            <a:r>
              <a:rPr sz="1950" spc="-40" dirty="0">
                <a:latin typeface="Times New Roman"/>
                <a:cs typeface="Times New Roman"/>
              </a:rPr>
              <a:t>resources </a:t>
            </a:r>
            <a:r>
              <a:rPr sz="1950" spc="-195" dirty="0">
                <a:latin typeface="Times New Roman"/>
                <a:cs typeface="Times New Roman"/>
              </a:rPr>
              <a:t>among</a:t>
            </a:r>
            <a:r>
              <a:rPr sz="1950" spc="-80" dirty="0">
                <a:latin typeface="Times New Roman"/>
                <a:cs typeface="Times New Roman"/>
              </a:rPr>
              <a:t> </a:t>
            </a:r>
            <a:r>
              <a:rPr sz="1950" spc="-20" dirty="0">
                <a:latin typeface="Times New Roman"/>
                <a:cs typeface="Times New Roman"/>
              </a:rPr>
              <a:t>them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3481540" y="3927665"/>
            <a:ext cx="2225675" cy="1863725"/>
          </a:xfrm>
          <a:custGeom>
            <a:avLst/>
            <a:gdLst/>
            <a:ahLst/>
            <a:cxnLst/>
            <a:rect l="l" t="t" r="r" b="b"/>
            <a:pathLst>
              <a:path w="2225675" h="1863725">
                <a:moveTo>
                  <a:pt x="2225065" y="90614"/>
                </a:moveTo>
                <a:lnTo>
                  <a:pt x="2212568" y="90614"/>
                </a:lnTo>
                <a:lnTo>
                  <a:pt x="2212568" y="0"/>
                </a:lnTo>
                <a:lnTo>
                  <a:pt x="2200287" y="0"/>
                </a:lnTo>
                <a:lnTo>
                  <a:pt x="2200287" y="121043"/>
                </a:lnTo>
                <a:lnTo>
                  <a:pt x="2200287" y="1851571"/>
                </a:lnTo>
                <a:lnTo>
                  <a:pt x="24777" y="1851571"/>
                </a:lnTo>
                <a:lnTo>
                  <a:pt x="24777" y="121043"/>
                </a:lnTo>
                <a:lnTo>
                  <a:pt x="2200287" y="121043"/>
                </a:lnTo>
                <a:lnTo>
                  <a:pt x="2200287" y="0"/>
                </a:lnTo>
                <a:lnTo>
                  <a:pt x="12280" y="0"/>
                </a:lnTo>
                <a:lnTo>
                  <a:pt x="12280" y="90614"/>
                </a:lnTo>
                <a:lnTo>
                  <a:pt x="0" y="90614"/>
                </a:lnTo>
                <a:lnTo>
                  <a:pt x="0" y="1863534"/>
                </a:lnTo>
                <a:lnTo>
                  <a:pt x="22110" y="1863534"/>
                </a:lnTo>
                <a:lnTo>
                  <a:pt x="24777" y="1863534"/>
                </a:lnTo>
                <a:lnTo>
                  <a:pt x="2200287" y="1863534"/>
                </a:lnTo>
                <a:lnTo>
                  <a:pt x="2202904" y="1863534"/>
                </a:lnTo>
                <a:lnTo>
                  <a:pt x="2225065" y="1863534"/>
                </a:lnTo>
                <a:lnTo>
                  <a:pt x="2225065" y="1851571"/>
                </a:lnTo>
                <a:lnTo>
                  <a:pt x="2225065" y="121043"/>
                </a:lnTo>
                <a:lnTo>
                  <a:pt x="2225065" y="105829"/>
                </a:lnTo>
                <a:lnTo>
                  <a:pt x="2225065" y="906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3531530" y="4184529"/>
            <a:ext cx="2123440" cy="908050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56515" marR="5080" indent="-44450" algn="just">
              <a:lnSpc>
                <a:spcPct val="97800"/>
              </a:lnSpc>
              <a:spcBef>
                <a:spcPts val="175"/>
              </a:spcBef>
            </a:pPr>
            <a:r>
              <a:rPr sz="1950" spc="-175" dirty="0">
                <a:latin typeface="Times New Roman"/>
                <a:cs typeface="Times New Roman"/>
              </a:rPr>
              <a:t>Families</a:t>
            </a:r>
            <a:r>
              <a:rPr sz="1950" spc="75" dirty="0">
                <a:latin typeface="Times New Roman"/>
                <a:cs typeface="Times New Roman"/>
              </a:rPr>
              <a:t> </a:t>
            </a:r>
            <a:r>
              <a:rPr sz="1950" spc="-240" dirty="0">
                <a:latin typeface="Times New Roman"/>
                <a:cs typeface="Times New Roman"/>
              </a:rPr>
              <a:t>of</a:t>
            </a:r>
            <a:r>
              <a:rPr sz="1950" spc="120" dirty="0">
                <a:latin typeface="Times New Roman"/>
                <a:cs typeface="Times New Roman"/>
              </a:rPr>
              <a:t> </a:t>
            </a:r>
            <a:r>
              <a:rPr sz="1950" spc="-170" dirty="0">
                <a:latin typeface="Times New Roman"/>
                <a:cs typeface="Times New Roman"/>
              </a:rPr>
              <a:t>products</a:t>
            </a:r>
            <a:r>
              <a:rPr sz="1950" spc="90" dirty="0">
                <a:latin typeface="Times New Roman"/>
                <a:cs typeface="Times New Roman"/>
              </a:rPr>
              <a:t> </a:t>
            </a:r>
            <a:r>
              <a:rPr sz="1950" spc="-140" dirty="0">
                <a:latin typeface="Times New Roman"/>
                <a:cs typeface="Times New Roman"/>
              </a:rPr>
              <a:t>with </a:t>
            </a:r>
            <a:r>
              <a:rPr sz="1950" spc="-165" dirty="0">
                <a:latin typeface="Times New Roman"/>
                <a:cs typeface="Times New Roman"/>
              </a:rPr>
              <a:t>similar</a:t>
            </a:r>
            <a:r>
              <a:rPr sz="1950" spc="114" dirty="0">
                <a:latin typeface="Times New Roman"/>
                <a:cs typeface="Times New Roman"/>
              </a:rPr>
              <a:t> </a:t>
            </a:r>
            <a:r>
              <a:rPr sz="1950" spc="-150" dirty="0">
                <a:latin typeface="Times New Roman"/>
                <a:cs typeface="Times New Roman"/>
              </a:rPr>
              <a:t>characteristics</a:t>
            </a:r>
            <a:r>
              <a:rPr sz="1950" spc="130" dirty="0">
                <a:latin typeface="Times New Roman"/>
                <a:cs typeface="Times New Roman"/>
              </a:rPr>
              <a:t> </a:t>
            </a:r>
            <a:r>
              <a:rPr sz="1950" spc="-25" dirty="0">
                <a:latin typeface="Times New Roman"/>
                <a:cs typeface="Times New Roman"/>
              </a:rPr>
              <a:t>or </a:t>
            </a:r>
            <a:r>
              <a:rPr sz="1950" spc="-170" dirty="0">
                <a:latin typeface="Times New Roman"/>
                <a:cs typeface="Times New Roman"/>
              </a:rPr>
              <a:t>methods</a:t>
            </a:r>
            <a:r>
              <a:rPr sz="1950" spc="-70" dirty="0">
                <a:latin typeface="Times New Roman"/>
                <a:cs typeface="Times New Roman"/>
              </a:rPr>
              <a:t> </a:t>
            </a:r>
            <a:r>
              <a:rPr sz="1950" spc="-160" dirty="0">
                <a:latin typeface="Times New Roman"/>
                <a:cs typeface="Times New Roman"/>
              </a:rPr>
              <a:t>of</a:t>
            </a:r>
            <a:r>
              <a:rPr sz="1950" spc="-80" dirty="0">
                <a:latin typeface="Times New Roman"/>
                <a:cs typeface="Times New Roman"/>
              </a:rPr>
              <a:t> </a:t>
            </a:r>
            <a:r>
              <a:rPr sz="1950" spc="-55" dirty="0">
                <a:latin typeface="Times New Roman"/>
                <a:cs typeface="Times New Roman"/>
              </a:rPr>
              <a:t>production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433566" y="3927665"/>
            <a:ext cx="2225675" cy="1863725"/>
          </a:xfrm>
          <a:custGeom>
            <a:avLst/>
            <a:gdLst/>
            <a:ahLst/>
            <a:cxnLst/>
            <a:rect l="l" t="t" r="r" b="b"/>
            <a:pathLst>
              <a:path w="2225675" h="1863725">
                <a:moveTo>
                  <a:pt x="2225065" y="90614"/>
                </a:moveTo>
                <a:lnTo>
                  <a:pt x="2212568" y="90614"/>
                </a:lnTo>
                <a:lnTo>
                  <a:pt x="2212568" y="0"/>
                </a:lnTo>
                <a:lnTo>
                  <a:pt x="2200287" y="0"/>
                </a:lnTo>
                <a:lnTo>
                  <a:pt x="2200287" y="121043"/>
                </a:lnTo>
                <a:lnTo>
                  <a:pt x="2200287" y="1851571"/>
                </a:lnTo>
                <a:lnTo>
                  <a:pt x="24777" y="1851571"/>
                </a:lnTo>
                <a:lnTo>
                  <a:pt x="24777" y="121043"/>
                </a:lnTo>
                <a:lnTo>
                  <a:pt x="2200287" y="121043"/>
                </a:lnTo>
                <a:lnTo>
                  <a:pt x="2200287" y="0"/>
                </a:lnTo>
                <a:lnTo>
                  <a:pt x="12280" y="0"/>
                </a:lnTo>
                <a:lnTo>
                  <a:pt x="12280" y="90614"/>
                </a:lnTo>
                <a:lnTo>
                  <a:pt x="0" y="90614"/>
                </a:lnTo>
                <a:lnTo>
                  <a:pt x="0" y="1863534"/>
                </a:lnTo>
                <a:lnTo>
                  <a:pt x="22110" y="1863534"/>
                </a:lnTo>
                <a:lnTo>
                  <a:pt x="24777" y="1863534"/>
                </a:lnTo>
                <a:lnTo>
                  <a:pt x="2200287" y="1863534"/>
                </a:lnTo>
                <a:lnTo>
                  <a:pt x="2202904" y="1863534"/>
                </a:lnTo>
                <a:lnTo>
                  <a:pt x="2225065" y="1863534"/>
                </a:lnTo>
                <a:lnTo>
                  <a:pt x="2225065" y="1851571"/>
                </a:lnTo>
                <a:lnTo>
                  <a:pt x="2225065" y="121043"/>
                </a:lnTo>
                <a:lnTo>
                  <a:pt x="2225065" y="105829"/>
                </a:lnTo>
                <a:lnTo>
                  <a:pt x="2225065" y="906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6488941" y="4184529"/>
            <a:ext cx="2116455" cy="148653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065" marR="5080" indent="-1270" algn="ctr">
              <a:lnSpc>
                <a:spcPct val="97600"/>
              </a:lnSpc>
              <a:spcBef>
                <a:spcPts val="180"/>
              </a:spcBef>
            </a:pPr>
            <a:r>
              <a:rPr sz="1950" spc="-150" dirty="0">
                <a:latin typeface="Times New Roman"/>
                <a:cs typeface="Times New Roman"/>
              </a:rPr>
              <a:t>Decision,</a:t>
            </a:r>
            <a:r>
              <a:rPr sz="1950" spc="-50" dirty="0">
                <a:latin typeface="Times New Roman"/>
                <a:cs typeface="Times New Roman"/>
              </a:rPr>
              <a:t> </a:t>
            </a:r>
            <a:r>
              <a:rPr sz="1950" spc="-140" dirty="0">
                <a:latin typeface="Times New Roman"/>
                <a:cs typeface="Times New Roman"/>
              </a:rPr>
              <a:t>actions,</a:t>
            </a:r>
            <a:r>
              <a:rPr sz="1950" spc="-50" dirty="0">
                <a:latin typeface="Times New Roman"/>
                <a:cs typeface="Times New Roman"/>
              </a:rPr>
              <a:t> </a:t>
            </a:r>
            <a:r>
              <a:rPr sz="1950" spc="-10" dirty="0">
                <a:latin typeface="Times New Roman"/>
                <a:cs typeface="Times New Roman"/>
              </a:rPr>
              <a:t>roles, </a:t>
            </a:r>
            <a:r>
              <a:rPr sz="1950" spc="-175" dirty="0">
                <a:latin typeface="Times New Roman"/>
                <a:cs typeface="Times New Roman"/>
              </a:rPr>
              <a:t>and</a:t>
            </a:r>
            <a:r>
              <a:rPr sz="1950" spc="-55" dirty="0">
                <a:latin typeface="Times New Roman"/>
                <a:cs typeface="Times New Roman"/>
              </a:rPr>
              <a:t> </a:t>
            </a:r>
            <a:r>
              <a:rPr sz="1950" spc="-130" dirty="0">
                <a:latin typeface="Times New Roman"/>
                <a:cs typeface="Times New Roman"/>
              </a:rPr>
              <a:t>activities</a:t>
            </a:r>
            <a:r>
              <a:rPr sz="1950" spc="-55" dirty="0">
                <a:latin typeface="Times New Roman"/>
                <a:cs typeface="Times New Roman"/>
              </a:rPr>
              <a:t> </a:t>
            </a:r>
            <a:r>
              <a:rPr sz="1950" spc="-25" dirty="0">
                <a:latin typeface="Times New Roman"/>
                <a:cs typeface="Times New Roman"/>
              </a:rPr>
              <a:t>of </a:t>
            </a:r>
            <a:r>
              <a:rPr sz="1950" spc="-150" dirty="0">
                <a:latin typeface="Times New Roman"/>
                <a:cs typeface="Times New Roman"/>
              </a:rPr>
              <a:t>operations</a:t>
            </a:r>
            <a:r>
              <a:rPr sz="1950" spc="-55" dirty="0">
                <a:latin typeface="Times New Roman"/>
                <a:cs typeface="Times New Roman"/>
              </a:rPr>
              <a:t> </a:t>
            </a:r>
            <a:r>
              <a:rPr sz="1950" spc="-135" dirty="0">
                <a:latin typeface="Times New Roman"/>
                <a:cs typeface="Times New Roman"/>
              </a:rPr>
              <a:t>that</a:t>
            </a:r>
            <a:r>
              <a:rPr sz="1950" spc="-60" dirty="0">
                <a:latin typeface="Times New Roman"/>
                <a:cs typeface="Times New Roman"/>
              </a:rPr>
              <a:t> </a:t>
            </a:r>
            <a:r>
              <a:rPr sz="1950" spc="-140" dirty="0">
                <a:latin typeface="Times New Roman"/>
                <a:cs typeface="Times New Roman"/>
              </a:rPr>
              <a:t>contribute </a:t>
            </a:r>
            <a:r>
              <a:rPr sz="1950" spc="-145" dirty="0">
                <a:latin typeface="Times New Roman"/>
                <a:cs typeface="Times New Roman"/>
              </a:rPr>
              <a:t>to</a:t>
            </a:r>
            <a:r>
              <a:rPr sz="1950" spc="-50" dirty="0">
                <a:latin typeface="Times New Roman"/>
                <a:cs typeface="Times New Roman"/>
              </a:rPr>
              <a:t> </a:t>
            </a:r>
            <a:r>
              <a:rPr sz="1950" spc="-175" dirty="0">
                <a:latin typeface="Times New Roman"/>
                <a:cs typeface="Times New Roman"/>
              </a:rPr>
              <a:t>and</a:t>
            </a:r>
            <a:r>
              <a:rPr sz="1950" spc="-75" dirty="0">
                <a:latin typeface="Times New Roman"/>
                <a:cs typeface="Times New Roman"/>
              </a:rPr>
              <a:t> </a:t>
            </a:r>
            <a:r>
              <a:rPr sz="1950" spc="-155" dirty="0">
                <a:latin typeface="Times New Roman"/>
                <a:cs typeface="Times New Roman"/>
              </a:rPr>
              <a:t>support</a:t>
            </a:r>
            <a:r>
              <a:rPr sz="1950" spc="-60" dirty="0">
                <a:latin typeface="Times New Roman"/>
                <a:cs typeface="Times New Roman"/>
              </a:rPr>
              <a:t> </a:t>
            </a:r>
            <a:r>
              <a:rPr sz="1950" spc="-25" dirty="0">
                <a:latin typeface="Times New Roman"/>
                <a:cs typeface="Times New Roman"/>
              </a:rPr>
              <a:t>the </a:t>
            </a:r>
            <a:r>
              <a:rPr sz="1950" spc="-150" dirty="0">
                <a:latin typeface="Times New Roman"/>
                <a:cs typeface="Times New Roman"/>
              </a:rPr>
              <a:t>business</a:t>
            </a:r>
            <a:r>
              <a:rPr sz="1950" spc="-80" dirty="0">
                <a:latin typeface="Times New Roman"/>
                <a:cs typeface="Times New Roman"/>
              </a:rPr>
              <a:t> </a:t>
            </a:r>
            <a:r>
              <a:rPr sz="1950" spc="-20" dirty="0">
                <a:latin typeface="Times New Roman"/>
                <a:cs typeface="Times New Roman"/>
              </a:rPr>
              <a:t>strategy</a:t>
            </a:r>
            <a:endParaRPr sz="1950">
              <a:latin typeface="Times New Roman"/>
              <a:cs typeface="Times New Roman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1739972" y="2898291"/>
            <a:ext cx="5847715" cy="796290"/>
            <a:chOff x="1739972" y="2898291"/>
            <a:chExt cx="5847715" cy="796290"/>
          </a:xfrm>
        </p:grpSpPr>
        <p:sp>
          <p:nvSpPr>
            <p:cNvPr id="35" name="object 35"/>
            <p:cNvSpPr/>
            <p:nvPr/>
          </p:nvSpPr>
          <p:spPr>
            <a:xfrm>
              <a:off x="1752357" y="2898291"/>
              <a:ext cx="5835650" cy="321945"/>
            </a:xfrm>
            <a:custGeom>
              <a:avLst/>
              <a:gdLst/>
              <a:ahLst/>
              <a:cxnLst/>
              <a:rect l="l" t="t" r="r" b="b"/>
              <a:pathLst>
                <a:path w="5835650" h="321944">
                  <a:moveTo>
                    <a:pt x="0" y="168023"/>
                  </a:moveTo>
                  <a:lnTo>
                    <a:pt x="5835104" y="168023"/>
                  </a:lnTo>
                </a:path>
                <a:path w="5835650" h="321944">
                  <a:moveTo>
                    <a:pt x="0" y="166700"/>
                  </a:moveTo>
                  <a:lnTo>
                    <a:pt x="0" y="321545"/>
                  </a:lnTo>
                </a:path>
                <a:path w="5835650" h="321944">
                  <a:moveTo>
                    <a:pt x="2839998" y="166700"/>
                  </a:moveTo>
                  <a:lnTo>
                    <a:pt x="2839998" y="321545"/>
                  </a:lnTo>
                </a:path>
                <a:path w="5835650" h="321944">
                  <a:moveTo>
                    <a:pt x="5820026" y="166700"/>
                  </a:moveTo>
                  <a:lnTo>
                    <a:pt x="5820026" y="321545"/>
                  </a:lnTo>
                </a:path>
                <a:path w="5835650" h="321944">
                  <a:moveTo>
                    <a:pt x="2839998" y="0"/>
                  </a:moveTo>
                  <a:lnTo>
                    <a:pt x="2839998" y="154792"/>
                  </a:lnTo>
                </a:path>
              </a:pathLst>
            </a:custGeom>
            <a:ln w="276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905785" y="3535044"/>
              <a:ext cx="3488690" cy="160020"/>
            </a:xfrm>
            <a:custGeom>
              <a:avLst/>
              <a:gdLst/>
              <a:ahLst/>
              <a:cxnLst/>
              <a:rect l="l" t="t" r="r" b="b"/>
              <a:pathLst>
                <a:path w="3488690" h="160020">
                  <a:moveTo>
                    <a:pt x="543013" y="95415"/>
                  </a:moveTo>
                  <a:lnTo>
                    <a:pt x="481418" y="95415"/>
                  </a:lnTo>
                  <a:lnTo>
                    <a:pt x="473151" y="95415"/>
                  </a:lnTo>
                  <a:lnTo>
                    <a:pt x="438327" y="159473"/>
                  </a:lnTo>
                  <a:lnTo>
                    <a:pt x="543013" y="95415"/>
                  </a:lnTo>
                  <a:close/>
                </a:path>
                <a:path w="3488690" h="160020">
                  <a:moveTo>
                    <a:pt x="567575" y="80378"/>
                  </a:moveTo>
                  <a:lnTo>
                    <a:pt x="438543" y="711"/>
                  </a:lnTo>
                  <a:lnTo>
                    <a:pt x="473202" y="64960"/>
                  </a:lnTo>
                  <a:lnTo>
                    <a:pt x="94462" y="64071"/>
                  </a:lnTo>
                  <a:lnTo>
                    <a:pt x="129451" y="0"/>
                  </a:lnTo>
                  <a:lnTo>
                    <a:pt x="0" y="79057"/>
                  </a:lnTo>
                  <a:lnTo>
                    <a:pt x="129235" y="158762"/>
                  </a:lnTo>
                  <a:lnTo>
                    <a:pt x="94411" y="94500"/>
                  </a:lnTo>
                  <a:lnTo>
                    <a:pt x="473151" y="95389"/>
                  </a:lnTo>
                  <a:lnTo>
                    <a:pt x="481418" y="95415"/>
                  </a:lnTo>
                  <a:lnTo>
                    <a:pt x="543039" y="95389"/>
                  </a:lnTo>
                  <a:lnTo>
                    <a:pt x="567575" y="80378"/>
                  </a:lnTo>
                  <a:close/>
                </a:path>
                <a:path w="3488690" h="160020">
                  <a:moveTo>
                    <a:pt x="3463810" y="95415"/>
                  </a:moveTo>
                  <a:lnTo>
                    <a:pt x="3402203" y="95415"/>
                  </a:lnTo>
                  <a:lnTo>
                    <a:pt x="3393935" y="95415"/>
                  </a:lnTo>
                  <a:lnTo>
                    <a:pt x="3359124" y="159473"/>
                  </a:lnTo>
                  <a:lnTo>
                    <a:pt x="3463810" y="95415"/>
                  </a:lnTo>
                  <a:close/>
                </a:path>
                <a:path w="3488690" h="160020">
                  <a:moveTo>
                    <a:pt x="3488372" y="80378"/>
                  </a:moveTo>
                  <a:lnTo>
                    <a:pt x="3359340" y="711"/>
                  </a:lnTo>
                  <a:lnTo>
                    <a:pt x="3393986" y="64960"/>
                  </a:lnTo>
                  <a:lnTo>
                    <a:pt x="3015246" y="64071"/>
                  </a:lnTo>
                  <a:lnTo>
                    <a:pt x="3050248" y="0"/>
                  </a:lnTo>
                  <a:lnTo>
                    <a:pt x="2920796" y="79057"/>
                  </a:lnTo>
                  <a:lnTo>
                    <a:pt x="3050032" y="158762"/>
                  </a:lnTo>
                  <a:lnTo>
                    <a:pt x="3015208" y="94500"/>
                  </a:lnTo>
                  <a:lnTo>
                    <a:pt x="3393948" y="95389"/>
                  </a:lnTo>
                  <a:lnTo>
                    <a:pt x="3402203" y="95415"/>
                  </a:lnTo>
                  <a:lnTo>
                    <a:pt x="3463836" y="95389"/>
                  </a:lnTo>
                  <a:lnTo>
                    <a:pt x="3488372" y="8037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0868" y="107696"/>
            <a:ext cx="8415655" cy="5535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6230" indent="-303530">
              <a:lnSpc>
                <a:spcPts val="2250"/>
              </a:lnSpc>
              <a:spcBef>
                <a:spcPts val="95"/>
              </a:spcBef>
              <a:buAutoNum type="arabicPeriod"/>
              <a:tabLst>
                <a:tab pos="316230" algn="l"/>
              </a:tabLst>
            </a:pP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Corporate</a:t>
            </a:r>
            <a:r>
              <a:rPr sz="1900" b="1" spc="-7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Strategy</a:t>
            </a:r>
            <a:endParaRPr sz="1900">
              <a:latin typeface="Lucida Sans Unicode"/>
              <a:cs typeface="Lucida Sans Unicode"/>
            </a:endParaRPr>
          </a:p>
          <a:p>
            <a:pPr marL="12700" marR="90170">
              <a:lnSpc>
                <a:spcPct val="80000"/>
              </a:lnSpc>
              <a:spcBef>
                <a:spcPts val="425"/>
              </a:spcBef>
            </a:pPr>
            <a:r>
              <a:rPr sz="1900" dirty="0">
                <a:latin typeface="Lucida Sans Unicode"/>
                <a:cs typeface="Lucida Sans Unicode"/>
              </a:rPr>
              <a:t>Corporate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defines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businesses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which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will </a:t>
            </a:r>
            <a:r>
              <a:rPr sz="1900" dirty="0">
                <a:latin typeface="Lucida Sans Unicode"/>
                <a:cs typeface="Lucida Sans Unicode"/>
              </a:rPr>
              <a:t>participate.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also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develops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plans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acquisitions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allocation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of </a:t>
            </a:r>
            <a:r>
              <a:rPr sz="1900" dirty="0">
                <a:latin typeface="Lucida Sans Unicode"/>
                <a:cs typeface="Lucida Sans Unicode"/>
              </a:rPr>
              <a:t>resources</a:t>
            </a:r>
            <a:r>
              <a:rPr sz="1900" spc="-9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among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them.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Corporate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considers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environmental </a:t>
            </a:r>
            <a:r>
              <a:rPr sz="1900" dirty="0">
                <a:latin typeface="Lucida Sans Unicode"/>
                <a:cs typeface="Lucida Sans Unicode"/>
              </a:rPr>
              <a:t>factors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such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availability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materials,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labour,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and </a:t>
            </a:r>
            <a:r>
              <a:rPr sz="1900" dirty="0">
                <a:latin typeface="Lucida Sans Unicode"/>
                <a:cs typeface="Lucida Sans Unicode"/>
              </a:rPr>
              <a:t>capital.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also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considers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strengths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weaknesses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competitors. </a:t>
            </a:r>
            <a:r>
              <a:rPr sz="1900" dirty="0">
                <a:latin typeface="Lucida Sans Unicode"/>
                <a:cs typeface="Lucida Sans Unicode"/>
              </a:rPr>
              <a:t>Corporate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answers</a:t>
            </a:r>
            <a:r>
              <a:rPr sz="1900" spc="-11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following</a:t>
            </a:r>
            <a:r>
              <a:rPr sz="1900" spc="-9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questions:</a:t>
            </a:r>
            <a:endParaRPr sz="1900">
              <a:latin typeface="Lucida Sans Unicode"/>
              <a:cs typeface="Lucida Sans Unicode"/>
            </a:endParaRPr>
          </a:p>
          <a:p>
            <a:pPr marL="268605" lvl="1" indent="-255904">
              <a:lnSpc>
                <a:spcPts val="2005"/>
              </a:lnSpc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What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businesses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in?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example,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company</a:t>
            </a:r>
            <a:endParaRPr sz="1900">
              <a:latin typeface="Lucida Sans Unicode"/>
              <a:cs typeface="Lucida Sans Unicode"/>
            </a:endParaRPr>
          </a:p>
          <a:p>
            <a:pPr marL="268605">
              <a:lnSpc>
                <a:spcPts val="2025"/>
              </a:lnSpc>
            </a:pPr>
            <a:r>
              <a:rPr sz="1900" dirty="0">
                <a:latin typeface="Lucida Sans Unicode"/>
                <a:cs typeface="Lucida Sans Unicode"/>
              </a:rPr>
              <a:t>decides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businesses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automobiles,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steel,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chemicals.</a:t>
            </a:r>
            <a:endParaRPr sz="1900">
              <a:latin typeface="Lucida Sans Unicode"/>
              <a:cs typeface="Lucida Sans Unicode"/>
            </a:endParaRPr>
          </a:p>
          <a:p>
            <a:pPr marL="268605" marR="405765" lvl="1" indent="-256540">
              <a:lnSpc>
                <a:spcPts val="1820"/>
              </a:lnSpc>
              <a:spcBef>
                <a:spcPts val="41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What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parts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world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operate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in?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example,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spc="-50" dirty="0">
                <a:latin typeface="Lucida Sans Unicode"/>
                <a:cs typeface="Lucida Sans Unicode"/>
              </a:rPr>
              <a:t>a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decides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focus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European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markets.</a:t>
            </a:r>
            <a:endParaRPr sz="1900">
              <a:latin typeface="Lucida Sans Unicode"/>
              <a:cs typeface="Lucida Sans Unicode"/>
            </a:endParaRPr>
          </a:p>
          <a:p>
            <a:pPr marL="268605" marR="31115" lvl="1" indent="-256540">
              <a:lnSpc>
                <a:spcPts val="1820"/>
              </a:lnSpc>
              <a:spcBef>
                <a:spcPts val="40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What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business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acquire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what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businesses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it </a:t>
            </a:r>
            <a:r>
              <a:rPr sz="1900" dirty="0">
                <a:latin typeface="Lucida Sans Unicode"/>
                <a:cs typeface="Lucida Sans Unicode"/>
              </a:rPr>
              <a:t>divest?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example,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decides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acquire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mini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steel plants.</a:t>
            </a:r>
            <a:endParaRPr sz="1900">
              <a:latin typeface="Lucida Sans Unicode"/>
              <a:cs typeface="Lucida Sans Unicode"/>
            </a:endParaRPr>
          </a:p>
          <a:p>
            <a:pPr marL="394970" indent="-382270">
              <a:lnSpc>
                <a:spcPts val="2250"/>
              </a:lnSpc>
              <a:spcBef>
                <a:spcPts val="2200"/>
              </a:spcBef>
              <a:buAutoNum type="arabicPeriod" startAt="2"/>
              <a:tabLst>
                <a:tab pos="394970" algn="l"/>
              </a:tabLst>
            </a:pP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Business</a:t>
            </a:r>
            <a:r>
              <a:rPr sz="1900" b="1" spc="-3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Unit</a:t>
            </a:r>
            <a:r>
              <a:rPr sz="1900" b="1" spc="-5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Strategy</a:t>
            </a:r>
            <a:endParaRPr sz="1900">
              <a:latin typeface="Lucida Sans Unicode"/>
              <a:cs typeface="Lucida Sans Unicode"/>
            </a:endParaRPr>
          </a:p>
          <a:p>
            <a:pPr marL="268605" marR="5080" lvl="1" indent="-256540">
              <a:lnSpc>
                <a:spcPct val="80000"/>
              </a:lnSpc>
              <a:spcBef>
                <a:spcPts val="42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Strategic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business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units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families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having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similar characteristics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methods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production.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They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may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organized </a:t>
            </a:r>
            <a:r>
              <a:rPr sz="1900" dirty="0">
                <a:latin typeface="Lucida Sans Unicode"/>
                <a:cs typeface="Lucida Sans Unicode"/>
              </a:rPr>
              <a:t>along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broad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materials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lines,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such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plastics,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glass,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steel: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by </a:t>
            </a:r>
            <a:r>
              <a:rPr sz="1900" spc="-10" dirty="0">
                <a:latin typeface="Lucida Sans Unicode"/>
                <a:cs typeface="Lucida Sans Unicode"/>
              </a:rPr>
              <a:t>consumer-</a:t>
            </a:r>
            <a:r>
              <a:rPr sz="1900" dirty="0">
                <a:latin typeface="Lucida Sans Unicode"/>
                <a:cs typeface="Lucida Sans Unicode"/>
              </a:rPr>
              <a:t>product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segments,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such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snacks,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beauty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products,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or </a:t>
            </a:r>
            <a:r>
              <a:rPr sz="1900" dirty="0">
                <a:latin typeface="Lucida Sans Unicode"/>
                <a:cs typeface="Lucida Sans Unicode"/>
              </a:rPr>
              <a:t>healthcare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products.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strategic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business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unit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related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to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following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questions.</a:t>
            </a:r>
            <a:endParaRPr sz="19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068" y="260096"/>
            <a:ext cx="8352790" cy="4789805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268605" marR="19685" indent="-256540">
              <a:lnSpc>
                <a:spcPct val="80000"/>
              </a:lnSpc>
              <a:spcBef>
                <a:spcPts val="55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What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mission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objectives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each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business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of </a:t>
            </a:r>
            <a:r>
              <a:rPr sz="1900" dirty="0">
                <a:latin typeface="Lucida Sans Unicode"/>
                <a:cs typeface="Lucida Sans Unicode"/>
              </a:rPr>
              <a:t>accompany?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example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mission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become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market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leader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25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percent</a:t>
            </a:r>
            <a:r>
              <a:rPr sz="1900" spc="-1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country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markets.</a:t>
            </a:r>
            <a:endParaRPr sz="1900">
              <a:latin typeface="Lucida Sans Unicode"/>
              <a:cs typeface="Lucida Sans Unicode"/>
            </a:endParaRPr>
          </a:p>
          <a:p>
            <a:pPr marL="268605" marR="80645" indent="-256540">
              <a:lnSpc>
                <a:spcPct val="80000"/>
              </a:lnSpc>
              <a:spcBef>
                <a:spcPts val="39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How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each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business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compete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market?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focus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on </a:t>
            </a:r>
            <a:r>
              <a:rPr sz="1900" dirty="0">
                <a:latin typeface="Lucida Sans Unicode"/>
                <a:cs typeface="Lucida Sans Unicode"/>
              </a:rPr>
              <a:t>quality,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service,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speed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delivery,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price?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example,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company </a:t>
            </a:r>
            <a:r>
              <a:rPr sz="1900" dirty="0">
                <a:latin typeface="Lucida Sans Unicode"/>
                <a:cs typeface="Lucida Sans Unicode"/>
              </a:rPr>
              <a:t>decides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compete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speed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delivery.</a:t>
            </a:r>
            <a:endParaRPr sz="1900">
              <a:latin typeface="Lucida Sans Unicode"/>
              <a:cs typeface="Lucida Sans Unicode"/>
            </a:endParaRPr>
          </a:p>
          <a:p>
            <a:pPr marL="268605" marR="125730" indent="-256540">
              <a:lnSpc>
                <a:spcPct val="80000"/>
              </a:lnSpc>
              <a:spcBef>
                <a:spcPts val="409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How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each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business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deals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environment?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company’s </a:t>
            </a:r>
            <a:r>
              <a:rPr sz="1900" dirty="0">
                <a:latin typeface="Lucida Sans Unicode"/>
                <a:cs typeface="Lucida Sans Unicode"/>
              </a:rPr>
              <a:t>environment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consists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customers,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competitors,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regulators.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example,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decides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follow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price </a:t>
            </a:r>
            <a:r>
              <a:rPr sz="1900" dirty="0">
                <a:latin typeface="Lucida Sans Unicode"/>
                <a:cs typeface="Lucida Sans Unicode"/>
              </a:rPr>
              <a:t>cut/increase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by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major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competitor.</a:t>
            </a:r>
            <a:endParaRPr sz="1900">
              <a:latin typeface="Lucida Sans Unicode"/>
              <a:cs typeface="Lucida Sans Unicode"/>
            </a:endParaRPr>
          </a:p>
          <a:p>
            <a:pPr marL="316230" indent="-303530">
              <a:lnSpc>
                <a:spcPts val="2255"/>
              </a:lnSpc>
              <a:spcBef>
                <a:spcPts val="2160"/>
              </a:spcBef>
              <a:buAutoNum type="arabicPeriod" startAt="3"/>
              <a:tabLst>
                <a:tab pos="316230" algn="l"/>
              </a:tabLst>
            </a:pP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Operations</a:t>
            </a:r>
            <a:r>
              <a:rPr sz="1900" b="1" spc="-9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Strategy</a:t>
            </a:r>
            <a:endParaRPr sz="1900">
              <a:latin typeface="Lucida Sans Unicode"/>
              <a:cs typeface="Lucida Sans Unicode"/>
            </a:endParaRPr>
          </a:p>
          <a:p>
            <a:pPr marL="268605" lvl="1" indent="-255904">
              <a:lnSpc>
                <a:spcPts val="2030"/>
              </a:lnSpc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Operations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comprises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decisions,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actions,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roles,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and</a:t>
            </a:r>
            <a:endParaRPr sz="1900">
              <a:latin typeface="Lucida Sans Unicode"/>
              <a:cs typeface="Lucida Sans Unicode"/>
            </a:endParaRPr>
          </a:p>
          <a:p>
            <a:pPr marL="268605" marR="234950">
              <a:lnSpc>
                <a:spcPts val="1830"/>
              </a:lnSpc>
              <a:spcBef>
                <a:spcPts val="209"/>
              </a:spcBef>
            </a:pPr>
            <a:r>
              <a:rPr sz="1900" dirty="0">
                <a:latin typeface="Lucida Sans Unicode"/>
                <a:cs typeface="Lucida Sans Unicode"/>
              </a:rPr>
              <a:t>activities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operations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contribute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support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company’s </a:t>
            </a:r>
            <a:r>
              <a:rPr sz="1900" dirty="0">
                <a:latin typeface="Lucida Sans Unicode"/>
                <a:cs typeface="Lucida Sans Unicode"/>
              </a:rPr>
              <a:t>business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strategy.</a:t>
            </a:r>
            <a:endParaRPr sz="1900">
              <a:latin typeface="Lucida Sans Unicode"/>
              <a:cs typeface="Lucida Sans Unicode"/>
            </a:endParaRPr>
          </a:p>
          <a:p>
            <a:pPr marL="268605" marR="5080" lvl="1" indent="-256540">
              <a:lnSpc>
                <a:spcPts val="1820"/>
              </a:lnSpc>
              <a:spcBef>
                <a:spcPts val="39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example,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if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corporate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serve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mass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customers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standard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at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low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prices,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operations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functions </a:t>
            </a:r>
            <a:r>
              <a:rPr sz="1900" dirty="0">
                <a:latin typeface="Lucida Sans Unicode"/>
                <a:cs typeface="Lucida Sans Unicode"/>
              </a:rPr>
              <a:t>installs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line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flow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standard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large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volumes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at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low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cost.</a:t>
            </a:r>
            <a:endParaRPr sz="19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0868" y="801370"/>
            <a:ext cx="8382634" cy="510095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268605" marR="27940" indent="-256540">
              <a:lnSpc>
                <a:spcPct val="80000"/>
              </a:lnSpc>
              <a:spcBef>
                <a:spcPts val="509"/>
              </a:spcBef>
              <a:buClr>
                <a:srgbClr val="2CA1BE"/>
              </a:buClr>
              <a:buSzPct val="67647"/>
              <a:buFont typeface="Wingdings 3"/>
              <a:buChar char=""/>
              <a:tabLst>
                <a:tab pos="268605" algn="l"/>
              </a:tabLst>
            </a:pPr>
            <a:r>
              <a:rPr sz="1700" dirty="0">
                <a:latin typeface="Lucida Sans Unicode"/>
                <a:cs typeface="Lucida Sans Unicode"/>
              </a:rPr>
              <a:t>Operations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strategies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should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consistent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with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promote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company’s </a:t>
            </a:r>
            <a:r>
              <a:rPr sz="1700" dirty="0">
                <a:latin typeface="Lucida Sans Unicode"/>
                <a:cs typeface="Lucida Sans Unicode"/>
              </a:rPr>
              <a:t>overall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goals.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Companies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should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use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their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operations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strengths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as </a:t>
            </a:r>
            <a:r>
              <a:rPr sz="1700" dirty="0">
                <a:latin typeface="Lucida Sans Unicode"/>
                <a:cs typeface="Lucida Sans Unicode"/>
              </a:rPr>
              <a:t>competitive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weapons.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Most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successful</a:t>
            </a:r>
            <a:r>
              <a:rPr sz="1700" spc="-7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companies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base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their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strategies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on </a:t>
            </a:r>
            <a:r>
              <a:rPr sz="1700" dirty="0">
                <a:latin typeface="Lucida Sans Unicode"/>
                <a:cs typeface="Lucida Sans Unicode"/>
              </a:rPr>
              <a:t>what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can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do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well;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their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strategies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are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aligned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with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their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operational strengths.</a:t>
            </a:r>
            <a:endParaRPr sz="1700">
              <a:latin typeface="Lucida Sans Unicode"/>
              <a:cs typeface="Lucida Sans Unicode"/>
            </a:endParaRPr>
          </a:p>
          <a:p>
            <a:pPr marL="268605" indent="-255904">
              <a:lnSpc>
                <a:spcPts val="1825"/>
              </a:lnSpc>
              <a:buClr>
                <a:srgbClr val="2CA1BE"/>
              </a:buClr>
              <a:buSzPct val="67647"/>
              <a:buFont typeface="Wingdings 3"/>
              <a:buChar char=""/>
              <a:tabLst>
                <a:tab pos="268605" algn="l"/>
              </a:tabLst>
            </a:pPr>
            <a:r>
              <a:rPr sz="1700" dirty="0">
                <a:latin typeface="Lucida Sans Unicode"/>
                <a:cs typeface="Lucida Sans Unicode"/>
              </a:rPr>
              <a:t>Major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components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service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strategies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can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classified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into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following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five</a:t>
            </a:r>
            <a:endParaRPr sz="1700">
              <a:latin typeface="Lucida Sans Unicode"/>
              <a:cs typeface="Lucida Sans Unicode"/>
            </a:endParaRPr>
          </a:p>
          <a:p>
            <a:pPr marL="268605">
              <a:lnSpc>
                <a:spcPts val="1835"/>
              </a:lnSpc>
            </a:pPr>
            <a:r>
              <a:rPr sz="1700" spc="-10" dirty="0">
                <a:latin typeface="Lucida Sans Unicode"/>
                <a:cs typeface="Lucida Sans Unicode"/>
              </a:rPr>
              <a:t>categories:</a:t>
            </a:r>
            <a:endParaRPr sz="1700">
              <a:latin typeface="Lucida Sans Unicode"/>
              <a:cs typeface="Lucida Sans Unicode"/>
            </a:endParaRPr>
          </a:p>
          <a:p>
            <a:pPr marL="283845" indent="-271145">
              <a:lnSpc>
                <a:spcPts val="2035"/>
              </a:lnSpc>
              <a:spcBef>
                <a:spcPts val="5"/>
              </a:spcBef>
              <a:buAutoNum type="arabicPeriod"/>
              <a:tabLst>
                <a:tab pos="283845" algn="l"/>
              </a:tabLst>
            </a:pP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Product</a:t>
            </a:r>
            <a:r>
              <a:rPr sz="1700" b="1" spc="-4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or</a:t>
            </a:r>
            <a:r>
              <a:rPr sz="1700" b="1" spc="-2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Service</a:t>
            </a:r>
            <a:r>
              <a:rPr sz="1700" b="1" spc="-5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Strategy</a:t>
            </a:r>
            <a:endParaRPr sz="1700">
              <a:latin typeface="Lucida Sans Unicode"/>
              <a:cs typeface="Lucida Sans Unicode"/>
            </a:endParaRPr>
          </a:p>
          <a:p>
            <a:pPr marL="268605" marR="255270" lvl="1" indent="-256540">
              <a:lnSpc>
                <a:spcPct val="80000"/>
              </a:lnSpc>
              <a:spcBef>
                <a:spcPts val="400"/>
              </a:spcBef>
              <a:buClr>
                <a:srgbClr val="2CA1BE"/>
              </a:buClr>
              <a:buSzPct val="67647"/>
              <a:buFont typeface="Wingdings 3"/>
              <a:buChar char=""/>
              <a:tabLst>
                <a:tab pos="268605" algn="l"/>
              </a:tabLst>
            </a:pP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company’s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operations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strategy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driven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by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kind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products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that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it </a:t>
            </a:r>
            <a:r>
              <a:rPr sz="1700" dirty="0">
                <a:latin typeface="Lucida Sans Unicode"/>
                <a:cs typeface="Lucida Sans Unicode"/>
              </a:rPr>
              <a:t>offers.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Product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service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strategy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includes</a:t>
            </a:r>
            <a:r>
              <a:rPr sz="1700" spc="-6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cost/price,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quality,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size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and </a:t>
            </a:r>
            <a:r>
              <a:rPr sz="1700" dirty="0">
                <a:latin typeface="Lucida Sans Unicode"/>
                <a:cs typeface="Lucida Sans Unicode"/>
              </a:rPr>
              <a:t>shape,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features,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looks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etc.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Product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service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design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should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reflect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joint </a:t>
            </a:r>
            <a:r>
              <a:rPr sz="1700" dirty="0">
                <a:latin typeface="Lucida Sans Unicode"/>
                <a:cs typeface="Lucida Sans Unicode"/>
              </a:rPr>
              <a:t>efforts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many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areas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firm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achieve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match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between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financial </a:t>
            </a:r>
            <a:r>
              <a:rPr sz="1700" dirty="0">
                <a:latin typeface="Lucida Sans Unicode"/>
                <a:cs typeface="Lucida Sans Unicode"/>
              </a:rPr>
              <a:t>resources,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operations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capabilities,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supply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chain</a:t>
            </a:r>
            <a:r>
              <a:rPr sz="1700" spc="-7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capabilities,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consumer </a:t>
            </a:r>
            <a:r>
              <a:rPr sz="1700" dirty="0">
                <a:latin typeface="Lucida Sans Unicode"/>
                <a:cs typeface="Lucida Sans Unicode"/>
              </a:rPr>
              <a:t>wants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needs.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Products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can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classified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as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make-</a:t>
            </a:r>
            <a:r>
              <a:rPr sz="1700" spc="-20" dirty="0">
                <a:latin typeface="Lucida Sans Unicode"/>
                <a:cs typeface="Lucida Sans Unicode"/>
              </a:rPr>
              <a:t>to-</a:t>
            </a:r>
            <a:r>
              <a:rPr sz="1700" dirty="0">
                <a:latin typeface="Lucida Sans Unicode"/>
                <a:cs typeface="Lucida Sans Unicode"/>
              </a:rPr>
              <a:t>order,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make-</a:t>
            </a:r>
            <a:r>
              <a:rPr sz="1700" spc="-25" dirty="0">
                <a:latin typeface="Lucida Sans Unicode"/>
                <a:cs typeface="Lucida Sans Unicode"/>
              </a:rPr>
              <a:t>to- </a:t>
            </a:r>
            <a:r>
              <a:rPr sz="1700" dirty="0">
                <a:latin typeface="Lucida Sans Unicode"/>
                <a:cs typeface="Lucida Sans Unicode"/>
              </a:rPr>
              <a:t>stock,</a:t>
            </a:r>
            <a:r>
              <a:rPr sz="1700" spc="-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</a:t>
            </a:r>
            <a:r>
              <a:rPr sz="1700" spc="1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assemble-</a:t>
            </a:r>
            <a:r>
              <a:rPr sz="1700" spc="-20" dirty="0">
                <a:latin typeface="Lucida Sans Unicode"/>
                <a:cs typeface="Lucida Sans Unicode"/>
              </a:rPr>
              <a:t>to-</a:t>
            </a:r>
            <a:r>
              <a:rPr sz="1700" spc="-10" dirty="0">
                <a:latin typeface="Lucida Sans Unicode"/>
                <a:cs typeface="Lucida Sans Unicode"/>
              </a:rPr>
              <a:t>order.</a:t>
            </a:r>
            <a:endParaRPr sz="1700">
              <a:latin typeface="Lucida Sans Unicode"/>
              <a:cs typeface="Lucida Sans Unicode"/>
            </a:endParaRPr>
          </a:p>
          <a:p>
            <a:pPr marL="283845" indent="-271145">
              <a:lnSpc>
                <a:spcPts val="2030"/>
              </a:lnSpc>
              <a:buAutoNum type="arabicPeriod" startAt="2"/>
              <a:tabLst>
                <a:tab pos="283845" algn="l"/>
              </a:tabLst>
            </a:pP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Location</a:t>
            </a:r>
            <a:r>
              <a:rPr sz="1700" b="1" spc="-5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Strategy</a:t>
            </a:r>
            <a:endParaRPr sz="1700">
              <a:latin typeface="Lucida Sans Unicode"/>
              <a:cs typeface="Lucida Sans Unicode"/>
            </a:endParaRPr>
          </a:p>
          <a:p>
            <a:pPr marL="268605" marR="5080" lvl="1" indent="-256540">
              <a:lnSpc>
                <a:spcPct val="80000"/>
              </a:lnSpc>
              <a:spcBef>
                <a:spcPts val="409"/>
              </a:spcBef>
              <a:buClr>
                <a:srgbClr val="2CA1BE"/>
              </a:buClr>
              <a:buSzPct val="67647"/>
              <a:buFont typeface="Wingdings 3"/>
              <a:buChar char=""/>
              <a:tabLst>
                <a:tab pos="268605" algn="l"/>
              </a:tabLst>
            </a:pPr>
            <a:r>
              <a:rPr sz="1700" dirty="0">
                <a:latin typeface="Lucida Sans Unicode"/>
                <a:cs typeface="Lucida Sans Unicode"/>
              </a:rPr>
              <a:t>Location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another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component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operation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strategy.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While </a:t>
            </a:r>
            <a:r>
              <a:rPr sz="1700" dirty="0">
                <a:latin typeface="Lucida Sans Unicode"/>
                <a:cs typeface="Lucida Sans Unicode"/>
              </a:rPr>
              <a:t>developing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location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strategy,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operations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manager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should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able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to </a:t>
            </a:r>
            <a:r>
              <a:rPr sz="1700" dirty="0">
                <a:latin typeface="Lucida Sans Unicode"/>
                <a:cs typeface="Lucida Sans Unicode"/>
              </a:rPr>
              <a:t>analyze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different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factors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like</a:t>
            </a:r>
            <a:r>
              <a:rPr sz="1700" spc="-7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materials,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manpower,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customer</a:t>
            </a:r>
            <a:r>
              <a:rPr sz="1700" spc="-7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market, </a:t>
            </a:r>
            <a:r>
              <a:rPr sz="1700" dirty="0">
                <a:latin typeface="Lucida Sans Unicode"/>
                <a:cs typeface="Lucida Sans Unicode"/>
              </a:rPr>
              <a:t>geographical</a:t>
            </a:r>
            <a:r>
              <a:rPr sz="1700" spc="-7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structure,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climate,</a:t>
            </a:r>
            <a:r>
              <a:rPr sz="1700" spc="-6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local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community,</a:t>
            </a:r>
            <a:r>
              <a:rPr sz="1700" spc="-7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infrastructure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etc.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Location </a:t>
            </a:r>
            <a:r>
              <a:rPr sz="1700" dirty="0">
                <a:latin typeface="Lucida Sans Unicode"/>
                <a:cs typeface="Lucida Sans Unicode"/>
              </a:rPr>
              <a:t>can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important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terms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convenience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for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customers.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Location </a:t>
            </a:r>
            <a:r>
              <a:rPr sz="1700" dirty="0">
                <a:latin typeface="Lucida Sans Unicode"/>
                <a:cs typeface="Lucida Sans Unicode"/>
              </a:rPr>
              <a:t>near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markets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can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result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lower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transportation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quicker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delivery </a:t>
            </a:r>
            <a:r>
              <a:rPr sz="1700" dirty="0">
                <a:latin typeface="Lucida Sans Unicode"/>
                <a:cs typeface="Lucida Sans Unicode"/>
              </a:rPr>
              <a:t>times.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Convenient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location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particularly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important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retail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sector.</a:t>
            </a:r>
            <a:endParaRPr sz="1700">
              <a:latin typeface="Lucida Sans Unicode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3880" y="181355"/>
            <a:ext cx="6755892" cy="81076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068" y="191515"/>
            <a:ext cx="8392795" cy="5358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845" indent="-271145">
              <a:lnSpc>
                <a:spcPts val="2035"/>
              </a:lnSpc>
              <a:spcBef>
                <a:spcPts val="100"/>
              </a:spcBef>
              <a:buAutoNum type="arabicPeriod" startAt="3"/>
              <a:tabLst>
                <a:tab pos="283845" algn="l"/>
              </a:tabLst>
            </a:pP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Layout</a:t>
            </a:r>
            <a:r>
              <a:rPr sz="1700" b="1" spc="-2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Strategy</a:t>
            </a:r>
            <a:endParaRPr sz="1700">
              <a:latin typeface="Lucida Sans Unicode"/>
              <a:cs typeface="Lucida Sans Unicode"/>
            </a:endParaRPr>
          </a:p>
          <a:p>
            <a:pPr marL="268605" marR="46990" lvl="1" indent="-256540">
              <a:lnSpc>
                <a:spcPct val="80000"/>
              </a:lnSpc>
              <a:spcBef>
                <a:spcPts val="405"/>
              </a:spcBef>
              <a:buClr>
                <a:srgbClr val="2CA1BE"/>
              </a:buClr>
              <a:buSzPct val="67647"/>
              <a:buFont typeface="Wingdings 3"/>
              <a:buChar char=""/>
              <a:tabLst>
                <a:tab pos="268605" algn="l"/>
              </a:tabLst>
            </a:pPr>
            <a:r>
              <a:rPr sz="1700" dirty="0">
                <a:latin typeface="Lucida Sans Unicode"/>
                <a:cs typeface="Lucida Sans Unicode"/>
              </a:rPr>
              <a:t>Layout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strategy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another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component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operations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strategy.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Facility</a:t>
            </a:r>
            <a:r>
              <a:rPr sz="1700" spc="-6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layout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design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important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component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business's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overall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operations, </a:t>
            </a:r>
            <a:r>
              <a:rPr sz="1700" dirty="0">
                <a:latin typeface="Lucida Sans Unicode"/>
                <a:cs typeface="Lucida Sans Unicode"/>
              </a:rPr>
              <a:t>both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terms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maximizing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effectiveness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production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process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and </a:t>
            </a:r>
            <a:r>
              <a:rPr sz="1700" dirty="0">
                <a:latin typeface="Lucida Sans Unicode"/>
                <a:cs typeface="Lucida Sans Unicode"/>
              </a:rPr>
              <a:t>meeting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needs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employees.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basic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objective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layout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ensure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spc="-50" dirty="0">
                <a:latin typeface="Lucida Sans Unicode"/>
                <a:cs typeface="Lucida Sans Unicode"/>
              </a:rPr>
              <a:t>a </a:t>
            </a:r>
            <a:r>
              <a:rPr sz="1700" dirty="0">
                <a:latin typeface="Lucida Sans Unicode"/>
                <a:cs typeface="Lucida Sans Unicode"/>
              </a:rPr>
              <a:t>smooth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flow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work,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material,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information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through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system.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basic </a:t>
            </a:r>
            <a:r>
              <a:rPr sz="1700" dirty="0">
                <a:latin typeface="Lucida Sans Unicode"/>
                <a:cs typeface="Lucida Sans Unicode"/>
              </a:rPr>
              <a:t>meaning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facility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space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which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business's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activities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take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place.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layout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design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that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space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impact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greatly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how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work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done—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flow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work,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materials,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information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through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system.</a:t>
            </a:r>
            <a:endParaRPr sz="1700">
              <a:latin typeface="Lucida Sans Unicode"/>
              <a:cs typeface="Lucida Sans Unicode"/>
            </a:endParaRPr>
          </a:p>
          <a:p>
            <a:pPr marL="283845" indent="-271145">
              <a:lnSpc>
                <a:spcPts val="2035"/>
              </a:lnSpc>
              <a:buAutoNum type="arabicPeriod" startAt="4"/>
              <a:tabLst>
                <a:tab pos="283845" algn="l"/>
              </a:tabLst>
            </a:pP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Process</a:t>
            </a:r>
            <a:r>
              <a:rPr sz="17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Strategy</a:t>
            </a:r>
            <a:endParaRPr sz="1700">
              <a:latin typeface="Lucida Sans Unicode"/>
              <a:cs typeface="Lucida Sans Unicode"/>
            </a:endParaRPr>
          </a:p>
          <a:p>
            <a:pPr marL="268605" marR="48260" lvl="1" indent="-256540">
              <a:lnSpc>
                <a:spcPts val="1630"/>
              </a:lnSpc>
              <a:spcBef>
                <a:spcPts val="390"/>
              </a:spcBef>
              <a:buClr>
                <a:srgbClr val="2CA1BE"/>
              </a:buClr>
              <a:buSzPct val="67647"/>
              <a:buFont typeface="Wingdings 3"/>
              <a:buChar char=""/>
              <a:tabLst>
                <a:tab pos="268605" algn="l"/>
              </a:tabLst>
            </a:pPr>
            <a:r>
              <a:rPr sz="1700" dirty="0">
                <a:latin typeface="Lucida Sans Unicode"/>
                <a:cs typeface="Lucida Sans Unicode"/>
              </a:rPr>
              <a:t>Process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strategy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refers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pattern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decisions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made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managing </a:t>
            </a:r>
            <a:r>
              <a:rPr sz="1700" dirty="0">
                <a:latin typeface="Lucida Sans Unicode"/>
                <a:cs typeface="Lucida Sans Unicode"/>
              </a:rPr>
              <a:t>processes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with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aim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achieving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competitive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priorities.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Processes </a:t>
            </a:r>
            <a:r>
              <a:rPr sz="1700" dirty="0">
                <a:latin typeface="Lucida Sans Unicode"/>
                <a:cs typeface="Lucida Sans Unicode"/>
              </a:rPr>
              <a:t>understanding,</a:t>
            </a:r>
            <a:r>
              <a:rPr sz="1700" spc="-6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development,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evaluation,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selection</a:t>
            </a:r>
            <a:r>
              <a:rPr sz="1700" spc="-7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implementation</a:t>
            </a:r>
            <a:r>
              <a:rPr sz="1700" spc="-8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are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basic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activities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that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are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performed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by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operations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manager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the </a:t>
            </a:r>
            <a:r>
              <a:rPr sz="1700" dirty="0">
                <a:latin typeface="Lucida Sans Unicode"/>
                <a:cs typeface="Lucida Sans Unicode"/>
              </a:rPr>
              <a:t>course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developing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process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strategy.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understanding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process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strategy, </a:t>
            </a:r>
            <a:r>
              <a:rPr sz="1700" dirty="0">
                <a:latin typeface="Lucida Sans Unicode"/>
                <a:cs typeface="Lucida Sans Unicode"/>
              </a:rPr>
              <a:t>there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are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three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main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principles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that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are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particularly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important:</a:t>
            </a:r>
            <a:endParaRPr sz="1700">
              <a:latin typeface="Lucida Sans Unicode"/>
              <a:cs typeface="Lucida Sans Unicode"/>
            </a:endParaRPr>
          </a:p>
          <a:p>
            <a:pPr marL="267335" marR="5080" indent="-255270">
              <a:lnSpc>
                <a:spcPct val="80000"/>
              </a:lnSpc>
              <a:spcBef>
                <a:spcPts val="425"/>
              </a:spcBef>
              <a:buClr>
                <a:srgbClr val="2CA1BE"/>
              </a:buClr>
              <a:buSzPct val="67647"/>
              <a:buFont typeface="Wingdings"/>
              <a:buChar char=""/>
              <a:tabLst>
                <a:tab pos="268605" algn="l"/>
              </a:tabLst>
            </a:pP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key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successful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process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decisions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make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choices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that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fit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the 	</a:t>
            </a:r>
            <a:r>
              <a:rPr sz="1700" dirty="0">
                <a:latin typeface="Lucida Sans Unicode"/>
                <a:cs typeface="Lucida Sans Unicode"/>
              </a:rPr>
              <a:t>situation.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should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not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work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at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cross-</a:t>
            </a:r>
            <a:r>
              <a:rPr sz="1700" dirty="0">
                <a:latin typeface="Lucida Sans Unicode"/>
                <a:cs typeface="Lucida Sans Unicode"/>
              </a:rPr>
              <a:t>purposes,</a:t>
            </a:r>
            <a:r>
              <a:rPr sz="1700" spc="-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with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one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process 	</a:t>
            </a:r>
            <a:r>
              <a:rPr sz="1700" dirty="0">
                <a:latin typeface="Lucida Sans Unicode"/>
                <a:cs typeface="Lucida Sans Unicode"/>
              </a:rPr>
              <a:t>optimized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at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expense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other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processes.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more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effective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process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one 	</a:t>
            </a:r>
            <a:r>
              <a:rPr sz="1700" dirty="0">
                <a:latin typeface="Lucida Sans Unicode"/>
                <a:cs typeface="Lucida Sans Unicode"/>
              </a:rPr>
              <a:t>that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matches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key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process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characteristics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has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close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strategic</a:t>
            </a:r>
            <a:r>
              <a:rPr sz="1700" spc="-20" dirty="0">
                <a:latin typeface="Lucida Sans Unicode"/>
                <a:cs typeface="Lucida Sans Unicode"/>
              </a:rPr>
              <a:t> fit.</a:t>
            </a:r>
            <a:endParaRPr sz="1700">
              <a:latin typeface="Lucida Sans Unicode"/>
              <a:cs typeface="Lucida Sans Unicode"/>
            </a:endParaRPr>
          </a:p>
          <a:p>
            <a:pPr marL="267335" marR="133985" indent="-255270">
              <a:lnSpc>
                <a:spcPct val="80000"/>
              </a:lnSpc>
              <a:spcBef>
                <a:spcPts val="409"/>
              </a:spcBef>
              <a:buClr>
                <a:srgbClr val="2CA1BE"/>
              </a:buClr>
              <a:buSzPct val="67647"/>
              <a:buFont typeface="Wingdings"/>
              <a:buChar char=""/>
              <a:tabLst>
                <a:tab pos="268605" algn="l"/>
              </a:tabLst>
            </a:pPr>
            <a:r>
              <a:rPr sz="1700" dirty="0">
                <a:latin typeface="Lucida Sans Unicode"/>
                <a:cs typeface="Lucida Sans Unicode"/>
              </a:rPr>
              <a:t>Individual</a:t>
            </a:r>
            <a:r>
              <a:rPr sz="1700" spc="-7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processes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are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building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blocks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that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eventually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create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firm's 	</a:t>
            </a:r>
            <a:r>
              <a:rPr sz="1700" dirty="0">
                <a:latin typeface="Lucida Sans Unicode"/>
                <a:cs typeface="Lucida Sans Unicode"/>
              </a:rPr>
              <a:t>whole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supply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chain.</a:t>
            </a:r>
            <a:endParaRPr sz="1700">
              <a:latin typeface="Lucida Sans Unicode"/>
              <a:cs typeface="Lucida Sans Unicode"/>
            </a:endParaRPr>
          </a:p>
          <a:p>
            <a:pPr marL="267970" indent="-255270">
              <a:lnSpc>
                <a:spcPts val="1825"/>
              </a:lnSpc>
              <a:buClr>
                <a:srgbClr val="2CA1BE"/>
              </a:buClr>
              <a:buSzPct val="67647"/>
              <a:buFont typeface="Wingdings"/>
              <a:buChar char=""/>
              <a:tabLst>
                <a:tab pos="267970" algn="l"/>
              </a:tabLst>
            </a:pPr>
            <a:r>
              <a:rPr sz="1700" dirty="0">
                <a:latin typeface="Lucida Sans Unicode"/>
                <a:cs typeface="Lucida Sans Unicode"/>
              </a:rPr>
              <a:t>Management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must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pay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close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attention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all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interfaces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between</a:t>
            </a:r>
            <a:r>
              <a:rPr sz="1700" spc="-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processes</a:t>
            </a:r>
            <a:r>
              <a:rPr sz="1700" spc="-25" dirty="0">
                <a:latin typeface="Lucida Sans Unicode"/>
                <a:cs typeface="Lucida Sans Unicode"/>
              </a:rPr>
              <a:t> in</a:t>
            </a:r>
            <a:endParaRPr sz="1700">
              <a:latin typeface="Lucida Sans Unicode"/>
              <a:cs typeface="Lucida Sans Unicode"/>
            </a:endParaRPr>
          </a:p>
          <a:p>
            <a:pPr marL="268605">
              <a:lnSpc>
                <a:spcPts val="1835"/>
              </a:lnSpc>
            </a:pP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supply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chain,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whether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they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are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performed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internally</a:t>
            </a:r>
            <a:r>
              <a:rPr sz="1700" spc="-6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externally.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068" y="107696"/>
            <a:ext cx="8383905" cy="515112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268605" marR="5080" indent="-256540">
              <a:lnSpc>
                <a:spcPct val="80000"/>
              </a:lnSpc>
              <a:spcBef>
                <a:spcPts val="55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manager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business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owner,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role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make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sure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our </a:t>
            </a:r>
            <a:r>
              <a:rPr sz="1900" dirty="0">
                <a:latin typeface="Lucida Sans Unicode"/>
                <a:cs typeface="Lucida Sans Unicode"/>
              </a:rPr>
              <a:t>processes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adding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much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customer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value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possible.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Also,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we </a:t>
            </a:r>
            <a:r>
              <a:rPr sz="1900" dirty="0">
                <a:latin typeface="Lucida Sans Unicode"/>
                <a:cs typeface="Lucida Sans Unicode"/>
              </a:rPr>
              <a:t>must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understand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many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processes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cut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across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organizational </a:t>
            </a:r>
            <a:r>
              <a:rPr sz="1900" dirty="0">
                <a:latin typeface="Lucida Sans Unicode"/>
                <a:cs typeface="Lucida Sans Unicode"/>
              </a:rPr>
              <a:t>lines,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regardless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whether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your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business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organized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along </a:t>
            </a:r>
            <a:r>
              <a:rPr sz="1900" dirty="0">
                <a:latin typeface="Lucida Sans Unicode"/>
                <a:cs typeface="Lucida Sans Unicode"/>
              </a:rPr>
              <a:t>functional,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product,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regional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process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lines.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Processes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can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also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cut </a:t>
            </a:r>
            <a:r>
              <a:rPr sz="1900" dirty="0">
                <a:latin typeface="Lucida Sans Unicode"/>
                <a:cs typeface="Lucida Sans Unicode"/>
              </a:rPr>
              <a:t>across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organizations,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such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linking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your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business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our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external </a:t>
            </a:r>
            <a:r>
              <a:rPr sz="1900" dirty="0">
                <a:latin typeface="Lucida Sans Unicode"/>
                <a:cs typeface="Lucida Sans Unicode"/>
              </a:rPr>
              <a:t>suppliers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customers.</a:t>
            </a:r>
            <a:endParaRPr sz="1900">
              <a:latin typeface="Lucida Sans Unicode"/>
              <a:cs typeface="Lucida Sans Unicode"/>
            </a:endParaRPr>
          </a:p>
          <a:p>
            <a:pPr marL="268605" marR="80645" indent="-256540">
              <a:lnSpc>
                <a:spcPct val="80000"/>
              </a:lnSpc>
              <a:spcBef>
                <a:spcPts val="39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Each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process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must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designed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achieve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competitive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priorities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and </a:t>
            </a:r>
            <a:r>
              <a:rPr sz="1900" dirty="0">
                <a:latin typeface="Lucida Sans Unicode"/>
                <a:cs typeface="Lucida Sans Unicode"/>
              </a:rPr>
              <a:t>add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value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work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performed.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therefore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necessary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have</a:t>
            </a:r>
            <a:r>
              <a:rPr sz="1900" spc="-50" dirty="0">
                <a:latin typeface="Lucida Sans Unicode"/>
                <a:cs typeface="Lucida Sans Unicode"/>
              </a:rPr>
              <a:t> a </a:t>
            </a:r>
            <a:r>
              <a:rPr sz="1900" dirty="0">
                <a:latin typeface="Lucida Sans Unicode"/>
                <a:cs typeface="Lucida Sans Unicode"/>
              </a:rPr>
              <a:t>solid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process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place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if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want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effectively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manage</a:t>
            </a:r>
            <a:r>
              <a:rPr sz="1900" spc="-25" dirty="0">
                <a:latin typeface="Lucida Sans Unicode"/>
                <a:cs typeface="Lucida Sans Unicode"/>
              </a:rPr>
              <a:t> our </a:t>
            </a:r>
            <a:r>
              <a:rPr sz="1900" dirty="0">
                <a:latin typeface="Lucida Sans Unicode"/>
                <a:cs typeface="Lucida Sans Unicode"/>
              </a:rPr>
              <a:t>supply</a:t>
            </a:r>
            <a:r>
              <a:rPr sz="1900" spc="-9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chain.</a:t>
            </a:r>
            <a:endParaRPr sz="1900">
              <a:latin typeface="Lucida Sans Unicode"/>
              <a:cs typeface="Lucida Sans Unicode"/>
            </a:endParaRPr>
          </a:p>
          <a:p>
            <a:pPr marL="315595" indent="-302895">
              <a:lnSpc>
                <a:spcPts val="2200"/>
              </a:lnSpc>
              <a:buAutoNum type="arabicPeriod" startAt="5"/>
              <a:tabLst>
                <a:tab pos="315595" algn="l"/>
              </a:tabLst>
            </a:pP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Human</a:t>
            </a:r>
            <a:r>
              <a:rPr sz="1900" b="1" spc="-5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Resource</a:t>
            </a:r>
            <a:r>
              <a:rPr sz="1900" b="1" spc="-5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Strategy</a:t>
            </a:r>
            <a:endParaRPr sz="1900">
              <a:latin typeface="Lucida Sans Unicode"/>
              <a:cs typeface="Lucida Sans Unicode"/>
            </a:endParaRPr>
          </a:p>
          <a:p>
            <a:pPr marL="268605" marR="37465" lvl="1" indent="-256540">
              <a:lnSpc>
                <a:spcPct val="80000"/>
              </a:lnSpc>
              <a:spcBef>
                <a:spcPts val="43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company’s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human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resource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policies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should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consistent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its </a:t>
            </a:r>
            <a:r>
              <a:rPr sz="1900" dirty="0">
                <a:latin typeface="Lucida Sans Unicode"/>
                <a:cs typeface="Lucida Sans Unicode"/>
              </a:rPr>
              <a:t>choice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technology,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process,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quality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strategies.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example,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it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has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decided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embedded</a:t>
            </a:r>
            <a:r>
              <a:rPr sz="1900" spc="-1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latest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technologies,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must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have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policy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hiring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nurturing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best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scientists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technologists.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must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allow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them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have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greater </a:t>
            </a:r>
            <a:r>
              <a:rPr sz="1900" dirty="0">
                <a:latin typeface="Lucida Sans Unicode"/>
                <a:cs typeface="Lucida Sans Unicode"/>
              </a:rPr>
              <a:t>control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over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their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jobs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allow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them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pursue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their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own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interests.</a:t>
            </a:r>
            <a:endParaRPr sz="1900">
              <a:latin typeface="Lucida Sans Unicode"/>
              <a:cs typeface="Lucida Sans Unicode"/>
            </a:endParaRPr>
          </a:p>
          <a:p>
            <a:pPr marL="268605" marR="245110" lvl="1" indent="-256540">
              <a:lnSpc>
                <a:spcPts val="1820"/>
              </a:lnSpc>
              <a:spcBef>
                <a:spcPts val="38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Similarly,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if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company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expects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employees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shop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floor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to </a:t>
            </a:r>
            <a:r>
              <a:rPr sz="1900" dirty="0">
                <a:latin typeface="Lucida Sans Unicode"/>
                <a:cs typeface="Lucida Sans Unicode"/>
              </a:rPr>
              <a:t>make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suggestions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how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quality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can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improved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can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be </a:t>
            </a:r>
            <a:r>
              <a:rPr sz="1900" dirty="0">
                <a:latin typeface="Lucida Sans Unicode"/>
                <a:cs typeface="Lucida Sans Unicode"/>
              </a:rPr>
              <a:t>reduced,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must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train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them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empower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them.</a:t>
            </a:r>
            <a:endParaRPr sz="19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068" y="814577"/>
            <a:ext cx="8266430" cy="163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marR="5080" indent="-256540">
              <a:lnSpc>
                <a:spcPct val="100000"/>
              </a:lnSpc>
              <a:spcBef>
                <a:spcPts val="105"/>
              </a:spcBef>
              <a:buClr>
                <a:srgbClr val="2CA1BE"/>
              </a:buClr>
              <a:buSzPct val="67647"/>
              <a:buFont typeface="Wingdings 3"/>
              <a:buChar char=""/>
              <a:tabLst>
                <a:tab pos="268605" algn="l"/>
              </a:tabLst>
            </a:pPr>
            <a:r>
              <a:rPr sz="1700" dirty="0">
                <a:latin typeface="Lucida Sans Unicode"/>
                <a:cs typeface="Lucida Sans Unicode"/>
              </a:rPr>
              <a:t>Manufacturing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strategy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as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concept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was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first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recognized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by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Skinner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(1969), </a:t>
            </a:r>
            <a:r>
              <a:rPr sz="1700" dirty="0">
                <a:latin typeface="Lucida Sans Unicode"/>
                <a:cs typeface="Lucida Sans Unicode"/>
              </a:rPr>
              <a:t>referring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manufacturing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exploit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certain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properties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the </a:t>
            </a:r>
            <a:r>
              <a:rPr sz="1700" dirty="0">
                <a:latin typeface="Lucida Sans Unicode"/>
                <a:cs typeface="Lucida Sans Unicode"/>
              </a:rPr>
              <a:t>manufacturing</a:t>
            </a:r>
            <a:r>
              <a:rPr sz="1700" spc="-7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function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achieve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competitive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advantages.</a:t>
            </a:r>
            <a:endParaRPr sz="1700">
              <a:latin typeface="Lucida Sans Unicode"/>
              <a:cs typeface="Lucida Sans Unicode"/>
            </a:endParaRPr>
          </a:p>
          <a:p>
            <a:pPr marL="268605" marR="110489" indent="-256540">
              <a:lnSpc>
                <a:spcPct val="100000"/>
              </a:lnSpc>
              <a:spcBef>
                <a:spcPts val="409"/>
              </a:spcBef>
              <a:buClr>
                <a:srgbClr val="2CA1BE"/>
              </a:buClr>
              <a:buSzPct val="67647"/>
              <a:buFont typeface="Wingdings 3"/>
              <a:buChar char=""/>
              <a:tabLst>
                <a:tab pos="268605" algn="l"/>
              </a:tabLst>
            </a:pPr>
            <a:r>
              <a:rPr sz="1700" dirty="0">
                <a:latin typeface="Lucida Sans Unicode"/>
                <a:cs typeface="Lucida Sans Unicode"/>
              </a:rPr>
              <a:t>Hayes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Wheelwright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(1984)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describe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manufacturing</a:t>
            </a:r>
            <a:r>
              <a:rPr sz="1700" spc="-7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strategy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as</a:t>
            </a:r>
            <a:r>
              <a:rPr sz="1700" spc="-50" dirty="0">
                <a:latin typeface="Lucida Sans Unicode"/>
                <a:cs typeface="Lucida Sans Unicode"/>
              </a:rPr>
              <a:t> a </a:t>
            </a:r>
            <a:r>
              <a:rPr sz="1700" dirty="0">
                <a:latin typeface="Lucida Sans Unicode"/>
                <a:cs typeface="Lucida Sans Unicode"/>
              </a:rPr>
              <a:t>consistent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pattern</a:t>
            </a:r>
            <a:r>
              <a:rPr sz="1700" spc="-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decision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making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manufacturing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function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linked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business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strategy.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5244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C00000"/>
                </a:solidFill>
              </a:rPr>
              <a:t>Manufacturing</a:t>
            </a:r>
            <a:r>
              <a:rPr sz="3200" spc="-195" dirty="0">
                <a:solidFill>
                  <a:srgbClr val="C00000"/>
                </a:solidFill>
              </a:rPr>
              <a:t> </a:t>
            </a:r>
            <a:r>
              <a:rPr sz="3200" spc="-10" dirty="0">
                <a:solidFill>
                  <a:srgbClr val="C00000"/>
                </a:solidFill>
              </a:rPr>
              <a:t>Strategies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685800" y="2998533"/>
            <a:ext cx="7467600" cy="327025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ts val="2475"/>
              </a:lnSpc>
            </a:pPr>
            <a:r>
              <a:rPr sz="2200" spc="-280" dirty="0">
                <a:solidFill>
                  <a:srgbClr val="FFFFFF"/>
                </a:solidFill>
                <a:latin typeface="Times New Roman"/>
                <a:cs typeface="Times New Roman"/>
              </a:rPr>
              <a:t>Components</a:t>
            </a:r>
            <a:r>
              <a:rPr sz="22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spc="-24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2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spc="-254" dirty="0">
                <a:solidFill>
                  <a:srgbClr val="FFFFFF"/>
                </a:solidFill>
                <a:latin typeface="Times New Roman"/>
                <a:cs typeface="Times New Roman"/>
              </a:rPr>
              <a:t>Manufacturing</a:t>
            </a:r>
            <a:r>
              <a:rPr sz="22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spc="-110" dirty="0">
                <a:solidFill>
                  <a:srgbClr val="FFFFFF"/>
                </a:solidFill>
                <a:latin typeface="Times New Roman"/>
                <a:cs typeface="Times New Roman"/>
              </a:rPr>
              <a:t>Strategy</a:t>
            </a:r>
            <a:endParaRPr sz="220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685800" y="3504126"/>
            <a:ext cx="7467600" cy="713740"/>
            <a:chOff x="685800" y="3504126"/>
            <a:chExt cx="7467600" cy="713740"/>
          </a:xfrm>
        </p:grpSpPr>
        <p:sp>
          <p:nvSpPr>
            <p:cNvPr id="6" name="object 6"/>
            <p:cNvSpPr/>
            <p:nvPr/>
          </p:nvSpPr>
          <p:spPr>
            <a:xfrm>
              <a:off x="685800" y="3504424"/>
              <a:ext cx="7467600" cy="64769"/>
            </a:xfrm>
            <a:custGeom>
              <a:avLst/>
              <a:gdLst/>
              <a:ahLst/>
              <a:cxnLst/>
              <a:rect l="l" t="t" r="r" b="b"/>
              <a:pathLst>
                <a:path w="7467600" h="64770">
                  <a:moveTo>
                    <a:pt x="0" y="0"/>
                  </a:moveTo>
                  <a:lnTo>
                    <a:pt x="0" y="64490"/>
                  </a:lnTo>
                  <a:lnTo>
                    <a:pt x="7467586" y="64490"/>
                  </a:lnTo>
                  <a:lnTo>
                    <a:pt x="746758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85800" y="3504126"/>
              <a:ext cx="7467600" cy="4445"/>
            </a:xfrm>
            <a:custGeom>
              <a:avLst/>
              <a:gdLst/>
              <a:ahLst/>
              <a:cxnLst/>
              <a:rect l="l" t="t" r="r" b="b"/>
              <a:pathLst>
                <a:path w="7467600" h="4445">
                  <a:moveTo>
                    <a:pt x="0" y="0"/>
                  </a:moveTo>
                  <a:lnTo>
                    <a:pt x="0" y="4179"/>
                  </a:lnTo>
                  <a:lnTo>
                    <a:pt x="7467586" y="4179"/>
                  </a:lnTo>
                  <a:lnTo>
                    <a:pt x="746758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508518" y="3575513"/>
              <a:ext cx="2494280" cy="641985"/>
            </a:xfrm>
            <a:custGeom>
              <a:avLst/>
              <a:gdLst/>
              <a:ahLst/>
              <a:cxnLst/>
              <a:rect l="l" t="t" r="r" b="b"/>
              <a:pathLst>
                <a:path w="2494279" h="641985">
                  <a:moveTo>
                    <a:pt x="2494085" y="0"/>
                  </a:moveTo>
                  <a:lnTo>
                    <a:pt x="0" y="0"/>
                  </a:lnTo>
                  <a:lnTo>
                    <a:pt x="0" y="641918"/>
                  </a:lnTo>
                  <a:lnTo>
                    <a:pt x="2494085" y="641918"/>
                  </a:lnTo>
                  <a:lnTo>
                    <a:pt x="2494085" y="624750"/>
                  </a:lnTo>
                  <a:lnTo>
                    <a:pt x="25956" y="624750"/>
                  </a:lnTo>
                  <a:lnTo>
                    <a:pt x="13091" y="607583"/>
                  </a:lnTo>
                  <a:lnTo>
                    <a:pt x="25956" y="607583"/>
                  </a:lnTo>
                  <a:lnTo>
                    <a:pt x="25956" y="34335"/>
                  </a:lnTo>
                  <a:lnTo>
                    <a:pt x="13091" y="34335"/>
                  </a:lnTo>
                  <a:lnTo>
                    <a:pt x="25956" y="17167"/>
                  </a:lnTo>
                  <a:lnTo>
                    <a:pt x="2494085" y="17167"/>
                  </a:lnTo>
                  <a:lnTo>
                    <a:pt x="2494085" y="0"/>
                  </a:lnTo>
                  <a:close/>
                </a:path>
                <a:path w="2494279" h="641985">
                  <a:moveTo>
                    <a:pt x="25956" y="607583"/>
                  </a:moveTo>
                  <a:lnTo>
                    <a:pt x="13091" y="607583"/>
                  </a:lnTo>
                  <a:lnTo>
                    <a:pt x="25956" y="624750"/>
                  </a:lnTo>
                  <a:lnTo>
                    <a:pt x="25956" y="607583"/>
                  </a:lnTo>
                  <a:close/>
                </a:path>
                <a:path w="2494279" h="641985">
                  <a:moveTo>
                    <a:pt x="2468129" y="607583"/>
                  </a:moveTo>
                  <a:lnTo>
                    <a:pt x="25956" y="607583"/>
                  </a:lnTo>
                  <a:lnTo>
                    <a:pt x="25956" y="624750"/>
                  </a:lnTo>
                  <a:lnTo>
                    <a:pt x="2468129" y="624750"/>
                  </a:lnTo>
                  <a:lnTo>
                    <a:pt x="2468129" y="607583"/>
                  </a:lnTo>
                  <a:close/>
                </a:path>
                <a:path w="2494279" h="641985">
                  <a:moveTo>
                    <a:pt x="2468129" y="17167"/>
                  </a:moveTo>
                  <a:lnTo>
                    <a:pt x="2468129" y="624750"/>
                  </a:lnTo>
                  <a:lnTo>
                    <a:pt x="2481220" y="607583"/>
                  </a:lnTo>
                  <a:lnTo>
                    <a:pt x="2494085" y="607583"/>
                  </a:lnTo>
                  <a:lnTo>
                    <a:pt x="2494085" y="34335"/>
                  </a:lnTo>
                  <a:lnTo>
                    <a:pt x="2481220" y="34335"/>
                  </a:lnTo>
                  <a:lnTo>
                    <a:pt x="2468129" y="17167"/>
                  </a:lnTo>
                  <a:close/>
                </a:path>
                <a:path w="2494279" h="641985">
                  <a:moveTo>
                    <a:pt x="2494085" y="607583"/>
                  </a:moveTo>
                  <a:lnTo>
                    <a:pt x="2481220" y="607583"/>
                  </a:lnTo>
                  <a:lnTo>
                    <a:pt x="2468129" y="624750"/>
                  </a:lnTo>
                  <a:lnTo>
                    <a:pt x="2494085" y="624750"/>
                  </a:lnTo>
                  <a:lnTo>
                    <a:pt x="2494085" y="607583"/>
                  </a:lnTo>
                  <a:close/>
                </a:path>
                <a:path w="2494279" h="641985">
                  <a:moveTo>
                    <a:pt x="25956" y="17167"/>
                  </a:moveTo>
                  <a:lnTo>
                    <a:pt x="13091" y="34335"/>
                  </a:lnTo>
                  <a:lnTo>
                    <a:pt x="25956" y="34335"/>
                  </a:lnTo>
                  <a:lnTo>
                    <a:pt x="25956" y="17167"/>
                  </a:lnTo>
                  <a:close/>
                </a:path>
                <a:path w="2494279" h="641985">
                  <a:moveTo>
                    <a:pt x="2468129" y="17167"/>
                  </a:moveTo>
                  <a:lnTo>
                    <a:pt x="25956" y="17167"/>
                  </a:lnTo>
                  <a:lnTo>
                    <a:pt x="25956" y="34335"/>
                  </a:lnTo>
                  <a:lnTo>
                    <a:pt x="2468129" y="34335"/>
                  </a:lnTo>
                  <a:lnTo>
                    <a:pt x="2468129" y="17167"/>
                  </a:lnTo>
                  <a:close/>
                </a:path>
                <a:path w="2494279" h="641985">
                  <a:moveTo>
                    <a:pt x="2494085" y="17167"/>
                  </a:moveTo>
                  <a:lnTo>
                    <a:pt x="2468129" y="17167"/>
                  </a:lnTo>
                  <a:lnTo>
                    <a:pt x="2481220" y="34335"/>
                  </a:lnTo>
                  <a:lnTo>
                    <a:pt x="2494085" y="34335"/>
                  </a:lnTo>
                  <a:lnTo>
                    <a:pt x="2494085" y="171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3721753" y="3714575"/>
            <a:ext cx="2067560" cy="3651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200" spc="-250" dirty="0">
                <a:latin typeface="Times New Roman"/>
                <a:cs typeface="Times New Roman"/>
              </a:rPr>
              <a:t>Manufacturing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204" dirty="0">
                <a:latin typeface="Times New Roman"/>
                <a:cs typeface="Times New Roman"/>
              </a:rPr>
              <a:t>Strategy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577644" y="4801129"/>
            <a:ext cx="2494280" cy="641985"/>
          </a:xfrm>
          <a:custGeom>
            <a:avLst/>
            <a:gdLst/>
            <a:ahLst/>
            <a:cxnLst/>
            <a:rect l="l" t="t" r="r" b="b"/>
            <a:pathLst>
              <a:path w="2494279" h="641985">
                <a:moveTo>
                  <a:pt x="2494018" y="0"/>
                </a:moveTo>
                <a:lnTo>
                  <a:pt x="0" y="0"/>
                </a:lnTo>
                <a:lnTo>
                  <a:pt x="0" y="641903"/>
                </a:lnTo>
                <a:lnTo>
                  <a:pt x="2494018" y="641903"/>
                </a:lnTo>
                <a:lnTo>
                  <a:pt x="2494018" y="624735"/>
                </a:lnTo>
                <a:lnTo>
                  <a:pt x="25956" y="624735"/>
                </a:lnTo>
                <a:lnTo>
                  <a:pt x="12978" y="607568"/>
                </a:lnTo>
                <a:lnTo>
                  <a:pt x="25956" y="607568"/>
                </a:lnTo>
                <a:lnTo>
                  <a:pt x="25956" y="34335"/>
                </a:lnTo>
                <a:lnTo>
                  <a:pt x="12978" y="34335"/>
                </a:lnTo>
                <a:lnTo>
                  <a:pt x="25956" y="17167"/>
                </a:lnTo>
                <a:lnTo>
                  <a:pt x="2494018" y="17167"/>
                </a:lnTo>
                <a:lnTo>
                  <a:pt x="2494018" y="0"/>
                </a:lnTo>
                <a:close/>
              </a:path>
              <a:path w="2494279" h="641985">
                <a:moveTo>
                  <a:pt x="25956" y="607568"/>
                </a:moveTo>
                <a:lnTo>
                  <a:pt x="12978" y="607568"/>
                </a:lnTo>
                <a:lnTo>
                  <a:pt x="25956" y="624735"/>
                </a:lnTo>
                <a:lnTo>
                  <a:pt x="25956" y="607568"/>
                </a:lnTo>
                <a:close/>
              </a:path>
              <a:path w="2494279" h="641985">
                <a:moveTo>
                  <a:pt x="2468061" y="607568"/>
                </a:moveTo>
                <a:lnTo>
                  <a:pt x="25956" y="607568"/>
                </a:lnTo>
                <a:lnTo>
                  <a:pt x="25956" y="624735"/>
                </a:lnTo>
                <a:lnTo>
                  <a:pt x="2468061" y="624735"/>
                </a:lnTo>
                <a:lnTo>
                  <a:pt x="2468061" y="607568"/>
                </a:lnTo>
                <a:close/>
              </a:path>
              <a:path w="2494279" h="641985">
                <a:moveTo>
                  <a:pt x="2468061" y="17167"/>
                </a:moveTo>
                <a:lnTo>
                  <a:pt x="2468061" y="624735"/>
                </a:lnTo>
                <a:lnTo>
                  <a:pt x="2481152" y="607568"/>
                </a:lnTo>
                <a:lnTo>
                  <a:pt x="2494018" y="607568"/>
                </a:lnTo>
                <a:lnTo>
                  <a:pt x="2494018" y="34335"/>
                </a:lnTo>
                <a:lnTo>
                  <a:pt x="2481152" y="34335"/>
                </a:lnTo>
                <a:lnTo>
                  <a:pt x="2468061" y="17167"/>
                </a:lnTo>
                <a:close/>
              </a:path>
              <a:path w="2494279" h="641985">
                <a:moveTo>
                  <a:pt x="2494018" y="607568"/>
                </a:moveTo>
                <a:lnTo>
                  <a:pt x="2481152" y="607568"/>
                </a:lnTo>
                <a:lnTo>
                  <a:pt x="2468061" y="624735"/>
                </a:lnTo>
                <a:lnTo>
                  <a:pt x="2494018" y="624735"/>
                </a:lnTo>
                <a:lnTo>
                  <a:pt x="2494018" y="607568"/>
                </a:lnTo>
                <a:close/>
              </a:path>
              <a:path w="2494279" h="641985">
                <a:moveTo>
                  <a:pt x="25956" y="17167"/>
                </a:moveTo>
                <a:lnTo>
                  <a:pt x="12978" y="34335"/>
                </a:lnTo>
                <a:lnTo>
                  <a:pt x="25956" y="34335"/>
                </a:lnTo>
                <a:lnTo>
                  <a:pt x="25956" y="17167"/>
                </a:lnTo>
                <a:close/>
              </a:path>
              <a:path w="2494279" h="641985">
                <a:moveTo>
                  <a:pt x="2468061" y="17167"/>
                </a:moveTo>
                <a:lnTo>
                  <a:pt x="25956" y="17167"/>
                </a:lnTo>
                <a:lnTo>
                  <a:pt x="25956" y="34335"/>
                </a:lnTo>
                <a:lnTo>
                  <a:pt x="2468061" y="34335"/>
                </a:lnTo>
                <a:lnTo>
                  <a:pt x="2468061" y="17167"/>
                </a:lnTo>
                <a:close/>
              </a:path>
              <a:path w="2494279" h="641985">
                <a:moveTo>
                  <a:pt x="2494018" y="17167"/>
                </a:moveTo>
                <a:lnTo>
                  <a:pt x="2468061" y="17167"/>
                </a:lnTo>
                <a:lnTo>
                  <a:pt x="2481152" y="34335"/>
                </a:lnTo>
                <a:lnTo>
                  <a:pt x="2494018" y="34335"/>
                </a:lnTo>
                <a:lnTo>
                  <a:pt x="2494018" y="171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861052" y="4940594"/>
            <a:ext cx="1922145" cy="3651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200" spc="-245" dirty="0">
                <a:latin typeface="Times New Roman"/>
                <a:cs typeface="Times New Roman"/>
              </a:rPr>
              <a:t>Competitive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spc="-185" dirty="0">
                <a:latin typeface="Times New Roman"/>
                <a:cs typeface="Times New Roman"/>
              </a:rPr>
              <a:t>Priorities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439460" y="4801129"/>
            <a:ext cx="2494280" cy="641985"/>
          </a:xfrm>
          <a:custGeom>
            <a:avLst/>
            <a:gdLst/>
            <a:ahLst/>
            <a:cxnLst/>
            <a:rect l="l" t="t" r="r" b="b"/>
            <a:pathLst>
              <a:path w="2494279" h="641985">
                <a:moveTo>
                  <a:pt x="2494085" y="0"/>
                </a:moveTo>
                <a:lnTo>
                  <a:pt x="0" y="0"/>
                </a:lnTo>
                <a:lnTo>
                  <a:pt x="0" y="641903"/>
                </a:lnTo>
                <a:lnTo>
                  <a:pt x="2494085" y="641903"/>
                </a:lnTo>
                <a:lnTo>
                  <a:pt x="2494085" y="624735"/>
                </a:lnTo>
                <a:lnTo>
                  <a:pt x="25956" y="624735"/>
                </a:lnTo>
                <a:lnTo>
                  <a:pt x="13091" y="607568"/>
                </a:lnTo>
                <a:lnTo>
                  <a:pt x="25956" y="607568"/>
                </a:lnTo>
                <a:lnTo>
                  <a:pt x="25956" y="34335"/>
                </a:lnTo>
                <a:lnTo>
                  <a:pt x="13091" y="34335"/>
                </a:lnTo>
                <a:lnTo>
                  <a:pt x="25956" y="17167"/>
                </a:lnTo>
                <a:lnTo>
                  <a:pt x="2494085" y="17167"/>
                </a:lnTo>
                <a:lnTo>
                  <a:pt x="2494085" y="0"/>
                </a:lnTo>
                <a:close/>
              </a:path>
              <a:path w="2494279" h="641985">
                <a:moveTo>
                  <a:pt x="25956" y="607568"/>
                </a:moveTo>
                <a:lnTo>
                  <a:pt x="13091" y="607568"/>
                </a:lnTo>
                <a:lnTo>
                  <a:pt x="25956" y="624735"/>
                </a:lnTo>
                <a:lnTo>
                  <a:pt x="25956" y="607568"/>
                </a:lnTo>
                <a:close/>
              </a:path>
              <a:path w="2494279" h="641985">
                <a:moveTo>
                  <a:pt x="2468129" y="607568"/>
                </a:moveTo>
                <a:lnTo>
                  <a:pt x="25956" y="607568"/>
                </a:lnTo>
                <a:lnTo>
                  <a:pt x="25956" y="624735"/>
                </a:lnTo>
                <a:lnTo>
                  <a:pt x="2468129" y="624735"/>
                </a:lnTo>
                <a:lnTo>
                  <a:pt x="2468129" y="607568"/>
                </a:lnTo>
                <a:close/>
              </a:path>
              <a:path w="2494279" h="641985">
                <a:moveTo>
                  <a:pt x="2468129" y="17167"/>
                </a:moveTo>
                <a:lnTo>
                  <a:pt x="2468129" y="624735"/>
                </a:lnTo>
                <a:lnTo>
                  <a:pt x="2481220" y="607568"/>
                </a:lnTo>
                <a:lnTo>
                  <a:pt x="2494085" y="607568"/>
                </a:lnTo>
                <a:lnTo>
                  <a:pt x="2494085" y="34335"/>
                </a:lnTo>
                <a:lnTo>
                  <a:pt x="2481220" y="34335"/>
                </a:lnTo>
                <a:lnTo>
                  <a:pt x="2468129" y="17167"/>
                </a:lnTo>
                <a:close/>
              </a:path>
              <a:path w="2494279" h="641985">
                <a:moveTo>
                  <a:pt x="2494085" y="607568"/>
                </a:moveTo>
                <a:lnTo>
                  <a:pt x="2481220" y="607568"/>
                </a:lnTo>
                <a:lnTo>
                  <a:pt x="2468129" y="624735"/>
                </a:lnTo>
                <a:lnTo>
                  <a:pt x="2494085" y="624735"/>
                </a:lnTo>
                <a:lnTo>
                  <a:pt x="2494085" y="607568"/>
                </a:lnTo>
                <a:close/>
              </a:path>
              <a:path w="2494279" h="641985">
                <a:moveTo>
                  <a:pt x="25956" y="17167"/>
                </a:moveTo>
                <a:lnTo>
                  <a:pt x="13091" y="34335"/>
                </a:lnTo>
                <a:lnTo>
                  <a:pt x="25956" y="34335"/>
                </a:lnTo>
                <a:lnTo>
                  <a:pt x="25956" y="17167"/>
                </a:lnTo>
                <a:close/>
              </a:path>
              <a:path w="2494279" h="641985">
                <a:moveTo>
                  <a:pt x="2468129" y="17167"/>
                </a:moveTo>
                <a:lnTo>
                  <a:pt x="25956" y="17167"/>
                </a:lnTo>
                <a:lnTo>
                  <a:pt x="25956" y="34335"/>
                </a:lnTo>
                <a:lnTo>
                  <a:pt x="2468129" y="34335"/>
                </a:lnTo>
                <a:lnTo>
                  <a:pt x="2468129" y="17167"/>
                </a:lnTo>
                <a:close/>
              </a:path>
              <a:path w="2494279" h="641985">
                <a:moveTo>
                  <a:pt x="2494085" y="17167"/>
                </a:moveTo>
                <a:lnTo>
                  <a:pt x="2468129" y="17167"/>
                </a:lnTo>
                <a:lnTo>
                  <a:pt x="2481220" y="34335"/>
                </a:lnTo>
                <a:lnTo>
                  <a:pt x="2494085" y="34335"/>
                </a:lnTo>
                <a:lnTo>
                  <a:pt x="2494085" y="171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807982" y="4940594"/>
            <a:ext cx="1757045" cy="3651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200" spc="-240" dirty="0">
                <a:latin typeface="Times New Roman"/>
                <a:cs typeface="Times New Roman"/>
              </a:rPr>
              <a:t>Decision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spc="-215" dirty="0">
                <a:latin typeface="Times New Roman"/>
                <a:cs typeface="Times New Roman"/>
              </a:rPr>
              <a:t>Categories</a:t>
            </a:r>
            <a:endParaRPr sz="220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808301" y="4200264"/>
            <a:ext cx="4030345" cy="618490"/>
            <a:chOff x="2808301" y="4200264"/>
            <a:chExt cx="4030345" cy="618490"/>
          </a:xfrm>
        </p:grpSpPr>
        <p:sp>
          <p:nvSpPr>
            <p:cNvPr id="15" name="object 15"/>
            <p:cNvSpPr/>
            <p:nvPr/>
          </p:nvSpPr>
          <p:spPr>
            <a:xfrm>
              <a:off x="2857979" y="4433146"/>
              <a:ext cx="3912870" cy="0"/>
            </a:xfrm>
            <a:custGeom>
              <a:avLst/>
              <a:gdLst/>
              <a:ahLst/>
              <a:cxnLst/>
              <a:rect l="l" t="t" r="r" b="b"/>
              <a:pathLst>
                <a:path w="3912870">
                  <a:moveTo>
                    <a:pt x="0" y="0"/>
                  </a:moveTo>
                  <a:lnTo>
                    <a:pt x="3912713" y="0"/>
                  </a:lnTo>
                </a:path>
              </a:pathLst>
            </a:custGeom>
            <a:ln w="343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808301" y="4433146"/>
              <a:ext cx="135890" cy="385445"/>
            </a:xfrm>
            <a:custGeom>
              <a:avLst/>
              <a:gdLst/>
              <a:ahLst/>
              <a:cxnLst/>
              <a:rect l="l" t="t" r="r" b="b"/>
              <a:pathLst>
                <a:path w="135889" h="385445">
                  <a:moveTo>
                    <a:pt x="54734" y="206010"/>
                  </a:moveTo>
                  <a:lnTo>
                    <a:pt x="0" y="206010"/>
                  </a:lnTo>
                  <a:lnTo>
                    <a:pt x="67712" y="385150"/>
                  </a:lnTo>
                  <a:lnTo>
                    <a:pt x="124196" y="235867"/>
                  </a:lnTo>
                  <a:lnTo>
                    <a:pt x="54734" y="235867"/>
                  </a:lnTo>
                  <a:lnTo>
                    <a:pt x="54734" y="206010"/>
                  </a:lnTo>
                  <a:close/>
                </a:path>
                <a:path w="135889" h="385445">
                  <a:moveTo>
                    <a:pt x="80691" y="0"/>
                  </a:moveTo>
                  <a:lnTo>
                    <a:pt x="54734" y="0"/>
                  </a:lnTo>
                  <a:lnTo>
                    <a:pt x="54734" y="235867"/>
                  </a:lnTo>
                  <a:lnTo>
                    <a:pt x="80691" y="235867"/>
                  </a:lnTo>
                  <a:lnTo>
                    <a:pt x="80691" y="0"/>
                  </a:lnTo>
                  <a:close/>
                </a:path>
                <a:path w="135889" h="385445">
                  <a:moveTo>
                    <a:pt x="135493" y="206010"/>
                  </a:moveTo>
                  <a:lnTo>
                    <a:pt x="80691" y="206010"/>
                  </a:lnTo>
                  <a:lnTo>
                    <a:pt x="80691" y="235867"/>
                  </a:lnTo>
                  <a:lnTo>
                    <a:pt x="124196" y="235867"/>
                  </a:lnTo>
                  <a:lnTo>
                    <a:pt x="135493" y="2060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786709" y="4200264"/>
              <a:ext cx="0" cy="233045"/>
            </a:xfrm>
            <a:custGeom>
              <a:avLst/>
              <a:gdLst/>
              <a:ahLst/>
              <a:cxnLst/>
              <a:rect l="l" t="t" r="r" b="b"/>
              <a:pathLst>
                <a:path h="233045">
                  <a:moveTo>
                    <a:pt x="0" y="0"/>
                  </a:moveTo>
                  <a:lnTo>
                    <a:pt x="0" y="232881"/>
                  </a:lnTo>
                </a:path>
              </a:pathLst>
            </a:custGeom>
            <a:ln w="25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702980" y="4433146"/>
              <a:ext cx="135890" cy="385445"/>
            </a:xfrm>
            <a:custGeom>
              <a:avLst/>
              <a:gdLst/>
              <a:ahLst/>
              <a:cxnLst/>
              <a:rect l="l" t="t" r="r" b="b"/>
              <a:pathLst>
                <a:path w="135890" h="385445">
                  <a:moveTo>
                    <a:pt x="54621" y="206010"/>
                  </a:moveTo>
                  <a:lnTo>
                    <a:pt x="0" y="206010"/>
                  </a:lnTo>
                  <a:lnTo>
                    <a:pt x="67712" y="385150"/>
                  </a:lnTo>
                  <a:lnTo>
                    <a:pt x="124140" y="235867"/>
                  </a:lnTo>
                  <a:lnTo>
                    <a:pt x="54621" y="235867"/>
                  </a:lnTo>
                  <a:lnTo>
                    <a:pt x="54621" y="206010"/>
                  </a:lnTo>
                  <a:close/>
                </a:path>
                <a:path w="135890" h="385445">
                  <a:moveTo>
                    <a:pt x="80578" y="0"/>
                  </a:moveTo>
                  <a:lnTo>
                    <a:pt x="54621" y="0"/>
                  </a:lnTo>
                  <a:lnTo>
                    <a:pt x="54621" y="235867"/>
                  </a:lnTo>
                  <a:lnTo>
                    <a:pt x="80578" y="235867"/>
                  </a:lnTo>
                  <a:lnTo>
                    <a:pt x="80578" y="0"/>
                  </a:lnTo>
                  <a:close/>
                </a:path>
                <a:path w="135890" h="385445">
                  <a:moveTo>
                    <a:pt x="135425" y="206010"/>
                  </a:moveTo>
                  <a:lnTo>
                    <a:pt x="80578" y="206010"/>
                  </a:lnTo>
                  <a:lnTo>
                    <a:pt x="80578" y="235867"/>
                  </a:lnTo>
                  <a:lnTo>
                    <a:pt x="124140" y="235867"/>
                  </a:lnTo>
                  <a:lnTo>
                    <a:pt x="135425" y="2060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9568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dirty="0"/>
              <a:t>1.</a:t>
            </a:r>
            <a:r>
              <a:rPr spc="-95" dirty="0"/>
              <a:t> </a:t>
            </a:r>
            <a:r>
              <a:rPr dirty="0"/>
              <a:t>Competitive</a:t>
            </a:r>
            <a:r>
              <a:rPr spc="-110" dirty="0"/>
              <a:t> </a:t>
            </a:r>
            <a:r>
              <a:rPr spc="-10" dirty="0"/>
              <a:t>Priorities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668" y="769365"/>
            <a:ext cx="7945755" cy="2667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marR="5080" indent="-256540">
              <a:lnSpc>
                <a:spcPct val="100000"/>
              </a:lnSpc>
              <a:spcBef>
                <a:spcPts val="105"/>
              </a:spcBef>
              <a:buClr>
                <a:srgbClr val="2CA1BE"/>
              </a:buClr>
              <a:buSzPct val="67647"/>
              <a:buFont typeface="Wingdings 3"/>
              <a:buChar char=""/>
              <a:tabLst>
                <a:tab pos="268605" algn="l"/>
              </a:tabLst>
            </a:pP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operations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function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helps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strategy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evolve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by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creating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new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better </a:t>
            </a:r>
            <a:r>
              <a:rPr sz="1700" dirty="0">
                <a:latin typeface="Lucida Sans Unicode"/>
                <a:cs typeface="Lucida Sans Unicode"/>
              </a:rPr>
              <a:t>ways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delivering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firm's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competitive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priorities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customer.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Once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50" dirty="0">
                <a:latin typeface="Lucida Sans Unicode"/>
                <a:cs typeface="Lucida Sans Unicode"/>
              </a:rPr>
              <a:t>a </a:t>
            </a:r>
            <a:r>
              <a:rPr sz="1700" dirty="0">
                <a:latin typeface="Lucida Sans Unicode"/>
                <a:cs typeface="Lucida Sans Unicode"/>
              </a:rPr>
              <a:t>firm's</a:t>
            </a:r>
            <a:r>
              <a:rPr sz="1700" spc="-7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competitive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priorities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have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been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established,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its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operating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system </a:t>
            </a:r>
            <a:r>
              <a:rPr sz="1700" dirty="0">
                <a:latin typeface="Lucida Sans Unicode"/>
                <a:cs typeface="Lucida Sans Unicode"/>
              </a:rPr>
              <a:t>must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configured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managed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provide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for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those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priorities.</a:t>
            </a:r>
            <a:r>
              <a:rPr sz="1700" spc="-20" dirty="0">
                <a:latin typeface="Lucida Sans Unicode"/>
                <a:cs typeface="Lucida Sans Unicode"/>
              </a:rPr>
              <a:t> This </a:t>
            </a:r>
            <a:r>
              <a:rPr sz="1700" dirty="0">
                <a:latin typeface="Lucida Sans Unicode"/>
                <a:cs typeface="Lucida Sans Unicode"/>
              </a:rPr>
              <a:t>involves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whole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series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interrelated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decision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on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products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services, </a:t>
            </a:r>
            <a:r>
              <a:rPr sz="1700" dirty="0">
                <a:latin typeface="Lucida Sans Unicode"/>
                <a:cs typeface="Lucida Sans Unicode"/>
              </a:rPr>
              <a:t>processes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technology,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capacity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facilities,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human</a:t>
            </a:r>
            <a:r>
              <a:rPr sz="1700" spc="-8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resources, </a:t>
            </a:r>
            <a:r>
              <a:rPr sz="1700" dirty="0">
                <a:latin typeface="Lucida Sans Unicode"/>
                <a:cs typeface="Lucida Sans Unicode"/>
              </a:rPr>
              <a:t>quality,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sourcing,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operating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systems.</a:t>
            </a:r>
            <a:endParaRPr sz="1700">
              <a:latin typeface="Lucida Sans Unicode"/>
              <a:cs typeface="Lucida Sans Unicode"/>
            </a:endParaRPr>
          </a:p>
          <a:p>
            <a:pPr marL="268605" marR="62230" indent="-256540">
              <a:lnSpc>
                <a:spcPct val="100000"/>
              </a:lnSpc>
              <a:spcBef>
                <a:spcPts val="395"/>
              </a:spcBef>
              <a:buClr>
                <a:srgbClr val="2CA1BE"/>
              </a:buClr>
              <a:buSzPct val="67647"/>
              <a:buFont typeface="Wingdings 3"/>
              <a:buChar char=""/>
              <a:tabLst>
                <a:tab pos="268605" algn="l"/>
              </a:tabLst>
            </a:pPr>
            <a:r>
              <a:rPr sz="1700" dirty="0">
                <a:latin typeface="Lucida Sans Unicode"/>
                <a:cs typeface="Lucida Sans Unicode"/>
              </a:rPr>
              <a:t>Competitive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priorities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define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set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manufacturing</a:t>
            </a:r>
            <a:r>
              <a:rPr sz="1700" spc="-7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objectives</a:t>
            </a:r>
            <a:r>
              <a:rPr sz="1700" spc="-25" dirty="0">
                <a:latin typeface="Lucida Sans Unicode"/>
                <a:cs typeface="Lucida Sans Unicode"/>
              </a:rPr>
              <a:t> and </a:t>
            </a:r>
            <a:r>
              <a:rPr sz="1700" dirty="0">
                <a:latin typeface="Lucida Sans Unicode"/>
                <a:cs typeface="Lucida Sans Unicode"/>
              </a:rPr>
              <a:t>represents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link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market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requirements.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Dimensions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commonly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used </a:t>
            </a:r>
            <a:r>
              <a:rPr sz="1700" dirty="0">
                <a:latin typeface="Lucida Sans Unicode"/>
                <a:cs typeface="Lucida Sans Unicode"/>
              </a:rPr>
              <a:t>are;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cost,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quality,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flexibility,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delivery.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06604" y="3666663"/>
            <a:ext cx="7803515" cy="294640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0" rIns="0" bIns="0" rtlCol="0">
            <a:spAutoFit/>
          </a:bodyPr>
          <a:lstStyle/>
          <a:p>
            <a:pPr marL="26034">
              <a:lnSpc>
                <a:spcPts val="2235"/>
              </a:lnSpc>
              <a:tabLst>
                <a:tab pos="673735" algn="l"/>
              </a:tabLst>
            </a:pPr>
            <a:r>
              <a:rPr sz="1450" b="1" spc="-25" dirty="0">
                <a:solidFill>
                  <a:srgbClr val="FFFFFF"/>
                </a:solidFill>
                <a:latin typeface="Arial"/>
                <a:cs typeface="Arial"/>
              </a:rPr>
              <a:t>1.</a:t>
            </a:r>
            <a:r>
              <a:rPr sz="145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000" spc="-300" dirty="0">
                <a:solidFill>
                  <a:srgbClr val="FFFFFF"/>
                </a:solidFill>
                <a:latin typeface="Times New Roman"/>
                <a:cs typeface="Times New Roman"/>
              </a:rPr>
              <a:t>Competitive</a:t>
            </a:r>
            <a:r>
              <a:rPr sz="2000" spc="-1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50" dirty="0">
                <a:solidFill>
                  <a:srgbClr val="FFFFFF"/>
                </a:solidFill>
                <a:latin typeface="Times New Roman"/>
                <a:cs typeface="Times New Roman"/>
              </a:rPr>
              <a:t>Priorities</a:t>
            </a:r>
            <a:r>
              <a:rPr sz="2000" spc="-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30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000" spc="-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90" dirty="0">
                <a:solidFill>
                  <a:srgbClr val="FFFFFF"/>
                </a:solidFill>
                <a:latin typeface="Times New Roman"/>
                <a:cs typeface="Times New Roman"/>
              </a:rPr>
              <a:t>Descriptions</a:t>
            </a:r>
            <a:endParaRPr sz="20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013007" y="4041599"/>
          <a:ext cx="7792718" cy="1742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5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6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2425">
                <a:tc>
                  <a:txBody>
                    <a:bodyPr/>
                    <a:lstStyle/>
                    <a:p>
                      <a:pPr marL="3378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900" b="1" spc="-265" dirty="0">
                          <a:latin typeface="Arial Narrow"/>
                          <a:cs typeface="Arial Narrow"/>
                        </a:rPr>
                        <a:t>Competitive</a:t>
                      </a:r>
                      <a:r>
                        <a:rPr sz="1900" b="1" spc="-1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b="1" spc="-120" dirty="0">
                          <a:latin typeface="Arial Narrow"/>
                          <a:cs typeface="Arial Narrow"/>
                        </a:rPr>
                        <a:t>Priorities</a:t>
                      </a:r>
                      <a:endParaRPr sz="1900">
                        <a:latin typeface="Arial Narrow"/>
                        <a:cs typeface="Arial Narrow"/>
                      </a:endParaRPr>
                    </a:p>
                  </a:txBody>
                  <a:tcPr marL="0" marR="0" marT="241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900" b="1" spc="-265" dirty="0">
                          <a:latin typeface="Arial Narrow"/>
                          <a:cs typeface="Arial Narrow"/>
                        </a:rPr>
                        <a:t>Description</a:t>
                      </a:r>
                      <a:endParaRPr sz="1900">
                        <a:latin typeface="Arial Narrow"/>
                        <a:cs typeface="Arial Narrow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900" spc="-95" dirty="0">
                          <a:latin typeface="Arial Narrow"/>
                          <a:cs typeface="Arial Narrow"/>
                        </a:rPr>
                        <a:t>Quality</a:t>
                      </a:r>
                      <a:endParaRPr sz="1900">
                        <a:latin typeface="Arial Narrow"/>
                        <a:cs typeface="Arial Narrow"/>
                      </a:endParaRPr>
                    </a:p>
                  </a:txBody>
                  <a:tcPr marL="0" marR="0" marT="177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900" spc="-285" dirty="0">
                          <a:latin typeface="Arial Narrow"/>
                          <a:cs typeface="Arial Narrow"/>
                        </a:rPr>
                        <a:t>Manufacture</a:t>
                      </a:r>
                      <a:r>
                        <a:rPr sz="1900" spc="-1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4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900" spc="-17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70" dirty="0">
                          <a:latin typeface="Arial Narrow"/>
                          <a:cs typeface="Arial Narrow"/>
                        </a:rPr>
                        <a:t>products</a:t>
                      </a:r>
                      <a:r>
                        <a:rPr sz="1900" spc="-1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54" dirty="0">
                          <a:latin typeface="Arial Narrow"/>
                          <a:cs typeface="Arial Narrow"/>
                        </a:rPr>
                        <a:t>with</a:t>
                      </a:r>
                      <a:r>
                        <a:rPr sz="1900" spc="-1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60" dirty="0">
                          <a:latin typeface="Arial Narrow"/>
                          <a:cs typeface="Arial Narrow"/>
                        </a:rPr>
                        <a:t>high</a:t>
                      </a:r>
                      <a:r>
                        <a:rPr sz="1900" spc="-17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40" dirty="0">
                          <a:latin typeface="Arial Narrow"/>
                          <a:cs typeface="Arial Narrow"/>
                        </a:rPr>
                        <a:t>quality</a:t>
                      </a:r>
                      <a:r>
                        <a:rPr sz="1900" spc="-1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300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900" spc="-1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85" dirty="0">
                          <a:latin typeface="Arial Narrow"/>
                          <a:cs typeface="Arial Narrow"/>
                        </a:rPr>
                        <a:t>performance</a:t>
                      </a:r>
                      <a:r>
                        <a:rPr sz="1900" spc="-19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70" dirty="0">
                          <a:latin typeface="Arial Narrow"/>
                          <a:cs typeface="Arial Narrow"/>
                        </a:rPr>
                        <a:t>standards.</a:t>
                      </a:r>
                      <a:endParaRPr sz="1900">
                        <a:latin typeface="Arial Narrow"/>
                        <a:cs typeface="Arial Narrow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900" spc="-114" dirty="0">
                          <a:latin typeface="Arial Narrow"/>
                          <a:cs typeface="Arial Narrow"/>
                        </a:rPr>
                        <a:t>Delivery</a:t>
                      </a:r>
                      <a:endParaRPr sz="1900">
                        <a:latin typeface="Arial Narrow"/>
                        <a:cs typeface="Arial Narrow"/>
                      </a:endParaRPr>
                    </a:p>
                  </a:txBody>
                  <a:tcPr marL="0" marR="0" marT="171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900" spc="-270" dirty="0">
                          <a:latin typeface="Arial Narrow"/>
                          <a:cs typeface="Arial Narrow"/>
                        </a:rPr>
                        <a:t>Reliable</a:t>
                      </a:r>
                      <a:r>
                        <a:rPr sz="1900" spc="-19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75" dirty="0">
                          <a:latin typeface="Arial Narrow"/>
                          <a:cs typeface="Arial Narrow"/>
                        </a:rPr>
                        <a:t>(on</a:t>
                      </a:r>
                      <a:r>
                        <a:rPr sz="1900" spc="-2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60" dirty="0">
                          <a:latin typeface="Arial Narrow"/>
                          <a:cs typeface="Arial Narrow"/>
                        </a:rPr>
                        <a:t>time)</a:t>
                      </a:r>
                      <a:r>
                        <a:rPr sz="1900" spc="-2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30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900" spc="-2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54" dirty="0">
                          <a:latin typeface="Arial Narrow"/>
                          <a:cs typeface="Arial Narrow"/>
                        </a:rPr>
                        <a:t>fast(short</a:t>
                      </a:r>
                      <a:r>
                        <a:rPr sz="1900" spc="-2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60" dirty="0">
                          <a:latin typeface="Arial Narrow"/>
                          <a:cs typeface="Arial Narrow"/>
                        </a:rPr>
                        <a:t>delivery</a:t>
                      </a:r>
                      <a:r>
                        <a:rPr sz="1900" spc="-19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75" dirty="0">
                          <a:latin typeface="Arial Narrow"/>
                          <a:cs typeface="Arial Narrow"/>
                        </a:rPr>
                        <a:t>lead</a:t>
                      </a:r>
                      <a:r>
                        <a:rPr sz="1900" spc="-2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60" dirty="0">
                          <a:latin typeface="Arial Narrow"/>
                          <a:cs typeface="Arial Narrow"/>
                        </a:rPr>
                        <a:t>time)</a:t>
                      </a:r>
                      <a:r>
                        <a:rPr sz="1900" spc="-2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54" dirty="0">
                          <a:latin typeface="Arial Narrow"/>
                          <a:cs typeface="Arial Narrow"/>
                        </a:rPr>
                        <a:t>delivery</a:t>
                      </a:r>
                      <a:r>
                        <a:rPr sz="1900" spc="-204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4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900" spc="-2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90" dirty="0">
                          <a:latin typeface="Arial Narrow"/>
                          <a:cs typeface="Arial Narrow"/>
                        </a:rPr>
                        <a:t>products</a:t>
                      </a:r>
                      <a:endParaRPr sz="1900">
                        <a:latin typeface="Arial Narrow"/>
                        <a:cs typeface="Arial Narrow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900" spc="-285" dirty="0">
                          <a:latin typeface="Arial Narrow"/>
                          <a:cs typeface="Arial Narrow"/>
                        </a:rPr>
                        <a:t>Cost</a:t>
                      </a:r>
                      <a:endParaRPr sz="1900">
                        <a:latin typeface="Arial Narrow"/>
                        <a:cs typeface="Arial Narrow"/>
                      </a:endParaRPr>
                    </a:p>
                  </a:txBody>
                  <a:tcPr marL="0" marR="0" marT="171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900" spc="-250" dirty="0">
                          <a:latin typeface="Arial Narrow"/>
                          <a:cs typeface="Arial Narrow"/>
                        </a:rPr>
                        <a:t>Production</a:t>
                      </a:r>
                      <a:r>
                        <a:rPr sz="1900" spc="-1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80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900" spc="-10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15" dirty="0">
                          <a:latin typeface="Arial Narrow"/>
                          <a:cs typeface="Arial Narrow"/>
                        </a:rPr>
                        <a:t>distribution</a:t>
                      </a:r>
                      <a:r>
                        <a:rPr sz="1900" spc="-9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2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900" spc="-10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4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900" spc="-9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50" dirty="0">
                          <a:latin typeface="Arial Narrow"/>
                          <a:cs typeface="Arial Narrow"/>
                        </a:rPr>
                        <a:t>product</a:t>
                      </a:r>
                      <a:r>
                        <a:rPr sz="1900" spc="-1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25" dirty="0">
                          <a:latin typeface="Arial Narrow"/>
                          <a:cs typeface="Arial Narrow"/>
                        </a:rPr>
                        <a:t>at</a:t>
                      </a:r>
                      <a:r>
                        <a:rPr sz="1900" spc="-10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54" dirty="0">
                          <a:latin typeface="Arial Narrow"/>
                          <a:cs typeface="Arial Narrow"/>
                        </a:rPr>
                        <a:t>low</a:t>
                      </a:r>
                      <a:r>
                        <a:rPr sz="1900" spc="-1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0" dirty="0">
                          <a:latin typeface="Arial Narrow"/>
                          <a:cs typeface="Arial Narrow"/>
                        </a:rPr>
                        <a:t>cost</a:t>
                      </a:r>
                      <a:endParaRPr sz="1900">
                        <a:latin typeface="Arial Narrow"/>
                        <a:cs typeface="Arial Narrow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900" spc="-110" dirty="0">
                          <a:latin typeface="Arial Narrow"/>
                          <a:cs typeface="Arial Narrow"/>
                        </a:rPr>
                        <a:t>Flexibility</a:t>
                      </a:r>
                      <a:endParaRPr sz="1900">
                        <a:latin typeface="Arial Narrow"/>
                        <a:cs typeface="Arial Narrow"/>
                      </a:endParaRPr>
                    </a:p>
                  </a:txBody>
                  <a:tcPr marL="0" marR="0" marT="177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900" spc="-200" dirty="0">
                          <a:latin typeface="Arial Narrow"/>
                          <a:cs typeface="Arial Narrow"/>
                        </a:rPr>
                        <a:t>Ability</a:t>
                      </a:r>
                      <a:r>
                        <a:rPr sz="1900" spc="-1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25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900" spc="-1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60" dirty="0">
                          <a:latin typeface="Arial Narrow"/>
                          <a:cs typeface="Arial Narrow"/>
                        </a:rPr>
                        <a:t>handle</a:t>
                      </a:r>
                      <a:r>
                        <a:rPr sz="1900" spc="-1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75" dirty="0">
                          <a:latin typeface="Arial Narrow"/>
                          <a:cs typeface="Arial Narrow"/>
                        </a:rPr>
                        <a:t>volume</a:t>
                      </a:r>
                      <a:r>
                        <a:rPr sz="1900" spc="-1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8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900" spc="-10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50" dirty="0">
                          <a:latin typeface="Arial Narrow"/>
                          <a:cs typeface="Arial Narrow"/>
                        </a:rPr>
                        <a:t>product</a:t>
                      </a:r>
                      <a:r>
                        <a:rPr sz="1900" spc="-1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65" dirty="0">
                          <a:latin typeface="Arial Narrow"/>
                          <a:cs typeface="Arial Narrow"/>
                        </a:rPr>
                        <a:t>mix</a:t>
                      </a:r>
                      <a:r>
                        <a:rPr sz="1900" spc="-114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900" spc="-290" dirty="0">
                          <a:latin typeface="Arial Narrow"/>
                          <a:cs typeface="Arial Narrow"/>
                        </a:rPr>
                        <a:t>change</a:t>
                      </a:r>
                      <a:endParaRPr sz="1900">
                        <a:latin typeface="Arial Narrow"/>
                        <a:cs typeface="Arial Narrow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9568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dirty="0"/>
              <a:t>2</a:t>
            </a:r>
            <a:r>
              <a:rPr spc="-50" dirty="0"/>
              <a:t> </a:t>
            </a:r>
            <a:r>
              <a:rPr dirty="0"/>
              <a:t>Decision</a:t>
            </a:r>
            <a:r>
              <a:rPr spc="-85" dirty="0"/>
              <a:t> </a:t>
            </a:r>
            <a:r>
              <a:rPr spc="-10" dirty="0"/>
              <a:t>Categories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668" y="769365"/>
            <a:ext cx="7888605" cy="1321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marR="5080" indent="-256540">
              <a:lnSpc>
                <a:spcPct val="100000"/>
              </a:lnSpc>
              <a:spcBef>
                <a:spcPts val="105"/>
              </a:spcBef>
              <a:buClr>
                <a:srgbClr val="2CA1BE"/>
              </a:buClr>
              <a:buSzPct val="67647"/>
              <a:buFont typeface="Wingdings 3"/>
              <a:buChar char=""/>
              <a:tabLst>
                <a:tab pos="268605" algn="l"/>
              </a:tabLst>
            </a:pPr>
            <a:r>
              <a:rPr sz="1700" dirty="0">
                <a:latin typeface="Lucida Sans Unicode"/>
                <a:cs typeface="Lucida Sans Unicode"/>
              </a:rPr>
              <a:t>Decisions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manufacturing</a:t>
            </a:r>
            <a:r>
              <a:rPr sz="1700" spc="-7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related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issues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are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often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grouped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into </a:t>
            </a:r>
            <a:r>
              <a:rPr sz="1700" dirty="0">
                <a:latin typeface="Lucida Sans Unicode"/>
                <a:cs typeface="Lucida Sans Unicode"/>
              </a:rPr>
              <a:t>categories,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usually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denoted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decision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categories.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Since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Hayes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and </a:t>
            </a:r>
            <a:r>
              <a:rPr sz="1700" dirty="0">
                <a:latin typeface="Lucida Sans Unicode"/>
                <a:cs typeface="Lucida Sans Unicode"/>
              </a:rPr>
              <a:t>Wheelwright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(1984)</a:t>
            </a:r>
            <a:r>
              <a:rPr sz="1700" spc="-6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first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presented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concept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numerous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authors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have </a:t>
            </a:r>
            <a:r>
              <a:rPr sz="1700" dirty="0">
                <a:latin typeface="Lucida Sans Unicode"/>
                <a:cs typeface="Lucida Sans Unicode"/>
              </a:rPr>
              <a:t>contributed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development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establishment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set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decision </a:t>
            </a:r>
            <a:r>
              <a:rPr sz="1700" dirty="0">
                <a:latin typeface="Lucida Sans Unicode"/>
                <a:cs typeface="Lucida Sans Unicode"/>
              </a:rPr>
              <a:t>categories,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associated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policy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areas,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normally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used.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6838" y="2275875"/>
            <a:ext cx="8026400" cy="259715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0" rIns="0" bIns="0" rtlCol="0">
            <a:spAutoFit/>
          </a:bodyPr>
          <a:lstStyle/>
          <a:p>
            <a:pPr marL="26670">
              <a:lnSpc>
                <a:spcPts val="1960"/>
              </a:lnSpc>
              <a:tabLst>
                <a:tab pos="693420" algn="l"/>
              </a:tabLst>
            </a:pPr>
            <a:r>
              <a:rPr sz="1300" b="1" spc="-25" dirty="0">
                <a:solidFill>
                  <a:srgbClr val="FFFFFF"/>
                </a:solidFill>
                <a:latin typeface="Arial"/>
                <a:cs typeface="Arial"/>
              </a:rPr>
              <a:t>1.</a:t>
            </a:r>
            <a:r>
              <a:rPr sz="13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1750" spc="-175" dirty="0">
                <a:solidFill>
                  <a:srgbClr val="FFFFFF"/>
                </a:solidFill>
                <a:latin typeface="Times New Roman"/>
                <a:cs typeface="Times New Roman"/>
              </a:rPr>
              <a:t>Decision</a:t>
            </a:r>
            <a:r>
              <a:rPr sz="175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750" spc="-165" dirty="0">
                <a:solidFill>
                  <a:srgbClr val="FFFFFF"/>
                </a:solidFill>
                <a:latin typeface="Times New Roman"/>
                <a:cs typeface="Times New Roman"/>
              </a:rPr>
              <a:t>Categories</a:t>
            </a:r>
            <a:r>
              <a:rPr sz="175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750" spc="-2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175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750" spc="-170" dirty="0">
                <a:solidFill>
                  <a:srgbClr val="FFFFFF"/>
                </a:solidFill>
                <a:latin typeface="Times New Roman"/>
                <a:cs typeface="Times New Roman"/>
              </a:rPr>
              <a:t>Associated</a:t>
            </a:r>
            <a:r>
              <a:rPr sz="175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750" spc="-175" dirty="0">
                <a:solidFill>
                  <a:srgbClr val="FFFFFF"/>
                </a:solidFill>
                <a:latin typeface="Times New Roman"/>
                <a:cs typeface="Times New Roman"/>
              </a:rPr>
              <a:t>Policy</a:t>
            </a:r>
            <a:r>
              <a:rPr sz="175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750" spc="-10" dirty="0">
                <a:solidFill>
                  <a:srgbClr val="FFFFFF"/>
                </a:solidFill>
                <a:latin typeface="Times New Roman"/>
                <a:cs typeface="Times New Roman"/>
              </a:rPr>
              <a:t>Areas</a:t>
            </a:r>
            <a:endParaRPr sz="175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863424" y="2606093"/>
          <a:ext cx="8014969" cy="2907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36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78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7020">
                <a:tc>
                  <a:txBody>
                    <a:bodyPr/>
                    <a:lstStyle/>
                    <a:p>
                      <a:pPr marL="11995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650" b="1" spc="-145" dirty="0">
                          <a:latin typeface="Arial Narrow"/>
                          <a:cs typeface="Arial Narrow"/>
                        </a:rPr>
                        <a:t>Decision</a:t>
                      </a:r>
                      <a:r>
                        <a:rPr sz="1650" b="1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b="1" spc="-45" dirty="0">
                          <a:latin typeface="Arial Narrow"/>
                          <a:cs typeface="Arial Narrow"/>
                        </a:rPr>
                        <a:t>Categories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20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650" b="1" spc="-135" dirty="0">
                          <a:latin typeface="Arial Narrow"/>
                          <a:cs typeface="Arial Narrow"/>
                        </a:rPr>
                        <a:t>Policy</a:t>
                      </a:r>
                      <a:r>
                        <a:rPr sz="1650" b="1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b="1" spc="-10" dirty="0">
                          <a:latin typeface="Arial Narrow"/>
                          <a:cs typeface="Arial Narrow"/>
                        </a:rPr>
                        <a:t>Areas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206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556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650" b="1" spc="-40" dirty="0">
                          <a:latin typeface="Arial Narrow"/>
                          <a:cs typeface="Arial Narrow"/>
                        </a:rPr>
                        <a:t>Structural: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  <a:p>
                      <a:pPr marL="53340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650" spc="-145" dirty="0">
                          <a:latin typeface="Arial Narrow"/>
                          <a:cs typeface="Arial Narrow"/>
                        </a:rPr>
                        <a:t>Process</a:t>
                      </a:r>
                      <a:r>
                        <a:rPr sz="165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0" dirty="0">
                          <a:latin typeface="Arial Narrow"/>
                          <a:cs typeface="Arial Narrow"/>
                        </a:rPr>
                        <a:t>choice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  <a:p>
                      <a:pPr marL="533400" marR="2653665">
                        <a:lnSpc>
                          <a:spcPct val="101800"/>
                        </a:lnSpc>
                        <a:spcBef>
                          <a:spcPts val="30"/>
                        </a:spcBef>
                      </a:pPr>
                      <a:r>
                        <a:rPr sz="1650" spc="-110" dirty="0">
                          <a:latin typeface="Arial Narrow"/>
                          <a:cs typeface="Arial Narrow"/>
                        </a:rPr>
                        <a:t>Facilities </a:t>
                      </a:r>
                      <a:r>
                        <a:rPr sz="1650" spc="-135" dirty="0">
                          <a:latin typeface="Arial Narrow"/>
                          <a:cs typeface="Arial Narrow"/>
                        </a:rPr>
                        <a:t>Capacity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  <a:p>
                      <a:pPr marL="53340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650" spc="-114" dirty="0">
                          <a:latin typeface="Arial Narrow"/>
                          <a:cs typeface="Arial Narrow"/>
                        </a:rPr>
                        <a:t>Vertical</a:t>
                      </a:r>
                      <a:r>
                        <a:rPr sz="165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35" dirty="0">
                          <a:latin typeface="Arial Narrow"/>
                          <a:cs typeface="Arial Narrow"/>
                        </a:rPr>
                        <a:t>integration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99060" marR="1898650">
                        <a:lnSpc>
                          <a:spcPct val="103099"/>
                        </a:lnSpc>
                        <a:spcBef>
                          <a:spcPts val="5"/>
                        </a:spcBef>
                      </a:pPr>
                      <a:r>
                        <a:rPr sz="1650" spc="-170" dirty="0">
                          <a:latin typeface="Arial Narrow"/>
                          <a:cs typeface="Arial Narrow"/>
                        </a:rPr>
                        <a:t>Process</a:t>
                      </a:r>
                      <a:r>
                        <a:rPr sz="1650" spc="-9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50" dirty="0">
                          <a:latin typeface="Arial Narrow"/>
                          <a:cs typeface="Arial Narrow"/>
                        </a:rPr>
                        <a:t>choice,</a:t>
                      </a:r>
                      <a:r>
                        <a:rPr sz="1650" spc="-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55" dirty="0">
                          <a:latin typeface="Arial Narrow"/>
                          <a:cs typeface="Arial Narrow"/>
                        </a:rPr>
                        <a:t>technology,</a:t>
                      </a:r>
                      <a:r>
                        <a:rPr sz="1650" spc="-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40" dirty="0">
                          <a:latin typeface="Arial Narrow"/>
                          <a:cs typeface="Arial Narrow"/>
                        </a:rPr>
                        <a:t>integration </a:t>
                      </a:r>
                      <a:r>
                        <a:rPr sz="1650" spc="-150" dirty="0">
                          <a:latin typeface="Arial Narrow"/>
                          <a:cs typeface="Arial Narrow"/>
                        </a:rPr>
                        <a:t>Size,</a:t>
                      </a:r>
                      <a:r>
                        <a:rPr sz="1650" spc="-9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40" dirty="0">
                          <a:latin typeface="Arial Narrow"/>
                          <a:cs typeface="Arial Narrow"/>
                        </a:rPr>
                        <a:t>location,</a:t>
                      </a:r>
                      <a:r>
                        <a:rPr sz="1650" spc="-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20" dirty="0">
                          <a:latin typeface="Arial Narrow"/>
                          <a:cs typeface="Arial Narrow"/>
                        </a:rPr>
                        <a:t>focus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  <a:p>
                      <a:pPr marL="99060" marR="2583815">
                        <a:lnSpc>
                          <a:spcPct val="101800"/>
                        </a:lnSpc>
                      </a:pPr>
                      <a:r>
                        <a:rPr sz="1650" spc="-175" dirty="0">
                          <a:latin typeface="Arial Narrow"/>
                          <a:cs typeface="Arial Narrow"/>
                        </a:rPr>
                        <a:t>Amount,</a:t>
                      </a:r>
                      <a:r>
                        <a:rPr sz="1650" spc="-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45" dirty="0">
                          <a:latin typeface="Arial Narrow"/>
                          <a:cs typeface="Arial Narrow"/>
                        </a:rPr>
                        <a:t>timing,</a:t>
                      </a:r>
                      <a:r>
                        <a:rPr sz="1650" spc="-8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55" dirty="0">
                          <a:latin typeface="Arial Narrow"/>
                          <a:cs typeface="Arial Narrow"/>
                        </a:rPr>
                        <a:t>increments </a:t>
                      </a:r>
                      <a:r>
                        <a:rPr sz="1650" spc="-145" dirty="0">
                          <a:latin typeface="Arial Narrow"/>
                          <a:cs typeface="Arial Narrow"/>
                        </a:rPr>
                        <a:t>Direction,</a:t>
                      </a:r>
                      <a:r>
                        <a:rPr sz="165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45" dirty="0">
                          <a:latin typeface="Arial Narrow"/>
                          <a:cs typeface="Arial Narrow"/>
                        </a:rPr>
                        <a:t>extent,</a:t>
                      </a:r>
                      <a:r>
                        <a:rPr sz="1650" spc="-7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30" dirty="0">
                          <a:latin typeface="Arial Narrow"/>
                          <a:cs typeface="Arial Narrow"/>
                        </a:rPr>
                        <a:t>balance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33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445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b="1" spc="-65" dirty="0">
                          <a:latin typeface="Arial Narrow"/>
                          <a:cs typeface="Arial Narrow"/>
                        </a:rPr>
                        <a:t>Infrastructural: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  <a:p>
                      <a:pPr marL="533400" marR="1043305">
                        <a:lnSpc>
                          <a:spcPct val="101899"/>
                        </a:lnSpc>
                        <a:spcBef>
                          <a:spcPts val="20"/>
                        </a:spcBef>
                      </a:pPr>
                      <a:r>
                        <a:rPr sz="1650" spc="-135" dirty="0">
                          <a:latin typeface="Arial Narrow"/>
                          <a:cs typeface="Arial Narrow"/>
                        </a:rPr>
                        <a:t>Manufacturing</a:t>
                      </a:r>
                      <a:r>
                        <a:rPr sz="165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45" dirty="0">
                          <a:latin typeface="Arial Narrow"/>
                          <a:cs typeface="Arial Narrow"/>
                        </a:rPr>
                        <a:t>Panning</a:t>
                      </a:r>
                      <a:r>
                        <a:rPr sz="165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50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65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05" dirty="0">
                          <a:latin typeface="Arial Narrow"/>
                          <a:cs typeface="Arial Narrow"/>
                        </a:rPr>
                        <a:t>control </a:t>
                      </a:r>
                      <a:r>
                        <a:rPr sz="1650" spc="-145" dirty="0">
                          <a:latin typeface="Arial Narrow"/>
                          <a:cs typeface="Arial Narrow"/>
                        </a:rPr>
                        <a:t>Performance</a:t>
                      </a:r>
                      <a:r>
                        <a:rPr sz="165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65" dirty="0">
                          <a:latin typeface="Arial Narrow"/>
                          <a:cs typeface="Arial Narrow"/>
                        </a:rPr>
                        <a:t>measurement </a:t>
                      </a:r>
                      <a:r>
                        <a:rPr sz="1650" spc="-55" dirty="0">
                          <a:latin typeface="Arial Narrow"/>
                          <a:cs typeface="Arial Narrow"/>
                        </a:rPr>
                        <a:t>Organization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  <a:p>
                      <a:pPr marL="5334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650" spc="-10" dirty="0">
                          <a:latin typeface="Arial Narrow"/>
                          <a:cs typeface="Arial Narrow"/>
                        </a:rPr>
                        <a:t>Quality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99060" marR="2021839">
                        <a:lnSpc>
                          <a:spcPct val="101899"/>
                        </a:lnSpc>
                      </a:pPr>
                      <a:r>
                        <a:rPr sz="1650" spc="-190" dirty="0">
                          <a:latin typeface="Arial Narrow"/>
                          <a:cs typeface="Arial Narrow"/>
                        </a:rPr>
                        <a:t>System</a:t>
                      </a:r>
                      <a:r>
                        <a:rPr sz="1650" spc="-1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65" dirty="0">
                          <a:latin typeface="Arial Narrow"/>
                          <a:cs typeface="Arial Narrow"/>
                        </a:rPr>
                        <a:t>design,</a:t>
                      </a:r>
                      <a:r>
                        <a:rPr sz="1650" spc="-114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65" dirty="0">
                          <a:latin typeface="Arial Narrow"/>
                          <a:cs typeface="Arial Narrow"/>
                        </a:rPr>
                        <a:t>decision</a:t>
                      </a:r>
                      <a:r>
                        <a:rPr sz="1650" spc="-1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40" dirty="0">
                          <a:latin typeface="Arial Narrow"/>
                          <a:cs typeface="Arial Narrow"/>
                        </a:rPr>
                        <a:t>support, </a:t>
                      </a:r>
                      <a:r>
                        <a:rPr sz="1650" spc="-190" dirty="0">
                          <a:latin typeface="Arial Narrow"/>
                          <a:cs typeface="Arial Narrow"/>
                        </a:rPr>
                        <a:t>Measurements,</a:t>
                      </a:r>
                      <a:r>
                        <a:rPr sz="1650" spc="-1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90" dirty="0">
                          <a:latin typeface="Arial Narrow"/>
                          <a:cs typeface="Arial Narrow"/>
                        </a:rPr>
                        <a:t>methods</a:t>
                      </a:r>
                      <a:r>
                        <a:rPr sz="1650" spc="-9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45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650" spc="-9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80" dirty="0">
                          <a:latin typeface="Arial Narrow"/>
                          <a:cs typeface="Arial Narrow"/>
                        </a:rPr>
                        <a:t>measures</a:t>
                      </a:r>
                      <a:r>
                        <a:rPr sz="165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215" dirty="0">
                          <a:latin typeface="Arial Narrow"/>
                          <a:cs typeface="Arial Narrow"/>
                        </a:rPr>
                        <a:t>Human</a:t>
                      </a:r>
                      <a:r>
                        <a:rPr sz="1650" spc="-114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70" dirty="0">
                          <a:latin typeface="Arial Narrow"/>
                          <a:cs typeface="Arial Narrow"/>
                        </a:rPr>
                        <a:t>resources,</a:t>
                      </a:r>
                      <a:r>
                        <a:rPr sz="1650" spc="-10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0" dirty="0">
                          <a:latin typeface="Arial Narrow"/>
                          <a:cs typeface="Arial Narrow"/>
                        </a:rPr>
                        <a:t>design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  <a:p>
                      <a:pPr marL="9906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spc="-155" dirty="0">
                          <a:latin typeface="Arial Narrow"/>
                          <a:cs typeface="Arial Narrow"/>
                        </a:rPr>
                        <a:t>Definition,</a:t>
                      </a:r>
                      <a:r>
                        <a:rPr sz="1650" spc="-9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150" dirty="0">
                          <a:latin typeface="Arial Narrow"/>
                          <a:cs typeface="Arial Narrow"/>
                        </a:rPr>
                        <a:t>role,</a:t>
                      </a:r>
                      <a:r>
                        <a:rPr sz="1650" spc="-1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20" dirty="0">
                          <a:latin typeface="Arial Narrow"/>
                          <a:cs typeface="Arial Narrow"/>
                        </a:rPr>
                        <a:t>tools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068" y="722122"/>
            <a:ext cx="8352790" cy="513143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68605" marR="28575" indent="-256540">
              <a:lnSpc>
                <a:spcPts val="2700"/>
              </a:lnSpc>
              <a:spcBef>
                <a:spcPts val="434"/>
              </a:spcBef>
              <a:buClr>
                <a:srgbClr val="2CA1BE"/>
              </a:buClr>
              <a:buSzPct val="68000"/>
              <a:buFont typeface="Wingdings 3"/>
              <a:buChar char=""/>
              <a:tabLst>
                <a:tab pos="268605" algn="l"/>
              </a:tabLst>
            </a:pPr>
            <a:r>
              <a:rPr sz="2500" dirty="0">
                <a:latin typeface="Lucida Sans Unicode"/>
                <a:cs typeface="Lucida Sans Unicode"/>
              </a:rPr>
              <a:t>Service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strategy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is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defined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as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set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plants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spc="-25" dirty="0">
                <a:latin typeface="Lucida Sans Unicode"/>
                <a:cs typeface="Lucida Sans Unicode"/>
              </a:rPr>
              <a:t>and </a:t>
            </a:r>
            <a:r>
              <a:rPr sz="2500" dirty="0">
                <a:latin typeface="Lucida Sans Unicode"/>
                <a:cs typeface="Lucida Sans Unicode"/>
              </a:rPr>
              <a:t>policies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by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which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service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organization</a:t>
            </a:r>
            <a:r>
              <a:rPr sz="2500" spc="-4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aims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to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spc="-25" dirty="0">
                <a:latin typeface="Lucida Sans Unicode"/>
                <a:cs typeface="Lucida Sans Unicode"/>
              </a:rPr>
              <a:t>met </a:t>
            </a:r>
            <a:r>
              <a:rPr sz="2500" dirty="0">
                <a:latin typeface="Lucida Sans Unicode"/>
                <a:cs typeface="Lucida Sans Unicode"/>
              </a:rPr>
              <a:t>its</a:t>
            </a:r>
            <a:r>
              <a:rPr sz="2500" spc="-3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objectivities.</a:t>
            </a:r>
            <a:endParaRPr sz="2500">
              <a:latin typeface="Lucida Sans Unicode"/>
              <a:cs typeface="Lucida Sans Unicode"/>
            </a:endParaRPr>
          </a:p>
          <a:p>
            <a:pPr marL="268605" marR="5080" indent="-256540">
              <a:lnSpc>
                <a:spcPts val="2700"/>
              </a:lnSpc>
              <a:spcBef>
                <a:spcPts val="2400"/>
              </a:spcBef>
              <a:buClr>
                <a:srgbClr val="2CA1BE"/>
              </a:buClr>
              <a:buSzPct val="68000"/>
              <a:buFont typeface="Wingdings 3"/>
              <a:buChar char=""/>
              <a:tabLst>
                <a:tab pos="268605" algn="l"/>
              </a:tabLst>
            </a:pPr>
            <a:r>
              <a:rPr sz="2500" dirty="0">
                <a:latin typeface="Lucida Sans Unicode"/>
                <a:cs typeface="Lucida Sans Unicode"/>
              </a:rPr>
              <a:t>A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strategy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plan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will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harness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various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aspect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spc="-25" dirty="0">
                <a:latin typeface="Lucida Sans Unicode"/>
                <a:cs typeface="Lucida Sans Unicode"/>
              </a:rPr>
              <a:t>an </a:t>
            </a:r>
            <a:r>
              <a:rPr sz="2500" dirty="0">
                <a:latin typeface="Lucida Sans Unicode"/>
                <a:cs typeface="Lucida Sans Unicode"/>
              </a:rPr>
              <a:t>organization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and</a:t>
            </a:r>
            <a:r>
              <a:rPr sz="2500" spc="-9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ensure</a:t>
            </a:r>
            <a:r>
              <a:rPr sz="2500" spc="-10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that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they</a:t>
            </a:r>
            <a:r>
              <a:rPr sz="2500" spc="-9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support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spc="-20" dirty="0">
                <a:latin typeface="Lucida Sans Unicode"/>
                <a:cs typeface="Lucida Sans Unicode"/>
              </a:rPr>
              <a:t>each </a:t>
            </a:r>
            <a:r>
              <a:rPr sz="2500" dirty="0">
                <a:latin typeface="Lucida Sans Unicode"/>
                <a:cs typeface="Lucida Sans Unicode"/>
              </a:rPr>
              <a:t>other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and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are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consistent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with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direction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indicated </a:t>
            </a:r>
            <a:r>
              <a:rPr sz="2500" dirty="0">
                <a:latin typeface="Lucida Sans Unicode"/>
                <a:cs typeface="Lucida Sans Unicode"/>
              </a:rPr>
              <a:t>by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drivers</a:t>
            </a:r>
            <a:r>
              <a:rPr sz="2500" spc="-4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40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change.</a:t>
            </a:r>
            <a:endParaRPr sz="2500">
              <a:latin typeface="Lucida Sans Unicode"/>
              <a:cs typeface="Lucida Sans Unicode"/>
            </a:endParaRPr>
          </a:p>
          <a:p>
            <a:pPr marL="268605" marR="63500" indent="-256540">
              <a:lnSpc>
                <a:spcPct val="90000"/>
              </a:lnSpc>
              <a:spcBef>
                <a:spcPts val="2365"/>
              </a:spcBef>
              <a:buClr>
                <a:srgbClr val="2CA1BE"/>
              </a:buClr>
              <a:buSzPct val="68000"/>
              <a:buFont typeface="Wingdings 3"/>
              <a:buChar char=""/>
              <a:tabLst>
                <a:tab pos="268605" algn="l"/>
              </a:tabLst>
            </a:pPr>
            <a:r>
              <a:rPr sz="2500" dirty="0">
                <a:latin typeface="Lucida Sans Unicode"/>
                <a:cs typeface="Lucida Sans Unicode"/>
              </a:rPr>
              <a:t>Five</a:t>
            </a:r>
            <a:r>
              <a:rPr sz="2500" spc="-3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critical</a:t>
            </a:r>
            <a:r>
              <a:rPr sz="2500" spc="-3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elements</a:t>
            </a:r>
            <a:r>
              <a:rPr sz="2500" spc="-2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2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strategy</a:t>
            </a:r>
            <a:r>
              <a:rPr sz="2500" spc="-2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are:</a:t>
            </a:r>
            <a:r>
              <a:rPr sz="2500" spc="-4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2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creation</a:t>
            </a:r>
            <a:r>
              <a:rPr sz="2500" spc="-30" dirty="0">
                <a:latin typeface="Lucida Sans Unicode"/>
                <a:cs typeface="Lucida Sans Unicode"/>
              </a:rPr>
              <a:t> </a:t>
            </a:r>
            <a:r>
              <a:rPr sz="2500" spc="-25" dirty="0">
                <a:latin typeface="Lucida Sans Unicode"/>
                <a:cs typeface="Lucida Sans Unicode"/>
              </a:rPr>
              <a:t>of </a:t>
            </a:r>
            <a:r>
              <a:rPr sz="2500" dirty="0">
                <a:latin typeface="Lucida Sans Unicode"/>
                <a:cs typeface="Lucida Sans Unicode"/>
              </a:rPr>
              <a:t>corporate</a:t>
            </a:r>
            <a:r>
              <a:rPr sz="2500" spc="-114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objective,</a:t>
            </a:r>
            <a:r>
              <a:rPr sz="2500" spc="-11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and</a:t>
            </a:r>
            <a:r>
              <a:rPr sz="2500" spc="-11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understanding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105" dirty="0">
                <a:latin typeface="Lucida Sans Unicode"/>
                <a:cs typeface="Lucida Sans Unicode"/>
              </a:rPr>
              <a:t> </a:t>
            </a:r>
            <a:r>
              <a:rPr sz="2500" spc="-25" dirty="0">
                <a:latin typeface="Lucida Sans Unicode"/>
                <a:cs typeface="Lucida Sans Unicode"/>
              </a:rPr>
              <a:t>the </a:t>
            </a:r>
            <a:r>
              <a:rPr sz="2500" spc="-10" dirty="0">
                <a:latin typeface="Lucida Sans Unicode"/>
                <a:cs typeface="Lucida Sans Unicode"/>
              </a:rPr>
              <a:t>environment,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development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an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appropriate </a:t>
            </a:r>
            <a:r>
              <a:rPr sz="2500" dirty="0">
                <a:latin typeface="Lucida Sans Unicode"/>
                <a:cs typeface="Lucida Sans Unicode"/>
              </a:rPr>
              <a:t>service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concept,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identification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appropriate </a:t>
            </a:r>
            <a:r>
              <a:rPr sz="2500" dirty="0">
                <a:latin typeface="Lucida Sans Unicode"/>
                <a:cs typeface="Lucida Sans Unicode"/>
              </a:rPr>
              <a:t>operations</a:t>
            </a:r>
            <a:r>
              <a:rPr sz="2500" spc="-114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performance</a:t>
            </a:r>
            <a:r>
              <a:rPr sz="2500" spc="-10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objectives,</a:t>
            </a:r>
            <a:r>
              <a:rPr sz="2500" spc="-12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and</a:t>
            </a:r>
            <a:r>
              <a:rPr sz="2500" spc="-125" dirty="0">
                <a:latin typeface="Lucida Sans Unicode"/>
                <a:cs typeface="Lucida Sans Unicode"/>
              </a:rPr>
              <a:t> </a:t>
            </a:r>
            <a:r>
              <a:rPr sz="2500" spc="-25" dirty="0">
                <a:latin typeface="Lucida Sans Unicode"/>
                <a:cs typeface="Lucida Sans Unicode"/>
              </a:rPr>
              <a:t>the </a:t>
            </a:r>
            <a:r>
              <a:rPr sz="2500" dirty="0">
                <a:latin typeface="Lucida Sans Unicode"/>
                <a:cs typeface="Lucida Sans Unicode"/>
              </a:rPr>
              <a:t>development</a:t>
            </a:r>
            <a:r>
              <a:rPr sz="2500" spc="-9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9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an</a:t>
            </a:r>
            <a:r>
              <a:rPr sz="2500" spc="-11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appropriate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operation.</a:t>
            </a:r>
            <a:endParaRPr sz="2500">
              <a:latin typeface="Lucida Sans Unicode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5363" y="192023"/>
            <a:ext cx="3738372" cy="133045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068" y="622452"/>
            <a:ext cx="8278495" cy="5647055"/>
          </a:xfrm>
          <a:prstGeom prst="rect">
            <a:avLst/>
          </a:prstGeom>
        </p:spPr>
        <p:txBody>
          <a:bodyPr vert="horz" wrap="square" lIns="0" tIns="107315" rIns="0" bIns="0" rtlCol="0">
            <a:spAutoFit/>
          </a:bodyPr>
          <a:lstStyle/>
          <a:p>
            <a:pPr marL="268605" indent="-255904">
              <a:lnSpc>
                <a:spcPct val="100000"/>
              </a:lnSpc>
              <a:spcBef>
                <a:spcPts val="84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tool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used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competitive</a:t>
            </a:r>
            <a:r>
              <a:rPr sz="1900" b="1" spc="-7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business</a:t>
            </a:r>
            <a:r>
              <a:rPr sz="1900" b="1" spc="-7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environment.</a:t>
            </a:r>
            <a:endParaRPr sz="1900">
              <a:latin typeface="Lucida Sans Unicode"/>
              <a:cs typeface="Lucida Sans Unicode"/>
            </a:endParaRPr>
          </a:p>
          <a:p>
            <a:pPr marL="268605" marR="1449070" indent="-256540">
              <a:lnSpc>
                <a:spcPct val="80000"/>
              </a:lnSpc>
              <a:spcBef>
                <a:spcPts val="120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always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developed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from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strength</a:t>
            </a:r>
            <a:r>
              <a:rPr sz="1900" b="1" spc="-9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side</a:t>
            </a:r>
            <a:r>
              <a:rPr sz="1900" b="1" spc="-7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of</a:t>
            </a:r>
            <a:r>
              <a:rPr sz="1900" b="1" spc="-7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the </a:t>
            </a:r>
            <a:r>
              <a:rPr sz="19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organization.</a:t>
            </a:r>
            <a:endParaRPr sz="1900">
              <a:latin typeface="Lucida Sans Unicode"/>
              <a:cs typeface="Lucida Sans Unicode"/>
            </a:endParaRPr>
          </a:p>
          <a:p>
            <a:pPr marL="268605" marR="628650" indent="-256540">
              <a:lnSpc>
                <a:spcPts val="1820"/>
              </a:lnSpc>
              <a:spcBef>
                <a:spcPts val="118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increases</a:t>
            </a:r>
            <a:r>
              <a:rPr sz="1900" b="1" spc="-7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the</a:t>
            </a:r>
            <a:r>
              <a:rPr sz="1900" b="1" spc="-7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competitiveness</a:t>
            </a:r>
            <a:r>
              <a:rPr sz="1900" b="1" spc="-5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(ability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fight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competitors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competitive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environment.</a:t>
            </a:r>
            <a:endParaRPr sz="1900">
              <a:latin typeface="Lucida Sans Unicode"/>
              <a:cs typeface="Lucida Sans Unicode"/>
            </a:endParaRPr>
          </a:p>
          <a:p>
            <a:pPr marL="268605" marR="587375" indent="-256540">
              <a:lnSpc>
                <a:spcPct val="80000"/>
              </a:lnSpc>
              <a:spcBef>
                <a:spcPts val="122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Ultimate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objective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developing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gain</a:t>
            </a:r>
            <a:r>
              <a:rPr sz="1900" b="1" spc="-9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competitive advantages.</a:t>
            </a:r>
            <a:endParaRPr sz="1900">
              <a:latin typeface="Lucida Sans Unicode"/>
              <a:cs typeface="Lucida Sans Unicode"/>
            </a:endParaRPr>
          </a:p>
          <a:p>
            <a:pPr marL="268605" marR="125730" indent="-256540">
              <a:lnSpc>
                <a:spcPct val="80000"/>
              </a:lnSpc>
              <a:spcBef>
                <a:spcPts val="120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Competitiveness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increased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effective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use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tools </a:t>
            </a:r>
            <a:r>
              <a:rPr sz="1900" dirty="0">
                <a:latin typeface="Lucida Sans Unicode"/>
                <a:cs typeface="Lucida Sans Unicode"/>
              </a:rPr>
              <a:t>such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cost/price,</a:t>
            </a:r>
            <a:r>
              <a:rPr sz="1900" b="1" spc="-7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quality,</a:t>
            </a:r>
            <a:r>
              <a:rPr sz="1900" b="1" spc="-6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quick</a:t>
            </a:r>
            <a:r>
              <a:rPr sz="1900" b="1" spc="-6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response,</a:t>
            </a:r>
            <a:r>
              <a:rPr sz="1900" b="1" spc="-6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timing,</a:t>
            </a:r>
            <a:r>
              <a:rPr sz="1900" b="1" spc="-7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differentiation </a:t>
            </a:r>
            <a:r>
              <a:rPr sz="1900" b="1" spc="-20" dirty="0">
                <a:solidFill>
                  <a:srgbClr val="6F2F9F"/>
                </a:solidFill>
                <a:latin typeface="Lucida Sans Unicode"/>
                <a:cs typeface="Lucida Sans Unicode"/>
              </a:rPr>
              <a:t>etc.</a:t>
            </a:r>
            <a:endParaRPr sz="1900">
              <a:latin typeface="Lucida Sans Unicode"/>
              <a:cs typeface="Lucida Sans Unicode"/>
            </a:endParaRPr>
          </a:p>
          <a:p>
            <a:pPr marL="268605" marR="5080" indent="-256540">
              <a:lnSpc>
                <a:spcPct val="80000"/>
              </a:lnSpc>
              <a:spcBef>
                <a:spcPts val="120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Operations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refers</a:t>
            </a:r>
            <a:r>
              <a:rPr sz="1900" b="1" spc="-6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to</a:t>
            </a:r>
            <a:r>
              <a:rPr sz="1900" b="1" spc="-4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the</a:t>
            </a:r>
            <a:r>
              <a:rPr sz="1900" b="1" spc="-5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long-term</a:t>
            </a:r>
            <a:r>
              <a:rPr sz="1900" b="1" spc="-6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plans</a:t>
            </a:r>
            <a:r>
              <a:rPr sz="1900" b="1" spc="-6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and</a:t>
            </a:r>
            <a:r>
              <a:rPr sz="1900" b="1" spc="-5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policies</a:t>
            </a:r>
            <a:r>
              <a:rPr sz="1900" b="1" spc="-3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that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best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utilization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resources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firm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support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long-</a:t>
            </a:r>
            <a:r>
              <a:rPr sz="1900" dirty="0">
                <a:latin typeface="Lucida Sans Unicode"/>
                <a:cs typeface="Lucida Sans Unicode"/>
              </a:rPr>
              <a:t>term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competitive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strategy.</a:t>
            </a:r>
            <a:endParaRPr sz="1900">
              <a:latin typeface="Lucida Sans Unicode"/>
              <a:cs typeface="Lucida Sans Unicode"/>
            </a:endParaRPr>
          </a:p>
          <a:p>
            <a:pPr marL="267335" marR="233679" indent="-255270" algn="just">
              <a:lnSpc>
                <a:spcPct val="80000"/>
              </a:lnSpc>
              <a:spcBef>
                <a:spcPts val="120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operations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function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helps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develop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creating</a:t>
            </a:r>
            <a:r>
              <a:rPr sz="1900" b="1" spc="-9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new 	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and</a:t>
            </a:r>
            <a:r>
              <a:rPr sz="1900" b="1" spc="-5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better</a:t>
            </a:r>
            <a:r>
              <a:rPr sz="1900" b="1" spc="-5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ways</a:t>
            </a:r>
            <a:r>
              <a:rPr sz="1900" b="1" spc="-6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of</a:t>
            </a:r>
            <a:r>
              <a:rPr sz="1900" b="1" spc="-5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delivering</a:t>
            </a:r>
            <a:r>
              <a:rPr sz="1900" b="1" spc="-6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</a:t>
            </a:r>
            <a:r>
              <a:rPr sz="19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firm’s</a:t>
            </a:r>
            <a:r>
              <a:rPr sz="1900" b="1" spc="-5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competitive</a:t>
            </a:r>
            <a:r>
              <a:rPr sz="1900" b="1" spc="-5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priorities</a:t>
            </a:r>
            <a:r>
              <a:rPr sz="1900" b="1" spc="-6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to</a:t>
            </a:r>
            <a:r>
              <a:rPr sz="1900" b="1" spc="-4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the 	</a:t>
            </a:r>
            <a:r>
              <a:rPr sz="19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customer.</a:t>
            </a:r>
            <a:endParaRPr sz="1900">
              <a:latin typeface="Lucida Sans Unicode"/>
              <a:cs typeface="Lucida Sans Unicode"/>
            </a:endParaRPr>
          </a:p>
          <a:p>
            <a:pPr marL="268605" marR="253365" indent="-256540">
              <a:lnSpc>
                <a:spcPct val="80000"/>
              </a:lnSpc>
              <a:spcBef>
                <a:spcPts val="120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Once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firm’s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competitive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priorities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have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been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established,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its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operating</a:t>
            </a:r>
            <a:r>
              <a:rPr sz="1900" b="1" spc="-7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system</a:t>
            </a:r>
            <a:r>
              <a:rPr sz="1900" b="1" spc="-7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must</a:t>
            </a:r>
            <a:r>
              <a:rPr sz="1900" b="1" spc="-6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be</a:t>
            </a:r>
            <a:r>
              <a:rPr sz="1900" b="1" spc="-4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configured</a:t>
            </a:r>
            <a:r>
              <a:rPr sz="1900" b="1" spc="-7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and</a:t>
            </a:r>
            <a:r>
              <a:rPr sz="1900" b="1" spc="-4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managed</a:t>
            </a:r>
            <a:r>
              <a:rPr sz="1900" b="1" spc="-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provide</a:t>
            </a:r>
            <a:r>
              <a:rPr sz="1900" spc="-1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for </a:t>
            </a:r>
            <a:r>
              <a:rPr sz="1900" dirty="0">
                <a:latin typeface="Lucida Sans Unicode"/>
                <a:cs typeface="Lucida Sans Unicode"/>
              </a:rPr>
              <a:t>those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priorities.</a:t>
            </a:r>
            <a:endParaRPr sz="1900">
              <a:latin typeface="Lucida Sans Unicode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4988" y="97535"/>
            <a:ext cx="6850380" cy="89458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243920"/>
            <a:ext cx="8458200" cy="5614670"/>
            <a:chOff x="0" y="1243920"/>
            <a:chExt cx="8458200" cy="5614670"/>
          </a:xfrm>
        </p:grpSpPr>
        <p:sp>
          <p:nvSpPr>
            <p:cNvPr id="3" name="object 3"/>
            <p:cNvSpPr/>
            <p:nvPr/>
          </p:nvSpPr>
          <p:spPr>
            <a:xfrm>
              <a:off x="838199" y="1244196"/>
              <a:ext cx="7620000" cy="60325"/>
            </a:xfrm>
            <a:custGeom>
              <a:avLst/>
              <a:gdLst/>
              <a:ahLst/>
              <a:cxnLst/>
              <a:rect l="l" t="t" r="r" b="b"/>
              <a:pathLst>
                <a:path w="7620000" h="60325">
                  <a:moveTo>
                    <a:pt x="0" y="0"/>
                  </a:moveTo>
                  <a:lnTo>
                    <a:pt x="0" y="59796"/>
                  </a:lnTo>
                  <a:lnTo>
                    <a:pt x="7620005" y="59796"/>
                  </a:lnTo>
                  <a:lnTo>
                    <a:pt x="762000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38199" y="1243920"/>
              <a:ext cx="7620000" cy="4445"/>
            </a:xfrm>
            <a:custGeom>
              <a:avLst/>
              <a:gdLst/>
              <a:ahLst/>
              <a:cxnLst/>
              <a:rect l="l" t="t" r="r" b="b"/>
              <a:pathLst>
                <a:path w="7620000" h="4444">
                  <a:moveTo>
                    <a:pt x="0" y="0"/>
                  </a:moveTo>
                  <a:lnTo>
                    <a:pt x="0" y="3875"/>
                  </a:lnTo>
                  <a:lnTo>
                    <a:pt x="7620005" y="3875"/>
                  </a:lnTo>
                  <a:lnTo>
                    <a:pt x="762000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115213" y="1361297"/>
              <a:ext cx="1624330" cy="750570"/>
            </a:xfrm>
            <a:custGeom>
              <a:avLst/>
              <a:gdLst/>
              <a:ahLst/>
              <a:cxnLst/>
              <a:rect l="l" t="t" r="r" b="b"/>
              <a:pathLst>
                <a:path w="1624330" h="750569">
                  <a:moveTo>
                    <a:pt x="109306" y="0"/>
                  </a:moveTo>
                  <a:lnTo>
                    <a:pt x="66823" y="9814"/>
                  </a:lnTo>
                  <a:lnTo>
                    <a:pt x="32072" y="36576"/>
                  </a:lnTo>
                  <a:lnTo>
                    <a:pt x="8611" y="76263"/>
                  </a:lnTo>
                  <a:lnTo>
                    <a:pt x="0" y="124852"/>
                  </a:lnTo>
                  <a:lnTo>
                    <a:pt x="0" y="625092"/>
                  </a:lnTo>
                  <a:lnTo>
                    <a:pt x="8611" y="673724"/>
                  </a:lnTo>
                  <a:lnTo>
                    <a:pt x="32072" y="713506"/>
                  </a:lnTo>
                  <a:lnTo>
                    <a:pt x="66823" y="740363"/>
                  </a:lnTo>
                  <a:lnTo>
                    <a:pt x="109306" y="750221"/>
                  </a:lnTo>
                  <a:lnTo>
                    <a:pt x="1514811" y="750221"/>
                  </a:lnTo>
                  <a:lnTo>
                    <a:pt x="1557256" y="740363"/>
                  </a:lnTo>
                  <a:lnTo>
                    <a:pt x="1591924" y="713506"/>
                  </a:lnTo>
                  <a:lnTo>
                    <a:pt x="1615302" y="673724"/>
                  </a:lnTo>
                  <a:lnTo>
                    <a:pt x="1623876" y="625092"/>
                  </a:lnTo>
                  <a:lnTo>
                    <a:pt x="1623876" y="124852"/>
                  </a:lnTo>
                  <a:lnTo>
                    <a:pt x="1615302" y="76263"/>
                  </a:lnTo>
                  <a:lnTo>
                    <a:pt x="1591924" y="36576"/>
                  </a:lnTo>
                  <a:lnTo>
                    <a:pt x="1557256" y="9814"/>
                  </a:lnTo>
                  <a:lnTo>
                    <a:pt x="1514811" y="0"/>
                  </a:lnTo>
                  <a:lnTo>
                    <a:pt x="109306" y="0"/>
                  </a:lnTo>
                  <a:close/>
                </a:path>
              </a:pathLst>
            </a:custGeom>
            <a:ln w="3112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838199" y="775792"/>
            <a:ext cx="7620000" cy="302895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0" rIns="0" bIns="0" rtlCol="0">
            <a:spAutoFit/>
          </a:bodyPr>
          <a:lstStyle/>
          <a:p>
            <a:pPr marL="73660">
              <a:lnSpc>
                <a:spcPts val="2295"/>
              </a:lnSpc>
            </a:pPr>
            <a:r>
              <a:rPr sz="2050" spc="-135" dirty="0">
                <a:solidFill>
                  <a:srgbClr val="FFFFFF"/>
                </a:solidFill>
                <a:latin typeface="Times New Roman"/>
                <a:cs typeface="Times New Roman"/>
              </a:rPr>
              <a:t>Five</a:t>
            </a:r>
            <a:r>
              <a:rPr sz="205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50" spc="-165" dirty="0">
                <a:solidFill>
                  <a:srgbClr val="FFFFFF"/>
                </a:solidFill>
                <a:latin typeface="Times New Roman"/>
                <a:cs typeface="Times New Roman"/>
              </a:rPr>
              <a:t>Key</a:t>
            </a:r>
            <a:r>
              <a:rPr sz="205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50" spc="-140" dirty="0">
                <a:solidFill>
                  <a:srgbClr val="FFFFFF"/>
                </a:solidFill>
                <a:latin typeface="Times New Roman"/>
                <a:cs typeface="Times New Roman"/>
              </a:rPr>
              <a:t>Components</a:t>
            </a:r>
            <a:r>
              <a:rPr sz="205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50" spc="-13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0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50" spc="-130" dirty="0">
                <a:solidFill>
                  <a:srgbClr val="FFFFFF"/>
                </a:solidFill>
                <a:latin typeface="Times New Roman"/>
                <a:cs typeface="Times New Roman"/>
              </a:rPr>
              <a:t>Service</a:t>
            </a:r>
            <a:r>
              <a:rPr sz="205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Times New Roman"/>
                <a:cs typeface="Times New Roman"/>
              </a:rPr>
              <a:t>Strategy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25596" y="1378219"/>
            <a:ext cx="1008380" cy="64643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 indent="31750">
              <a:lnSpc>
                <a:spcPts val="2410"/>
              </a:lnSpc>
              <a:spcBef>
                <a:spcPts val="235"/>
              </a:spcBef>
            </a:pPr>
            <a:r>
              <a:rPr sz="2050" spc="-90" dirty="0">
                <a:latin typeface="Times New Roman"/>
                <a:cs typeface="Times New Roman"/>
              </a:rPr>
              <a:t>Corporate </a:t>
            </a:r>
            <a:r>
              <a:rPr sz="2050" spc="-114" dirty="0">
                <a:latin typeface="Times New Roman"/>
                <a:cs typeface="Times New Roman"/>
              </a:rPr>
              <a:t>Objectives</a:t>
            </a:r>
            <a:endParaRPr sz="205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766126" y="1718496"/>
            <a:ext cx="5112385" cy="4207510"/>
            <a:chOff x="2766126" y="1718496"/>
            <a:chExt cx="5112385" cy="4207510"/>
          </a:xfrm>
        </p:grpSpPr>
        <p:sp>
          <p:nvSpPr>
            <p:cNvPr id="9" name="object 9"/>
            <p:cNvSpPr/>
            <p:nvPr/>
          </p:nvSpPr>
          <p:spPr>
            <a:xfrm>
              <a:off x="2766123" y="1718500"/>
              <a:ext cx="4235450" cy="4207510"/>
            </a:xfrm>
            <a:custGeom>
              <a:avLst/>
              <a:gdLst/>
              <a:ahLst/>
              <a:cxnLst/>
              <a:rect l="l" t="t" r="r" b="b"/>
              <a:pathLst>
                <a:path w="4235450" h="4207510">
                  <a:moveTo>
                    <a:pt x="194792" y="2885922"/>
                  </a:moveTo>
                  <a:lnTo>
                    <a:pt x="175768" y="2833560"/>
                  </a:lnTo>
                  <a:lnTo>
                    <a:pt x="156298" y="2784068"/>
                  </a:lnTo>
                  <a:lnTo>
                    <a:pt x="137274" y="2731706"/>
                  </a:lnTo>
                  <a:lnTo>
                    <a:pt x="120116" y="2679357"/>
                  </a:lnTo>
                  <a:lnTo>
                    <a:pt x="91363" y="2574620"/>
                  </a:lnTo>
                  <a:lnTo>
                    <a:pt x="64922" y="2465082"/>
                  </a:lnTo>
                  <a:lnTo>
                    <a:pt x="55194" y="2410320"/>
                  </a:lnTo>
                  <a:lnTo>
                    <a:pt x="45910" y="2355075"/>
                  </a:lnTo>
                  <a:lnTo>
                    <a:pt x="31076" y="2243150"/>
                  </a:lnTo>
                  <a:lnTo>
                    <a:pt x="26428" y="2186013"/>
                  </a:lnTo>
                  <a:lnTo>
                    <a:pt x="21793" y="2071077"/>
                  </a:lnTo>
                  <a:lnTo>
                    <a:pt x="19011" y="2014004"/>
                  </a:lnTo>
                  <a:lnTo>
                    <a:pt x="21793" y="2014004"/>
                  </a:lnTo>
                  <a:lnTo>
                    <a:pt x="21793" y="1959127"/>
                  </a:lnTo>
                  <a:lnTo>
                    <a:pt x="24117" y="1901647"/>
                  </a:lnTo>
                  <a:lnTo>
                    <a:pt x="24117" y="1874215"/>
                  </a:lnTo>
                  <a:lnTo>
                    <a:pt x="31076" y="1792084"/>
                  </a:lnTo>
                  <a:lnTo>
                    <a:pt x="36169" y="1737194"/>
                  </a:lnTo>
                  <a:lnTo>
                    <a:pt x="45910" y="1684896"/>
                  </a:lnTo>
                  <a:lnTo>
                    <a:pt x="52870" y="1630210"/>
                  </a:lnTo>
                  <a:lnTo>
                    <a:pt x="61404" y="1584198"/>
                  </a:lnTo>
                  <a:lnTo>
                    <a:pt x="93687" y="1617687"/>
                  </a:lnTo>
                  <a:lnTo>
                    <a:pt x="74663" y="1475511"/>
                  </a:lnTo>
                  <a:lnTo>
                    <a:pt x="0" y="1595018"/>
                  </a:lnTo>
                  <a:lnTo>
                    <a:pt x="41910" y="1579422"/>
                  </a:lnTo>
                  <a:lnTo>
                    <a:pt x="33858" y="1624850"/>
                  </a:lnTo>
                  <a:lnTo>
                    <a:pt x="19011" y="1734807"/>
                  </a:lnTo>
                  <a:lnTo>
                    <a:pt x="12052" y="1789696"/>
                  </a:lnTo>
                  <a:lnTo>
                    <a:pt x="4635" y="1874215"/>
                  </a:lnTo>
                  <a:lnTo>
                    <a:pt x="4635" y="1901647"/>
                  </a:lnTo>
                  <a:lnTo>
                    <a:pt x="2311" y="1956333"/>
                  </a:lnTo>
                  <a:lnTo>
                    <a:pt x="2311" y="2014004"/>
                  </a:lnTo>
                  <a:lnTo>
                    <a:pt x="2311" y="2071077"/>
                  </a:lnTo>
                  <a:lnTo>
                    <a:pt x="4635" y="2131136"/>
                  </a:lnTo>
                  <a:lnTo>
                    <a:pt x="7416" y="2188400"/>
                  </a:lnTo>
                  <a:lnTo>
                    <a:pt x="14376" y="2245537"/>
                  </a:lnTo>
                  <a:lnTo>
                    <a:pt x="19011" y="2302700"/>
                  </a:lnTo>
                  <a:lnTo>
                    <a:pt x="26428" y="2357971"/>
                  </a:lnTo>
                  <a:lnTo>
                    <a:pt x="36169" y="2415121"/>
                  </a:lnTo>
                  <a:lnTo>
                    <a:pt x="72351" y="2579433"/>
                  </a:lnTo>
                  <a:lnTo>
                    <a:pt x="86728" y="2631783"/>
                  </a:lnTo>
                  <a:lnTo>
                    <a:pt x="103416" y="2686558"/>
                  </a:lnTo>
                  <a:lnTo>
                    <a:pt x="120116" y="2738932"/>
                  </a:lnTo>
                  <a:lnTo>
                    <a:pt x="139598" y="2791295"/>
                  </a:lnTo>
                  <a:lnTo>
                    <a:pt x="158610" y="2843644"/>
                  </a:lnTo>
                  <a:lnTo>
                    <a:pt x="178092" y="2893618"/>
                  </a:lnTo>
                  <a:lnTo>
                    <a:pt x="194792" y="2885922"/>
                  </a:lnTo>
                  <a:close/>
                </a:path>
                <a:path w="4235450" h="4207510">
                  <a:moveTo>
                    <a:pt x="1323136" y="0"/>
                  </a:moveTo>
                  <a:lnTo>
                    <a:pt x="1253159" y="0"/>
                  </a:lnTo>
                  <a:lnTo>
                    <a:pt x="1253159" y="22669"/>
                  </a:lnTo>
                  <a:lnTo>
                    <a:pt x="1253032" y="23380"/>
                  </a:lnTo>
                  <a:lnTo>
                    <a:pt x="1252385" y="22161"/>
                  </a:lnTo>
                  <a:lnTo>
                    <a:pt x="1253159" y="22669"/>
                  </a:lnTo>
                  <a:lnTo>
                    <a:pt x="1253159" y="0"/>
                  </a:lnTo>
                  <a:lnTo>
                    <a:pt x="1219631" y="0"/>
                  </a:lnTo>
                  <a:lnTo>
                    <a:pt x="1244384" y="16738"/>
                  </a:lnTo>
                  <a:lnTo>
                    <a:pt x="1214653" y="29832"/>
                  </a:lnTo>
                  <a:lnTo>
                    <a:pt x="1183119" y="47726"/>
                  </a:lnTo>
                  <a:lnTo>
                    <a:pt x="1115872" y="82334"/>
                  </a:lnTo>
                  <a:lnTo>
                    <a:pt x="1019873" y="139801"/>
                  </a:lnTo>
                  <a:lnTo>
                    <a:pt x="928509" y="199453"/>
                  </a:lnTo>
                  <a:lnTo>
                    <a:pt x="868197" y="244195"/>
                  </a:lnTo>
                  <a:lnTo>
                    <a:pt x="810691" y="289331"/>
                  </a:lnTo>
                  <a:lnTo>
                    <a:pt x="752729" y="339255"/>
                  </a:lnTo>
                  <a:lnTo>
                    <a:pt x="697534" y="388759"/>
                  </a:lnTo>
                  <a:lnTo>
                    <a:pt x="644677" y="441058"/>
                  </a:lnTo>
                  <a:lnTo>
                    <a:pt x="594106" y="493560"/>
                  </a:lnTo>
                  <a:lnTo>
                    <a:pt x="543547" y="548246"/>
                  </a:lnTo>
                  <a:lnTo>
                    <a:pt x="495325" y="605917"/>
                  </a:lnTo>
                  <a:lnTo>
                    <a:pt x="449884" y="665365"/>
                  </a:lnTo>
                  <a:lnTo>
                    <a:pt x="406273" y="725424"/>
                  </a:lnTo>
                  <a:lnTo>
                    <a:pt x="384937" y="757643"/>
                  </a:lnTo>
                  <a:lnTo>
                    <a:pt x="363143" y="787463"/>
                  </a:lnTo>
                  <a:lnTo>
                    <a:pt x="379831" y="799998"/>
                  </a:lnTo>
                  <a:lnTo>
                    <a:pt x="399326" y="767778"/>
                  </a:lnTo>
                  <a:lnTo>
                    <a:pt x="421132" y="737958"/>
                  </a:lnTo>
                  <a:lnTo>
                    <a:pt x="464248" y="677900"/>
                  </a:lnTo>
                  <a:lnTo>
                    <a:pt x="509701" y="620826"/>
                  </a:lnTo>
                  <a:lnTo>
                    <a:pt x="606158" y="505891"/>
                  </a:lnTo>
                  <a:lnTo>
                    <a:pt x="709587" y="403682"/>
                  </a:lnTo>
                  <a:lnTo>
                    <a:pt x="764794" y="354164"/>
                  </a:lnTo>
                  <a:lnTo>
                    <a:pt x="880262" y="259511"/>
                  </a:lnTo>
                  <a:lnTo>
                    <a:pt x="938250" y="216750"/>
                  </a:lnTo>
                  <a:lnTo>
                    <a:pt x="1000379" y="174396"/>
                  </a:lnTo>
                  <a:lnTo>
                    <a:pt x="1060678" y="137007"/>
                  </a:lnTo>
                  <a:lnTo>
                    <a:pt x="1125613" y="100025"/>
                  </a:lnTo>
                  <a:lnTo>
                    <a:pt x="1190548" y="65024"/>
                  </a:lnTo>
                  <a:lnTo>
                    <a:pt x="1251077" y="35344"/>
                  </a:lnTo>
                  <a:lnTo>
                    <a:pt x="1243406" y="82334"/>
                  </a:lnTo>
                  <a:lnTo>
                    <a:pt x="1323136" y="0"/>
                  </a:lnTo>
                  <a:close/>
                </a:path>
                <a:path w="4235450" h="4207510">
                  <a:moveTo>
                    <a:pt x="3610114" y="3569068"/>
                  </a:moveTo>
                  <a:lnTo>
                    <a:pt x="3595700" y="3556584"/>
                  </a:lnTo>
                  <a:lnTo>
                    <a:pt x="3523488" y="3626243"/>
                  </a:lnTo>
                  <a:lnTo>
                    <a:pt x="3446475" y="3695903"/>
                  </a:lnTo>
                  <a:lnTo>
                    <a:pt x="3367151" y="3758361"/>
                  </a:lnTo>
                  <a:lnTo>
                    <a:pt x="3285515" y="3820795"/>
                  </a:lnTo>
                  <a:lnTo>
                    <a:pt x="3198698" y="3875582"/>
                  </a:lnTo>
                  <a:lnTo>
                    <a:pt x="3114764" y="3927945"/>
                  </a:lnTo>
                  <a:lnTo>
                    <a:pt x="3023539" y="3975011"/>
                  </a:lnTo>
                  <a:lnTo>
                    <a:pt x="2929801" y="4020185"/>
                  </a:lnTo>
                  <a:lnTo>
                    <a:pt x="2835694" y="4057650"/>
                  </a:lnTo>
                  <a:lnTo>
                    <a:pt x="2737358" y="4092244"/>
                  </a:lnTo>
                  <a:lnTo>
                    <a:pt x="2638437" y="4122509"/>
                  </a:lnTo>
                  <a:lnTo>
                    <a:pt x="2535110" y="4144607"/>
                  </a:lnTo>
                  <a:lnTo>
                    <a:pt x="2433891" y="4164787"/>
                  </a:lnTo>
                  <a:lnTo>
                    <a:pt x="2330551" y="4179671"/>
                  </a:lnTo>
                  <a:lnTo>
                    <a:pt x="2224722" y="4186885"/>
                  </a:lnTo>
                  <a:lnTo>
                    <a:pt x="2119084" y="4189768"/>
                  </a:lnTo>
                  <a:lnTo>
                    <a:pt x="2010562" y="4186885"/>
                  </a:lnTo>
                  <a:lnTo>
                    <a:pt x="1904771" y="4179671"/>
                  </a:lnTo>
                  <a:lnTo>
                    <a:pt x="1803666" y="4164787"/>
                  </a:lnTo>
                  <a:lnTo>
                    <a:pt x="1700237" y="4147007"/>
                  </a:lnTo>
                  <a:lnTo>
                    <a:pt x="1599603" y="4122509"/>
                  </a:lnTo>
                  <a:lnTo>
                    <a:pt x="1551368" y="4110012"/>
                  </a:lnTo>
                  <a:lnTo>
                    <a:pt x="1500822" y="4094645"/>
                  </a:lnTo>
                  <a:lnTo>
                    <a:pt x="1404823" y="4060050"/>
                  </a:lnTo>
                  <a:lnTo>
                    <a:pt x="1313459" y="4022585"/>
                  </a:lnTo>
                  <a:lnTo>
                    <a:pt x="1219301" y="3980307"/>
                  </a:lnTo>
                  <a:lnTo>
                    <a:pt x="1130261" y="3932732"/>
                  </a:lnTo>
                  <a:lnTo>
                    <a:pt x="1041654" y="3880383"/>
                  </a:lnTo>
                  <a:lnTo>
                    <a:pt x="957262" y="3825608"/>
                  </a:lnTo>
                  <a:lnTo>
                    <a:pt x="875639" y="3766032"/>
                  </a:lnTo>
                  <a:lnTo>
                    <a:pt x="796328" y="3703599"/>
                  </a:lnTo>
                  <a:lnTo>
                    <a:pt x="719328" y="3636327"/>
                  </a:lnTo>
                  <a:lnTo>
                    <a:pt x="652449" y="3569297"/>
                  </a:lnTo>
                  <a:lnTo>
                    <a:pt x="699858" y="3558984"/>
                  </a:lnTo>
                  <a:lnTo>
                    <a:pt x="572325" y="3504222"/>
                  </a:lnTo>
                  <a:lnTo>
                    <a:pt x="632612" y="3631527"/>
                  </a:lnTo>
                  <a:lnTo>
                    <a:pt x="640245" y="3584473"/>
                  </a:lnTo>
                  <a:lnTo>
                    <a:pt x="707263" y="3651212"/>
                  </a:lnTo>
                  <a:lnTo>
                    <a:pt x="784263" y="3718496"/>
                  </a:lnTo>
                  <a:lnTo>
                    <a:pt x="863574" y="3780929"/>
                  </a:lnTo>
                  <a:lnTo>
                    <a:pt x="945197" y="3840505"/>
                  </a:lnTo>
                  <a:lnTo>
                    <a:pt x="1029614" y="3895267"/>
                  </a:lnTo>
                  <a:lnTo>
                    <a:pt x="1120978" y="3950512"/>
                  </a:lnTo>
                  <a:lnTo>
                    <a:pt x="1210030" y="3997604"/>
                  </a:lnTo>
                  <a:lnTo>
                    <a:pt x="1303718" y="4039882"/>
                  </a:lnTo>
                  <a:lnTo>
                    <a:pt x="1397393" y="4077347"/>
                  </a:lnTo>
                  <a:lnTo>
                    <a:pt x="1493405" y="4112425"/>
                  </a:lnTo>
                  <a:lnTo>
                    <a:pt x="1543951" y="4127309"/>
                  </a:lnTo>
                  <a:lnTo>
                    <a:pt x="1695615" y="4164787"/>
                  </a:lnTo>
                  <a:lnTo>
                    <a:pt x="1799043" y="4182084"/>
                  </a:lnTo>
                  <a:lnTo>
                    <a:pt x="1904771" y="4196969"/>
                  </a:lnTo>
                  <a:lnTo>
                    <a:pt x="2010562" y="4204652"/>
                  </a:lnTo>
                  <a:lnTo>
                    <a:pt x="2119084" y="4207065"/>
                  </a:lnTo>
                  <a:lnTo>
                    <a:pt x="2224722" y="4204652"/>
                  </a:lnTo>
                  <a:lnTo>
                    <a:pt x="2335542" y="4196969"/>
                  </a:lnTo>
                  <a:lnTo>
                    <a:pt x="2439073" y="4182084"/>
                  </a:lnTo>
                  <a:lnTo>
                    <a:pt x="2542400" y="4162387"/>
                  </a:lnTo>
                  <a:lnTo>
                    <a:pt x="2645930" y="4139806"/>
                  </a:lnTo>
                  <a:lnTo>
                    <a:pt x="2744266" y="4110012"/>
                  </a:lnTo>
                  <a:lnTo>
                    <a:pt x="2845295" y="4074947"/>
                  </a:lnTo>
                  <a:lnTo>
                    <a:pt x="2939021" y="4037469"/>
                  </a:lnTo>
                  <a:lnTo>
                    <a:pt x="3033141" y="3992791"/>
                  </a:lnTo>
                  <a:lnTo>
                    <a:pt x="3124568" y="3945242"/>
                  </a:lnTo>
                  <a:lnTo>
                    <a:pt x="3297618" y="3835692"/>
                  </a:lnTo>
                  <a:lnTo>
                    <a:pt x="3379241" y="3773259"/>
                  </a:lnTo>
                  <a:lnTo>
                    <a:pt x="3458565" y="3711270"/>
                  </a:lnTo>
                  <a:lnTo>
                    <a:pt x="3535400" y="3641140"/>
                  </a:lnTo>
                  <a:lnTo>
                    <a:pt x="3610114" y="3569068"/>
                  </a:lnTo>
                  <a:close/>
                </a:path>
                <a:path w="4235450" h="4207510">
                  <a:moveTo>
                    <a:pt x="3910698" y="864819"/>
                  </a:moveTo>
                  <a:lnTo>
                    <a:pt x="3879583" y="725424"/>
                  </a:lnTo>
                  <a:lnTo>
                    <a:pt x="3861587" y="772896"/>
                  </a:lnTo>
                  <a:lnTo>
                    <a:pt x="3776256" y="653046"/>
                  </a:lnTo>
                  <a:lnTo>
                    <a:pt x="3680218" y="535711"/>
                  </a:lnTo>
                  <a:lnTo>
                    <a:pt x="3576688" y="426148"/>
                  </a:lnTo>
                  <a:lnTo>
                    <a:pt x="3463569" y="321551"/>
                  </a:lnTo>
                  <a:lnTo>
                    <a:pt x="3345827" y="226898"/>
                  </a:lnTo>
                  <a:lnTo>
                    <a:pt x="3222904" y="142379"/>
                  </a:lnTo>
                  <a:lnTo>
                    <a:pt x="3093059" y="67411"/>
                  </a:lnTo>
                  <a:lnTo>
                    <a:pt x="3025838" y="32219"/>
                  </a:lnTo>
                  <a:lnTo>
                    <a:pt x="2956115" y="0"/>
                  </a:lnTo>
                  <a:lnTo>
                    <a:pt x="2946514" y="17297"/>
                  </a:lnTo>
                  <a:lnTo>
                    <a:pt x="3016046" y="50114"/>
                  </a:lnTo>
                  <a:lnTo>
                    <a:pt x="3083268" y="84709"/>
                  </a:lnTo>
                  <a:lnTo>
                    <a:pt x="3213112" y="159677"/>
                  </a:lnTo>
                  <a:lnTo>
                    <a:pt x="3336036" y="244195"/>
                  </a:lnTo>
                  <a:lnTo>
                    <a:pt x="3451466" y="336461"/>
                  </a:lnTo>
                  <a:lnTo>
                    <a:pt x="3561905" y="438670"/>
                  </a:lnTo>
                  <a:lnTo>
                    <a:pt x="3665232" y="548246"/>
                  </a:lnTo>
                  <a:lnTo>
                    <a:pt x="3761841" y="665365"/>
                  </a:lnTo>
                  <a:lnTo>
                    <a:pt x="3845255" y="782701"/>
                  </a:lnTo>
                  <a:lnTo>
                    <a:pt x="3800259" y="782701"/>
                  </a:lnTo>
                  <a:lnTo>
                    <a:pt x="3910698" y="864819"/>
                  </a:lnTo>
                  <a:close/>
                </a:path>
                <a:path w="4235450" h="4207510">
                  <a:moveTo>
                    <a:pt x="4235297" y="2014004"/>
                  </a:moveTo>
                  <a:lnTo>
                    <a:pt x="4230687" y="1896681"/>
                  </a:lnTo>
                  <a:lnTo>
                    <a:pt x="4223766" y="1781937"/>
                  </a:lnTo>
                  <a:lnTo>
                    <a:pt x="4208983" y="1667598"/>
                  </a:lnTo>
                  <a:lnTo>
                    <a:pt x="4189971" y="1555242"/>
                  </a:lnTo>
                  <a:lnTo>
                    <a:pt x="4170375" y="1557629"/>
                  </a:lnTo>
                  <a:lnTo>
                    <a:pt x="4189971" y="1669986"/>
                  </a:lnTo>
                  <a:lnTo>
                    <a:pt x="4204182" y="1784324"/>
                  </a:lnTo>
                  <a:lnTo>
                    <a:pt x="4211663" y="1896681"/>
                  </a:lnTo>
                  <a:lnTo>
                    <a:pt x="4216273" y="2014004"/>
                  </a:lnTo>
                  <a:lnTo>
                    <a:pt x="4211663" y="2125954"/>
                  </a:lnTo>
                  <a:lnTo>
                    <a:pt x="4204182" y="2238337"/>
                  </a:lnTo>
                  <a:lnTo>
                    <a:pt x="4189971" y="2345461"/>
                  </a:lnTo>
                  <a:lnTo>
                    <a:pt x="4173258" y="2452598"/>
                  </a:lnTo>
                  <a:lnTo>
                    <a:pt x="4149052" y="2557322"/>
                  </a:lnTo>
                  <a:lnTo>
                    <a:pt x="4120248" y="2661577"/>
                  </a:lnTo>
                  <a:lnTo>
                    <a:pt x="4086441" y="2763901"/>
                  </a:lnTo>
                  <a:lnTo>
                    <a:pt x="4051084" y="2855874"/>
                  </a:lnTo>
                  <a:lnTo>
                    <a:pt x="4026128" y="2816263"/>
                  </a:lnTo>
                  <a:lnTo>
                    <a:pt x="4021518" y="2958465"/>
                  </a:lnTo>
                  <a:lnTo>
                    <a:pt x="4115257" y="2853753"/>
                  </a:lnTo>
                  <a:lnTo>
                    <a:pt x="4067505" y="2864104"/>
                  </a:lnTo>
                  <a:lnTo>
                    <a:pt x="4105452" y="2769197"/>
                  </a:lnTo>
                  <a:lnTo>
                    <a:pt x="4139260" y="2666860"/>
                  </a:lnTo>
                  <a:lnTo>
                    <a:pt x="4168063" y="2559723"/>
                  </a:lnTo>
                  <a:lnTo>
                    <a:pt x="4192270" y="2455011"/>
                  </a:lnTo>
                  <a:lnTo>
                    <a:pt x="4208983" y="2347861"/>
                  </a:lnTo>
                  <a:lnTo>
                    <a:pt x="4223766" y="2238337"/>
                  </a:lnTo>
                  <a:lnTo>
                    <a:pt x="4230687" y="2125954"/>
                  </a:lnTo>
                  <a:lnTo>
                    <a:pt x="4235297" y="201400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238465" y="2619511"/>
              <a:ext cx="1624330" cy="749300"/>
            </a:xfrm>
            <a:custGeom>
              <a:avLst/>
              <a:gdLst/>
              <a:ahLst/>
              <a:cxnLst/>
              <a:rect l="l" t="t" r="r" b="b"/>
              <a:pathLst>
                <a:path w="1624329" h="749300">
                  <a:moveTo>
                    <a:pt x="1514811" y="0"/>
                  </a:moveTo>
                  <a:lnTo>
                    <a:pt x="109064" y="0"/>
                  </a:lnTo>
                  <a:lnTo>
                    <a:pt x="66619" y="9771"/>
                  </a:lnTo>
                  <a:lnTo>
                    <a:pt x="31951" y="36438"/>
                  </a:lnTo>
                  <a:lnTo>
                    <a:pt x="8573" y="76030"/>
                  </a:lnTo>
                  <a:lnTo>
                    <a:pt x="0" y="124575"/>
                  </a:lnTo>
                  <a:lnTo>
                    <a:pt x="0" y="623985"/>
                  </a:lnTo>
                  <a:lnTo>
                    <a:pt x="8573" y="672556"/>
                  </a:lnTo>
                  <a:lnTo>
                    <a:pt x="31951" y="712205"/>
                  </a:lnTo>
                  <a:lnTo>
                    <a:pt x="66619" y="738929"/>
                  </a:lnTo>
                  <a:lnTo>
                    <a:pt x="109064" y="748726"/>
                  </a:lnTo>
                  <a:lnTo>
                    <a:pt x="1514811" y="748726"/>
                  </a:lnTo>
                  <a:lnTo>
                    <a:pt x="1557256" y="738929"/>
                  </a:lnTo>
                  <a:lnTo>
                    <a:pt x="1591924" y="712205"/>
                  </a:lnTo>
                  <a:lnTo>
                    <a:pt x="1615302" y="672556"/>
                  </a:lnTo>
                  <a:lnTo>
                    <a:pt x="1623876" y="623985"/>
                  </a:lnTo>
                  <a:lnTo>
                    <a:pt x="1623876" y="124575"/>
                  </a:lnTo>
                  <a:lnTo>
                    <a:pt x="1615302" y="76030"/>
                  </a:lnTo>
                  <a:lnTo>
                    <a:pt x="1591924" y="36438"/>
                  </a:lnTo>
                  <a:lnTo>
                    <a:pt x="1557256" y="9771"/>
                  </a:lnTo>
                  <a:lnTo>
                    <a:pt x="15148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238465" y="2619511"/>
              <a:ext cx="1624330" cy="749300"/>
            </a:xfrm>
            <a:custGeom>
              <a:avLst/>
              <a:gdLst/>
              <a:ahLst/>
              <a:cxnLst/>
              <a:rect l="l" t="t" r="r" b="b"/>
              <a:pathLst>
                <a:path w="1624329" h="749300">
                  <a:moveTo>
                    <a:pt x="109064" y="0"/>
                  </a:moveTo>
                  <a:lnTo>
                    <a:pt x="66619" y="9771"/>
                  </a:lnTo>
                  <a:lnTo>
                    <a:pt x="31951" y="36438"/>
                  </a:lnTo>
                  <a:lnTo>
                    <a:pt x="8573" y="76030"/>
                  </a:lnTo>
                  <a:lnTo>
                    <a:pt x="0" y="124575"/>
                  </a:lnTo>
                  <a:lnTo>
                    <a:pt x="0" y="623985"/>
                  </a:lnTo>
                  <a:lnTo>
                    <a:pt x="8573" y="672556"/>
                  </a:lnTo>
                  <a:lnTo>
                    <a:pt x="31951" y="712205"/>
                  </a:lnTo>
                  <a:lnTo>
                    <a:pt x="66619" y="738929"/>
                  </a:lnTo>
                  <a:lnTo>
                    <a:pt x="109064" y="748726"/>
                  </a:lnTo>
                  <a:lnTo>
                    <a:pt x="1514811" y="748726"/>
                  </a:lnTo>
                  <a:lnTo>
                    <a:pt x="1557256" y="738929"/>
                  </a:lnTo>
                  <a:lnTo>
                    <a:pt x="1591924" y="712205"/>
                  </a:lnTo>
                  <a:lnTo>
                    <a:pt x="1615302" y="672556"/>
                  </a:lnTo>
                  <a:lnTo>
                    <a:pt x="1623876" y="623985"/>
                  </a:lnTo>
                  <a:lnTo>
                    <a:pt x="1623876" y="124575"/>
                  </a:lnTo>
                  <a:lnTo>
                    <a:pt x="1615302" y="76030"/>
                  </a:lnTo>
                  <a:lnTo>
                    <a:pt x="1591924" y="36438"/>
                  </a:lnTo>
                  <a:lnTo>
                    <a:pt x="1557256" y="9771"/>
                  </a:lnTo>
                  <a:lnTo>
                    <a:pt x="1514811" y="0"/>
                  </a:lnTo>
                  <a:lnTo>
                    <a:pt x="109064" y="0"/>
                  </a:lnTo>
                  <a:close/>
                </a:path>
              </a:pathLst>
            </a:custGeom>
            <a:ln w="3113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440266" y="2783985"/>
            <a:ext cx="122301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20" dirty="0">
                <a:latin typeface="Times New Roman"/>
                <a:cs typeface="Times New Roman"/>
              </a:rPr>
              <a:t>Environment</a:t>
            </a:r>
            <a:endParaRPr sz="2050">
              <a:latin typeface="Times New Roman"/>
              <a:cs typeface="Times New Roman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5897331" y="4675632"/>
            <a:ext cx="1656080" cy="782320"/>
            <a:chOff x="5897331" y="4675632"/>
            <a:chExt cx="1656080" cy="782320"/>
          </a:xfrm>
        </p:grpSpPr>
        <p:sp>
          <p:nvSpPr>
            <p:cNvPr id="14" name="object 14"/>
            <p:cNvSpPr/>
            <p:nvPr/>
          </p:nvSpPr>
          <p:spPr>
            <a:xfrm>
              <a:off x="5913206" y="4691507"/>
              <a:ext cx="1624330" cy="750570"/>
            </a:xfrm>
            <a:custGeom>
              <a:avLst/>
              <a:gdLst/>
              <a:ahLst/>
              <a:cxnLst/>
              <a:rect l="l" t="t" r="r" b="b"/>
              <a:pathLst>
                <a:path w="1624329" h="750570">
                  <a:moveTo>
                    <a:pt x="1514811" y="0"/>
                  </a:moveTo>
                  <a:lnTo>
                    <a:pt x="109306" y="0"/>
                  </a:lnTo>
                  <a:lnTo>
                    <a:pt x="66823" y="9825"/>
                  </a:lnTo>
                  <a:lnTo>
                    <a:pt x="32072" y="36618"/>
                  </a:lnTo>
                  <a:lnTo>
                    <a:pt x="8611" y="76357"/>
                  </a:lnTo>
                  <a:lnTo>
                    <a:pt x="0" y="125018"/>
                  </a:lnTo>
                  <a:lnTo>
                    <a:pt x="0" y="625175"/>
                  </a:lnTo>
                  <a:lnTo>
                    <a:pt x="8611" y="673841"/>
                  </a:lnTo>
                  <a:lnTo>
                    <a:pt x="32072" y="713589"/>
                  </a:lnTo>
                  <a:lnTo>
                    <a:pt x="66823" y="740392"/>
                  </a:lnTo>
                  <a:lnTo>
                    <a:pt x="109306" y="750221"/>
                  </a:lnTo>
                  <a:lnTo>
                    <a:pt x="1514811" y="750221"/>
                  </a:lnTo>
                  <a:lnTo>
                    <a:pt x="1557256" y="740392"/>
                  </a:lnTo>
                  <a:lnTo>
                    <a:pt x="1591924" y="713589"/>
                  </a:lnTo>
                  <a:lnTo>
                    <a:pt x="1615302" y="673841"/>
                  </a:lnTo>
                  <a:lnTo>
                    <a:pt x="1623876" y="625175"/>
                  </a:lnTo>
                  <a:lnTo>
                    <a:pt x="1623876" y="125018"/>
                  </a:lnTo>
                  <a:lnTo>
                    <a:pt x="1615302" y="76357"/>
                  </a:lnTo>
                  <a:lnTo>
                    <a:pt x="1591924" y="36618"/>
                  </a:lnTo>
                  <a:lnTo>
                    <a:pt x="1557256" y="9825"/>
                  </a:lnTo>
                  <a:lnTo>
                    <a:pt x="15148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13206" y="4691507"/>
              <a:ext cx="1624330" cy="750570"/>
            </a:xfrm>
            <a:custGeom>
              <a:avLst/>
              <a:gdLst/>
              <a:ahLst/>
              <a:cxnLst/>
              <a:rect l="l" t="t" r="r" b="b"/>
              <a:pathLst>
                <a:path w="1624329" h="750570">
                  <a:moveTo>
                    <a:pt x="109306" y="0"/>
                  </a:moveTo>
                  <a:lnTo>
                    <a:pt x="66823" y="9825"/>
                  </a:lnTo>
                  <a:lnTo>
                    <a:pt x="32072" y="36618"/>
                  </a:lnTo>
                  <a:lnTo>
                    <a:pt x="8611" y="76357"/>
                  </a:lnTo>
                  <a:lnTo>
                    <a:pt x="0" y="125018"/>
                  </a:lnTo>
                  <a:lnTo>
                    <a:pt x="0" y="625175"/>
                  </a:lnTo>
                  <a:lnTo>
                    <a:pt x="8611" y="673841"/>
                  </a:lnTo>
                  <a:lnTo>
                    <a:pt x="32072" y="713589"/>
                  </a:lnTo>
                  <a:lnTo>
                    <a:pt x="66823" y="740392"/>
                  </a:lnTo>
                  <a:lnTo>
                    <a:pt x="109306" y="750221"/>
                  </a:lnTo>
                  <a:lnTo>
                    <a:pt x="1514811" y="750221"/>
                  </a:lnTo>
                  <a:lnTo>
                    <a:pt x="1557256" y="740392"/>
                  </a:lnTo>
                  <a:lnTo>
                    <a:pt x="1591924" y="713589"/>
                  </a:lnTo>
                  <a:lnTo>
                    <a:pt x="1615302" y="673841"/>
                  </a:lnTo>
                  <a:lnTo>
                    <a:pt x="1623876" y="625175"/>
                  </a:lnTo>
                  <a:lnTo>
                    <a:pt x="1623876" y="125018"/>
                  </a:lnTo>
                  <a:lnTo>
                    <a:pt x="1615302" y="76357"/>
                  </a:lnTo>
                  <a:lnTo>
                    <a:pt x="1591924" y="36618"/>
                  </a:lnTo>
                  <a:lnTo>
                    <a:pt x="1557256" y="9825"/>
                  </a:lnTo>
                  <a:lnTo>
                    <a:pt x="1514811" y="0"/>
                  </a:lnTo>
                  <a:lnTo>
                    <a:pt x="109306" y="0"/>
                  </a:lnTo>
                  <a:close/>
                </a:path>
              </a:pathLst>
            </a:custGeom>
            <a:ln w="3112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329993" y="4711529"/>
            <a:ext cx="793115" cy="64960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 indent="40005">
              <a:lnSpc>
                <a:spcPts val="2430"/>
              </a:lnSpc>
              <a:spcBef>
                <a:spcPts val="220"/>
              </a:spcBef>
            </a:pPr>
            <a:r>
              <a:rPr sz="2050" spc="-75" dirty="0">
                <a:latin typeface="Times New Roman"/>
                <a:cs typeface="Times New Roman"/>
              </a:rPr>
              <a:t>Service </a:t>
            </a:r>
            <a:r>
              <a:rPr sz="2050" spc="-125" dirty="0">
                <a:latin typeface="Times New Roman"/>
                <a:cs typeface="Times New Roman"/>
              </a:rPr>
              <a:t>Concept</a:t>
            </a:r>
            <a:endParaRPr sz="2050">
              <a:latin typeface="Times New Roman"/>
              <a:cs typeface="Times New Roman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216778" y="4459701"/>
            <a:ext cx="1656080" cy="782320"/>
            <a:chOff x="2216778" y="4459701"/>
            <a:chExt cx="1656080" cy="782320"/>
          </a:xfrm>
        </p:grpSpPr>
        <p:sp>
          <p:nvSpPr>
            <p:cNvPr id="18" name="object 18"/>
            <p:cNvSpPr/>
            <p:nvPr/>
          </p:nvSpPr>
          <p:spPr>
            <a:xfrm>
              <a:off x="2232653" y="4475576"/>
              <a:ext cx="1624330" cy="750570"/>
            </a:xfrm>
            <a:custGeom>
              <a:avLst/>
              <a:gdLst/>
              <a:ahLst/>
              <a:cxnLst/>
              <a:rect l="l" t="t" r="r" b="b"/>
              <a:pathLst>
                <a:path w="1624329" h="750570">
                  <a:moveTo>
                    <a:pt x="1514739" y="0"/>
                  </a:moveTo>
                  <a:lnTo>
                    <a:pt x="109233" y="0"/>
                  </a:lnTo>
                  <a:lnTo>
                    <a:pt x="66721" y="9825"/>
                  </a:lnTo>
                  <a:lnTo>
                    <a:pt x="31999" y="36618"/>
                  </a:lnTo>
                  <a:lnTo>
                    <a:pt x="8586" y="76357"/>
                  </a:lnTo>
                  <a:lnTo>
                    <a:pt x="0" y="125018"/>
                  </a:lnTo>
                  <a:lnTo>
                    <a:pt x="0" y="625175"/>
                  </a:lnTo>
                  <a:lnTo>
                    <a:pt x="8586" y="673841"/>
                  </a:lnTo>
                  <a:lnTo>
                    <a:pt x="31999" y="713589"/>
                  </a:lnTo>
                  <a:lnTo>
                    <a:pt x="66721" y="740392"/>
                  </a:lnTo>
                  <a:lnTo>
                    <a:pt x="109233" y="750221"/>
                  </a:lnTo>
                  <a:lnTo>
                    <a:pt x="1514739" y="750221"/>
                  </a:lnTo>
                  <a:lnTo>
                    <a:pt x="1557183" y="740392"/>
                  </a:lnTo>
                  <a:lnTo>
                    <a:pt x="1591852" y="713589"/>
                  </a:lnTo>
                  <a:lnTo>
                    <a:pt x="1615230" y="673841"/>
                  </a:lnTo>
                  <a:lnTo>
                    <a:pt x="1623803" y="625175"/>
                  </a:lnTo>
                  <a:lnTo>
                    <a:pt x="1623803" y="125018"/>
                  </a:lnTo>
                  <a:lnTo>
                    <a:pt x="1615230" y="76357"/>
                  </a:lnTo>
                  <a:lnTo>
                    <a:pt x="1591852" y="36618"/>
                  </a:lnTo>
                  <a:lnTo>
                    <a:pt x="1557183" y="9825"/>
                  </a:lnTo>
                  <a:lnTo>
                    <a:pt x="15147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232653" y="4475576"/>
              <a:ext cx="1624330" cy="750570"/>
            </a:xfrm>
            <a:custGeom>
              <a:avLst/>
              <a:gdLst/>
              <a:ahLst/>
              <a:cxnLst/>
              <a:rect l="l" t="t" r="r" b="b"/>
              <a:pathLst>
                <a:path w="1624329" h="750570">
                  <a:moveTo>
                    <a:pt x="109233" y="0"/>
                  </a:moveTo>
                  <a:lnTo>
                    <a:pt x="66721" y="9825"/>
                  </a:lnTo>
                  <a:lnTo>
                    <a:pt x="31999" y="36618"/>
                  </a:lnTo>
                  <a:lnTo>
                    <a:pt x="8586" y="76357"/>
                  </a:lnTo>
                  <a:lnTo>
                    <a:pt x="0" y="125018"/>
                  </a:lnTo>
                  <a:lnTo>
                    <a:pt x="0" y="625175"/>
                  </a:lnTo>
                  <a:lnTo>
                    <a:pt x="8586" y="673841"/>
                  </a:lnTo>
                  <a:lnTo>
                    <a:pt x="31999" y="713589"/>
                  </a:lnTo>
                  <a:lnTo>
                    <a:pt x="66721" y="740392"/>
                  </a:lnTo>
                  <a:lnTo>
                    <a:pt x="109233" y="750221"/>
                  </a:lnTo>
                  <a:lnTo>
                    <a:pt x="1514739" y="750221"/>
                  </a:lnTo>
                  <a:lnTo>
                    <a:pt x="1557183" y="740392"/>
                  </a:lnTo>
                  <a:lnTo>
                    <a:pt x="1591852" y="713589"/>
                  </a:lnTo>
                  <a:lnTo>
                    <a:pt x="1615230" y="673841"/>
                  </a:lnTo>
                  <a:lnTo>
                    <a:pt x="1623803" y="625175"/>
                  </a:lnTo>
                  <a:lnTo>
                    <a:pt x="1623803" y="125018"/>
                  </a:lnTo>
                  <a:lnTo>
                    <a:pt x="1615230" y="76357"/>
                  </a:lnTo>
                  <a:lnTo>
                    <a:pt x="1591852" y="36618"/>
                  </a:lnTo>
                  <a:lnTo>
                    <a:pt x="1557183" y="9825"/>
                  </a:lnTo>
                  <a:lnTo>
                    <a:pt x="1514739" y="0"/>
                  </a:lnTo>
                  <a:lnTo>
                    <a:pt x="109233" y="0"/>
                  </a:lnTo>
                  <a:close/>
                </a:path>
              </a:pathLst>
            </a:custGeom>
            <a:ln w="3112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2446522" y="4495598"/>
            <a:ext cx="1197610" cy="64960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07950" marR="5080" indent="-95885">
              <a:lnSpc>
                <a:spcPts val="2430"/>
              </a:lnSpc>
              <a:spcBef>
                <a:spcPts val="220"/>
              </a:spcBef>
            </a:pPr>
            <a:r>
              <a:rPr sz="2050" spc="-125" dirty="0">
                <a:latin typeface="Times New Roman"/>
                <a:cs typeface="Times New Roman"/>
              </a:rPr>
              <a:t>Performance </a:t>
            </a:r>
            <a:r>
              <a:rPr sz="2050" spc="-40" dirty="0">
                <a:latin typeface="Times New Roman"/>
                <a:cs typeface="Times New Roman"/>
              </a:rPr>
              <a:t>Objectives</a:t>
            </a:r>
            <a:endParaRPr sz="2050">
              <a:latin typeface="Times New Roman"/>
              <a:cs typeface="Times New Roman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2370578" y="2412859"/>
            <a:ext cx="1655445" cy="781685"/>
            <a:chOff x="2370578" y="2412859"/>
            <a:chExt cx="1655445" cy="781685"/>
          </a:xfrm>
        </p:grpSpPr>
        <p:sp>
          <p:nvSpPr>
            <p:cNvPr id="22" name="object 22"/>
            <p:cNvSpPr/>
            <p:nvPr/>
          </p:nvSpPr>
          <p:spPr>
            <a:xfrm>
              <a:off x="2386214" y="2428495"/>
              <a:ext cx="1624330" cy="750570"/>
            </a:xfrm>
            <a:custGeom>
              <a:avLst/>
              <a:gdLst/>
              <a:ahLst/>
              <a:cxnLst/>
              <a:rect l="l" t="t" r="r" b="b"/>
              <a:pathLst>
                <a:path w="1624329" h="750569">
                  <a:moveTo>
                    <a:pt x="1514739" y="0"/>
                  </a:moveTo>
                  <a:lnTo>
                    <a:pt x="109233" y="0"/>
                  </a:lnTo>
                  <a:lnTo>
                    <a:pt x="66721" y="9814"/>
                  </a:lnTo>
                  <a:lnTo>
                    <a:pt x="31999" y="36576"/>
                  </a:lnTo>
                  <a:lnTo>
                    <a:pt x="8586" y="76263"/>
                  </a:lnTo>
                  <a:lnTo>
                    <a:pt x="0" y="124852"/>
                  </a:lnTo>
                  <a:lnTo>
                    <a:pt x="0" y="625092"/>
                  </a:lnTo>
                  <a:lnTo>
                    <a:pt x="8586" y="673724"/>
                  </a:lnTo>
                  <a:lnTo>
                    <a:pt x="31999" y="713506"/>
                  </a:lnTo>
                  <a:lnTo>
                    <a:pt x="66721" y="740363"/>
                  </a:lnTo>
                  <a:lnTo>
                    <a:pt x="109233" y="750221"/>
                  </a:lnTo>
                  <a:lnTo>
                    <a:pt x="1514739" y="750221"/>
                  </a:lnTo>
                  <a:lnTo>
                    <a:pt x="1557183" y="740363"/>
                  </a:lnTo>
                  <a:lnTo>
                    <a:pt x="1591852" y="713506"/>
                  </a:lnTo>
                  <a:lnTo>
                    <a:pt x="1615230" y="673724"/>
                  </a:lnTo>
                  <a:lnTo>
                    <a:pt x="1623803" y="625092"/>
                  </a:lnTo>
                  <a:lnTo>
                    <a:pt x="1623803" y="124852"/>
                  </a:lnTo>
                  <a:lnTo>
                    <a:pt x="1615230" y="76263"/>
                  </a:lnTo>
                  <a:lnTo>
                    <a:pt x="1591852" y="36576"/>
                  </a:lnTo>
                  <a:lnTo>
                    <a:pt x="1557183" y="9814"/>
                  </a:lnTo>
                  <a:lnTo>
                    <a:pt x="15147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386214" y="2428495"/>
              <a:ext cx="1624330" cy="750570"/>
            </a:xfrm>
            <a:custGeom>
              <a:avLst/>
              <a:gdLst/>
              <a:ahLst/>
              <a:cxnLst/>
              <a:rect l="l" t="t" r="r" b="b"/>
              <a:pathLst>
                <a:path w="1624329" h="750569">
                  <a:moveTo>
                    <a:pt x="109233" y="0"/>
                  </a:moveTo>
                  <a:lnTo>
                    <a:pt x="66721" y="9814"/>
                  </a:lnTo>
                  <a:lnTo>
                    <a:pt x="31999" y="36576"/>
                  </a:lnTo>
                  <a:lnTo>
                    <a:pt x="8586" y="76263"/>
                  </a:lnTo>
                  <a:lnTo>
                    <a:pt x="0" y="124852"/>
                  </a:lnTo>
                  <a:lnTo>
                    <a:pt x="0" y="625092"/>
                  </a:lnTo>
                  <a:lnTo>
                    <a:pt x="8586" y="673724"/>
                  </a:lnTo>
                  <a:lnTo>
                    <a:pt x="31999" y="713506"/>
                  </a:lnTo>
                  <a:lnTo>
                    <a:pt x="66721" y="740363"/>
                  </a:lnTo>
                  <a:lnTo>
                    <a:pt x="109233" y="750221"/>
                  </a:lnTo>
                  <a:lnTo>
                    <a:pt x="1514739" y="750221"/>
                  </a:lnTo>
                  <a:lnTo>
                    <a:pt x="1557183" y="740363"/>
                  </a:lnTo>
                  <a:lnTo>
                    <a:pt x="1591852" y="713506"/>
                  </a:lnTo>
                  <a:lnTo>
                    <a:pt x="1615230" y="673724"/>
                  </a:lnTo>
                  <a:lnTo>
                    <a:pt x="1623803" y="625092"/>
                  </a:lnTo>
                  <a:lnTo>
                    <a:pt x="1623803" y="124852"/>
                  </a:lnTo>
                  <a:lnTo>
                    <a:pt x="1615230" y="76263"/>
                  </a:lnTo>
                  <a:lnTo>
                    <a:pt x="1591852" y="36576"/>
                  </a:lnTo>
                  <a:lnTo>
                    <a:pt x="1557183" y="9814"/>
                  </a:lnTo>
                  <a:lnTo>
                    <a:pt x="1514739" y="0"/>
                  </a:lnTo>
                  <a:lnTo>
                    <a:pt x="109233" y="0"/>
                  </a:lnTo>
                  <a:close/>
                </a:path>
              </a:pathLst>
            </a:custGeom>
            <a:ln w="3112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2728010" y="2587986"/>
            <a:ext cx="94361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10" dirty="0">
                <a:latin typeface="Times New Roman"/>
                <a:cs typeface="Times New Roman"/>
              </a:rPr>
              <a:t>Operation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506294" y="3491685"/>
            <a:ext cx="1033780" cy="64643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294005" marR="5080" indent="-281940">
              <a:lnSpc>
                <a:spcPts val="2410"/>
              </a:lnSpc>
              <a:spcBef>
                <a:spcPts val="235"/>
              </a:spcBef>
            </a:pPr>
            <a:r>
              <a:rPr sz="2050" spc="-120" dirty="0">
                <a:latin typeface="Times New Roman"/>
                <a:cs typeface="Times New Roman"/>
              </a:rPr>
              <a:t>Operations </a:t>
            </a:r>
            <a:r>
              <a:rPr sz="2050" spc="-20" dirty="0">
                <a:latin typeface="Times New Roman"/>
                <a:cs typeface="Times New Roman"/>
              </a:rPr>
              <a:t>Task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924173" y="1514421"/>
            <a:ext cx="1911350" cy="64643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282575" marR="5080" indent="-269875">
              <a:lnSpc>
                <a:spcPts val="2410"/>
              </a:lnSpc>
              <a:spcBef>
                <a:spcPts val="235"/>
              </a:spcBef>
            </a:pPr>
            <a:r>
              <a:rPr sz="2050" spc="-120" dirty="0">
                <a:latin typeface="Times New Roman"/>
                <a:cs typeface="Times New Roman"/>
              </a:rPr>
              <a:t>Operations</a:t>
            </a:r>
            <a:r>
              <a:rPr sz="2050" spc="15" dirty="0">
                <a:latin typeface="Times New Roman"/>
                <a:cs typeface="Times New Roman"/>
              </a:rPr>
              <a:t> </a:t>
            </a:r>
            <a:r>
              <a:rPr sz="2050" spc="-100" dirty="0">
                <a:latin typeface="Times New Roman"/>
                <a:cs typeface="Times New Roman"/>
              </a:rPr>
              <a:t>Potential </a:t>
            </a:r>
            <a:r>
              <a:rPr sz="2050" spc="-130" dirty="0">
                <a:latin typeface="Times New Roman"/>
                <a:cs typeface="Times New Roman"/>
              </a:rPr>
              <a:t>and</a:t>
            </a:r>
            <a:r>
              <a:rPr sz="2050" spc="-25" dirty="0">
                <a:latin typeface="Times New Roman"/>
                <a:cs typeface="Times New Roman"/>
              </a:rPr>
              <a:t> </a:t>
            </a:r>
            <a:r>
              <a:rPr sz="2050" spc="-10" dirty="0">
                <a:latin typeface="Times New Roman"/>
                <a:cs typeface="Times New Roman"/>
              </a:rPr>
              <a:t>Capability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109446" y="1637336"/>
            <a:ext cx="1371600" cy="6527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34645" marR="5080" indent="-322580">
              <a:lnSpc>
                <a:spcPct val="100000"/>
              </a:lnSpc>
              <a:spcBef>
                <a:spcPts val="114"/>
              </a:spcBef>
            </a:pPr>
            <a:r>
              <a:rPr sz="2050" spc="-130" dirty="0">
                <a:latin typeface="Times New Roman"/>
                <a:cs typeface="Times New Roman"/>
              </a:rPr>
              <a:t>Parameters</a:t>
            </a:r>
            <a:r>
              <a:rPr sz="2050" spc="35" dirty="0">
                <a:latin typeface="Times New Roman"/>
                <a:cs typeface="Times New Roman"/>
              </a:rPr>
              <a:t> </a:t>
            </a:r>
            <a:r>
              <a:rPr sz="2050" spc="-80" dirty="0">
                <a:latin typeface="Times New Roman"/>
                <a:cs typeface="Times New Roman"/>
              </a:rPr>
              <a:t>for </a:t>
            </a:r>
            <a:r>
              <a:rPr sz="2050" spc="-10" dirty="0">
                <a:latin typeface="Times New Roman"/>
                <a:cs typeface="Times New Roman"/>
              </a:rPr>
              <a:t>Change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072889" y="3813920"/>
            <a:ext cx="1289050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100" dirty="0">
                <a:latin typeface="Times New Roman"/>
                <a:cs typeface="Times New Roman"/>
              </a:rPr>
              <a:t>Opportunities</a:t>
            </a:r>
            <a:endParaRPr sz="2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599" y="228600"/>
            <a:ext cx="8382000" cy="55626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068" y="1022349"/>
            <a:ext cx="8482965" cy="431419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268605" marR="93980" indent="-256540">
              <a:lnSpc>
                <a:spcPts val="1820"/>
              </a:lnSpc>
              <a:spcBef>
                <a:spcPts val="54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Operations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used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competitive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weapon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purpose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of </a:t>
            </a:r>
            <a:r>
              <a:rPr sz="1900" spc="-10" dirty="0">
                <a:latin typeface="Lucida Sans Unicode"/>
                <a:cs typeface="Lucida Sans Unicode"/>
              </a:rPr>
              <a:t>organizational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competitiveness.</a:t>
            </a:r>
            <a:endParaRPr sz="1900">
              <a:latin typeface="Lucida Sans Unicode"/>
              <a:cs typeface="Lucida Sans Unicode"/>
            </a:endParaRPr>
          </a:p>
          <a:p>
            <a:pPr marL="268605" indent="-255904">
              <a:lnSpc>
                <a:spcPts val="2050"/>
              </a:lnSpc>
              <a:spcBef>
                <a:spcPts val="196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Competitiveness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degree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which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firm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goods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and</a:t>
            </a:r>
            <a:endParaRPr sz="1900">
              <a:latin typeface="Lucida Sans Unicode"/>
              <a:cs typeface="Lucida Sans Unicode"/>
            </a:endParaRPr>
          </a:p>
          <a:p>
            <a:pPr marL="268605">
              <a:lnSpc>
                <a:spcPts val="2050"/>
              </a:lnSpc>
            </a:pPr>
            <a:r>
              <a:rPr sz="1900" dirty="0">
                <a:latin typeface="Lucida Sans Unicode"/>
                <a:cs typeface="Lucida Sans Unicode"/>
              </a:rPr>
              <a:t>services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meet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test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local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markets.</a:t>
            </a:r>
            <a:endParaRPr sz="1900">
              <a:latin typeface="Lucida Sans Unicode"/>
              <a:cs typeface="Lucida Sans Unicode"/>
            </a:endParaRPr>
          </a:p>
          <a:p>
            <a:pPr marL="268605" marR="64769" indent="-256540">
              <a:lnSpc>
                <a:spcPct val="80000"/>
              </a:lnSpc>
              <a:spcBef>
                <a:spcPts val="240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primary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objective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operations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strategy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(or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Competitiveness)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make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strong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competitive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position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market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which </a:t>
            </a:r>
            <a:r>
              <a:rPr sz="1900" dirty="0">
                <a:latin typeface="Lucida Sans Unicode"/>
                <a:cs typeface="Lucida Sans Unicode"/>
              </a:rPr>
              <a:t>quality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services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lower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price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very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essential.</a:t>
            </a:r>
            <a:endParaRPr sz="1900">
              <a:latin typeface="Lucida Sans Unicode"/>
              <a:cs typeface="Lucida Sans Unicode"/>
            </a:endParaRPr>
          </a:p>
          <a:p>
            <a:pPr marL="268605" marR="292100" indent="-256540">
              <a:lnSpc>
                <a:spcPts val="1830"/>
              </a:lnSpc>
              <a:spcBef>
                <a:spcPts val="238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firm’s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competitiveness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referred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relative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position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in </a:t>
            </a:r>
            <a:r>
              <a:rPr sz="1900" dirty="0">
                <a:latin typeface="Lucida Sans Unicode"/>
                <a:cs typeface="Lucida Sans Unicode"/>
              </a:rPr>
              <a:t>comparison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other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firms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local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well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global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market.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main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competitive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dimensions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any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firm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quality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price.</a:t>
            </a:r>
            <a:endParaRPr sz="1900">
              <a:latin typeface="Lucida Sans Unicode"/>
              <a:cs typeface="Lucida Sans Unicode"/>
            </a:endParaRPr>
          </a:p>
          <a:p>
            <a:pPr marL="268605" marR="330200" indent="-256540">
              <a:lnSpc>
                <a:spcPct val="80000"/>
              </a:lnSpc>
              <a:spcBef>
                <a:spcPts val="240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Competitiveness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increased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effective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use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tools </a:t>
            </a:r>
            <a:r>
              <a:rPr sz="1900" dirty="0">
                <a:latin typeface="Lucida Sans Unicode"/>
                <a:cs typeface="Lucida Sans Unicode"/>
              </a:rPr>
              <a:t>such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cost/price,</a:t>
            </a:r>
            <a:r>
              <a:rPr sz="1900" b="1" spc="-7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quality,</a:t>
            </a:r>
            <a:r>
              <a:rPr sz="1900" b="1" spc="-6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quick</a:t>
            </a:r>
            <a:r>
              <a:rPr sz="1900" b="1" spc="-6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response,</a:t>
            </a:r>
            <a:r>
              <a:rPr sz="1900" b="1" spc="-6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timing,</a:t>
            </a:r>
            <a:r>
              <a:rPr sz="1900" b="1" spc="-7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differentiation </a:t>
            </a:r>
            <a:r>
              <a:rPr sz="1900" b="1" spc="-20" dirty="0">
                <a:solidFill>
                  <a:srgbClr val="6F2F9F"/>
                </a:solidFill>
                <a:latin typeface="Lucida Sans Unicode"/>
                <a:cs typeface="Lucida Sans Unicode"/>
              </a:rPr>
              <a:t>etc.</a:t>
            </a:r>
            <a:endParaRPr sz="1900">
              <a:latin typeface="Lucida Sans Unicode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5363" y="0"/>
            <a:ext cx="8537448" cy="165201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0918" y="407418"/>
            <a:ext cx="8233409" cy="186690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0" rIns="0" bIns="0" rtlCol="0">
            <a:spAutoFit/>
          </a:bodyPr>
          <a:lstStyle/>
          <a:p>
            <a:pPr marL="27305">
              <a:lnSpc>
                <a:spcPts val="1410"/>
              </a:lnSpc>
              <a:tabLst>
                <a:tab pos="696595" algn="l"/>
              </a:tabLst>
            </a:pPr>
            <a:r>
              <a:rPr sz="900" b="1" spc="-25" dirty="0">
                <a:solidFill>
                  <a:srgbClr val="FFFFFF"/>
                </a:solidFill>
                <a:latin typeface="Arial"/>
                <a:cs typeface="Arial"/>
              </a:rPr>
              <a:t>1.</a:t>
            </a:r>
            <a:r>
              <a:rPr sz="9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1250" spc="70" dirty="0">
                <a:solidFill>
                  <a:srgbClr val="FFFFFF"/>
                </a:solidFill>
                <a:latin typeface="Times New Roman"/>
                <a:cs typeface="Times New Roman"/>
              </a:rPr>
              <a:t>Operations</a:t>
            </a:r>
            <a:r>
              <a:rPr sz="1250" spc="65" dirty="0">
                <a:solidFill>
                  <a:srgbClr val="FFFFFF"/>
                </a:solidFill>
                <a:latin typeface="Times New Roman"/>
                <a:cs typeface="Times New Roman"/>
              </a:rPr>
              <a:t> Strategies </a:t>
            </a:r>
            <a:r>
              <a:rPr sz="1250" spc="7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125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50" spc="65" dirty="0">
                <a:solidFill>
                  <a:srgbClr val="FFFFFF"/>
                </a:solidFill>
                <a:latin typeface="Times New Roman"/>
                <a:cs typeface="Times New Roman"/>
              </a:rPr>
              <a:t>Examples.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61441" y="644937"/>
          <a:ext cx="8228330" cy="4794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4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4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4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9545">
                <a:tc>
                  <a:txBody>
                    <a:bodyPr/>
                    <a:lstStyle/>
                    <a:p>
                      <a:pPr marL="104139">
                        <a:lnSpc>
                          <a:spcPts val="1240"/>
                        </a:lnSpc>
                      </a:pPr>
                      <a:r>
                        <a:rPr sz="1050" spc="55" dirty="0">
                          <a:latin typeface="Arial Narrow"/>
                          <a:cs typeface="Arial Narrow"/>
                        </a:rPr>
                        <a:t>Factors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240"/>
                        </a:lnSpc>
                      </a:pPr>
                      <a:r>
                        <a:rPr sz="1050" spc="65" dirty="0">
                          <a:latin typeface="Arial Narrow"/>
                          <a:cs typeface="Arial Narrow"/>
                        </a:rPr>
                        <a:t>Operations</a:t>
                      </a:r>
                      <a:r>
                        <a:rPr sz="1050" spc="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55" dirty="0">
                          <a:latin typeface="Arial Narrow"/>
                          <a:cs typeface="Arial Narrow"/>
                        </a:rPr>
                        <a:t>Strategy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1240"/>
                        </a:lnSpc>
                      </a:pPr>
                      <a:r>
                        <a:rPr sz="1050" spc="75" dirty="0">
                          <a:latin typeface="Arial Narrow"/>
                          <a:cs typeface="Arial Narrow"/>
                        </a:rPr>
                        <a:t>Examples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75" dirty="0">
                          <a:latin typeface="Arial Narrow"/>
                          <a:cs typeface="Arial Narrow"/>
                        </a:rPr>
                        <a:t>Companies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5" dirty="0">
                          <a:latin typeface="Arial Narrow"/>
                          <a:cs typeface="Arial Narrow"/>
                        </a:rPr>
                        <a:t>or</a:t>
                      </a:r>
                      <a:r>
                        <a:rPr sz="1050" spc="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55" dirty="0">
                          <a:latin typeface="Arial Narrow"/>
                          <a:cs typeface="Arial Narrow"/>
                        </a:rPr>
                        <a:t>Services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104139">
                        <a:lnSpc>
                          <a:spcPts val="1230"/>
                        </a:lnSpc>
                      </a:pPr>
                      <a:r>
                        <a:rPr sz="1050" spc="50" dirty="0">
                          <a:latin typeface="Arial Narrow"/>
                          <a:cs typeface="Arial Narrow"/>
                        </a:rPr>
                        <a:t>Price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230"/>
                        </a:lnSpc>
                      </a:pPr>
                      <a:r>
                        <a:rPr sz="1050" spc="80" dirty="0">
                          <a:latin typeface="Arial Narrow"/>
                          <a:cs typeface="Arial Narrow"/>
                        </a:rPr>
                        <a:t>Low</a:t>
                      </a:r>
                      <a:r>
                        <a:rPr sz="1050" spc="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40" dirty="0">
                          <a:latin typeface="Arial Narrow"/>
                          <a:cs typeface="Arial Narrow"/>
                        </a:rPr>
                        <a:t>cost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 marR="2631440">
                        <a:lnSpc>
                          <a:spcPts val="1240"/>
                        </a:lnSpc>
                        <a:spcBef>
                          <a:spcPts val="25"/>
                        </a:spcBef>
                      </a:pPr>
                      <a:r>
                        <a:rPr sz="1050" spc="65" dirty="0">
                          <a:latin typeface="Arial Narrow"/>
                          <a:cs typeface="Arial Narrow"/>
                        </a:rPr>
                        <a:t>U.S.</a:t>
                      </a:r>
                      <a:r>
                        <a:rPr sz="1050" spc="1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dirty="0">
                          <a:latin typeface="Arial Narrow"/>
                          <a:cs typeface="Arial Narrow"/>
                        </a:rPr>
                        <a:t>first-</a:t>
                      </a:r>
                      <a:r>
                        <a:rPr sz="1050" spc="60" dirty="0">
                          <a:latin typeface="Arial Narrow"/>
                          <a:cs typeface="Arial Narrow"/>
                        </a:rPr>
                        <a:t>class</a:t>
                      </a:r>
                      <a:r>
                        <a:rPr sz="1050" spc="18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0" dirty="0">
                          <a:latin typeface="Arial Narrow"/>
                          <a:cs typeface="Arial Narrow"/>
                        </a:rPr>
                        <a:t>postage </a:t>
                      </a:r>
                      <a:r>
                        <a:rPr sz="1050" spc="65" dirty="0">
                          <a:latin typeface="Arial Narrow"/>
                          <a:cs typeface="Arial Narrow"/>
                        </a:rPr>
                        <a:t>Wal-</a:t>
                      </a:r>
                      <a:r>
                        <a:rPr sz="1050" spc="45" dirty="0">
                          <a:latin typeface="Arial Narrow"/>
                          <a:cs typeface="Arial Narrow"/>
                        </a:rPr>
                        <a:t>Mart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  <a:p>
                      <a:pPr marL="104139">
                        <a:lnSpc>
                          <a:spcPts val="1170"/>
                        </a:lnSpc>
                      </a:pPr>
                      <a:r>
                        <a:rPr sz="1050" spc="70" dirty="0">
                          <a:latin typeface="Arial Narrow"/>
                          <a:cs typeface="Arial Narrow"/>
                        </a:rPr>
                        <a:t>Southwest</a:t>
                      </a:r>
                      <a:r>
                        <a:rPr sz="1050" spc="45" dirty="0">
                          <a:latin typeface="Arial Narrow"/>
                          <a:cs typeface="Arial Narrow"/>
                        </a:rPr>
                        <a:t> Airlines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520">
                <a:tc>
                  <a:txBody>
                    <a:bodyPr/>
                    <a:lstStyle/>
                    <a:p>
                      <a:pPr marL="104139">
                        <a:lnSpc>
                          <a:spcPts val="1225"/>
                        </a:lnSpc>
                      </a:pPr>
                      <a:r>
                        <a:rPr sz="1050" spc="50" dirty="0">
                          <a:latin typeface="Arial Narrow"/>
                          <a:cs typeface="Arial Narrow"/>
                        </a:rPr>
                        <a:t>Quality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225"/>
                        </a:lnSpc>
                      </a:pPr>
                      <a:r>
                        <a:rPr sz="1050" spc="60" dirty="0">
                          <a:latin typeface="Arial Narrow"/>
                          <a:cs typeface="Arial Narrow"/>
                        </a:rPr>
                        <a:t>High-</a:t>
                      </a:r>
                      <a:r>
                        <a:rPr sz="1050" spc="70" dirty="0">
                          <a:latin typeface="Arial Narrow"/>
                          <a:cs typeface="Arial Narrow"/>
                        </a:rPr>
                        <a:t>performance</a:t>
                      </a:r>
                      <a:r>
                        <a:rPr sz="1050" spc="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5" dirty="0">
                          <a:latin typeface="Arial Narrow"/>
                          <a:cs typeface="Arial Narrow"/>
                        </a:rPr>
                        <a:t>design</a:t>
                      </a:r>
                      <a:r>
                        <a:rPr sz="1050" spc="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70" dirty="0">
                          <a:latin typeface="Arial Narrow"/>
                          <a:cs typeface="Arial Narrow"/>
                        </a:rPr>
                        <a:t>and/</a:t>
                      </a:r>
                      <a:r>
                        <a:rPr sz="1050" spc="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5" dirty="0">
                          <a:latin typeface="Arial Narrow"/>
                          <a:cs typeface="Arial Narrow"/>
                        </a:rPr>
                        <a:t>or</a:t>
                      </a:r>
                      <a:r>
                        <a:rPr sz="1050" spc="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5" dirty="0">
                          <a:latin typeface="Arial Narrow"/>
                          <a:cs typeface="Arial Narrow"/>
                        </a:rPr>
                        <a:t>high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45" dirty="0">
                          <a:latin typeface="Arial Narrow"/>
                          <a:cs typeface="Arial Narrow"/>
                        </a:rPr>
                        <a:t>quality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50" spc="65" dirty="0">
                          <a:latin typeface="Arial Narrow"/>
                          <a:cs typeface="Arial Narrow"/>
                        </a:rPr>
                        <a:t>Consistent</a:t>
                      </a:r>
                      <a:r>
                        <a:rPr sz="1050" spc="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45" dirty="0">
                          <a:latin typeface="Arial Narrow"/>
                          <a:cs typeface="Arial Narrow"/>
                        </a:rPr>
                        <a:t>quality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 marR="3448050">
                        <a:lnSpc>
                          <a:spcPts val="1230"/>
                        </a:lnSpc>
                        <a:spcBef>
                          <a:spcPts val="30"/>
                        </a:spcBef>
                      </a:pPr>
                      <a:r>
                        <a:rPr sz="1050" spc="80" dirty="0">
                          <a:latin typeface="Arial Narrow"/>
                          <a:cs typeface="Arial Narrow"/>
                        </a:rPr>
                        <a:t>Sony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5" dirty="0">
                          <a:latin typeface="Arial Narrow"/>
                          <a:cs typeface="Arial Narrow"/>
                        </a:rPr>
                        <a:t>TV </a:t>
                      </a:r>
                      <a:r>
                        <a:rPr sz="1050" spc="70" dirty="0">
                          <a:latin typeface="Arial Narrow"/>
                          <a:cs typeface="Arial Narrow"/>
                        </a:rPr>
                        <a:t>Lexus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  <a:p>
                      <a:pPr marL="104139">
                        <a:lnSpc>
                          <a:spcPts val="1185"/>
                        </a:lnSpc>
                      </a:pPr>
                      <a:r>
                        <a:rPr sz="1050" spc="55" dirty="0">
                          <a:latin typeface="Arial Narrow"/>
                          <a:cs typeface="Arial Narrow"/>
                        </a:rPr>
                        <a:t>Disneyland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  <a:p>
                      <a:pPr marL="104139">
                        <a:lnSpc>
                          <a:spcPts val="1245"/>
                        </a:lnSpc>
                      </a:pPr>
                      <a:r>
                        <a:rPr sz="1050" spc="60" dirty="0">
                          <a:latin typeface="Arial Narrow"/>
                          <a:cs typeface="Arial Narrow"/>
                        </a:rPr>
                        <a:t>Five-</a:t>
                      </a:r>
                      <a:r>
                        <a:rPr sz="1050" spc="55" dirty="0">
                          <a:latin typeface="Arial Narrow"/>
                          <a:cs typeface="Arial Narrow"/>
                        </a:rPr>
                        <a:t>star</a:t>
                      </a:r>
                      <a:r>
                        <a:rPr sz="1050" spc="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0" dirty="0">
                          <a:latin typeface="Arial Narrow"/>
                          <a:cs typeface="Arial Narrow"/>
                        </a:rPr>
                        <a:t>restaurants</a:t>
                      </a:r>
                      <a:r>
                        <a:rPr sz="1050" spc="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5" dirty="0">
                          <a:latin typeface="Arial Narrow"/>
                          <a:cs typeface="Arial Narrow"/>
                        </a:rPr>
                        <a:t>or</a:t>
                      </a:r>
                      <a:r>
                        <a:rPr sz="1050" spc="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50" dirty="0">
                          <a:latin typeface="Arial Narrow"/>
                          <a:cs typeface="Arial Narrow"/>
                        </a:rPr>
                        <a:t>hotels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  <a:p>
                      <a:pPr marL="104139" marR="2787015">
                        <a:lnSpc>
                          <a:spcPct val="98100"/>
                        </a:lnSpc>
                        <a:spcBef>
                          <a:spcPts val="35"/>
                        </a:spcBef>
                      </a:pPr>
                      <a:r>
                        <a:rPr sz="1050" spc="70" dirty="0">
                          <a:latin typeface="Arial Narrow"/>
                          <a:cs typeface="Arial Narrow"/>
                        </a:rPr>
                        <a:t>Coca-</a:t>
                      </a:r>
                      <a:r>
                        <a:rPr sz="1050" spc="60" dirty="0">
                          <a:latin typeface="Arial Narrow"/>
                          <a:cs typeface="Arial Narrow"/>
                        </a:rPr>
                        <a:t>Cola,</a:t>
                      </a:r>
                      <a:r>
                        <a:rPr sz="1050" spc="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0" dirty="0">
                          <a:latin typeface="Arial Narrow"/>
                          <a:cs typeface="Arial Narrow"/>
                        </a:rPr>
                        <a:t>PepsiCo </a:t>
                      </a:r>
                      <a:r>
                        <a:rPr sz="1050" spc="65" dirty="0">
                          <a:latin typeface="Arial Narrow"/>
                          <a:cs typeface="Arial Narrow"/>
                        </a:rPr>
                        <a:t>Xerox,</a:t>
                      </a:r>
                      <a:r>
                        <a:rPr sz="1050" spc="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55" dirty="0">
                          <a:latin typeface="Arial Narrow"/>
                          <a:cs typeface="Arial Narrow"/>
                        </a:rPr>
                        <a:t>Motorola Electrical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5" dirty="0">
                          <a:latin typeface="Arial Narrow"/>
                          <a:cs typeface="Arial Narrow"/>
                        </a:rPr>
                        <a:t>power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8850">
                <a:tc>
                  <a:txBody>
                    <a:bodyPr/>
                    <a:lstStyle/>
                    <a:p>
                      <a:pPr marL="104139">
                        <a:lnSpc>
                          <a:spcPts val="1245"/>
                        </a:lnSpc>
                      </a:pPr>
                      <a:r>
                        <a:rPr sz="1050" spc="50" dirty="0">
                          <a:latin typeface="Arial Narrow"/>
                          <a:cs typeface="Arial Narrow"/>
                        </a:rPr>
                        <a:t>Time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245"/>
                        </a:lnSpc>
                      </a:pPr>
                      <a:r>
                        <a:rPr sz="1050" spc="70" dirty="0">
                          <a:latin typeface="Arial Narrow"/>
                          <a:cs typeface="Arial Narrow"/>
                        </a:rPr>
                        <a:t>Rapid</a:t>
                      </a:r>
                      <a:r>
                        <a:rPr sz="1050" spc="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50" dirty="0">
                          <a:latin typeface="Arial Narrow"/>
                          <a:cs typeface="Arial Narrow"/>
                        </a:rPr>
                        <a:t>delivery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50" spc="75" dirty="0">
                          <a:latin typeface="Arial Narrow"/>
                          <a:cs typeface="Arial Narrow"/>
                        </a:rPr>
                        <a:t>On-</a:t>
                      </a:r>
                      <a:r>
                        <a:rPr sz="1050" spc="60" dirty="0">
                          <a:latin typeface="Arial Narrow"/>
                          <a:cs typeface="Arial Narrow"/>
                        </a:rPr>
                        <a:t>time</a:t>
                      </a:r>
                      <a:r>
                        <a:rPr sz="1050" spc="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45" dirty="0">
                          <a:latin typeface="Arial Narrow"/>
                          <a:cs typeface="Arial Narrow"/>
                        </a:rPr>
                        <a:t>delivery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 marR="2439670">
                        <a:lnSpc>
                          <a:spcPct val="98000"/>
                        </a:lnSpc>
                        <a:spcBef>
                          <a:spcPts val="5"/>
                        </a:spcBef>
                      </a:pPr>
                      <a:r>
                        <a:rPr sz="1050" spc="95" dirty="0">
                          <a:latin typeface="Arial Narrow"/>
                          <a:cs typeface="Arial Narrow"/>
                        </a:rPr>
                        <a:t>Mc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5" dirty="0">
                          <a:latin typeface="Arial Narrow"/>
                          <a:cs typeface="Arial Narrow"/>
                        </a:rPr>
                        <a:t>Donald’s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50" dirty="0">
                          <a:latin typeface="Arial Narrow"/>
                          <a:cs typeface="Arial Narrow"/>
                        </a:rPr>
                        <a:t>restaurants </a:t>
                      </a:r>
                      <a:r>
                        <a:rPr sz="1050" spc="70" dirty="0">
                          <a:latin typeface="Arial Narrow"/>
                          <a:cs typeface="Arial Narrow"/>
                        </a:rPr>
                        <a:t>Express</a:t>
                      </a:r>
                      <a:r>
                        <a:rPr sz="1050" spc="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55" dirty="0">
                          <a:latin typeface="Arial Narrow"/>
                          <a:cs typeface="Arial Narrow"/>
                        </a:rPr>
                        <a:t>Mail,</a:t>
                      </a:r>
                      <a:r>
                        <a:rPr sz="1050" spc="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75" dirty="0">
                          <a:latin typeface="Arial Narrow"/>
                          <a:cs typeface="Arial Narrow"/>
                        </a:rPr>
                        <a:t>UPS,</a:t>
                      </a:r>
                      <a:r>
                        <a:rPr sz="1050" spc="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0" dirty="0">
                          <a:latin typeface="Arial Narrow"/>
                          <a:cs typeface="Arial Narrow"/>
                        </a:rPr>
                        <a:t>FedEx </a:t>
                      </a:r>
                      <a:r>
                        <a:rPr sz="1050" spc="70" dirty="0">
                          <a:latin typeface="Arial Narrow"/>
                          <a:cs typeface="Arial Narrow"/>
                        </a:rPr>
                        <a:t>One-hour</a:t>
                      </a:r>
                      <a:r>
                        <a:rPr sz="1050" spc="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55" dirty="0">
                          <a:latin typeface="Arial Narrow"/>
                          <a:cs typeface="Arial Narrow"/>
                        </a:rPr>
                        <a:t>photo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  <a:p>
                      <a:pPr marL="104139" marR="3090545">
                        <a:lnSpc>
                          <a:spcPct val="98000"/>
                        </a:lnSpc>
                        <a:spcBef>
                          <a:spcPts val="40"/>
                        </a:spcBef>
                      </a:pPr>
                      <a:r>
                        <a:rPr sz="1050" spc="75" dirty="0">
                          <a:latin typeface="Arial Narrow"/>
                          <a:cs typeface="Arial Narrow"/>
                        </a:rPr>
                        <a:t>Dominos</a:t>
                      </a:r>
                      <a:r>
                        <a:rPr sz="1050" spc="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55" dirty="0">
                          <a:latin typeface="Arial Narrow"/>
                          <a:cs typeface="Arial Narrow"/>
                        </a:rPr>
                        <a:t>Pizza </a:t>
                      </a:r>
                      <a:r>
                        <a:rPr sz="1050" spc="70" dirty="0">
                          <a:latin typeface="Arial Narrow"/>
                          <a:cs typeface="Arial Narrow"/>
                        </a:rPr>
                        <a:t>FedEx</a:t>
                      </a:r>
                      <a:r>
                        <a:rPr sz="1050" spc="5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70" dirty="0">
                          <a:latin typeface="Arial Narrow"/>
                          <a:cs typeface="Arial Narrow"/>
                        </a:rPr>
                        <a:t>Express</a:t>
                      </a:r>
                      <a:r>
                        <a:rPr sz="1050" spc="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45" dirty="0">
                          <a:latin typeface="Arial Narrow"/>
                          <a:cs typeface="Arial Narrow"/>
                        </a:rPr>
                        <a:t>Mail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0735">
                <a:tc>
                  <a:txBody>
                    <a:bodyPr/>
                    <a:lstStyle/>
                    <a:p>
                      <a:pPr marL="104139">
                        <a:lnSpc>
                          <a:spcPts val="1225"/>
                        </a:lnSpc>
                      </a:pPr>
                      <a:r>
                        <a:rPr sz="1050" spc="40" dirty="0">
                          <a:latin typeface="Arial Narrow"/>
                          <a:cs typeface="Arial Narrow"/>
                        </a:rPr>
                        <a:t>Flexibility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225"/>
                        </a:lnSpc>
                      </a:pPr>
                      <a:r>
                        <a:rPr sz="1050" spc="50" dirty="0">
                          <a:latin typeface="Arial Narrow"/>
                          <a:cs typeface="Arial Narrow"/>
                        </a:rPr>
                        <a:t>Variety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</a:pPr>
                      <a:r>
                        <a:rPr sz="1050" spc="65" dirty="0">
                          <a:latin typeface="Arial Narrow"/>
                          <a:cs typeface="Arial Narrow"/>
                        </a:rPr>
                        <a:t>Volume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 marR="2124075">
                        <a:lnSpc>
                          <a:spcPts val="1230"/>
                        </a:lnSpc>
                        <a:spcBef>
                          <a:spcPts val="30"/>
                        </a:spcBef>
                      </a:pPr>
                      <a:r>
                        <a:rPr sz="1050" spc="70" dirty="0">
                          <a:latin typeface="Arial Narrow"/>
                          <a:cs typeface="Arial Narrow"/>
                        </a:rPr>
                        <a:t>Burger</a:t>
                      </a:r>
                      <a:r>
                        <a:rPr sz="1050" spc="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5" dirty="0">
                          <a:latin typeface="Arial Narrow"/>
                          <a:cs typeface="Arial Narrow"/>
                        </a:rPr>
                        <a:t>King</a:t>
                      </a:r>
                      <a:r>
                        <a:rPr sz="1050" spc="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5" dirty="0">
                          <a:latin typeface="Arial Narrow"/>
                          <a:cs typeface="Arial Narrow"/>
                        </a:rPr>
                        <a:t>(“Have</a:t>
                      </a:r>
                      <a:r>
                        <a:rPr sz="1050" spc="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dirty="0">
                          <a:latin typeface="Arial Narrow"/>
                          <a:cs typeface="Arial Narrow"/>
                        </a:rPr>
                        <a:t>it</a:t>
                      </a:r>
                      <a:r>
                        <a:rPr sz="1050" spc="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70" dirty="0">
                          <a:latin typeface="Arial Narrow"/>
                          <a:cs typeface="Arial Narrow"/>
                        </a:rPr>
                        <a:t>your</a:t>
                      </a:r>
                      <a:r>
                        <a:rPr sz="1050" spc="50" dirty="0">
                          <a:latin typeface="Arial Narrow"/>
                          <a:cs typeface="Arial Narrow"/>
                        </a:rPr>
                        <a:t> way”) </a:t>
                      </a:r>
                      <a:r>
                        <a:rPr sz="1050" spc="60" dirty="0">
                          <a:latin typeface="Arial Narrow"/>
                          <a:cs typeface="Arial Narrow"/>
                        </a:rPr>
                        <a:t>Hospital</a:t>
                      </a:r>
                      <a:r>
                        <a:rPr sz="1050" spc="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75" dirty="0">
                          <a:latin typeface="Arial Narrow"/>
                          <a:cs typeface="Arial Narrow"/>
                        </a:rPr>
                        <a:t>emergency</a:t>
                      </a:r>
                      <a:r>
                        <a:rPr sz="1050" spc="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0" dirty="0">
                          <a:latin typeface="Arial Narrow"/>
                          <a:cs typeface="Arial Narrow"/>
                        </a:rPr>
                        <a:t>room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  <a:p>
                      <a:pPr marL="104139" marR="2145030">
                        <a:lnSpc>
                          <a:spcPts val="1240"/>
                        </a:lnSpc>
                        <a:spcBef>
                          <a:spcPts val="65"/>
                        </a:spcBef>
                      </a:pPr>
                      <a:r>
                        <a:rPr sz="1050" spc="95" dirty="0">
                          <a:latin typeface="Arial Narrow"/>
                          <a:cs typeface="Arial Narrow"/>
                        </a:rPr>
                        <a:t>Mc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5" dirty="0">
                          <a:latin typeface="Arial Narrow"/>
                          <a:cs typeface="Arial Narrow"/>
                        </a:rPr>
                        <a:t>Donald’s</a:t>
                      </a:r>
                      <a:r>
                        <a:rPr sz="1050" spc="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70" dirty="0">
                          <a:latin typeface="Arial Narrow"/>
                          <a:cs typeface="Arial Narrow"/>
                        </a:rPr>
                        <a:t>(“Buses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55" dirty="0">
                          <a:latin typeface="Arial Narrow"/>
                          <a:cs typeface="Arial Narrow"/>
                        </a:rPr>
                        <a:t>welcome”) </a:t>
                      </a:r>
                      <a:r>
                        <a:rPr sz="1050" spc="60" dirty="0">
                          <a:latin typeface="Arial Narrow"/>
                          <a:cs typeface="Arial Narrow"/>
                        </a:rPr>
                        <a:t>Toyota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  <a:p>
                      <a:pPr marL="104139">
                        <a:lnSpc>
                          <a:spcPts val="1170"/>
                        </a:lnSpc>
                      </a:pPr>
                      <a:r>
                        <a:rPr sz="1050" spc="70" dirty="0">
                          <a:latin typeface="Arial Narrow"/>
                          <a:cs typeface="Arial Narrow"/>
                        </a:rPr>
                        <a:t>Supermarkets</a:t>
                      </a:r>
                      <a:r>
                        <a:rPr sz="1050" spc="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55" dirty="0">
                          <a:latin typeface="Arial Narrow"/>
                          <a:cs typeface="Arial Narrow"/>
                        </a:rPr>
                        <a:t>(additional</a:t>
                      </a:r>
                      <a:r>
                        <a:rPr sz="1050" spc="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55" dirty="0">
                          <a:latin typeface="Arial Narrow"/>
                          <a:cs typeface="Arial Narrow"/>
                        </a:rPr>
                        <a:t>checkouts)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marL="104139">
                        <a:lnSpc>
                          <a:spcPts val="1225"/>
                        </a:lnSpc>
                      </a:pPr>
                      <a:r>
                        <a:rPr sz="1050" spc="55" dirty="0">
                          <a:latin typeface="Arial Narrow"/>
                          <a:cs typeface="Arial Narrow"/>
                        </a:rPr>
                        <a:t>Service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225"/>
                        </a:lnSpc>
                      </a:pPr>
                      <a:r>
                        <a:rPr sz="1050" spc="65" dirty="0">
                          <a:latin typeface="Arial Narrow"/>
                          <a:cs typeface="Arial Narrow"/>
                        </a:rPr>
                        <a:t>Superior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70" dirty="0">
                          <a:latin typeface="Arial Narrow"/>
                          <a:cs typeface="Arial Narrow"/>
                        </a:rPr>
                        <a:t>customer</a:t>
                      </a:r>
                      <a:r>
                        <a:rPr sz="1050" spc="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50" dirty="0">
                          <a:latin typeface="Arial Narrow"/>
                          <a:cs typeface="Arial Narrow"/>
                        </a:rPr>
                        <a:t>service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 marR="3004820">
                        <a:lnSpc>
                          <a:spcPts val="1230"/>
                        </a:lnSpc>
                        <a:spcBef>
                          <a:spcPts val="30"/>
                        </a:spcBef>
                      </a:pPr>
                      <a:r>
                        <a:rPr sz="1050" spc="55" dirty="0">
                          <a:latin typeface="Arial Narrow"/>
                          <a:cs typeface="Arial Narrow"/>
                        </a:rPr>
                        <a:t>Disneyland </a:t>
                      </a:r>
                      <a:r>
                        <a:rPr sz="1050" spc="60" dirty="0">
                          <a:latin typeface="Arial Narrow"/>
                          <a:cs typeface="Arial Narrow"/>
                        </a:rPr>
                        <a:t>Hewlett-Packard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  <a:p>
                      <a:pPr marL="104139">
                        <a:lnSpc>
                          <a:spcPts val="1190"/>
                        </a:lnSpc>
                      </a:pPr>
                      <a:r>
                        <a:rPr sz="1050" spc="55" dirty="0">
                          <a:latin typeface="Arial Narrow"/>
                          <a:cs typeface="Arial Narrow"/>
                        </a:rPr>
                        <a:t>IBM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  <a:p>
                      <a:pPr marL="104139">
                        <a:lnSpc>
                          <a:spcPts val="1225"/>
                        </a:lnSpc>
                      </a:pPr>
                      <a:r>
                        <a:rPr sz="1050" spc="60" dirty="0">
                          <a:latin typeface="Arial Narrow"/>
                          <a:cs typeface="Arial Narrow"/>
                        </a:rPr>
                        <a:t>Nordstrom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8810">
                <a:tc>
                  <a:txBody>
                    <a:bodyPr/>
                    <a:lstStyle/>
                    <a:p>
                      <a:pPr marL="104139">
                        <a:lnSpc>
                          <a:spcPts val="1225"/>
                        </a:lnSpc>
                      </a:pPr>
                      <a:r>
                        <a:rPr sz="1050" spc="55" dirty="0">
                          <a:latin typeface="Arial Narrow"/>
                          <a:cs typeface="Arial Narrow"/>
                        </a:rPr>
                        <a:t>Location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225"/>
                        </a:lnSpc>
                      </a:pPr>
                      <a:r>
                        <a:rPr sz="1050" spc="60" dirty="0">
                          <a:latin typeface="Arial Narrow"/>
                          <a:cs typeface="Arial Narrow"/>
                        </a:rPr>
                        <a:t>Convenience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 marR="2383155">
                        <a:lnSpc>
                          <a:spcPts val="1230"/>
                        </a:lnSpc>
                        <a:spcBef>
                          <a:spcPts val="30"/>
                        </a:spcBef>
                      </a:pPr>
                      <a:r>
                        <a:rPr sz="1050" spc="65" dirty="0">
                          <a:latin typeface="Arial Narrow"/>
                          <a:cs typeface="Arial Narrow"/>
                        </a:rPr>
                        <a:t>Supermarkets,</a:t>
                      </a:r>
                      <a:r>
                        <a:rPr sz="1050" spc="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65" dirty="0">
                          <a:latin typeface="Arial Narrow"/>
                          <a:cs typeface="Arial Narrow"/>
                        </a:rPr>
                        <a:t>dry</a:t>
                      </a:r>
                      <a:r>
                        <a:rPr sz="1050" spc="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55" dirty="0">
                          <a:latin typeface="Arial Narrow"/>
                          <a:cs typeface="Arial Narrow"/>
                        </a:rPr>
                        <a:t>cleaners </a:t>
                      </a:r>
                      <a:r>
                        <a:rPr sz="1050" spc="65" dirty="0">
                          <a:latin typeface="Arial Narrow"/>
                          <a:cs typeface="Arial Narrow"/>
                        </a:rPr>
                        <a:t>Mall</a:t>
                      </a:r>
                      <a:r>
                        <a:rPr sz="1050" spc="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55" dirty="0">
                          <a:latin typeface="Arial Narrow"/>
                          <a:cs typeface="Arial Narrow"/>
                        </a:rPr>
                        <a:t>stores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  <a:p>
                      <a:pPr marL="104139" marR="3037840">
                        <a:lnSpc>
                          <a:spcPts val="1230"/>
                        </a:lnSpc>
                      </a:pPr>
                      <a:r>
                        <a:rPr sz="1050" spc="65" dirty="0">
                          <a:latin typeface="Arial Narrow"/>
                          <a:cs typeface="Arial Narrow"/>
                        </a:rPr>
                        <a:t>Service</a:t>
                      </a:r>
                      <a:r>
                        <a:rPr sz="1050" spc="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50" dirty="0">
                          <a:latin typeface="Arial Narrow"/>
                          <a:cs typeface="Arial Narrow"/>
                        </a:rPr>
                        <a:t>stations </a:t>
                      </a:r>
                      <a:r>
                        <a:rPr sz="1050" spc="70" dirty="0">
                          <a:latin typeface="Arial Narrow"/>
                          <a:cs typeface="Arial Narrow"/>
                        </a:rPr>
                        <a:t>Banks,</a:t>
                      </a:r>
                      <a:r>
                        <a:rPr sz="1050" spc="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75" dirty="0">
                          <a:latin typeface="Arial Narrow"/>
                          <a:cs typeface="Arial Narrow"/>
                        </a:rPr>
                        <a:t>ATMs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068" y="336296"/>
            <a:ext cx="8489950" cy="2625725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268605" marR="528955" indent="-256540">
              <a:lnSpc>
                <a:spcPct val="80000"/>
              </a:lnSpc>
              <a:spcBef>
                <a:spcPts val="55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Three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strategies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provides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(Costs,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differentiation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response)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an </a:t>
            </a:r>
            <a:r>
              <a:rPr sz="1900" dirty="0">
                <a:latin typeface="Lucida Sans Unicode"/>
                <a:cs typeface="Lucida Sans Unicode"/>
              </a:rPr>
              <a:t>opportunity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operations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managers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achieve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competitive </a:t>
            </a:r>
            <a:r>
              <a:rPr sz="1900" dirty="0">
                <a:latin typeface="Lucida Sans Unicode"/>
                <a:cs typeface="Lucida Sans Unicode"/>
              </a:rPr>
              <a:t>advantage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9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current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situations.</a:t>
            </a:r>
            <a:endParaRPr sz="1900">
              <a:latin typeface="Lucida Sans Unicode"/>
              <a:cs typeface="Lucida Sans Unicode"/>
            </a:endParaRPr>
          </a:p>
          <a:p>
            <a:pPr marL="268605" marR="481330" indent="-256540">
              <a:lnSpc>
                <a:spcPts val="1820"/>
              </a:lnSpc>
              <a:spcBef>
                <a:spcPts val="119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Competitive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advantage</a:t>
            </a:r>
            <a:r>
              <a:rPr sz="1900" spc="-1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implies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creation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system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has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spc="-50" dirty="0">
                <a:latin typeface="Lucida Sans Unicode"/>
                <a:cs typeface="Lucida Sans Unicode"/>
              </a:rPr>
              <a:t>a </a:t>
            </a:r>
            <a:r>
              <a:rPr sz="1900" dirty="0">
                <a:latin typeface="Lucida Sans Unicode"/>
                <a:cs typeface="Lucida Sans Unicode"/>
              </a:rPr>
              <a:t>unique</a:t>
            </a:r>
            <a:r>
              <a:rPr sz="1900" spc="-9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advantage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over</a:t>
            </a:r>
            <a:r>
              <a:rPr sz="1900" spc="-9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competitors.</a:t>
            </a:r>
            <a:endParaRPr sz="1900">
              <a:latin typeface="Lucida Sans Unicode"/>
              <a:cs typeface="Lucida Sans Unicode"/>
            </a:endParaRPr>
          </a:p>
          <a:p>
            <a:pPr marL="268605" indent="-255904">
              <a:lnSpc>
                <a:spcPts val="2050"/>
              </a:lnSpc>
              <a:spcBef>
                <a:spcPts val="76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idea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create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customer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value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efficient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sustainable</a:t>
            </a:r>
            <a:endParaRPr sz="1900">
              <a:latin typeface="Lucida Sans Unicode"/>
              <a:cs typeface="Lucida Sans Unicode"/>
            </a:endParaRPr>
          </a:p>
          <a:p>
            <a:pPr marL="268605">
              <a:lnSpc>
                <a:spcPts val="2050"/>
              </a:lnSpc>
            </a:pPr>
            <a:r>
              <a:rPr sz="1900" spc="-20" dirty="0">
                <a:latin typeface="Lucida Sans Unicode"/>
                <a:cs typeface="Lucida Sans Unicode"/>
              </a:rPr>
              <a:t>way.</a:t>
            </a:r>
            <a:endParaRPr sz="1900">
              <a:latin typeface="Lucida Sans Unicode"/>
              <a:cs typeface="Lucida Sans Unicode"/>
            </a:endParaRPr>
          </a:p>
          <a:p>
            <a:pPr marL="268605" marR="5080" indent="-256540">
              <a:lnSpc>
                <a:spcPct val="80000"/>
              </a:lnSpc>
              <a:spcBef>
                <a:spcPts val="120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Pure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forms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these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strategies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may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exist,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operations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managers</a:t>
            </a:r>
            <a:r>
              <a:rPr sz="1900" spc="50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will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more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likely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called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implement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some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combination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them.</a:t>
            </a:r>
            <a:endParaRPr sz="19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7068" y="5253990"/>
            <a:ext cx="8124825" cy="54864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268605" marR="5080" indent="-256540">
              <a:lnSpc>
                <a:spcPct val="76600"/>
              </a:lnSpc>
              <a:spcBef>
                <a:spcPts val="63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Let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briefly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look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how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managers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achieve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competitive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advantage </a:t>
            </a:r>
            <a:r>
              <a:rPr sz="1900" dirty="0">
                <a:latin typeface="Lucida Sans Unicode"/>
                <a:cs typeface="Lucida Sans Unicode"/>
              </a:rPr>
              <a:t>via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2000" i="1" spc="-50" dirty="0">
                <a:latin typeface="Lucida Sans Unicode"/>
                <a:cs typeface="Lucida Sans Unicode"/>
              </a:rPr>
              <a:t>differentiation</a:t>
            </a:r>
            <a:r>
              <a:rPr sz="1900" spc="-50" dirty="0">
                <a:latin typeface="Lucida Sans Unicode"/>
                <a:cs typeface="Lucida Sans Unicode"/>
              </a:rPr>
              <a:t>,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2000" i="1" spc="-20" dirty="0">
                <a:latin typeface="Lucida Sans Unicode"/>
                <a:cs typeface="Lucida Sans Unicode"/>
              </a:rPr>
              <a:t>low</a:t>
            </a:r>
            <a:r>
              <a:rPr sz="2000" i="1" spc="-100" dirty="0">
                <a:latin typeface="Lucida Sans Unicode"/>
                <a:cs typeface="Lucida Sans Unicode"/>
              </a:rPr>
              <a:t> </a:t>
            </a:r>
            <a:r>
              <a:rPr sz="2000" i="1" spc="-25" dirty="0">
                <a:latin typeface="Lucida Sans Unicode"/>
                <a:cs typeface="Lucida Sans Unicode"/>
              </a:rPr>
              <a:t>cost</a:t>
            </a:r>
            <a:r>
              <a:rPr sz="1900" spc="-25" dirty="0">
                <a:latin typeface="Lucida Sans Unicode"/>
                <a:cs typeface="Lucida Sans Unicode"/>
              </a:rPr>
              <a:t>,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2000" i="1" spc="-10" dirty="0">
                <a:latin typeface="Lucida Sans Unicode"/>
                <a:cs typeface="Lucida Sans Unicode"/>
              </a:rPr>
              <a:t>response</a:t>
            </a:r>
            <a:r>
              <a:rPr sz="1900" spc="-10" dirty="0">
                <a:latin typeface="Lucida Sans Unicode"/>
                <a:cs typeface="Lucida Sans Unicode"/>
              </a:rPr>
              <a:t>.</a:t>
            </a:r>
            <a:endParaRPr sz="1900">
              <a:latin typeface="Lucida Sans Unicode"/>
              <a:cs typeface="Lucida Sans Unicode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0" y="3200400"/>
            <a:ext cx="5076825" cy="195478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</a:rPr>
              <a:t>1.</a:t>
            </a:r>
            <a:r>
              <a:rPr sz="2400" spc="-20" dirty="0">
                <a:solidFill>
                  <a:srgbClr val="006FC0"/>
                </a:solidFill>
              </a:rPr>
              <a:t> </a:t>
            </a:r>
            <a:r>
              <a:rPr sz="2400" spc="-10" dirty="0">
                <a:solidFill>
                  <a:srgbClr val="006FC0"/>
                </a:solidFill>
              </a:rPr>
              <a:t>Differentiation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7068" y="848614"/>
            <a:ext cx="8238490" cy="488823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68605" marR="5080" indent="-256540">
              <a:lnSpc>
                <a:spcPct val="80000"/>
              </a:lnSpc>
              <a:spcBef>
                <a:spcPts val="605"/>
              </a:spcBef>
              <a:buFont typeface="Wingdings 3"/>
              <a:buChar char=""/>
              <a:tabLst>
                <a:tab pos="268605" algn="l"/>
                <a:tab pos="352425" algn="l"/>
              </a:tabLst>
            </a:pPr>
            <a:r>
              <a:rPr sz="1400" dirty="0">
                <a:solidFill>
                  <a:srgbClr val="2CA1BE"/>
                </a:solidFill>
                <a:latin typeface="Times New Roman"/>
                <a:cs typeface="Times New Roman"/>
              </a:rPr>
              <a:t>	</a:t>
            </a:r>
            <a:r>
              <a:rPr sz="2100" spc="-10" dirty="0">
                <a:latin typeface="Lucida Sans Unicode"/>
                <a:cs typeface="Lucida Sans Unicode"/>
              </a:rPr>
              <a:t>Differentiation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is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more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concerned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about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providing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unique </a:t>
            </a:r>
            <a:r>
              <a:rPr sz="2100" dirty="0">
                <a:latin typeface="Lucida Sans Unicode"/>
                <a:cs typeface="Lucida Sans Unicode"/>
              </a:rPr>
              <a:t>and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innovative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products,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it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should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be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regarded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as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going </a:t>
            </a:r>
            <a:r>
              <a:rPr sz="2100" dirty="0">
                <a:latin typeface="Lucida Sans Unicode"/>
                <a:cs typeface="Lucida Sans Unicode"/>
              </a:rPr>
              <a:t>beyond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products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and</a:t>
            </a:r>
            <a:r>
              <a:rPr sz="2100" spc="-8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service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attributes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to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encompass </a:t>
            </a:r>
            <a:r>
              <a:rPr sz="2100" dirty="0">
                <a:latin typeface="Lucida Sans Unicode"/>
                <a:cs typeface="Lucida Sans Unicode"/>
              </a:rPr>
              <a:t>everything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that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positively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influences</a:t>
            </a:r>
            <a:r>
              <a:rPr sz="2100" spc="-8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8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value</a:t>
            </a:r>
            <a:r>
              <a:rPr sz="2100" spc="-8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that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customers </a:t>
            </a:r>
            <a:r>
              <a:rPr sz="2100" dirty="0">
                <a:latin typeface="Lucida Sans Unicode"/>
                <a:cs typeface="Lucida Sans Unicode"/>
              </a:rPr>
              <a:t>derive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from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spc="-25" dirty="0">
                <a:latin typeface="Lucida Sans Unicode"/>
                <a:cs typeface="Lucida Sans Unicode"/>
              </a:rPr>
              <a:t>it.</a:t>
            </a:r>
            <a:endParaRPr sz="2100">
              <a:latin typeface="Lucida Sans Unicode"/>
              <a:cs typeface="Lucida Sans Unicode"/>
            </a:endParaRPr>
          </a:p>
          <a:p>
            <a:pPr marL="268605" marR="73025" indent="-256540">
              <a:lnSpc>
                <a:spcPts val="2020"/>
              </a:lnSpc>
              <a:spcBef>
                <a:spcPts val="2380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100" dirty="0">
                <a:latin typeface="Lucida Sans Unicode"/>
                <a:cs typeface="Lucida Sans Unicode"/>
              </a:rPr>
              <a:t>This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idea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of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differentiation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creates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customer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experience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as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spc="-25" dirty="0">
                <a:latin typeface="Lucida Sans Unicode"/>
                <a:cs typeface="Lucida Sans Unicode"/>
              </a:rPr>
              <a:t>it </a:t>
            </a:r>
            <a:r>
              <a:rPr sz="2100" dirty="0">
                <a:latin typeface="Lucida Sans Unicode"/>
                <a:cs typeface="Lucida Sans Unicode"/>
              </a:rPr>
              <a:t>serves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as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bridge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to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engage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customers.</a:t>
            </a:r>
            <a:endParaRPr sz="2100">
              <a:latin typeface="Lucida Sans Unicode"/>
              <a:cs typeface="Lucida Sans Unicode"/>
            </a:endParaRPr>
          </a:p>
          <a:p>
            <a:pPr marL="268605" marR="141605" indent="-256540">
              <a:lnSpc>
                <a:spcPts val="2020"/>
              </a:lnSpc>
              <a:spcBef>
                <a:spcPts val="2395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100" dirty="0">
                <a:latin typeface="Lucida Sans Unicode"/>
                <a:cs typeface="Lucida Sans Unicode"/>
              </a:rPr>
              <a:t>In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other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words,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uniqueness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can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go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beyond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both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physical </a:t>
            </a:r>
            <a:r>
              <a:rPr sz="2100" dirty="0">
                <a:latin typeface="Lucida Sans Unicode"/>
                <a:cs typeface="Lucida Sans Unicode"/>
              </a:rPr>
              <a:t>characteristics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and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service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attributes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to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encompass</a:t>
            </a:r>
            <a:endParaRPr sz="2100">
              <a:latin typeface="Lucida Sans Unicode"/>
              <a:cs typeface="Lucida Sans Unicode"/>
            </a:endParaRPr>
          </a:p>
          <a:p>
            <a:pPr marL="268605">
              <a:lnSpc>
                <a:spcPts val="2030"/>
              </a:lnSpc>
            </a:pPr>
            <a:r>
              <a:rPr sz="2100" dirty="0">
                <a:latin typeface="Lucida Sans Unicode"/>
                <a:cs typeface="Lucida Sans Unicode"/>
              </a:rPr>
              <a:t>everything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that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impacts</a:t>
            </a:r>
            <a:r>
              <a:rPr sz="2100" spc="-8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customer’s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perception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of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value.</a:t>
            </a:r>
            <a:endParaRPr sz="21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895"/>
              </a:spcBef>
            </a:pPr>
            <a:r>
              <a:rPr sz="21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Examples:</a:t>
            </a:r>
            <a:endParaRPr sz="2100">
              <a:latin typeface="Lucida Sans Unicode"/>
              <a:cs typeface="Lucida Sans Unicode"/>
            </a:endParaRPr>
          </a:p>
          <a:p>
            <a:pPr marL="268605" indent="-255904">
              <a:lnSpc>
                <a:spcPct val="100000"/>
              </a:lnSpc>
              <a:spcBef>
                <a:spcPts val="1714"/>
              </a:spcBef>
              <a:buClr>
                <a:srgbClr val="BE0921"/>
              </a:buClr>
              <a:buSzPct val="59523"/>
              <a:buFont typeface="Arial"/>
              <a:buChar char="►"/>
              <a:tabLst>
                <a:tab pos="268605" algn="l"/>
              </a:tabLst>
            </a:pPr>
            <a:r>
              <a:rPr sz="21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Walt</a:t>
            </a:r>
            <a:r>
              <a:rPr sz="2100" b="1" spc="-85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21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Disney</a:t>
            </a:r>
            <a:r>
              <a:rPr sz="2100" b="1" spc="-85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21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Magic</a:t>
            </a:r>
            <a:r>
              <a:rPr sz="2100" b="1" spc="-80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21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Kingdom</a:t>
            </a:r>
            <a:r>
              <a:rPr sz="2100" b="1" spc="-45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–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experience</a:t>
            </a:r>
            <a:r>
              <a:rPr sz="2100" spc="-10" dirty="0">
                <a:latin typeface="Lucida Sans Unicode"/>
                <a:cs typeface="Lucida Sans Unicode"/>
              </a:rPr>
              <a:t> differentiation</a:t>
            </a:r>
            <a:endParaRPr sz="2100">
              <a:latin typeface="Lucida Sans Unicode"/>
              <a:cs typeface="Lucida Sans Unicode"/>
            </a:endParaRPr>
          </a:p>
          <a:p>
            <a:pPr marL="268605" indent="-255904">
              <a:lnSpc>
                <a:spcPct val="100000"/>
              </a:lnSpc>
              <a:spcBef>
                <a:spcPts val="1645"/>
              </a:spcBef>
              <a:buClr>
                <a:srgbClr val="BE0921"/>
              </a:buClr>
              <a:buSzPct val="59523"/>
              <a:buFont typeface="Arial"/>
              <a:buChar char="►"/>
              <a:tabLst>
                <a:tab pos="268605" algn="l"/>
              </a:tabLst>
            </a:pPr>
            <a:r>
              <a:rPr sz="21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Hard</a:t>
            </a:r>
            <a:r>
              <a:rPr sz="2100" b="1" spc="-50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21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Rock</a:t>
            </a:r>
            <a:r>
              <a:rPr sz="2100" b="1" spc="-65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21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Cafe</a:t>
            </a:r>
            <a:r>
              <a:rPr sz="2100" b="1" spc="-20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–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dining</a:t>
            </a:r>
            <a:r>
              <a:rPr sz="2100" spc="-1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experience</a:t>
            </a:r>
            <a:endParaRPr sz="21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252476"/>
            <a:ext cx="8255000" cy="5583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6720">
              <a:lnSpc>
                <a:spcPct val="100000"/>
              </a:lnSpc>
              <a:spcBef>
                <a:spcPts val="100"/>
              </a:spcBef>
            </a:pPr>
            <a:r>
              <a:rPr sz="2700" b="1" dirty="0">
                <a:solidFill>
                  <a:srgbClr val="6F2F9F"/>
                </a:solidFill>
                <a:latin typeface="Arial"/>
                <a:cs typeface="Arial"/>
              </a:rPr>
              <a:t>2.</a:t>
            </a:r>
            <a:r>
              <a:rPr sz="2700" b="1" spc="-3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6F2F9F"/>
                </a:solidFill>
                <a:latin typeface="Arial"/>
                <a:cs typeface="Arial"/>
              </a:rPr>
              <a:t>Low</a:t>
            </a:r>
            <a:r>
              <a:rPr sz="270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700" b="1" spc="-20" dirty="0">
                <a:solidFill>
                  <a:srgbClr val="6F2F9F"/>
                </a:solidFill>
                <a:latin typeface="Arial"/>
                <a:cs typeface="Arial"/>
              </a:rPr>
              <a:t>Cost</a:t>
            </a:r>
            <a:endParaRPr sz="2700">
              <a:latin typeface="Arial"/>
              <a:cs typeface="Arial"/>
            </a:endParaRPr>
          </a:p>
          <a:p>
            <a:pPr marL="774700" marR="5080" indent="-457834">
              <a:lnSpc>
                <a:spcPct val="100000"/>
              </a:lnSpc>
              <a:buFont typeface="Wingdings"/>
              <a:buChar char=""/>
              <a:tabLst>
                <a:tab pos="774700" algn="l"/>
              </a:tabLst>
            </a:pPr>
            <a:r>
              <a:rPr sz="2700" spc="-10" dirty="0">
                <a:latin typeface="Arial"/>
                <a:cs typeface="Arial"/>
              </a:rPr>
              <a:t>Low-</a:t>
            </a:r>
            <a:r>
              <a:rPr sz="2700" dirty="0">
                <a:latin typeface="Arial"/>
                <a:cs typeface="Arial"/>
              </a:rPr>
              <a:t>cost</a:t>
            </a:r>
            <a:r>
              <a:rPr sz="2700" spc="-30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leadership</a:t>
            </a:r>
            <a:r>
              <a:rPr sz="2700" spc="-20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is</a:t>
            </a:r>
            <a:r>
              <a:rPr sz="2700" spc="-15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about</a:t>
            </a:r>
            <a:r>
              <a:rPr sz="2700" spc="-30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achieving</a:t>
            </a:r>
            <a:r>
              <a:rPr sz="2700" spc="-45" dirty="0">
                <a:latin typeface="Arial"/>
                <a:cs typeface="Arial"/>
              </a:rPr>
              <a:t> </a:t>
            </a:r>
            <a:r>
              <a:rPr sz="2700" spc="-10" dirty="0">
                <a:latin typeface="Arial"/>
                <a:cs typeface="Arial"/>
              </a:rPr>
              <a:t>maximum </a:t>
            </a:r>
            <a:r>
              <a:rPr sz="2700" dirty="0">
                <a:latin typeface="Arial"/>
                <a:cs typeface="Arial"/>
              </a:rPr>
              <a:t>value</a:t>
            </a:r>
            <a:r>
              <a:rPr sz="2700" spc="-15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from</a:t>
            </a:r>
            <a:r>
              <a:rPr sz="2700" spc="-10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your</a:t>
            </a:r>
            <a:r>
              <a:rPr sz="2700" spc="-15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customers’</a:t>
            </a:r>
            <a:r>
              <a:rPr sz="2700" spc="-130" dirty="0">
                <a:latin typeface="Arial"/>
                <a:cs typeface="Arial"/>
              </a:rPr>
              <a:t> </a:t>
            </a:r>
            <a:r>
              <a:rPr sz="2700" spc="-10" dirty="0">
                <a:latin typeface="Arial"/>
                <a:cs typeface="Arial"/>
              </a:rPr>
              <a:t>viewpoint.</a:t>
            </a:r>
            <a:endParaRPr sz="2700">
              <a:latin typeface="Arial"/>
              <a:cs typeface="Arial"/>
            </a:endParaRPr>
          </a:p>
          <a:p>
            <a:pPr marL="398780" marR="194310" indent="-136525">
              <a:lnSpc>
                <a:spcPct val="100000"/>
              </a:lnSpc>
              <a:spcBef>
                <a:spcPts val="1870"/>
              </a:spcBef>
              <a:buFont typeface="Wingdings 3"/>
              <a:buChar char=""/>
              <a:tabLst>
                <a:tab pos="398780" algn="l"/>
                <a:tab pos="720090" algn="l"/>
              </a:tabLst>
            </a:pPr>
            <a:r>
              <a:rPr sz="1800" dirty="0">
                <a:solidFill>
                  <a:srgbClr val="2CA1BE"/>
                </a:solidFill>
                <a:latin typeface="Times New Roman"/>
                <a:cs typeface="Times New Roman"/>
              </a:rPr>
              <a:t>	</a:t>
            </a:r>
            <a:r>
              <a:rPr sz="2700" dirty="0">
                <a:latin typeface="Arial"/>
                <a:cs typeface="Arial"/>
              </a:rPr>
              <a:t>Low</a:t>
            </a:r>
            <a:r>
              <a:rPr sz="2700" spc="-20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costs</a:t>
            </a:r>
            <a:r>
              <a:rPr sz="2700" spc="-30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may</a:t>
            </a:r>
            <a:r>
              <a:rPr sz="2700" spc="-15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provide</a:t>
            </a:r>
            <a:r>
              <a:rPr sz="2700" spc="-15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the</a:t>
            </a:r>
            <a:r>
              <a:rPr sz="2700" spc="-15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maximum</a:t>
            </a:r>
            <a:r>
              <a:rPr sz="2700" spc="-10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value</a:t>
            </a:r>
            <a:r>
              <a:rPr sz="2700" spc="-15" dirty="0">
                <a:latin typeface="Arial"/>
                <a:cs typeface="Arial"/>
              </a:rPr>
              <a:t> </a:t>
            </a:r>
            <a:r>
              <a:rPr sz="2700" spc="-25" dirty="0">
                <a:latin typeface="Arial"/>
                <a:cs typeface="Arial"/>
              </a:rPr>
              <a:t>as </a:t>
            </a:r>
            <a:r>
              <a:rPr sz="2700" dirty="0">
                <a:latin typeface="Arial"/>
                <a:cs typeface="Arial"/>
              </a:rPr>
              <a:t>perceived</a:t>
            </a:r>
            <a:r>
              <a:rPr sz="2700" spc="-35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by</a:t>
            </a:r>
            <a:r>
              <a:rPr sz="2700" spc="-25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customer.</a:t>
            </a:r>
            <a:r>
              <a:rPr sz="2700" spc="-45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Does</a:t>
            </a:r>
            <a:r>
              <a:rPr sz="2700" spc="-25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not</a:t>
            </a:r>
            <a:r>
              <a:rPr sz="2700" spc="-25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imply</a:t>
            </a:r>
            <a:r>
              <a:rPr sz="2700" spc="-25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low</a:t>
            </a:r>
            <a:r>
              <a:rPr sz="2700" spc="-35" dirty="0">
                <a:latin typeface="Arial"/>
                <a:cs typeface="Arial"/>
              </a:rPr>
              <a:t> </a:t>
            </a:r>
            <a:r>
              <a:rPr sz="2700" spc="-25" dirty="0">
                <a:latin typeface="Arial"/>
                <a:cs typeface="Arial"/>
              </a:rPr>
              <a:t>quality.</a:t>
            </a:r>
            <a:endParaRPr sz="2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00"/>
              </a:spcBef>
            </a:pPr>
            <a:endParaRPr sz="2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b="1" spc="-10" dirty="0">
                <a:solidFill>
                  <a:srgbClr val="006FC0"/>
                </a:solidFill>
                <a:latin typeface="Arial"/>
                <a:cs typeface="Arial"/>
              </a:rPr>
              <a:t>Examples:</a:t>
            </a:r>
            <a:endParaRPr sz="2800">
              <a:latin typeface="Arial"/>
              <a:cs typeface="Arial"/>
            </a:endParaRPr>
          </a:p>
          <a:p>
            <a:pPr marL="469265" indent="-456565">
              <a:lnSpc>
                <a:spcPts val="3190"/>
              </a:lnSpc>
              <a:spcBef>
                <a:spcPts val="870"/>
              </a:spcBef>
              <a:buClr>
                <a:srgbClr val="BE0921"/>
              </a:buClr>
              <a:buSzPct val="58928"/>
              <a:buFont typeface="Arial"/>
              <a:buChar char="►"/>
              <a:tabLst>
                <a:tab pos="469265" algn="l"/>
              </a:tabLst>
            </a:pPr>
            <a:r>
              <a:rPr sz="2800" b="1" dirty="0">
                <a:solidFill>
                  <a:srgbClr val="C00000"/>
                </a:solidFill>
                <a:latin typeface="Arial"/>
                <a:cs typeface="Arial"/>
              </a:rPr>
              <a:t>Southwest</a:t>
            </a:r>
            <a:r>
              <a:rPr sz="2800" b="1" spc="-1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C00000"/>
                </a:solidFill>
                <a:latin typeface="Arial"/>
                <a:cs typeface="Arial"/>
              </a:rPr>
              <a:t>Airlines</a:t>
            </a:r>
            <a:r>
              <a:rPr sz="2800" b="1" spc="-9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–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secondary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airports,</a:t>
            </a:r>
            <a:r>
              <a:rPr sz="2800" spc="-114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no</a:t>
            </a:r>
            <a:endParaRPr sz="2800">
              <a:latin typeface="Arial"/>
              <a:cs typeface="Arial"/>
            </a:endParaRPr>
          </a:p>
          <a:p>
            <a:pPr marL="2756535" marR="864869">
              <a:lnSpc>
                <a:spcPts val="3020"/>
              </a:lnSpc>
              <a:spcBef>
                <a:spcPts val="215"/>
              </a:spcBef>
            </a:pPr>
            <a:r>
              <a:rPr sz="2800" dirty="0">
                <a:latin typeface="Arial"/>
                <a:cs typeface="Arial"/>
              </a:rPr>
              <a:t>extra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service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charge,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efficient </a:t>
            </a:r>
            <a:r>
              <a:rPr sz="2800" dirty="0">
                <a:latin typeface="Arial"/>
                <a:cs typeface="Arial"/>
              </a:rPr>
              <a:t>utilization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equipment</a:t>
            </a:r>
            <a:endParaRPr sz="2800">
              <a:latin typeface="Arial"/>
              <a:cs typeface="Arial"/>
            </a:endParaRPr>
          </a:p>
          <a:p>
            <a:pPr marL="469265" indent="-456565">
              <a:lnSpc>
                <a:spcPts val="3195"/>
              </a:lnSpc>
              <a:spcBef>
                <a:spcPts val="825"/>
              </a:spcBef>
              <a:buClr>
                <a:srgbClr val="BE0921"/>
              </a:buClr>
              <a:buSzPct val="58928"/>
              <a:buFont typeface="Arial"/>
              <a:buChar char="►"/>
              <a:tabLst>
                <a:tab pos="469265" algn="l"/>
              </a:tabLst>
            </a:pPr>
            <a:r>
              <a:rPr sz="2800" b="1" dirty="0">
                <a:solidFill>
                  <a:srgbClr val="C00000"/>
                </a:solidFill>
                <a:latin typeface="Arial"/>
                <a:cs typeface="Arial"/>
              </a:rPr>
              <a:t>Walmart</a:t>
            </a:r>
            <a:r>
              <a:rPr sz="2800" b="1" spc="-9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–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small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overhead,</a:t>
            </a:r>
            <a:r>
              <a:rPr sz="2800" spc="-10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shrinkage,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and</a:t>
            </a:r>
            <a:endParaRPr sz="2800">
              <a:latin typeface="Arial"/>
              <a:cs typeface="Arial"/>
            </a:endParaRPr>
          </a:p>
          <a:p>
            <a:pPr marL="2756535">
              <a:lnSpc>
                <a:spcPts val="3195"/>
              </a:lnSpc>
            </a:pPr>
            <a:r>
              <a:rPr sz="2800" dirty="0">
                <a:latin typeface="Arial"/>
                <a:cs typeface="Arial"/>
              </a:rPr>
              <a:t>distribution</a:t>
            </a:r>
            <a:r>
              <a:rPr sz="2800" spc="-1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costs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54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</a:rPr>
              <a:t>3.</a:t>
            </a:r>
            <a:r>
              <a:rPr sz="2400" spc="-20" dirty="0">
                <a:solidFill>
                  <a:srgbClr val="006FC0"/>
                </a:solidFill>
              </a:rPr>
              <a:t> </a:t>
            </a:r>
            <a:r>
              <a:rPr sz="2400" spc="-10" dirty="0">
                <a:solidFill>
                  <a:srgbClr val="006FC0"/>
                </a:solidFill>
              </a:rPr>
              <a:t>Response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933958"/>
            <a:ext cx="8336280" cy="4924425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378460" marR="46355" indent="-256540">
              <a:lnSpc>
                <a:spcPct val="80000"/>
              </a:lnSpc>
              <a:spcBef>
                <a:spcPts val="55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378460" algn="l"/>
              </a:tabLst>
            </a:pPr>
            <a:r>
              <a:rPr sz="1900" dirty="0">
                <a:latin typeface="Lucida Sans Unicode"/>
                <a:cs typeface="Lucida Sans Unicode"/>
              </a:rPr>
              <a:t>Response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consists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being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reliable,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capable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providing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quick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flexible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response.</a:t>
            </a:r>
            <a:endParaRPr sz="1900">
              <a:latin typeface="Lucida Sans Unicode"/>
              <a:cs typeface="Lucida Sans Unicode"/>
            </a:endParaRPr>
          </a:p>
          <a:p>
            <a:pPr marL="378460" marR="19685" indent="-256540">
              <a:lnSpc>
                <a:spcPct val="80000"/>
              </a:lnSpc>
              <a:spcBef>
                <a:spcPts val="240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378460" algn="l"/>
              </a:tabLst>
            </a:pPr>
            <a:r>
              <a:rPr sz="1900" dirty="0">
                <a:latin typeface="Lucida Sans Unicode"/>
                <a:cs typeface="Lucida Sans Unicode"/>
              </a:rPr>
              <a:t>Flexible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response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could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defined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ability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quickly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adapt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to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keep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up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changes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market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place.</a:t>
            </a:r>
            <a:endParaRPr sz="1900">
              <a:latin typeface="Lucida Sans Unicode"/>
              <a:cs typeface="Lucida Sans Unicode"/>
            </a:endParaRPr>
          </a:p>
          <a:p>
            <a:pPr marL="378460" marR="5080" indent="-256540">
              <a:lnSpc>
                <a:spcPts val="1820"/>
              </a:lnSpc>
              <a:spcBef>
                <a:spcPts val="239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378460" algn="l"/>
              </a:tabLst>
            </a:pP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idea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response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also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means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businesses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need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able</a:t>
            </a:r>
            <a:r>
              <a:rPr sz="1900" spc="-25" dirty="0">
                <a:latin typeface="Lucida Sans Unicode"/>
                <a:cs typeface="Lucida Sans Unicode"/>
              </a:rPr>
              <a:t> to </a:t>
            </a:r>
            <a:r>
              <a:rPr sz="1900" dirty="0">
                <a:latin typeface="Lucida Sans Unicode"/>
                <a:cs typeface="Lucida Sans Unicode"/>
              </a:rPr>
              <a:t>develop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deliver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innovative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timely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manner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while </a:t>
            </a:r>
            <a:r>
              <a:rPr sz="1900" dirty="0">
                <a:latin typeface="Lucida Sans Unicode"/>
                <a:cs typeface="Lucida Sans Unicode"/>
              </a:rPr>
              <a:t>creating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customer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value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experience.</a:t>
            </a:r>
            <a:endParaRPr sz="1900">
              <a:latin typeface="Lucida Sans Unicode"/>
              <a:cs typeface="Lucida Sans Unicode"/>
            </a:endParaRPr>
          </a:p>
          <a:p>
            <a:pPr marL="121920">
              <a:lnSpc>
                <a:spcPct val="100000"/>
              </a:lnSpc>
              <a:spcBef>
                <a:spcPts val="1970"/>
              </a:spcBef>
            </a:pPr>
            <a:r>
              <a:rPr sz="19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Examples:</a:t>
            </a:r>
            <a:endParaRPr sz="1900">
              <a:latin typeface="Lucida Sans Unicode"/>
              <a:cs typeface="Lucida Sans Unicode"/>
            </a:endParaRPr>
          </a:p>
          <a:p>
            <a:pPr marL="457200" marR="393700" indent="-445134">
              <a:lnSpc>
                <a:spcPts val="1820"/>
              </a:lnSpc>
              <a:spcBef>
                <a:spcPts val="2390"/>
              </a:spcBef>
              <a:tabLst>
                <a:tab pos="457200" algn="l"/>
              </a:tabLst>
            </a:pPr>
            <a:r>
              <a:rPr sz="1300" spc="-50" dirty="0">
                <a:solidFill>
                  <a:srgbClr val="2CA1BE"/>
                </a:solidFill>
                <a:latin typeface="Arial Unicode MS"/>
                <a:cs typeface="Arial Unicode MS"/>
              </a:rPr>
              <a:t>▶</a:t>
            </a:r>
            <a:r>
              <a:rPr sz="1300" dirty="0">
                <a:solidFill>
                  <a:srgbClr val="2CA1BE"/>
                </a:solidFill>
                <a:latin typeface="Arial Unicode MS"/>
                <a:cs typeface="Arial Unicode MS"/>
              </a:rPr>
              <a:t>	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Flexibility</a:t>
            </a:r>
            <a:r>
              <a:rPr sz="1900" b="1" spc="-7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matching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market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changes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design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innovation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and </a:t>
            </a:r>
            <a:r>
              <a:rPr sz="1900" dirty="0">
                <a:latin typeface="Lucida Sans Unicode"/>
                <a:cs typeface="Lucida Sans Unicode"/>
              </a:rPr>
              <a:t>volumes -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A</a:t>
            </a:r>
            <a:r>
              <a:rPr sz="1900" b="1" spc="-5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way</a:t>
            </a:r>
            <a:r>
              <a:rPr sz="1900" b="1" spc="-50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of</a:t>
            </a:r>
            <a:r>
              <a:rPr sz="1900" b="1" spc="-20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life</a:t>
            </a:r>
            <a:r>
              <a:rPr sz="1900" b="1" spc="-50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at</a:t>
            </a:r>
            <a:r>
              <a:rPr sz="1900" b="1" spc="-10" dirty="0">
                <a:solidFill>
                  <a:srgbClr val="C00000"/>
                </a:solidFill>
                <a:latin typeface="Lucida Sans Unicode"/>
                <a:cs typeface="Lucida Sans Unicode"/>
              </a:rPr>
              <a:t> Hewlett-Packard</a:t>
            </a:r>
            <a:endParaRPr sz="19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964"/>
              </a:spcBef>
              <a:tabLst>
                <a:tab pos="457200" algn="l"/>
              </a:tabLst>
            </a:pPr>
            <a:r>
              <a:rPr sz="1300" spc="-50" dirty="0">
                <a:solidFill>
                  <a:srgbClr val="2CA1BE"/>
                </a:solidFill>
                <a:latin typeface="Arial Unicode MS"/>
                <a:cs typeface="Arial Unicode MS"/>
              </a:rPr>
              <a:t>▶</a:t>
            </a:r>
            <a:r>
              <a:rPr sz="1300" dirty="0">
                <a:solidFill>
                  <a:srgbClr val="2CA1BE"/>
                </a:solidFill>
                <a:latin typeface="Arial Unicode MS"/>
                <a:cs typeface="Arial Unicode MS"/>
              </a:rPr>
              <a:t>	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Reliability</a:t>
            </a:r>
            <a:r>
              <a:rPr sz="1900" b="1" spc="-7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meeting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schedules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30" dirty="0">
                <a:latin typeface="Lucida Sans Unicode"/>
                <a:cs typeface="Lucida Sans Unicode"/>
              </a:rPr>
              <a:t>-</a:t>
            </a:r>
            <a:r>
              <a:rPr sz="19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German</a:t>
            </a:r>
            <a:r>
              <a:rPr sz="1900" b="1" spc="-90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Machine</a:t>
            </a:r>
            <a:r>
              <a:rPr sz="1900" b="1" spc="-65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C00000"/>
                </a:solidFill>
                <a:latin typeface="Lucida Sans Unicode"/>
                <a:cs typeface="Lucida Sans Unicode"/>
              </a:rPr>
              <a:t>Industry</a:t>
            </a:r>
            <a:endParaRPr sz="1900">
              <a:latin typeface="Lucida Sans Unicode"/>
              <a:cs typeface="Lucida Sans Unicode"/>
            </a:endParaRPr>
          </a:p>
          <a:p>
            <a:pPr marL="12700">
              <a:lnSpc>
                <a:spcPts val="2050"/>
              </a:lnSpc>
              <a:spcBef>
                <a:spcPts val="1945"/>
              </a:spcBef>
              <a:tabLst>
                <a:tab pos="457200" algn="l"/>
              </a:tabLst>
            </a:pPr>
            <a:r>
              <a:rPr sz="1300" spc="-50" dirty="0">
                <a:solidFill>
                  <a:srgbClr val="2CA1BE"/>
                </a:solidFill>
                <a:latin typeface="Arial Unicode MS"/>
                <a:cs typeface="Arial Unicode MS"/>
              </a:rPr>
              <a:t>▶</a:t>
            </a:r>
            <a:r>
              <a:rPr sz="1300" dirty="0">
                <a:solidFill>
                  <a:srgbClr val="2CA1BE"/>
                </a:solidFill>
                <a:latin typeface="Arial Unicode MS"/>
                <a:cs typeface="Arial Unicode MS"/>
              </a:rPr>
              <a:t>	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Timeliness</a:t>
            </a:r>
            <a:r>
              <a:rPr sz="1900" b="1" spc="-7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quickness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design,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production,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delivery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spc="-50" dirty="0">
                <a:latin typeface="Lucida Sans Unicode"/>
                <a:cs typeface="Lucida Sans Unicode"/>
              </a:rPr>
              <a:t>-</a:t>
            </a:r>
            <a:endParaRPr sz="1900">
              <a:latin typeface="Lucida Sans Unicode"/>
              <a:cs typeface="Lucida Sans Unicode"/>
            </a:endParaRPr>
          </a:p>
          <a:p>
            <a:pPr marL="3670935">
              <a:lnSpc>
                <a:spcPts val="2050"/>
              </a:lnSpc>
            </a:pPr>
            <a:r>
              <a:rPr sz="19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Johnson</a:t>
            </a:r>
            <a:r>
              <a:rPr sz="1900" b="1" spc="-65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Electric,</a:t>
            </a:r>
            <a:r>
              <a:rPr sz="1900" b="1" spc="-65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Pizza</a:t>
            </a:r>
            <a:r>
              <a:rPr sz="1900" b="1" spc="-65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Hut,</a:t>
            </a:r>
            <a:r>
              <a:rPr sz="1900" b="1" spc="-55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C00000"/>
                </a:solidFill>
                <a:latin typeface="Lucida Sans Unicode"/>
                <a:cs typeface="Lucida Sans Unicode"/>
              </a:rPr>
              <a:t>Motorola</a:t>
            </a:r>
            <a:endParaRPr sz="19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2480</Words>
  <Application>Microsoft Office PowerPoint</Application>
  <PresentationFormat>On-screen Show (4:3)</PresentationFormat>
  <Paragraphs>208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 Unicode MS</vt:lpstr>
      <vt:lpstr>Arial</vt:lpstr>
      <vt:lpstr>Arial Narrow</vt:lpstr>
      <vt:lpstr>Calibri</vt:lpstr>
      <vt:lpstr>Lucida Sans Unicode</vt:lpstr>
      <vt:lpstr>Times New Roman</vt:lpstr>
      <vt:lpstr>Wingdings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Differentiation</vt:lpstr>
      <vt:lpstr>PowerPoint Presentation</vt:lpstr>
      <vt:lpstr>3. Response</vt:lpstr>
      <vt:lpstr>Strategy Hierarchy and Their Linkage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Manufacturing Strategies</vt:lpstr>
      <vt:lpstr>1. Competitive Priorities</vt:lpstr>
      <vt:lpstr>2 Decision Categories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anish pahi</cp:lastModifiedBy>
  <cp:revision>2</cp:revision>
  <dcterms:created xsi:type="dcterms:W3CDTF">2024-08-03T14:47:58Z</dcterms:created>
  <dcterms:modified xsi:type="dcterms:W3CDTF">2024-08-03T14:56:38Z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2024-08-03T00:00:00Z</vt:filetime>
  </property>
  <property fmtid="{D5CDD505-2E9C-101B-9397-08002B2CF9AE}" pid="3" name="Producer">
    <vt:lpwstr>3-Heights™ PDF Toolbox API 6.12.0.6 (http://www.pdf-tools.com)</vt:lpwstr>
  </property>
</Properties>
</file>