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6FC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FC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696" y="913063"/>
                </a:lnTo>
                <a:lnTo>
                  <a:pt x="4897398" y="913063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9" y="918981"/>
                </a:lnTo>
                <a:lnTo>
                  <a:pt x="3651882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7941" y="327507"/>
            <a:ext cx="5081270" cy="73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2476725"/>
            <a:ext cx="7910830" cy="339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6FC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tudynotesnepal.co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hyperlink" Target="http://www.studynotesnepal.com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hyperlink" Target="http://www.studynotesnepal.com/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hyperlink" Target="http://www.studynotesnepal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://www.studynotesnepal.com/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5165"/>
            <a:ext cx="609219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Concept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Product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Design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Product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Development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Process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Difference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between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Product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Design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Emerging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Issues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Product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Design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Value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Analysis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Concurrent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Engineering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Quality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Function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Deployment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(QFD)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1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Waiting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Line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Theory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(Single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Channel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Only)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04" y="631915"/>
            <a:ext cx="3340868" cy="355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9615"/>
            <a:ext cx="789622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must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try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identify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optimum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size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competitive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situation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his/her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organization;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otherwise </a:t>
            </a:r>
            <a:r>
              <a:rPr sz="1700" dirty="0">
                <a:latin typeface="Lucida Sans Unicode"/>
                <a:cs typeface="Lucida Sans Unicode"/>
              </a:rPr>
              <a:t>organization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lose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valuable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customers.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concept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optimum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size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illustrated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help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figure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given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below: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717" y="1676400"/>
            <a:ext cx="8229600" cy="3810000"/>
          </a:xfrm>
          <a:custGeom>
            <a:avLst/>
            <a:gdLst/>
            <a:ahLst/>
            <a:cxnLst/>
            <a:rect l="l" t="t" r="r" b="b"/>
            <a:pathLst>
              <a:path w="8229600" h="3810000">
                <a:moveTo>
                  <a:pt x="0" y="3810000"/>
                </a:moveTo>
                <a:lnTo>
                  <a:pt x="8229219" y="3810000"/>
                </a:lnTo>
                <a:lnTo>
                  <a:pt x="8229219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380" y="3312490"/>
            <a:ext cx="1568450" cy="781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18110" marR="93345" indent="-9525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Optimum</a:t>
            </a:r>
            <a:r>
              <a:rPr sz="16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Size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Service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90036" y="1836343"/>
            <a:ext cx="5603875" cy="3477895"/>
            <a:chOff x="3090036" y="1836343"/>
            <a:chExt cx="5603875" cy="3477895"/>
          </a:xfrm>
        </p:grpSpPr>
        <p:sp>
          <p:nvSpPr>
            <p:cNvPr id="6" name="object 6"/>
            <p:cNvSpPr/>
            <p:nvPr/>
          </p:nvSpPr>
          <p:spPr>
            <a:xfrm>
              <a:off x="3405250" y="2412745"/>
              <a:ext cx="5080" cy="2292985"/>
            </a:xfrm>
            <a:custGeom>
              <a:avLst/>
              <a:gdLst/>
              <a:ahLst/>
              <a:cxnLst/>
              <a:rect l="l" t="t" r="r" b="b"/>
              <a:pathLst>
                <a:path w="5079" h="2292985">
                  <a:moveTo>
                    <a:pt x="4952" y="0"/>
                  </a:moveTo>
                  <a:lnTo>
                    <a:pt x="0" y="229298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0037" y="3033140"/>
              <a:ext cx="3088640" cy="1697989"/>
            </a:xfrm>
            <a:custGeom>
              <a:avLst/>
              <a:gdLst/>
              <a:ahLst/>
              <a:cxnLst/>
              <a:rect l="l" t="t" r="r" b="b"/>
              <a:pathLst>
                <a:path w="3088640" h="1697989">
                  <a:moveTo>
                    <a:pt x="320167" y="680720"/>
                  </a:moveTo>
                  <a:lnTo>
                    <a:pt x="304419" y="672846"/>
                  </a:lnTo>
                  <a:lnTo>
                    <a:pt x="243967" y="642620"/>
                  </a:lnTo>
                  <a:lnTo>
                    <a:pt x="264109" y="672846"/>
                  </a:lnTo>
                  <a:lnTo>
                    <a:pt x="0" y="672846"/>
                  </a:lnTo>
                  <a:lnTo>
                    <a:pt x="0" y="688721"/>
                  </a:lnTo>
                  <a:lnTo>
                    <a:pt x="264020" y="688721"/>
                  </a:lnTo>
                  <a:lnTo>
                    <a:pt x="269367" y="680720"/>
                  </a:lnTo>
                  <a:lnTo>
                    <a:pt x="243967" y="718820"/>
                  </a:lnTo>
                  <a:lnTo>
                    <a:pt x="304165" y="688721"/>
                  </a:lnTo>
                  <a:lnTo>
                    <a:pt x="320167" y="680720"/>
                  </a:lnTo>
                  <a:close/>
                </a:path>
                <a:path w="3088640" h="1697989">
                  <a:moveTo>
                    <a:pt x="635381" y="1659890"/>
                  </a:moveTo>
                  <a:lnTo>
                    <a:pt x="619379" y="1651889"/>
                  </a:lnTo>
                  <a:lnTo>
                    <a:pt x="559181" y="1621790"/>
                  </a:lnTo>
                  <a:lnTo>
                    <a:pt x="579234" y="1651889"/>
                  </a:lnTo>
                  <a:lnTo>
                    <a:pt x="315214" y="1651889"/>
                  </a:lnTo>
                  <a:lnTo>
                    <a:pt x="315214" y="1667764"/>
                  </a:lnTo>
                  <a:lnTo>
                    <a:pt x="579323" y="1667764"/>
                  </a:lnTo>
                  <a:lnTo>
                    <a:pt x="559181" y="1697990"/>
                  </a:lnTo>
                  <a:lnTo>
                    <a:pt x="619620" y="1667764"/>
                  </a:lnTo>
                  <a:lnTo>
                    <a:pt x="635381" y="1659890"/>
                  </a:lnTo>
                  <a:close/>
                </a:path>
                <a:path w="3088640" h="1697989">
                  <a:moveTo>
                    <a:pt x="3088640" y="274574"/>
                  </a:moveTo>
                  <a:lnTo>
                    <a:pt x="3059950" y="293585"/>
                  </a:lnTo>
                  <a:lnTo>
                    <a:pt x="3060700" y="0"/>
                  </a:lnTo>
                  <a:lnTo>
                    <a:pt x="3032125" y="0"/>
                  </a:lnTo>
                  <a:lnTo>
                    <a:pt x="3031375" y="293458"/>
                  </a:lnTo>
                  <a:lnTo>
                    <a:pt x="3002915" y="274447"/>
                  </a:lnTo>
                  <a:lnTo>
                    <a:pt x="3045587" y="360172"/>
                  </a:lnTo>
                  <a:lnTo>
                    <a:pt x="3074263" y="303149"/>
                  </a:lnTo>
                  <a:lnTo>
                    <a:pt x="3088640" y="274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672" y="1843011"/>
              <a:ext cx="4876800" cy="1177925"/>
            </a:xfrm>
            <a:custGeom>
              <a:avLst/>
              <a:gdLst/>
              <a:ahLst/>
              <a:cxnLst/>
              <a:rect l="l" t="t" r="r" b="b"/>
              <a:pathLst>
                <a:path w="4876800" h="1177925">
                  <a:moveTo>
                    <a:pt x="4876673" y="0"/>
                  </a:moveTo>
                  <a:lnTo>
                    <a:pt x="0" y="0"/>
                  </a:lnTo>
                  <a:lnTo>
                    <a:pt x="0" y="1177429"/>
                  </a:lnTo>
                  <a:lnTo>
                    <a:pt x="4876673" y="1177429"/>
                  </a:lnTo>
                  <a:lnTo>
                    <a:pt x="487667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672" y="1843011"/>
              <a:ext cx="4876800" cy="1177925"/>
            </a:xfrm>
            <a:custGeom>
              <a:avLst/>
              <a:gdLst/>
              <a:ahLst/>
              <a:cxnLst/>
              <a:rect l="l" t="t" r="r" b="b"/>
              <a:pathLst>
                <a:path w="4876800" h="1177925">
                  <a:moveTo>
                    <a:pt x="0" y="1177429"/>
                  </a:moveTo>
                  <a:lnTo>
                    <a:pt x="4876673" y="1177429"/>
                  </a:lnTo>
                  <a:lnTo>
                    <a:pt x="4876673" y="0"/>
                  </a:lnTo>
                  <a:lnTo>
                    <a:pt x="0" y="0"/>
                  </a:lnTo>
                  <a:lnTo>
                    <a:pt x="0" y="1177429"/>
                  </a:lnTo>
                  <a:close/>
                </a:path>
              </a:pathLst>
            </a:custGeom>
            <a:ln w="13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0149" y="4128058"/>
              <a:ext cx="4947285" cy="1179195"/>
            </a:xfrm>
            <a:custGeom>
              <a:avLst/>
              <a:gdLst/>
              <a:ahLst/>
              <a:cxnLst/>
              <a:rect l="l" t="t" r="r" b="b"/>
              <a:pathLst>
                <a:path w="4947284" h="1179195">
                  <a:moveTo>
                    <a:pt x="4946904" y="0"/>
                  </a:moveTo>
                  <a:lnTo>
                    <a:pt x="0" y="0"/>
                  </a:lnTo>
                  <a:lnTo>
                    <a:pt x="0" y="1179017"/>
                  </a:lnTo>
                  <a:lnTo>
                    <a:pt x="4946904" y="1179017"/>
                  </a:lnTo>
                  <a:lnTo>
                    <a:pt x="49469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0149" y="4128058"/>
              <a:ext cx="4947285" cy="1179195"/>
            </a:xfrm>
            <a:custGeom>
              <a:avLst/>
              <a:gdLst/>
              <a:ahLst/>
              <a:cxnLst/>
              <a:rect l="l" t="t" r="r" b="b"/>
              <a:pathLst>
                <a:path w="4947284" h="1179195">
                  <a:moveTo>
                    <a:pt x="0" y="1179017"/>
                  </a:moveTo>
                  <a:lnTo>
                    <a:pt x="4946904" y="1179017"/>
                  </a:lnTo>
                  <a:lnTo>
                    <a:pt x="4946904" y="0"/>
                  </a:lnTo>
                  <a:lnTo>
                    <a:pt x="0" y="0"/>
                  </a:lnTo>
                  <a:lnTo>
                    <a:pt x="0" y="1179017"/>
                  </a:lnTo>
                  <a:close/>
                </a:path>
              </a:pathLst>
            </a:custGeom>
            <a:ln w="13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15865" y="3418725"/>
            <a:ext cx="2680970" cy="3333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64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BALANCED SIZE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98773" y="2387345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6" y="38100"/>
                </a:moveTo>
                <a:lnTo>
                  <a:pt x="243966" y="76200"/>
                </a:lnTo>
                <a:lnTo>
                  <a:pt x="304418" y="45974"/>
                </a:lnTo>
                <a:lnTo>
                  <a:pt x="269366" y="45974"/>
                </a:lnTo>
                <a:lnTo>
                  <a:pt x="269366" y="38100"/>
                </a:lnTo>
                <a:close/>
              </a:path>
              <a:path w="320675" h="76200">
                <a:moveTo>
                  <a:pt x="264032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64117" y="45974"/>
                </a:lnTo>
                <a:lnTo>
                  <a:pt x="269366" y="38100"/>
                </a:lnTo>
                <a:lnTo>
                  <a:pt x="264032" y="30099"/>
                </a:lnTo>
                <a:close/>
              </a:path>
              <a:path w="320675" h="76200">
                <a:moveTo>
                  <a:pt x="304164" y="30099"/>
                </a:moveTo>
                <a:lnTo>
                  <a:pt x="269366" y="30099"/>
                </a:lnTo>
                <a:lnTo>
                  <a:pt x="269366" y="45974"/>
                </a:lnTo>
                <a:lnTo>
                  <a:pt x="304418" y="45974"/>
                </a:lnTo>
                <a:lnTo>
                  <a:pt x="320166" y="38100"/>
                </a:lnTo>
                <a:lnTo>
                  <a:pt x="304164" y="30099"/>
                </a:lnTo>
                <a:close/>
              </a:path>
              <a:path w="320675" h="76200">
                <a:moveTo>
                  <a:pt x="243966" y="0"/>
                </a:moveTo>
                <a:lnTo>
                  <a:pt x="269366" y="38100"/>
                </a:lnTo>
                <a:lnTo>
                  <a:pt x="269366" y="30099"/>
                </a:lnTo>
                <a:lnTo>
                  <a:pt x="304164" y="30099"/>
                </a:lnTo>
                <a:lnTo>
                  <a:pt x="24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86060" y="1939759"/>
          <a:ext cx="905510" cy="963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marL="7620" algn="ctr">
                        <a:lnSpc>
                          <a:spcPts val="1764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High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ts val="166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Quality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Service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Designed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696586" y="2374645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6" y="38100"/>
                </a:moveTo>
                <a:lnTo>
                  <a:pt x="243966" y="76200"/>
                </a:lnTo>
                <a:lnTo>
                  <a:pt x="304418" y="45974"/>
                </a:lnTo>
                <a:lnTo>
                  <a:pt x="269366" y="45974"/>
                </a:lnTo>
                <a:lnTo>
                  <a:pt x="269366" y="38100"/>
                </a:lnTo>
                <a:close/>
              </a:path>
              <a:path w="320675" h="76200">
                <a:moveTo>
                  <a:pt x="264032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64117" y="45974"/>
                </a:lnTo>
                <a:lnTo>
                  <a:pt x="269366" y="38100"/>
                </a:lnTo>
                <a:lnTo>
                  <a:pt x="264032" y="30099"/>
                </a:lnTo>
                <a:close/>
              </a:path>
              <a:path w="320675" h="76200">
                <a:moveTo>
                  <a:pt x="304164" y="30099"/>
                </a:moveTo>
                <a:lnTo>
                  <a:pt x="269366" y="30099"/>
                </a:lnTo>
                <a:lnTo>
                  <a:pt x="269366" y="45974"/>
                </a:lnTo>
                <a:lnTo>
                  <a:pt x="304418" y="45974"/>
                </a:lnTo>
                <a:lnTo>
                  <a:pt x="320166" y="38100"/>
                </a:lnTo>
                <a:lnTo>
                  <a:pt x="304164" y="30099"/>
                </a:lnTo>
                <a:close/>
              </a:path>
              <a:path w="320675" h="76200">
                <a:moveTo>
                  <a:pt x="243966" y="0"/>
                </a:moveTo>
                <a:lnTo>
                  <a:pt x="269366" y="38100"/>
                </a:lnTo>
                <a:lnTo>
                  <a:pt x="269366" y="30099"/>
                </a:lnTo>
                <a:lnTo>
                  <a:pt x="304164" y="30099"/>
                </a:lnTo>
                <a:lnTo>
                  <a:pt x="24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2469" y="2100148"/>
            <a:ext cx="901700" cy="6305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6670" marR="19050" indent="8890">
              <a:lnSpc>
                <a:spcPts val="1800"/>
              </a:lnSpc>
              <a:spcBef>
                <a:spcPts val="25"/>
              </a:spcBef>
            </a:pPr>
            <a:r>
              <a:rPr sz="1500" dirty="0">
                <a:latin typeface="Arial"/>
                <a:cs typeface="Arial"/>
              </a:rPr>
              <a:t>High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Cost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Service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28105" y="2363470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7" y="38100"/>
                </a:moveTo>
                <a:lnTo>
                  <a:pt x="243967" y="76200"/>
                </a:lnTo>
                <a:lnTo>
                  <a:pt x="304165" y="46100"/>
                </a:lnTo>
                <a:lnTo>
                  <a:pt x="269367" y="46100"/>
                </a:lnTo>
                <a:lnTo>
                  <a:pt x="269367" y="38100"/>
                </a:lnTo>
                <a:close/>
              </a:path>
              <a:path w="320675" h="76200">
                <a:moveTo>
                  <a:pt x="264117" y="30225"/>
                </a:moveTo>
                <a:lnTo>
                  <a:pt x="0" y="30225"/>
                </a:lnTo>
                <a:lnTo>
                  <a:pt x="0" y="46100"/>
                </a:lnTo>
                <a:lnTo>
                  <a:pt x="264033" y="46100"/>
                </a:lnTo>
                <a:lnTo>
                  <a:pt x="269367" y="38100"/>
                </a:lnTo>
                <a:lnTo>
                  <a:pt x="264117" y="30225"/>
                </a:lnTo>
                <a:close/>
              </a:path>
              <a:path w="320675" h="76200">
                <a:moveTo>
                  <a:pt x="304419" y="30225"/>
                </a:moveTo>
                <a:lnTo>
                  <a:pt x="269367" y="30225"/>
                </a:lnTo>
                <a:lnTo>
                  <a:pt x="269367" y="46100"/>
                </a:lnTo>
                <a:lnTo>
                  <a:pt x="304165" y="46100"/>
                </a:lnTo>
                <a:lnTo>
                  <a:pt x="320167" y="38100"/>
                </a:lnTo>
                <a:lnTo>
                  <a:pt x="304419" y="30225"/>
                </a:lnTo>
                <a:close/>
              </a:path>
              <a:path w="320675" h="76200">
                <a:moveTo>
                  <a:pt x="243967" y="0"/>
                </a:moveTo>
                <a:lnTo>
                  <a:pt x="269367" y="38100"/>
                </a:lnTo>
                <a:lnTo>
                  <a:pt x="269367" y="30225"/>
                </a:lnTo>
                <a:lnTo>
                  <a:pt x="304419" y="30225"/>
                </a:lnTo>
                <a:lnTo>
                  <a:pt x="243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48272" y="2088972"/>
            <a:ext cx="901700" cy="6305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37160" marR="129539" indent="121920">
              <a:lnSpc>
                <a:spcPts val="1800"/>
              </a:lnSpc>
              <a:spcBef>
                <a:spcPts val="25"/>
              </a:spcBef>
            </a:pPr>
            <a:r>
              <a:rPr sz="1500" spc="-20" dirty="0">
                <a:latin typeface="Arial"/>
                <a:cs typeface="Arial"/>
              </a:rPr>
              <a:t>High </a:t>
            </a:r>
            <a:r>
              <a:rPr sz="1500" spc="-10" dirty="0">
                <a:latin typeface="Arial"/>
                <a:cs typeface="Arial"/>
              </a:rPr>
              <a:t>Charge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49972" y="2374645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7" y="38100"/>
                </a:moveTo>
                <a:lnTo>
                  <a:pt x="243967" y="76200"/>
                </a:lnTo>
                <a:lnTo>
                  <a:pt x="304419" y="45974"/>
                </a:lnTo>
                <a:lnTo>
                  <a:pt x="269367" y="45974"/>
                </a:lnTo>
                <a:lnTo>
                  <a:pt x="269367" y="38100"/>
                </a:lnTo>
                <a:close/>
              </a:path>
              <a:path w="320675" h="76200">
                <a:moveTo>
                  <a:pt x="264033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64117" y="45974"/>
                </a:lnTo>
                <a:lnTo>
                  <a:pt x="269367" y="38100"/>
                </a:lnTo>
                <a:lnTo>
                  <a:pt x="264033" y="30099"/>
                </a:lnTo>
                <a:close/>
              </a:path>
              <a:path w="320675" h="76200">
                <a:moveTo>
                  <a:pt x="304165" y="30099"/>
                </a:moveTo>
                <a:lnTo>
                  <a:pt x="269367" y="30099"/>
                </a:lnTo>
                <a:lnTo>
                  <a:pt x="269367" y="45974"/>
                </a:lnTo>
                <a:lnTo>
                  <a:pt x="304419" y="45974"/>
                </a:lnTo>
                <a:lnTo>
                  <a:pt x="320167" y="38100"/>
                </a:lnTo>
                <a:lnTo>
                  <a:pt x="304165" y="30099"/>
                </a:lnTo>
                <a:close/>
              </a:path>
              <a:path w="320675" h="76200">
                <a:moveTo>
                  <a:pt x="243967" y="0"/>
                </a:moveTo>
                <a:lnTo>
                  <a:pt x="269367" y="38100"/>
                </a:lnTo>
                <a:lnTo>
                  <a:pt x="269367" y="30099"/>
                </a:lnTo>
                <a:lnTo>
                  <a:pt x="304165" y="30099"/>
                </a:lnTo>
                <a:lnTo>
                  <a:pt x="243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7506" y="1944522"/>
            <a:ext cx="1029335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85090" marR="75565" indent="12700" algn="ctr">
              <a:lnSpc>
                <a:spcPts val="1560"/>
              </a:lnSpc>
              <a:spcBef>
                <a:spcPts val="15"/>
              </a:spcBef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Possibility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 Losing Customers</a:t>
            </a:r>
            <a:endParaRPr sz="1300">
              <a:latin typeface="Arial"/>
              <a:cs typeface="Arial"/>
            </a:endParaRPr>
          </a:p>
          <a:p>
            <a:pPr marL="258445" marR="250190" indent="9525" algn="ctr">
              <a:lnSpc>
                <a:spcPts val="1560"/>
              </a:lnSpc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[Price Effect]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792537" y="4232744"/>
          <a:ext cx="905510" cy="963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marL="12065" algn="ctr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Low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270" algn="ctr">
                        <a:lnSpc>
                          <a:spcPts val="166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Quality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Service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is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Designed,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4703064" y="4667630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6" y="38100"/>
                </a:moveTo>
                <a:lnTo>
                  <a:pt x="243966" y="76200"/>
                </a:lnTo>
                <a:lnTo>
                  <a:pt x="304418" y="45974"/>
                </a:lnTo>
                <a:lnTo>
                  <a:pt x="269366" y="45974"/>
                </a:lnTo>
                <a:lnTo>
                  <a:pt x="269366" y="38100"/>
                </a:lnTo>
                <a:close/>
              </a:path>
              <a:path w="320675" h="76200">
                <a:moveTo>
                  <a:pt x="264032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64117" y="45974"/>
                </a:lnTo>
                <a:lnTo>
                  <a:pt x="269366" y="38100"/>
                </a:lnTo>
                <a:lnTo>
                  <a:pt x="264032" y="30099"/>
                </a:lnTo>
                <a:close/>
              </a:path>
              <a:path w="320675" h="76200">
                <a:moveTo>
                  <a:pt x="304164" y="30099"/>
                </a:moveTo>
                <a:lnTo>
                  <a:pt x="269366" y="30099"/>
                </a:lnTo>
                <a:lnTo>
                  <a:pt x="269366" y="45974"/>
                </a:lnTo>
                <a:lnTo>
                  <a:pt x="304418" y="45974"/>
                </a:lnTo>
                <a:lnTo>
                  <a:pt x="320166" y="38100"/>
                </a:lnTo>
                <a:lnTo>
                  <a:pt x="304164" y="30099"/>
                </a:lnTo>
                <a:close/>
              </a:path>
              <a:path w="320675" h="76200">
                <a:moveTo>
                  <a:pt x="243966" y="0"/>
                </a:moveTo>
                <a:lnTo>
                  <a:pt x="269366" y="38100"/>
                </a:lnTo>
                <a:lnTo>
                  <a:pt x="269366" y="30099"/>
                </a:lnTo>
                <a:lnTo>
                  <a:pt x="304164" y="30099"/>
                </a:lnTo>
                <a:lnTo>
                  <a:pt x="24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8946" y="4393133"/>
            <a:ext cx="901700" cy="6305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7305" marR="20320" indent="30480">
              <a:lnSpc>
                <a:spcPts val="1800"/>
              </a:lnSpc>
              <a:spcBef>
                <a:spcPts val="30"/>
              </a:spcBef>
            </a:pPr>
            <a:r>
              <a:rPr sz="1500" dirty="0">
                <a:latin typeface="Arial"/>
                <a:cs typeface="Arial"/>
              </a:rPr>
              <a:t>Low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Cost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Service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34709" y="4656454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6" y="38100"/>
                </a:moveTo>
                <a:lnTo>
                  <a:pt x="243966" y="76200"/>
                </a:lnTo>
                <a:lnTo>
                  <a:pt x="304164" y="46101"/>
                </a:lnTo>
                <a:lnTo>
                  <a:pt x="269366" y="46101"/>
                </a:lnTo>
                <a:lnTo>
                  <a:pt x="269366" y="38100"/>
                </a:lnTo>
                <a:close/>
              </a:path>
              <a:path w="320675" h="76200">
                <a:moveTo>
                  <a:pt x="264117" y="30226"/>
                </a:moveTo>
                <a:lnTo>
                  <a:pt x="0" y="30226"/>
                </a:lnTo>
                <a:lnTo>
                  <a:pt x="0" y="46101"/>
                </a:lnTo>
                <a:lnTo>
                  <a:pt x="264032" y="46101"/>
                </a:lnTo>
                <a:lnTo>
                  <a:pt x="269366" y="38100"/>
                </a:lnTo>
                <a:lnTo>
                  <a:pt x="264117" y="30226"/>
                </a:lnTo>
                <a:close/>
              </a:path>
              <a:path w="320675" h="76200">
                <a:moveTo>
                  <a:pt x="304418" y="30226"/>
                </a:moveTo>
                <a:lnTo>
                  <a:pt x="269366" y="30226"/>
                </a:lnTo>
                <a:lnTo>
                  <a:pt x="269366" y="46101"/>
                </a:lnTo>
                <a:lnTo>
                  <a:pt x="304164" y="46101"/>
                </a:lnTo>
                <a:lnTo>
                  <a:pt x="320166" y="38100"/>
                </a:lnTo>
                <a:lnTo>
                  <a:pt x="304418" y="30226"/>
                </a:lnTo>
                <a:close/>
              </a:path>
              <a:path w="320675" h="76200">
                <a:moveTo>
                  <a:pt x="243966" y="0"/>
                </a:moveTo>
                <a:lnTo>
                  <a:pt x="269366" y="38100"/>
                </a:lnTo>
                <a:lnTo>
                  <a:pt x="269366" y="30226"/>
                </a:lnTo>
                <a:lnTo>
                  <a:pt x="304418" y="30226"/>
                </a:lnTo>
                <a:lnTo>
                  <a:pt x="24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54877" y="4381957"/>
            <a:ext cx="901700" cy="6305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36525" marR="130175" indent="144780">
              <a:lnSpc>
                <a:spcPts val="1800"/>
              </a:lnSpc>
              <a:spcBef>
                <a:spcPts val="30"/>
              </a:spcBef>
            </a:pPr>
            <a:r>
              <a:rPr sz="1500" spc="-25" dirty="0">
                <a:latin typeface="Arial"/>
                <a:cs typeface="Arial"/>
              </a:rPr>
              <a:t>Low </a:t>
            </a:r>
            <a:r>
              <a:rPr sz="1500" spc="-10" dirty="0">
                <a:latin typeface="Arial"/>
                <a:cs typeface="Arial"/>
              </a:rPr>
              <a:t>Charge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56450" y="4667630"/>
            <a:ext cx="320675" cy="76200"/>
          </a:xfrm>
          <a:custGeom>
            <a:avLst/>
            <a:gdLst/>
            <a:ahLst/>
            <a:cxnLst/>
            <a:rect l="l" t="t" r="r" b="b"/>
            <a:pathLst>
              <a:path w="320675" h="76200">
                <a:moveTo>
                  <a:pt x="269367" y="38100"/>
                </a:moveTo>
                <a:lnTo>
                  <a:pt x="243967" y="76200"/>
                </a:lnTo>
                <a:lnTo>
                  <a:pt x="304419" y="45974"/>
                </a:lnTo>
                <a:lnTo>
                  <a:pt x="269367" y="45974"/>
                </a:lnTo>
                <a:lnTo>
                  <a:pt x="269367" y="38100"/>
                </a:lnTo>
                <a:close/>
              </a:path>
              <a:path w="320675" h="76200">
                <a:moveTo>
                  <a:pt x="264033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64117" y="45974"/>
                </a:lnTo>
                <a:lnTo>
                  <a:pt x="269367" y="38100"/>
                </a:lnTo>
                <a:lnTo>
                  <a:pt x="264033" y="30099"/>
                </a:lnTo>
                <a:close/>
              </a:path>
              <a:path w="320675" h="76200">
                <a:moveTo>
                  <a:pt x="304165" y="30099"/>
                </a:moveTo>
                <a:lnTo>
                  <a:pt x="269367" y="30099"/>
                </a:lnTo>
                <a:lnTo>
                  <a:pt x="269367" y="45974"/>
                </a:lnTo>
                <a:lnTo>
                  <a:pt x="304419" y="45974"/>
                </a:lnTo>
                <a:lnTo>
                  <a:pt x="320167" y="38100"/>
                </a:lnTo>
                <a:lnTo>
                  <a:pt x="304165" y="30099"/>
                </a:lnTo>
                <a:close/>
              </a:path>
              <a:path w="320675" h="76200">
                <a:moveTo>
                  <a:pt x="243967" y="0"/>
                </a:moveTo>
                <a:lnTo>
                  <a:pt x="269367" y="38100"/>
                </a:lnTo>
                <a:lnTo>
                  <a:pt x="269367" y="30099"/>
                </a:lnTo>
                <a:lnTo>
                  <a:pt x="304165" y="30099"/>
                </a:lnTo>
                <a:lnTo>
                  <a:pt x="243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83982" y="4237507"/>
            <a:ext cx="1126490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0" marR="40005" algn="ctr">
              <a:lnSpc>
                <a:spcPts val="1560"/>
              </a:lnSpc>
            </a:pP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Possibility</a:t>
            </a:r>
            <a:r>
              <a:rPr sz="13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Losing Customers [Quality Effect]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9047" y="3766311"/>
            <a:ext cx="85725" cy="360680"/>
          </a:xfrm>
          <a:custGeom>
            <a:avLst/>
            <a:gdLst/>
            <a:ahLst/>
            <a:cxnLst/>
            <a:rect l="l" t="t" r="r" b="b"/>
            <a:pathLst>
              <a:path w="85725" h="360679">
                <a:moveTo>
                  <a:pt x="42925" y="57150"/>
                </a:moveTo>
                <a:lnTo>
                  <a:pt x="28677" y="66592"/>
                </a:lnTo>
                <a:lnTo>
                  <a:pt x="27939" y="360171"/>
                </a:lnTo>
                <a:lnTo>
                  <a:pt x="56514" y="360171"/>
                </a:lnTo>
                <a:lnTo>
                  <a:pt x="57252" y="66715"/>
                </a:lnTo>
                <a:lnTo>
                  <a:pt x="42925" y="57150"/>
                </a:lnTo>
                <a:close/>
              </a:path>
              <a:path w="85725" h="360679">
                <a:moveTo>
                  <a:pt x="71437" y="57023"/>
                </a:moveTo>
                <a:lnTo>
                  <a:pt x="28701" y="57023"/>
                </a:lnTo>
                <a:lnTo>
                  <a:pt x="57276" y="57150"/>
                </a:lnTo>
                <a:lnTo>
                  <a:pt x="57252" y="66715"/>
                </a:lnTo>
                <a:lnTo>
                  <a:pt x="85725" y="85725"/>
                </a:lnTo>
                <a:lnTo>
                  <a:pt x="71437" y="57023"/>
                </a:lnTo>
                <a:close/>
              </a:path>
              <a:path w="85725" h="360679">
                <a:moveTo>
                  <a:pt x="43052" y="0"/>
                </a:moveTo>
                <a:lnTo>
                  <a:pt x="0" y="85598"/>
                </a:lnTo>
                <a:lnTo>
                  <a:pt x="28677" y="66592"/>
                </a:lnTo>
                <a:lnTo>
                  <a:pt x="28701" y="57023"/>
                </a:lnTo>
                <a:lnTo>
                  <a:pt x="71437" y="57023"/>
                </a:lnTo>
                <a:lnTo>
                  <a:pt x="43052" y="0"/>
                </a:lnTo>
                <a:close/>
              </a:path>
              <a:path w="85725" h="360679">
                <a:moveTo>
                  <a:pt x="57276" y="57150"/>
                </a:moveTo>
                <a:lnTo>
                  <a:pt x="42925" y="57150"/>
                </a:lnTo>
                <a:lnTo>
                  <a:pt x="57252" y="66715"/>
                </a:lnTo>
                <a:lnTo>
                  <a:pt x="57276" y="57150"/>
                </a:lnTo>
                <a:close/>
              </a:path>
              <a:path w="85725" h="360679">
                <a:moveTo>
                  <a:pt x="28701" y="57023"/>
                </a:moveTo>
                <a:lnTo>
                  <a:pt x="28677" y="66592"/>
                </a:lnTo>
                <a:lnTo>
                  <a:pt x="42925" y="57150"/>
                </a:lnTo>
                <a:lnTo>
                  <a:pt x="57276" y="57150"/>
                </a:lnTo>
                <a:lnTo>
                  <a:pt x="28701" y="5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18688"/>
            <a:ext cx="3948429" cy="7334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1.</a:t>
            </a:r>
            <a:r>
              <a:rPr sz="23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Target</a:t>
            </a:r>
            <a:r>
              <a:rPr sz="23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3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Customers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[Gender,</a:t>
            </a:r>
            <a:r>
              <a:rPr spc="-35" dirty="0"/>
              <a:t> </a:t>
            </a:r>
            <a:r>
              <a:rPr dirty="0"/>
              <a:t>age,</a:t>
            </a:r>
            <a:r>
              <a:rPr spc="-30" dirty="0"/>
              <a:t> </a:t>
            </a:r>
            <a:r>
              <a:rPr dirty="0"/>
              <a:t>income,</a:t>
            </a:r>
            <a:r>
              <a:rPr spc="-60" dirty="0"/>
              <a:t> </a:t>
            </a:r>
            <a:r>
              <a:rPr dirty="0"/>
              <a:t>area</a:t>
            </a:r>
            <a:r>
              <a:rPr spc="-35" dirty="0"/>
              <a:t> </a:t>
            </a:r>
            <a:r>
              <a:rPr spc="-10" dirty="0"/>
              <a:t>etc.]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320"/>
              </a:spcBef>
              <a:buAutoNum type="arabicPeriod" startAt="2"/>
              <a:tabLst>
                <a:tab pos="379095" algn="l"/>
              </a:tabLst>
            </a:pPr>
            <a:r>
              <a:rPr dirty="0"/>
              <a:t>Develop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Service</a:t>
            </a:r>
            <a:r>
              <a:rPr spc="-55" dirty="0"/>
              <a:t> </a:t>
            </a:r>
            <a:r>
              <a:rPr spc="-10" dirty="0"/>
              <a:t>Concept</a:t>
            </a:r>
          </a:p>
          <a:p>
            <a:pPr marL="12700" marR="975994">
              <a:lnSpc>
                <a:spcPts val="2160"/>
              </a:lnSpc>
              <a:spcBef>
                <a:spcPts val="459"/>
              </a:spcBef>
            </a:pP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[Pure</a:t>
            </a:r>
            <a:r>
              <a:rPr sz="20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research</a:t>
            </a:r>
            <a:r>
              <a:rPr sz="20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20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applied</a:t>
            </a:r>
            <a:r>
              <a:rPr sz="20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research</a:t>
            </a:r>
            <a:r>
              <a:rPr sz="20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with</a:t>
            </a:r>
            <a:r>
              <a:rPr sz="20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involvement</a:t>
            </a:r>
            <a:r>
              <a:rPr sz="2000" b="0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Lucida Sans Unicode"/>
                <a:cs typeface="Lucida Sans Unicode"/>
              </a:rPr>
              <a:t>of </a:t>
            </a:r>
            <a:r>
              <a:rPr sz="20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customers]</a:t>
            </a:r>
            <a:endParaRPr sz="2000">
              <a:latin typeface="Lucida Sans Unicode"/>
              <a:cs typeface="Lucida Sans Unicode"/>
            </a:endParaRPr>
          </a:p>
          <a:p>
            <a:pPr marL="379095" indent="-366395">
              <a:lnSpc>
                <a:spcPct val="100000"/>
              </a:lnSpc>
              <a:spcBef>
                <a:spcPts val="2950"/>
              </a:spcBef>
              <a:buAutoNum type="arabicPeriod" startAt="3"/>
              <a:tabLst>
                <a:tab pos="379095" algn="l"/>
              </a:tabLst>
            </a:pPr>
            <a:r>
              <a:rPr dirty="0"/>
              <a:t>Develop</a:t>
            </a:r>
            <a:r>
              <a:rPr spc="-70" dirty="0"/>
              <a:t> </a:t>
            </a:r>
            <a:r>
              <a:rPr dirty="0"/>
              <a:t>Service</a:t>
            </a:r>
            <a:r>
              <a:rPr spc="-65" dirty="0"/>
              <a:t> </a:t>
            </a:r>
            <a:r>
              <a:rPr spc="-10" dirty="0"/>
              <a:t>Strategy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[Cost/price,</a:t>
            </a:r>
            <a:r>
              <a:rPr sz="2000" b="0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quality,</a:t>
            </a:r>
            <a:r>
              <a:rPr sz="20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quick</a:t>
            </a:r>
            <a:r>
              <a:rPr sz="2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response,</a:t>
            </a:r>
            <a:r>
              <a:rPr sz="20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timing,</a:t>
            </a:r>
            <a:r>
              <a:rPr sz="20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differentiation</a:t>
            </a:r>
            <a:r>
              <a:rPr sz="2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etc.]</a:t>
            </a:r>
            <a:endParaRPr sz="2000">
              <a:latin typeface="Lucida Sans Unicode"/>
              <a:cs typeface="Lucida Sans Unicode"/>
            </a:endParaRPr>
          </a:p>
          <a:p>
            <a:pPr marL="379095" indent="-366395">
              <a:lnSpc>
                <a:spcPct val="100000"/>
              </a:lnSpc>
              <a:spcBef>
                <a:spcPts val="2975"/>
              </a:spcBef>
              <a:buAutoNum type="arabicPeriod" startAt="4"/>
              <a:tabLst>
                <a:tab pos="379095" algn="l"/>
              </a:tabLst>
            </a:pPr>
            <a:r>
              <a:rPr dirty="0"/>
              <a:t>Develop</a:t>
            </a:r>
            <a:r>
              <a:rPr spc="-70" dirty="0"/>
              <a:t> </a:t>
            </a:r>
            <a:r>
              <a:rPr dirty="0"/>
              <a:t>Service</a:t>
            </a:r>
            <a:r>
              <a:rPr spc="-65" dirty="0"/>
              <a:t> </a:t>
            </a:r>
            <a:r>
              <a:rPr dirty="0"/>
              <a:t>Delivery</a:t>
            </a:r>
            <a:r>
              <a:rPr spc="-60" dirty="0"/>
              <a:t> </a:t>
            </a:r>
            <a:r>
              <a:rPr spc="-10" dirty="0"/>
              <a:t>System</a:t>
            </a:r>
          </a:p>
          <a:p>
            <a:pPr marL="12700">
              <a:lnSpc>
                <a:spcPts val="2280"/>
              </a:lnSpc>
              <a:spcBef>
                <a:spcPts val="195"/>
              </a:spcBef>
            </a:pPr>
            <a:r>
              <a:rPr sz="20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[Capital-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intensive</a:t>
            </a:r>
            <a:r>
              <a:rPr sz="2000" b="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vs </a:t>
            </a:r>
            <a:r>
              <a:rPr sz="20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Labour-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intensive</a:t>
            </a:r>
            <a:r>
              <a:rPr sz="20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including</a:t>
            </a:r>
            <a:r>
              <a:rPr sz="2000" b="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home</a:t>
            </a:r>
            <a:r>
              <a:rPr sz="20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delivery,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280"/>
              </a:lnSpc>
            </a:pP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office</a:t>
            </a:r>
            <a:r>
              <a:rPr sz="2000" b="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delivery</a:t>
            </a:r>
            <a:r>
              <a:rPr sz="2000" b="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etc.]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712" y="598392"/>
            <a:ext cx="7243871" cy="4923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831850"/>
          <a:ext cx="8419465" cy="601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Design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Product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Design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6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044">
                <a:tc>
                  <a:txBody>
                    <a:bodyPr/>
                    <a:lstStyle/>
                    <a:p>
                      <a:pPr marL="91440" marR="1854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often</a:t>
                      </a: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focuses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more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on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intangible</a:t>
                      </a:r>
                      <a:r>
                        <a:rPr sz="1600" b="1" spc="-6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factors</a:t>
                      </a:r>
                      <a:r>
                        <a:rPr sz="1600" b="1" spc="-5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(e.g.,</a:t>
                      </a:r>
                      <a:r>
                        <a:rPr sz="16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peace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mind,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feel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etc.)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1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Product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often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focuses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more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on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tangible</a:t>
                      </a:r>
                      <a:r>
                        <a:rPr sz="1600" b="1" spc="-6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factors</a:t>
                      </a:r>
                      <a:r>
                        <a:rPr sz="1600" b="1" spc="-6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(e.g.,</a:t>
                      </a:r>
                      <a:r>
                        <a:rPr sz="16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size,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weight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etc.)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044">
                <a:tc>
                  <a:txBody>
                    <a:bodyPr/>
                    <a:lstStyle/>
                    <a:p>
                      <a:pPr marL="91440" marR="215265" algn="just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many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instances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are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created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delivered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600" b="1" spc="-3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same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(e.g.,</a:t>
                      </a:r>
                      <a:r>
                        <a:rPr sz="16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haircut,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car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wash).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12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Products</a:t>
                      </a:r>
                      <a:r>
                        <a:rPr sz="16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are,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normally,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designed</a:t>
                      </a:r>
                      <a:r>
                        <a:rPr sz="16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600" spc="5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basis</a:t>
                      </a:r>
                      <a:r>
                        <a:rPr sz="16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general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survey</a:t>
                      </a:r>
                      <a:r>
                        <a:rPr sz="1600" b="1" spc="-5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that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done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in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past.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220">
                <a:tc>
                  <a:txBody>
                    <a:bodyPr/>
                    <a:lstStyle/>
                    <a:p>
                      <a:pPr marL="91440" marR="2578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cannot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inventoried.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This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poses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restriction</a:t>
                      </a:r>
                      <a:r>
                        <a:rPr sz="1600" b="1" spc="-5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flexibility</a:t>
                      </a:r>
                      <a:r>
                        <a:rPr sz="1600" b="1" spc="-6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and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makes</a:t>
                      </a:r>
                      <a:r>
                        <a:rPr sz="1600" b="1" spc="-3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capacity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issues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very</a:t>
                      </a:r>
                      <a:r>
                        <a:rPr sz="1600" b="1" spc="-4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important.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12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Products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can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inventoried.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Uniformity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very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essential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maintain</a:t>
                      </a:r>
                      <a:r>
                        <a:rPr sz="16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product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size,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shape</a:t>
                      </a:r>
                      <a:r>
                        <a:rPr sz="1600" b="1" spc="-4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600" b="1" spc="-5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designing process.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220">
                <a:tc>
                  <a:txBody>
                    <a:bodyPr/>
                    <a:lstStyle/>
                    <a:p>
                      <a:pPr marL="91440" marR="933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are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highly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visible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consumers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must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designed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with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that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mind; this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adds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an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extra</a:t>
                      </a:r>
                      <a:r>
                        <a:rPr sz="1600" b="1" spc="-5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dimension</a:t>
                      </a:r>
                      <a:r>
                        <a:rPr sz="1600" b="1" spc="-5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to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process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design,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32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latin typeface="Lucida Sans Unicode"/>
                          <a:cs typeface="Lucida Sans Unicode"/>
                        </a:rPr>
                        <a:t>Normally, product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completed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with</a:t>
                      </a:r>
                      <a:r>
                        <a:rPr sz="16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single</a:t>
                      </a:r>
                      <a:r>
                        <a:rPr sz="1600" b="1" spc="-5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process</a:t>
                      </a:r>
                      <a:r>
                        <a:rPr sz="1600" b="1" spc="-4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as per</a:t>
                      </a:r>
                      <a:r>
                        <a:rPr sz="1600" b="1" spc="-3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requirements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nature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product.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0205">
                <a:tc>
                  <a:txBody>
                    <a:bodyPr/>
                    <a:lstStyle/>
                    <a:p>
                      <a:pPr marL="91440" marR="2616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b="1" spc="-4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often</a:t>
                      </a:r>
                      <a:r>
                        <a:rPr sz="1600" b="1" spc="-4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important</a:t>
                      </a:r>
                      <a:r>
                        <a:rPr sz="1600" b="1" spc="-15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6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service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design,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with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customer</a:t>
                      </a:r>
                      <a:r>
                        <a:rPr sz="1600" b="1" spc="-70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convenience</a:t>
                      </a:r>
                      <a:r>
                        <a:rPr sz="1600" b="1" spc="-45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major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factor.</a:t>
                      </a: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Hence,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choice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are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often</a:t>
                      </a:r>
                      <a:r>
                        <a:rPr sz="16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closely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linked.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02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2975610" algn="l"/>
                        </a:tabLst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b="1" spc="-4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so</a:t>
                      </a:r>
                      <a:r>
                        <a:rPr sz="1600" b="1" spc="-2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important,</a:t>
                      </a:r>
                      <a:r>
                        <a:rPr sz="1600" b="1" spc="-10" dirty="0">
                          <a:solidFill>
                            <a:srgbClr val="006FC0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important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design,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	in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designing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phases</a:t>
                      </a:r>
                      <a:r>
                        <a:rPr sz="16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product.</a:t>
                      </a:r>
                      <a:r>
                        <a:rPr sz="16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Selection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location</a:t>
                      </a:r>
                      <a:r>
                        <a:rPr sz="16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6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product</a:t>
                      </a:r>
                      <a:r>
                        <a:rPr sz="16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 for </a:t>
                      </a:r>
                      <a:r>
                        <a:rPr sz="1600" b="1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manufacturing</a:t>
                      </a:r>
                      <a:r>
                        <a:rPr sz="1600" b="1" spc="-75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2F9F"/>
                          </a:solidFill>
                          <a:latin typeface="Lucida Sans Unicode"/>
                          <a:cs typeface="Lucida Sans Unicode"/>
                        </a:rPr>
                        <a:t>convenience.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2078355">
                        <a:lnSpc>
                          <a:spcPts val="165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  <a:hlinkClick r:id="rId2"/>
                        </a:rPr>
                        <a:t>www.studynotesnepal.co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234695"/>
            <a:ext cx="8089392" cy="729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71672" y="6407708"/>
            <a:ext cx="194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3641"/>
            <a:ext cx="7910830" cy="4217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92710" indent="-256540">
              <a:lnSpc>
                <a:spcPct val="8000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emerging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issues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challenges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follows:</a:t>
            </a:r>
            <a:endParaRPr sz="1500">
              <a:latin typeface="Lucida Sans Unicode"/>
              <a:cs typeface="Lucida Sans Unicode"/>
            </a:endParaRPr>
          </a:p>
          <a:p>
            <a:pPr marL="252095" indent="-23939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252095" algn="l"/>
              </a:tabLst>
            </a:pP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Managing</a:t>
            </a:r>
            <a:r>
              <a:rPr sz="15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Multiple</a:t>
            </a:r>
            <a:r>
              <a:rPr sz="15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Customers</a:t>
            </a:r>
            <a:endParaRPr sz="1500">
              <a:latin typeface="Lucida Sans Unicode"/>
              <a:cs typeface="Lucida Sans Unicode"/>
            </a:endParaRPr>
          </a:p>
          <a:p>
            <a:pPr marL="268605" marR="62230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very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essential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up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relations. </a:t>
            </a:r>
            <a:r>
              <a:rPr sz="1500" dirty="0">
                <a:latin typeface="Lucida Sans Unicode"/>
                <a:cs typeface="Lucida Sans Unicode"/>
              </a:rPr>
              <a:t>Organizations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various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kinds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customers </a:t>
            </a:r>
            <a:r>
              <a:rPr sz="1500" dirty="0">
                <a:latin typeface="Lucida Sans Unicode"/>
                <a:cs typeface="Lucida Sans Unicode"/>
              </a:rPr>
              <a:t>according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their,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needs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expectations.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difficult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task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operations </a:t>
            </a:r>
            <a:r>
              <a:rPr sz="1500" dirty="0">
                <a:latin typeface="Lucida Sans Unicode"/>
                <a:cs typeface="Lucida Sans Unicode"/>
              </a:rPr>
              <a:t>manager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good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relationships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their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various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needs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expectations.</a:t>
            </a:r>
            <a:endParaRPr sz="1500">
              <a:latin typeface="Lucida Sans Unicode"/>
              <a:cs typeface="Lucida Sans Unicode"/>
            </a:endParaRPr>
          </a:p>
          <a:p>
            <a:pPr marL="252095" indent="-239395">
              <a:lnSpc>
                <a:spcPct val="100000"/>
              </a:lnSpc>
              <a:spcBef>
                <a:spcPts val="50"/>
              </a:spcBef>
              <a:buAutoNum type="arabicPeriod" startAt="2"/>
              <a:tabLst>
                <a:tab pos="252095" algn="l"/>
              </a:tabLst>
            </a:pP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Understanding</a:t>
            </a:r>
            <a:r>
              <a:rPr sz="15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5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5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5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</a:t>
            </a:r>
            <a:r>
              <a:rPr sz="15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Concept</a:t>
            </a:r>
            <a:endParaRPr sz="1500">
              <a:latin typeface="Lucida Sans Unicode"/>
              <a:cs typeface="Lucida Sans Unicode"/>
            </a:endParaRPr>
          </a:p>
          <a:p>
            <a:pPr marL="268605" marR="507365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offered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organizations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have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different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views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concepts.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Understanding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delivering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concept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critical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classifying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organization's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all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ensuing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delivered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to </a:t>
            </a:r>
            <a:r>
              <a:rPr sz="1500" dirty="0">
                <a:latin typeface="Lucida Sans Unicode"/>
                <a:cs typeface="Lucida Sans Unicode"/>
              </a:rPr>
              <a:t>customer’s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specification.</a:t>
            </a:r>
            <a:endParaRPr sz="1500">
              <a:latin typeface="Lucida Sans Unicode"/>
              <a:cs typeface="Lucida Sans Unicode"/>
            </a:endParaRPr>
          </a:p>
          <a:p>
            <a:pPr marL="252095" indent="-239395">
              <a:lnSpc>
                <a:spcPct val="100000"/>
              </a:lnSpc>
              <a:spcBef>
                <a:spcPts val="35"/>
              </a:spcBef>
              <a:buAutoNum type="arabicPeriod" startAt="3"/>
              <a:tabLst>
                <a:tab pos="252095" algn="l"/>
              </a:tabLst>
            </a:pP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Managing</a:t>
            </a:r>
            <a:r>
              <a:rPr sz="15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5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Outcome</a:t>
            </a:r>
            <a:r>
              <a:rPr sz="15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5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Experience</a:t>
            </a:r>
            <a:endParaRPr sz="15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There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clear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boundary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between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experience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outcome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20" dirty="0">
                <a:latin typeface="Lucida Sans Unicode"/>
                <a:cs typeface="Lucida Sans Unicode"/>
              </a:rPr>
              <a:t> many </a:t>
            </a:r>
            <a:r>
              <a:rPr sz="1500" dirty="0">
                <a:latin typeface="Lucida Sans Unicode"/>
                <a:cs typeface="Lucida Sans Unicode"/>
              </a:rPr>
              <a:t>products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instance,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restaurant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buying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both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meal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served.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intangible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nature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experience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provides </a:t>
            </a:r>
            <a:r>
              <a:rPr sz="1500" dirty="0">
                <a:latin typeface="Lucida Sans Unicode"/>
                <a:cs typeface="Lucida Sans Unicode"/>
              </a:rPr>
              <a:t>particular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problems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both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specifications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control.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organizations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try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to </a:t>
            </a:r>
            <a:r>
              <a:rPr sz="1500" dirty="0">
                <a:latin typeface="Lucida Sans Unicode"/>
                <a:cs typeface="Lucida Sans Unicode"/>
              </a:rPr>
              <a:t>manage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intangible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parts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attempting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make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them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more </a:t>
            </a:r>
            <a:r>
              <a:rPr sz="1500" spc="-10" dirty="0">
                <a:latin typeface="Lucida Sans Unicode"/>
                <a:cs typeface="Lucida Sans Unicode"/>
              </a:rPr>
              <a:t>tangible.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134112"/>
            <a:ext cx="7947659" cy="15941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98552"/>
            <a:ext cx="8392160" cy="536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indent="-334645">
              <a:lnSpc>
                <a:spcPts val="2470"/>
              </a:lnSpc>
              <a:spcBef>
                <a:spcPts val="100"/>
              </a:spcBef>
              <a:buAutoNum type="arabicPeriod" startAt="4"/>
              <a:tabLst>
                <a:tab pos="347345" algn="l"/>
              </a:tabLst>
            </a:pP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Managing</a:t>
            </a:r>
            <a:r>
              <a:rPr sz="21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21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Real-</a:t>
            </a:r>
            <a:r>
              <a:rPr sz="21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time</a:t>
            </a:r>
            <a:endParaRPr sz="21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5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Many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cannot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delayed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put-</a:t>
            </a:r>
            <a:r>
              <a:rPr sz="2100" spc="-20" dirty="0">
                <a:latin typeface="Lucida Sans Unicode"/>
                <a:cs typeface="Lucida Sans Unicode"/>
              </a:rPr>
              <a:t>off,</a:t>
            </a:r>
            <a:r>
              <a:rPr sz="2100" spc="5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happen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real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time.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example,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aircrafts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coming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to</a:t>
            </a:r>
            <a:r>
              <a:rPr sz="2100" spc="5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land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cannot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put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hold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while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controllers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take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break.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In </a:t>
            </a:r>
            <a:r>
              <a:rPr sz="2100" dirty="0">
                <a:latin typeface="Lucida Sans Unicode"/>
                <a:cs typeface="Lucida Sans Unicode"/>
              </a:rPr>
              <a:t>manufacturing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operations,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it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possible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scrap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defective </a:t>
            </a:r>
            <a:r>
              <a:rPr sz="2100" dirty="0">
                <a:latin typeface="Lucida Sans Unicode"/>
                <a:cs typeface="Lucida Sans Unicode"/>
              </a:rPr>
              <a:t>products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remark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them,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but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operations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not </a:t>
            </a:r>
            <a:r>
              <a:rPr sz="2100" dirty="0">
                <a:latin typeface="Lucida Sans Unicode"/>
                <a:cs typeface="Lucida Sans Unicode"/>
              </a:rPr>
              <a:t>possible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undo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defective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rendered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customer.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For </a:t>
            </a:r>
            <a:r>
              <a:rPr sz="2100" dirty="0">
                <a:latin typeface="Lucida Sans Unicode"/>
                <a:cs typeface="Lucida Sans Unicode"/>
              </a:rPr>
              <a:t>example,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wrong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surgery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done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patient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take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life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patient.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resources,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staffs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and </a:t>
            </a:r>
            <a:r>
              <a:rPr sz="2100" dirty="0">
                <a:latin typeface="Lucida Sans Unicode"/>
                <a:cs typeface="Lucida Sans Unicode"/>
              </a:rPr>
              <a:t>employees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creating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appropriate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culture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key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tasks</a:t>
            </a:r>
            <a:r>
              <a:rPr sz="2100" spc="5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managing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real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services.</a:t>
            </a:r>
            <a:endParaRPr sz="2100">
              <a:latin typeface="Lucida Sans Unicode"/>
              <a:cs typeface="Lucida Sans Unicode"/>
            </a:endParaRPr>
          </a:p>
          <a:p>
            <a:pPr marL="347345" indent="-334645">
              <a:lnSpc>
                <a:spcPts val="2360"/>
              </a:lnSpc>
              <a:buAutoNum type="arabicPeriod" startAt="5"/>
              <a:tabLst>
                <a:tab pos="347345" algn="l"/>
              </a:tabLst>
            </a:pP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Knowing,</a:t>
            </a:r>
            <a:r>
              <a:rPr sz="2100" b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Implementing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Influencing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Strategy</a:t>
            </a:r>
            <a:endParaRPr sz="2100">
              <a:latin typeface="Lucida Sans Unicode"/>
              <a:cs typeface="Lucida Sans Unicode"/>
            </a:endParaRPr>
          </a:p>
          <a:p>
            <a:pPr marL="268605" marR="99060" lvl="1" indent="-256540">
              <a:lnSpc>
                <a:spcPct val="80000"/>
              </a:lnSpc>
              <a:spcBef>
                <a:spcPts val="4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Operations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business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responsible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implementing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strategy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organizations.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service </a:t>
            </a:r>
            <a:r>
              <a:rPr sz="2100" dirty="0">
                <a:latin typeface="Lucida Sans Unicode"/>
                <a:cs typeface="Lucida Sans Unicode"/>
              </a:rPr>
              <a:t>operations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managers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must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understand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their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role,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not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only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in </a:t>
            </a:r>
            <a:r>
              <a:rPr sz="2100" dirty="0">
                <a:latin typeface="Lucida Sans Unicode"/>
                <a:cs typeface="Lucida Sans Unicode"/>
              </a:rPr>
              <a:t>implementing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strategy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but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also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contributing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it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or </a:t>
            </a:r>
            <a:r>
              <a:rPr sz="2100" dirty="0">
                <a:latin typeface="Lucida Sans Unicode"/>
                <a:cs typeface="Lucida Sans Unicode"/>
              </a:rPr>
              <a:t>influencing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strategy.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operations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managers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are </a:t>
            </a:r>
            <a:r>
              <a:rPr sz="2100" dirty="0">
                <a:latin typeface="Lucida Sans Unicode"/>
                <a:cs typeface="Lucida Sans Unicode"/>
              </a:rPr>
              <a:t>responsible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providing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platform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their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organizations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competitive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advantage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through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competence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service operations.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83896"/>
            <a:ext cx="8406130" cy="566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indent="-302895">
              <a:lnSpc>
                <a:spcPts val="2250"/>
              </a:lnSpc>
              <a:spcBef>
                <a:spcPts val="95"/>
              </a:spcBef>
              <a:buAutoNum type="arabicPeriod" startAt="6"/>
              <a:tabLst>
                <a:tab pos="31559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Continually</a:t>
            </a:r>
            <a:r>
              <a:rPr sz="19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Improving</a:t>
            </a:r>
            <a:r>
              <a:rPr sz="1900" b="1" spc="-1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Operations</a:t>
            </a:r>
            <a:endParaRPr sz="1900">
              <a:latin typeface="Lucida Sans Unicode"/>
              <a:cs typeface="Lucida Sans Unicode"/>
            </a:endParaRPr>
          </a:p>
          <a:p>
            <a:pPr marL="268605" marR="194945" lvl="1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should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always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be </a:t>
            </a:r>
            <a:r>
              <a:rPr sz="1900" dirty="0">
                <a:latin typeface="Lucida Sans Unicode"/>
                <a:cs typeface="Lucida Sans Unicode"/>
              </a:rPr>
              <a:t>attentive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how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continually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real </a:t>
            </a:r>
            <a:r>
              <a:rPr sz="1900" dirty="0">
                <a:latin typeface="Lucida Sans Unicode"/>
                <a:cs typeface="Lucida Sans Unicode"/>
              </a:rPr>
              <a:t>improvements.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They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should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increased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complexity </a:t>
            </a:r>
            <a:r>
              <a:rPr sz="1900" dirty="0">
                <a:latin typeface="Lucida Sans Unicode"/>
                <a:cs typeface="Lucida Sans Unicode"/>
              </a:rPr>
              <a:t>resulting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change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also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efficiency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well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as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delivered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to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customers.</a:t>
            </a:r>
            <a:endParaRPr sz="1900">
              <a:latin typeface="Lucida Sans Unicode"/>
              <a:cs typeface="Lucida Sans Unicode"/>
            </a:endParaRPr>
          </a:p>
          <a:p>
            <a:pPr marL="315595" indent="-302895">
              <a:lnSpc>
                <a:spcPts val="2205"/>
              </a:lnSpc>
              <a:buAutoNum type="arabicPeriod" startAt="7"/>
              <a:tabLst>
                <a:tab pos="31559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Encouraging</a:t>
            </a:r>
            <a:r>
              <a:rPr sz="19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Innovations</a:t>
            </a:r>
            <a:endParaRPr sz="1900">
              <a:latin typeface="Lucida Sans Unicode"/>
              <a:cs typeface="Lucida Sans Unicode"/>
            </a:endParaRPr>
          </a:p>
          <a:p>
            <a:pPr marL="268605" marR="5715" lvl="1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Innovation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viewed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what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new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rather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improving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existing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operations.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Innovation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usually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requires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element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financial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risk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because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innovations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time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money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personal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risk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who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accept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change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by </a:t>
            </a:r>
            <a:r>
              <a:rPr sz="1900" dirty="0">
                <a:latin typeface="Lucida Sans Unicode"/>
                <a:cs typeface="Lucida Sans Unicode"/>
              </a:rPr>
              <a:t>putting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reputation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line.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operation </a:t>
            </a:r>
            <a:r>
              <a:rPr sz="1900" dirty="0">
                <a:latin typeface="Lucida Sans Unicode"/>
                <a:cs typeface="Lucida Sans Unicode"/>
              </a:rPr>
              <a:t>managers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should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always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alert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seek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out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new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ideas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also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have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will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support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assess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them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carefully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follow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through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if </a:t>
            </a:r>
            <a:r>
              <a:rPr sz="1900" spc="-10" dirty="0">
                <a:latin typeface="Lucida Sans Unicode"/>
                <a:cs typeface="Lucida Sans Unicode"/>
              </a:rPr>
              <a:t>appropriate.</a:t>
            </a:r>
            <a:endParaRPr sz="1900">
              <a:latin typeface="Lucida Sans Unicode"/>
              <a:cs typeface="Lucida Sans Unicode"/>
            </a:endParaRPr>
          </a:p>
          <a:p>
            <a:pPr marL="315595" indent="-302895">
              <a:lnSpc>
                <a:spcPts val="2195"/>
              </a:lnSpc>
              <a:buAutoNum type="arabicPeriod" startAt="8"/>
              <a:tabLst>
                <a:tab pos="31559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Managing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Short-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term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Long-term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Issues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Simultaneously</a:t>
            </a:r>
            <a:endParaRPr sz="19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Organizations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always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under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pressure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perform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short- </a:t>
            </a:r>
            <a:r>
              <a:rPr sz="1900" dirty="0">
                <a:latin typeface="Lucida Sans Unicode"/>
                <a:cs typeface="Lucida Sans Unicode"/>
              </a:rPr>
              <a:t>term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leaves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little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time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medium-</a:t>
            </a:r>
            <a:r>
              <a:rPr sz="1900" dirty="0">
                <a:latin typeface="Lucida Sans Unicode"/>
                <a:cs typeface="Lucida Sans Unicode"/>
              </a:rPr>
              <a:t>term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operational </a:t>
            </a:r>
            <a:r>
              <a:rPr sz="1900" dirty="0">
                <a:latin typeface="Lucida Sans Unicode"/>
                <a:cs typeface="Lucida Sans Unicode"/>
              </a:rPr>
              <a:t>improvement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term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strategic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planning.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managers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focus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time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effort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managing </a:t>
            </a:r>
            <a:r>
              <a:rPr sz="1900" spc="-20" dirty="0">
                <a:latin typeface="Lucida Sans Unicode"/>
                <a:cs typeface="Lucida Sans Unicode"/>
              </a:rPr>
              <a:t>day-</a:t>
            </a:r>
            <a:r>
              <a:rPr sz="1900" spc="-25" dirty="0">
                <a:latin typeface="Lucida Sans Unicode"/>
                <a:cs typeface="Lucida Sans Unicode"/>
              </a:rPr>
              <a:t>to-</a:t>
            </a:r>
            <a:r>
              <a:rPr sz="1900" dirty="0">
                <a:latin typeface="Lucida Sans Unicode"/>
                <a:cs typeface="Lucida Sans Unicode"/>
              </a:rPr>
              <a:t>day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operations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ensure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delivery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appropriate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appropriate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(Joshi,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Fago,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Aryal,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2012).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182370"/>
            <a:ext cx="8352790" cy="43649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54610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carried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eliminate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unnecessary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features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functions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component.</a:t>
            </a:r>
            <a:endParaRPr sz="1700">
              <a:latin typeface="Lucida Sans Unicode"/>
              <a:cs typeface="Lucida Sans Unicode"/>
            </a:endParaRPr>
          </a:p>
          <a:p>
            <a:pPr marL="268605" marR="96520" indent="-256540">
              <a:lnSpc>
                <a:spcPts val="1630"/>
              </a:lnSpc>
              <a:spcBef>
                <a:spcPts val="11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words,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organized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method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reduction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a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attacking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basic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design.</a:t>
            </a:r>
            <a:endParaRPr sz="1700">
              <a:latin typeface="Lucida Sans Unicode"/>
              <a:cs typeface="Lucida Sans Unicode"/>
            </a:endParaRPr>
          </a:p>
          <a:p>
            <a:pPr marL="268605" marR="320040" indent="-256540">
              <a:lnSpc>
                <a:spcPct val="80000"/>
              </a:lnSpc>
              <a:spcBef>
                <a:spcPts val="122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questions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itself,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view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</a:t>
            </a:r>
            <a:r>
              <a:rPr sz="1700" dirty="0">
                <a:latin typeface="Lucida Sans Unicode"/>
                <a:cs typeface="Lucida Sans Unicode"/>
              </a:rPr>
              <a:t>evolving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cheaper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perform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intended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function.</a:t>
            </a:r>
            <a:endParaRPr sz="1700">
              <a:latin typeface="Lucida Sans Unicode"/>
              <a:cs typeface="Lucida Sans Unicode"/>
            </a:endParaRPr>
          </a:p>
          <a:p>
            <a:pPr marL="268605" marR="38100" indent="-256540">
              <a:lnSpc>
                <a:spcPts val="1630"/>
              </a:lnSpc>
              <a:spcBef>
                <a:spcPts val="118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search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cheaper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design,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sacrificed,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rather,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often </a:t>
            </a:r>
            <a:r>
              <a:rPr sz="1700" dirty="0">
                <a:latin typeface="Lucida Sans Unicode"/>
                <a:cs typeface="Lucida Sans Unicode"/>
              </a:rPr>
              <a:t>leads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improvement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formulized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technique,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is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recent</a:t>
            </a:r>
            <a:r>
              <a:rPr sz="1700" spc="-10" dirty="0">
                <a:latin typeface="Lucida Sans Unicode"/>
                <a:cs typeface="Lucida Sans Unicode"/>
              </a:rPr>
              <a:t> origin.</a:t>
            </a:r>
            <a:endParaRPr sz="1700">
              <a:latin typeface="Lucida Sans Unicode"/>
              <a:cs typeface="Lucida Sans Unicode"/>
            </a:endParaRPr>
          </a:p>
          <a:p>
            <a:pPr marL="268605" marR="17780" indent="-256540">
              <a:lnSpc>
                <a:spcPct val="80000"/>
              </a:lnSpc>
              <a:spcBef>
                <a:spcPts val="122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first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put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forward by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L.D.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Miles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early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1950s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his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work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General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Electric.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During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short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span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20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years,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its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effectiveness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has </a:t>
            </a:r>
            <a:r>
              <a:rPr sz="1700" dirty="0">
                <a:latin typeface="Lucida Sans Unicode"/>
                <a:cs typeface="Lucida Sans Unicode"/>
              </a:rPr>
              <a:t>been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proved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beyond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doubt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discipline,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namely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Engineering </a:t>
            </a:r>
            <a:r>
              <a:rPr sz="1700" dirty="0">
                <a:latin typeface="Lucida Sans Unicode"/>
                <a:cs typeface="Lucida Sans Unicode"/>
              </a:rPr>
              <a:t>has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being.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successful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study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results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quality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improved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Either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way,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increases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quality </a:t>
            </a:r>
            <a:r>
              <a:rPr sz="1700" dirty="0">
                <a:latin typeface="Lucida Sans Unicode"/>
                <a:cs typeface="Lucida Sans Unicode"/>
              </a:rPr>
              <a:t>contribution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difference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between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value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quality)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thus </a:t>
            </a:r>
            <a:r>
              <a:rPr sz="1700" dirty="0">
                <a:latin typeface="Lucida Sans Unicode"/>
                <a:cs typeface="Lucida Sans Unicode"/>
              </a:rPr>
              <a:t>furthers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overall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aim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management.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0"/>
            <a:ext cx="3541776" cy="19339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8"/>
            <a:ext cx="7943850" cy="44564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68605" marR="692785" indent="-256540">
              <a:lnSpc>
                <a:spcPct val="80000"/>
              </a:lnSpc>
              <a:spcBef>
                <a:spcPts val="55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Concurrent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engineering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means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bringing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people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together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early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phase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to </a:t>
            </a:r>
            <a:r>
              <a:rPr sz="1900" dirty="0">
                <a:latin typeface="Lucida Sans Unicode"/>
                <a:cs typeface="Lucida Sans Unicode"/>
              </a:rPr>
              <a:t>simultaneously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processes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for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product.</a:t>
            </a:r>
            <a:endParaRPr sz="1900">
              <a:latin typeface="Lucida Sans Unicode"/>
              <a:cs typeface="Lucida Sans Unicode"/>
            </a:endParaRPr>
          </a:p>
          <a:p>
            <a:pPr marL="267335" marR="574675" indent="-255270" algn="just">
              <a:lnSpc>
                <a:spcPts val="1820"/>
              </a:lnSpc>
              <a:spcBef>
                <a:spcPts val="38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Concurrent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engineering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helps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improve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early 	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decisions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thereby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reduces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length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 	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process.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Recently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concept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been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enlarged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include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1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personnel,</a:t>
            </a:r>
            <a:r>
              <a:rPr sz="1900" spc="-1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personnel,</a:t>
            </a:r>
            <a:r>
              <a:rPr sz="1900" spc="-1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marketing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purchasing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personnel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loosely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integrated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cross-function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teams.</a:t>
            </a:r>
            <a:endParaRPr sz="1900">
              <a:latin typeface="Lucida Sans Unicode"/>
              <a:cs typeface="Lucida Sans Unicode"/>
            </a:endParaRPr>
          </a:p>
          <a:p>
            <a:pPr marL="268605" marR="26670" indent="-256540">
              <a:lnSpc>
                <a:spcPts val="1820"/>
              </a:lnSpc>
              <a:spcBef>
                <a:spcPts val="39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addition,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views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suppliers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also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sought </a:t>
            </a:r>
            <a:r>
              <a:rPr sz="1900" dirty="0">
                <a:latin typeface="Lucida Sans Unicode"/>
                <a:cs typeface="Lucida Sans Unicode"/>
              </a:rPr>
              <a:t>frequently.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will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result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will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reflect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wants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well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capabilities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stage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itself.</a:t>
            </a:r>
            <a:endParaRPr sz="1900">
              <a:latin typeface="Lucida Sans Unicode"/>
              <a:cs typeface="Lucida Sans Unicode"/>
            </a:endParaRPr>
          </a:p>
          <a:p>
            <a:pPr marL="268605" marR="234950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other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words,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achieve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smoother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transition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decrease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development </a:t>
            </a:r>
            <a:r>
              <a:rPr sz="1900" dirty="0">
                <a:latin typeface="Lucida Sans Unicode"/>
                <a:cs typeface="Lucida Sans Unicode"/>
              </a:rPr>
              <a:t>time,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companies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using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simultaneous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development,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or </a:t>
            </a:r>
            <a:r>
              <a:rPr sz="1900" dirty="0">
                <a:latin typeface="Lucida Sans Unicode"/>
                <a:cs typeface="Lucida Sans Unicode"/>
              </a:rPr>
              <a:t>concurrent</a:t>
            </a:r>
            <a:r>
              <a:rPr sz="1900" spc="-1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engineering.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335279"/>
            <a:ext cx="7336535" cy="1222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3641"/>
            <a:ext cx="7935595" cy="4034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328930" indent="-256540">
              <a:lnSpc>
                <a:spcPct val="8000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Deployment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(QFD)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structured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approach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integrating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“voice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customer”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both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process.</a:t>
            </a:r>
            <a:endParaRPr sz="1500">
              <a:latin typeface="Lucida Sans Unicode"/>
              <a:cs typeface="Lucida Sans Unicode"/>
            </a:endParaRPr>
          </a:p>
          <a:p>
            <a:pPr marL="268605" marR="132080" indent="-256540">
              <a:lnSpc>
                <a:spcPct val="801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purpose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ensure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factored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every </a:t>
            </a:r>
            <a:r>
              <a:rPr sz="1500" dirty="0">
                <a:latin typeface="Lucida Sans Unicode"/>
                <a:cs typeface="Lucida Sans Unicode"/>
              </a:rPr>
              <a:t>aspect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Listening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understanding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central </a:t>
            </a:r>
            <a:r>
              <a:rPr sz="1500" dirty="0">
                <a:latin typeface="Lucida Sans Unicode"/>
                <a:cs typeface="Lucida Sans Unicode"/>
              </a:rPr>
              <a:t>feature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QFD.</a:t>
            </a:r>
            <a:endParaRPr sz="1500">
              <a:latin typeface="Lucida Sans Unicode"/>
              <a:cs typeface="Lucida Sans Unicode"/>
            </a:endParaRPr>
          </a:p>
          <a:p>
            <a:pPr marL="268605" marR="23241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Requirements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often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take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form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general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statement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such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“It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be </a:t>
            </a:r>
            <a:r>
              <a:rPr sz="1500" dirty="0">
                <a:latin typeface="Lucida Sans Unicode"/>
                <a:cs typeface="Lucida Sans Unicode"/>
              </a:rPr>
              <a:t>easy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adjust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cutting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height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lawn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mower.”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are </a:t>
            </a:r>
            <a:r>
              <a:rPr sz="1500" dirty="0">
                <a:latin typeface="Lucida Sans Unicode"/>
                <a:cs typeface="Lucida Sans Unicode"/>
              </a:rPr>
              <a:t>known,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must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translated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terms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related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25" dirty="0">
                <a:latin typeface="Lucida Sans Unicode"/>
                <a:cs typeface="Lucida Sans Unicode"/>
              </a:rPr>
              <a:t> or </a:t>
            </a:r>
            <a:r>
              <a:rPr sz="1500" spc="-10" dirty="0">
                <a:latin typeface="Lucida Sans Unicode"/>
                <a:cs typeface="Lucida Sans Unicode"/>
              </a:rPr>
              <a:t>service.</a:t>
            </a:r>
            <a:endParaRPr sz="1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44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example,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statement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about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changing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height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lawn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mower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relate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mechanism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accomplish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position,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instructions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20" dirty="0">
                <a:latin typeface="Lucida Sans Unicode"/>
                <a:cs typeface="Lucida Sans Unicode"/>
              </a:rPr>
              <a:t> use, </a:t>
            </a:r>
            <a:r>
              <a:rPr sz="1500" dirty="0">
                <a:latin typeface="Lucida Sans Unicode"/>
                <a:cs typeface="Lucida Sans Unicode"/>
              </a:rPr>
              <a:t>tightness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spring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controls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mechanism,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needed.</a:t>
            </a:r>
            <a:endParaRPr sz="1500">
              <a:latin typeface="Lucida Sans Unicode"/>
              <a:cs typeface="Lucida Sans Unicode"/>
            </a:endParaRPr>
          </a:p>
          <a:p>
            <a:pPr marL="268605" marR="147320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manufacturing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proposes,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these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must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related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materials,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dimensions,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processing.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structure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QFD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based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matrices.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matrix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related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(what)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their </a:t>
            </a:r>
            <a:r>
              <a:rPr sz="1500" dirty="0">
                <a:latin typeface="Lucida Sans Unicode"/>
                <a:cs typeface="Lucida Sans Unicode"/>
              </a:rPr>
              <a:t>corresponding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(how).</a:t>
            </a:r>
            <a:endParaRPr sz="1500">
              <a:latin typeface="Lucida Sans Unicode"/>
              <a:cs typeface="Lucida Sans Unicode"/>
            </a:endParaRPr>
          </a:p>
          <a:p>
            <a:pPr marL="268605" marR="294005" indent="-256540">
              <a:lnSpc>
                <a:spcPct val="80100"/>
              </a:lnSpc>
              <a:spcBef>
                <a:spcPts val="224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Deployment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approach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inter-</a:t>
            </a:r>
            <a:r>
              <a:rPr sz="1500" dirty="0">
                <a:latin typeface="Lucida Sans Unicode"/>
                <a:cs typeface="Lucida Sans Unicode"/>
              </a:rPr>
              <a:t>functional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teams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from </a:t>
            </a:r>
            <a:r>
              <a:rPr sz="1500" dirty="0">
                <a:latin typeface="Lucida Sans Unicode"/>
                <a:cs typeface="Lucida Sans Unicode"/>
              </a:rPr>
              <a:t>marketing,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manufacturing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incorporate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sought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stage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design.</a:t>
            </a:r>
            <a:endParaRPr sz="1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98" y="636472"/>
            <a:ext cx="6964943" cy="4191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921625" cy="4243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32715" indent="-256540">
              <a:lnSpc>
                <a:spcPct val="9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It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common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experience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with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all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that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getting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sorts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goods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services </a:t>
            </a:r>
            <a:r>
              <a:rPr sz="2700" dirty="0">
                <a:latin typeface="Lucida Sans Unicode"/>
                <a:cs typeface="Lucida Sans Unicode"/>
              </a:rPr>
              <a:t>from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shop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service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centers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like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petrol </a:t>
            </a:r>
            <a:r>
              <a:rPr sz="2700" dirty="0">
                <a:latin typeface="Lucida Sans Unicode"/>
                <a:cs typeface="Lucida Sans Unicode"/>
              </a:rPr>
              <a:t>pumps,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cinema,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halls,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airports,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clinic,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banks, </a:t>
            </a:r>
            <a:r>
              <a:rPr sz="2700" dirty="0">
                <a:latin typeface="Lucida Sans Unicode"/>
                <a:cs typeface="Lucida Sans Unicode"/>
              </a:rPr>
              <a:t>government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offices,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are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obliged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wait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in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line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long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time.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45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These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sorts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waiting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only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cause </a:t>
            </a:r>
            <a:r>
              <a:rPr sz="2700" dirty="0">
                <a:latin typeface="Lucida Sans Unicode"/>
                <a:cs typeface="Lucida Sans Unicode"/>
              </a:rPr>
              <a:t>irritations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dissatisfaction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but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also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make</a:t>
            </a:r>
            <a:r>
              <a:rPr sz="2700" spc="-25" dirty="0">
                <a:latin typeface="Lucida Sans Unicode"/>
                <a:cs typeface="Lucida Sans Unicode"/>
              </a:rPr>
              <a:t> it </a:t>
            </a:r>
            <a:r>
              <a:rPr sz="2700" dirty="0">
                <a:latin typeface="Lucida Sans Unicode"/>
                <a:cs typeface="Lucida Sans Unicode"/>
              </a:rPr>
              <a:t>very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expensive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time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consuming.</a:t>
            </a:r>
            <a:endParaRPr sz="2700">
              <a:latin typeface="Lucida Sans Unicode"/>
              <a:cs typeface="Lucida Sans Unicode"/>
            </a:endParaRPr>
          </a:p>
          <a:p>
            <a:pPr marL="268605" marR="766445" indent="-256540">
              <a:lnSpc>
                <a:spcPts val="292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same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side,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includes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opportunity </a:t>
            </a:r>
            <a:r>
              <a:rPr sz="2700" dirty="0">
                <a:latin typeface="Lucida Sans Unicode"/>
                <a:cs typeface="Lucida Sans Unicode"/>
              </a:rPr>
              <a:t>cost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time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cost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49" y="636472"/>
            <a:ext cx="3933865" cy="4237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9069"/>
            <a:ext cx="7963534" cy="4156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7335" marR="6350" indent="-255270" algn="just">
              <a:lnSpc>
                <a:spcPts val="1540"/>
              </a:lnSpc>
              <a:spcBef>
                <a:spcPts val="459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20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2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designing</a:t>
            </a:r>
            <a:r>
              <a:rPr sz="1600" spc="2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2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manufacturing</a:t>
            </a:r>
            <a:r>
              <a:rPr sz="1600" spc="22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environment</a:t>
            </a:r>
            <a:r>
              <a:rPr sz="1600" spc="20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2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changing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rapidly 	</a:t>
            </a:r>
            <a:r>
              <a:rPr sz="1600" dirty="0">
                <a:latin typeface="Lucida Sans Unicode"/>
                <a:cs typeface="Lucida Sans Unicode"/>
              </a:rPr>
              <a:t>just</a:t>
            </a:r>
            <a:r>
              <a:rPr sz="1600" spc="4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because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dynamic</a:t>
            </a:r>
            <a:r>
              <a:rPr sz="1600" spc="4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nature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demand</a:t>
            </a:r>
            <a:r>
              <a:rPr sz="1600" spc="4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from</a:t>
            </a:r>
            <a:r>
              <a:rPr sz="1600" spc="4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targeted</a:t>
            </a:r>
            <a:r>
              <a:rPr sz="1600" spc="434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customers 	today.</a:t>
            </a:r>
            <a:endParaRPr sz="1600">
              <a:latin typeface="Lucida Sans Unicode"/>
              <a:cs typeface="Lucida Sans Unicode"/>
            </a:endParaRPr>
          </a:p>
          <a:p>
            <a:pPr marL="267335" marR="6350" indent="-255270" algn="just">
              <a:lnSpc>
                <a:spcPts val="1540"/>
              </a:lnSpc>
              <a:spcBef>
                <a:spcPts val="2200"/>
              </a:spcBef>
              <a:buClr>
                <a:srgbClr val="2CA1BE"/>
              </a:buClr>
              <a:buSzPct val="68750"/>
              <a:buFont typeface="Wingdings 3"/>
              <a:buChar char=""/>
              <a:tabLst>
                <a:tab pos="268605" algn="l"/>
              </a:tabLst>
            </a:pPr>
            <a:r>
              <a:rPr sz="1600" dirty="0">
                <a:latin typeface="Lucida Sans Unicode"/>
                <a:cs typeface="Lucida Sans Unicode"/>
              </a:rPr>
              <a:t>Last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year’s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successful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may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not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successful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years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 </a:t>
            </a:r>
            <a:r>
              <a:rPr sz="1600" spc="-20" dirty="0">
                <a:latin typeface="Lucida Sans Unicode"/>
                <a:cs typeface="Lucida Sans Unicode"/>
              </a:rPr>
              <a:t>come 	</a:t>
            </a:r>
            <a:r>
              <a:rPr sz="1600" dirty="0">
                <a:latin typeface="Lucida Sans Unicode"/>
                <a:cs typeface="Lucida Sans Unicode"/>
              </a:rPr>
              <a:t>too.</a:t>
            </a:r>
            <a:r>
              <a:rPr sz="1600" spc="3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Therefore,</a:t>
            </a:r>
            <a:r>
              <a:rPr sz="1600" spc="3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3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</a:t>
            </a:r>
            <a:r>
              <a:rPr sz="1600" spc="3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3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manager,</a:t>
            </a:r>
            <a:r>
              <a:rPr sz="1600" spc="37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we</a:t>
            </a:r>
            <a:r>
              <a:rPr sz="1600" spc="3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should</a:t>
            </a:r>
            <a:r>
              <a:rPr sz="1600" spc="3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always</a:t>
            </a:r>
            <a:r>
              <a:rPr sz="1600" spc="3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3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ready</a:t>
            </a:r>
            <a:r>
              <a:rPr sz="1600" spc="3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to 	</a:t>
            </a:r>
            <a:r>
              <a:rPr sz="1600" dirty="0">
                <a:latin typeface="Lucida Sans Unicode"/>
                <a:cs typeface="Lucida Sans Unicode"/>
              </a:rPr>
              <a:t>change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our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time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time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per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requirement.</a:t>
            </a:r>
            <a:endParaRPr sz="16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ct val="80000"/>
              </a:lnSpc>
              <a:spcBef>
                <a:spcPts val="2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1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</a:t>
            </a:r>
            <a:r>
              <a:rPr sz="1700" spc="1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does</a:t>
            </a:r>
            <a:r>
              <a:rPr sz="1700" spc="1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not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always</a:t>
            </a:r>
            <a:r>
              <a:rPr sz="1700" spc="1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mean</a:t>
            </a:r>
            <a:r>
              <a:rPr sz="1700" spc="1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1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1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conceptual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 	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(or</a:t>
            </a:r>
            <a:r>
              <a:rPr sz="1700" b="1" spc="1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innovative</a:t>
            </a:r>
            <a:r>
              <a:rPr sz="1700" b="1" spc="1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product)</a:t>
            </a:r>
            <a:r>
              <a:rPr sz="1700" b="1" spc="1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based</a:t>
            </a:r>
            <a:r>
              <a:rPr sz="1700" spc="1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1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114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research,</a:t>
            </a:r>
            <a:r>
              <a:rPr sz="1700" spc="1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modification</a:t>
            </a:r>
            <a:r>
              <a:rPr sz="1700" spc="1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1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existing 	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featuring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additional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(or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modified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product)</a:t>
            </a:r>
            <a:r>
              <a:rPr sz="17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taken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new 	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design.</a:t>
            </a:r>
            <a:endParaRPr sz="17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ct val="80000"/>
              </a:lnSpc>
              <a:spcBef>
                <a:spcPts val="21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3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</a:t>
            </a:r>
            <a:r>
              <a:rPr sz="1700" spc="3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3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very</a:t>
            </a:r>
            <a:r>
              <a:rPr sz="1700" spc="3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much</a:t>
            </a:r>
            <a:r>
              <a:rPr sz="1700" spc="3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essential</a:t>
            </a:r>
            <a:r>
              <a:rPr sz="1700" spc="3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3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stay</a:t>
            </a:r>
            <a:r>
              <a:rPr sz="1700" spc="3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3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competitive</a:t>
            </a:r>
            <a:r>
              <a:rPr sz="1700" spc="3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market. 	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Poor</a:t>
            </a:r>
            <a:r>
              <a:rPr sz="1700" b="1" spc="30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designs</a:t>
            </a:r>
            <a:r>
              <a:rPr sz="1700" b="1" spc="2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may</a:t>
            </a:r>
            <a:r>
              <a:rPr sz="1700" b="1" spc="3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not</a:t>
            </a:r>
            <a:r>
              <a:rPr sz="1700" b="1" spc="2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meet</a:t>
            </a:r>
            <a:r>
              <a:rPr sz="1700" b="1" spc="2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customer</a:t>
            </a:r>
            <a:r>
              <a:rPr sz="1700" b="1" spc="2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needs</a:t>
            </a:r>
            <a:r>
              <a:rPr sz="1700" b="1" spc="3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3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may</a:t>
            </a:r>
            <a:r>
              <a:rPr sz="1700" spc="3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3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</a:t>
            </a:r>
            <a:r>
              <a:rPr sz="1700" spc="29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difficult</a:t>
            </a:r>
            <a:r>
              <a:rPr sz="1700" spc="29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	</a:t>
            </a:r>
            <a:r>
              <a:rPr sz="1700" dirty="0">
                <a:latin typeface="Lucida Sans Unicode"/>
                <a:cs typeface="Lucida Sans Unicode"/>
              </a:rPr>
              <a:t>make</a:t>
            </a:r>
            <a:r>
              <a:rPr sz="1700" spc="4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45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40" dirty="0">
                <a:latin typeface="Lucida Sans Unicode"/>
                <a:cs typeface="Lucida Sans Unicode"/>
              </a:rPr>
              <a:t>  </a:t>
            </a:r>
            <a:r>
              <a:rPr sz="1700" dirty="0">
                <a:latin typeface="Lucida Sans Unicode"/>
                <a:cs typeface="Lucida Sans Unicode"/>
              </a:rPr>
              <a:t>suffers.</a:t>
            </a:r>
            <a:r>
              <a:rPr sz="1700" spc="40" dirty="0"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Costly</a:t>
            </a:r>
            <a:r>
              <a:rPr sz="1700" b="1" spc="50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designs</a:t>
            </a:r>
            <a:r>
              <a:rPr sz="1700" b="1" spc="40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can</a:t>
            </a:r>
            <a:r>
              <a:rPr sz="1700" b="1" spc="45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result</a:t>
            </a:r>
            <a:r>
              <a:rPr sz="1700" b="1" spc="35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in</a:t>
            </a:r>
            <a:r>
              <a:rPr sz="1700" b="1" spc="40" dirty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over-priced 	</a:t>
            </a: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products</a:t>
            </a:r>
            <a:r>
              <a:rPr sz="1700" b="1" spc="14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1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lose</a:t>
            </a:r>
            <a:r>
              <a:rPr sz="1700" spc="1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market</a:t>
            </a:r>
            <a:r>
              <a:rPr sz="1700" spc="1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share.</a:t>
            </a:r>
            <a:r>
              <a:rPr sz="1700" spc="1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If</a:t>
            </a:r>
            <a:r>
              <a:rPr sz="1700" b="1" spc="1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1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r>
              <a:rPr sz="1700" b="1" spc="1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</a:t>
            </a:r>
            <a:r>
              <a:rPr sz="1700" b="1" spc="1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1700" b="1" spc="1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too</a:t>
            </a:r>
            <a:r>
              <a:rPr sz="1700" b="1" spc="1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lengthy,</a:t>
            </a:r>
            <a:r>
              <a:rPr sz="1700" b="1" spc="1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a 	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competitor</a:t>
            </a:r>
            <a:r>
              <a:rPr sz="1700" b="1" spc="1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may</a:t>
            </a:r>
            <a:r>
              <a:rPr sz="1700" b="1" spc="1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capture</a:t>
            </a:r>
            <a:r>
              <a:rPr sz="1700" b="1" spc="1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700" b="1" spc="1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market</a:t>
            </a:r>
            <a:r>
              <a:rPr sz="1700" b="1" spc="1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being</a:t>
            </a:r>
            <a:r>
              <a:rPr sz="1700" spc="1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first</a:t>
            </a:r>
            <a:r>
              <a:rPr sz="1700" spc="1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1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introduce</a:t>
            </a:r>
            <a:r>
              <a:rPr sz="1700" spc="1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new 	</a:t>
            </a:r>
            <a:r>
              <a:rPr sz="1700" dirty="0">
                <a:latin typeface="Lucida Sans Unicode"/>
                <a:cs typeface="Lucida Sans Unicode"/>
              </a:rPr>
              <a:t>products,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features.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67" y="631915"/>
            <a:ext cx="5259675" cy="4283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12852"/>
            <a:ext cx="837692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So,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order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reduce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such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problems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long </a:t>
            </a:r>
            <a:r>
              <a:rPr sz="2700" dirty="0">
                <a:latin typeface="Lucida Sans Unicode"/>
                <a:cs typeface="Lucida Sans Unicode"/>
              </a:rPr>
              <a:t>waiting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lines,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principle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waiting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line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theory </a:t>
            </a:r>
            <a:r>
              <a:rPr sz="2700" dirty="0">
                <a:latin typeface="Lucida Sans Unicode"/>
                <a:cs typeface="Lucida Sans Unicode"/>
              </a:rPr>
              <a:t>has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played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vital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role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find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appropriate </a:t>
            </a:r>
            <a:r>
              <a:rPr sz="2700" dirty="0">
                <a:latin typeface="Lucida Sans Unicode"/>
                <a:cs typeface="Lucida Sans Unicode"/>
              </a:rPr>
              <a:t>solution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10" dirty="0">
                <a:latin typeface="Lucida Sans Unicode"/>
                <a:cs typeface="Lucida Sans Unicode"/>
              </a:rPr>
              <a:t> that.</a:t>
            </a:r>
            <a:endParaRPr sz="2700">
              <a:latin typeface="Lucida Sans Unicode"/>
              <a:cs typeface="Lucida Sans Unicode"/>
            </a:endParaRPr>
          </a:p>
          <a:p>
            <a:pPr marL="268605" marR="3835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This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theory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provides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certain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techniques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minimize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overall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cost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waiting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and </a:t>
            </a:r>
            <a:r>
              <a:rPr sz="2700" dirty="0">
                <a:latin typeface="Lucida Sans Unicode"/>
                <a:cs typeface="Lucida Sans Unicode"/>
              </a:rPr>
              <a:t>servicing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customer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situation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which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have </a:t>
            </a:r>
            <a:r>
              <a:rPr sz="2700" dirty="0">
                <a:latin typeface="Lucida Sans Unicode"/>
                <a:cs typeface="Lucida Sans Unicode"/>
              </a:rPr>
              <a:t>economic</a:t>
            </a:r>
            <a:r>
              <a:rPr sz="2700" spc="-16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effect.</a:t>
            </a:r>
            <a:endParaRPr sz="2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four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stages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waiting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line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theory:</a:t>
            </a:r>
            <a:endParaRPr sz="27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33363" y="4256532"/>
            <a:ext cx="1718310" cy="873760"/>
            <a:chOff x="6333363" y="4256532"/>
            <a:chExt cx="1718310" cy="873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4320540"/>
              <a:ext cx="1699260" cy="8092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4244" y="4256532"/>
              <a:ext cx="1418844" cy="7589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33363" y="4301769"/>
              <a:ext cx="1687195" cy="796290"/>
            </a:xfrm>
            <a:custGeom>
              <a:avLst/>
              <a:gdLst/>
              <a:ahLst/>
              <a:cxnLst/>
              <a:rect l="l" t="t" r="r" b="b"/>
              <a:pathLst>
                <a:path w="1687195" h="796289">
                  <a:moveTo>
                    <a:pt x="1686814" y="0"/>
                  </a:moveTo>
                  <a:lnTo>
                    <a:pt x="0" y="0"/>
                  </a:lnTo>
                  <a:lnTo>
                    <a:pt x="0" y="796010"/>
                  </a:lnTo>
                  <a:lnTo>
                    <a:pt x="1686814" y="796010"/>
                  </a:lnTo>
                  <a:lnTo>
                    <a:pt x="1686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33363" y="4301769"/>
            <a:ext cx="1687195" cy="7962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1785">
              <a:lnSpc>
                <a:spcPts val="212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Departure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81455" y="4256532"/>
            <a:ext cx="5356225" cy="873760"/>
            <a:chOff x="981455" y="4256532"/>
            <a:chExt cx="5356225" cy="873760"/>
          </a:xfrm>
        </p:grpSpPr>
        <p:sp>
          <p:nvSpPr>
            <p:cNvPr id="9" name="object 9"/>
            <p:cNvSpPr/>
            <p:nvPr/>
          </p:nvSpPr>
          <p:spPr>
            <a:xfrm>
              <a:off x="2196084" y="4672837"/>
              <a:ext cx="4141470" cy="50800"/>
            </a:xfrm>
            <a:custGeom>
              <a:avLst/>
              <a:gdLst/>
              <a:ahLst/>
              <a:cxnLst/>
              <a:rect l="l" t="t" r="r" b="b"/>
              <a:pathLst>
                <a:path w="4141470" h="50800">
                  <a:moveTo>
                    <a:pt x="452247" y="25400"/>
                  </a:moveTo>
                  <a:lnTo>
                    <a:pt x="428244" y="17399"/>
                  </a:lnTo>
                  <a:lnTo>
                    <a:pt x="376047" y="0"/>
                  </a:lnTo>
                  <a:lnTo>
                    <a:pt x="393446" y="17399"/>
                  </a:lnTo>
                  <a:lnTo>
                    <a:pt x="0" y="17399"/>
                  </a:lnTo>
                  <a:lnTo>
                    <a:pt x="0" y="33274"/>
                  </a:lnTo>
                  <a:lnTo>
                    <a:pt x="393573" y="33274"/>
                  </a:lnTo>
                  <a:lnTo>
                    <a:pt x="376047" y="50800"/>
                  </a:lnTo>
                  <a:lnTo>
                    <a:pt x="428625" y="33274"/>
                  </a:lnTo>
                  <a:lnTo>
                    <a:pt x="452247" y="25400"/>
                  </a:lnTo>
                  <a:close/>
                </a:path>
                <a:path w="4141470" h="50800">
                  <a:moveTo>
                    <a:pt x="2579497" y="25400"/>
                  </a:moveTo>
                  <a:lnTo>
                    <a:pt x="2555494" y="17399"/>
                  </a:lnTo>
                  <a:lnTo>
                    <a:pt x="2503297" y="0"/>
                  </a:lnTo>
                  <a:lnTo>
                    <a:pt x="2520696" y="17399"/>
                  </a:lnTo>
                  <a:lnTo>
                    <a:pt x="2127123" y="17399"/>
                  </a:lnTo>
                  <a:lnTo>
                    <a:pt x="2127123" y="33274"/>
                  </a:lnTo>
                  <a:lnTo>
                    <a:pt x="2520810" y="33274"/>
                  </a:lnTo>
                  <a:lnTo>
                    <a:pt x="2528697" y="25400"/>
                  </a:lnTo>
                  <a:lnTo>
                    <a:pt x="2503297" y="50800"/>
                  </a:lnTo>
                  <a:lnTo>
                    <a:pt x="2555862" y="33274"/>
                  </a:lnTo>
                  <a:lnTo>
                    <a:pt x="2579497" y="25400"/>
                  </a:lnTo>
                  <a:close/>
                </a:path>
                <a:path w="4141470" h="50800">
                  <a:moveTo>
                    <a:pt x="4141216" y="25400"/>
                  </a:moveTo>
                  <a:lnTo>
                    <a:pt x="4117213" y="17399"/>
                  </a:lnTo>
                  <a:lnTo>
                    <a:pt x="4065016" y="0"/>
                  </a:lnTo>
                  <a:lnTo>
                    <a:pt x="4082415" y="17399"/>
                  </a:lnTo>
                  <a:lnTo>
                    <a:pt x="3688969" y="17399"/>
                  </a:lnTo>
                  <a:lnTo>
                    <a:pt x="3688969" y="33274"/>
                  </a:lnTo>
                  <a:lnTo>
                    <a:pt x="4082542" y="33274"/>
                  </a:lnTo>
                  <a:lnTo>
                    <a:pt x="4065016" y="50800"/>
                  </a:lnTo>
                  <a:lnTo>
                    <a:pt x="4117594" y="33274"/>
                  </a:lnTo>
                  <a:lnTo>
                    <a:pt x="414121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83" y="4320540"/>
              <a:ext cx="1124712" cy="8092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455" y="4256532"/>
              <a:ext cx="1399032" cy="7589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1956" y="4301769"/>
              <a:ext cx="1112520" cy="796290"/>
            </a:xfrm>
            <a:custGeom>
              <a:avLst/>
              <a:gdLst/>
              <a:ahLst/>
              <a:cxnLst/>
              <a:rect l="l" t="t" r="r" b="b"/>
              <a:pathLst>
                <a:path w="1112520" h="796289">
                  <a:moveTo>
                    <a:pt x="1112139" y="0"/>
                  </a:moveTo>
                  <a:lnTo>
                    <a:pt x="0" y="0"/>
                  </a:lnTo>
                  <a:lnTo>
                    <a:pt x="0" y="796010"/>
                  </a:lnTo>
                  <a:lnTo>
                    <a:pt x="1112139" y="796010"/>
                  </a:lnTo>
                  <a:lnTo>
                    <a:pt x="1112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71956" y="4301769"/>
            <a:ext cx="1112520" cy="7962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2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Arrival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42997" y="4256532"/>
            <a:ext cx="1746250" cy="873760"/>
            <a:chOff x="2642997" y="4256532"/>
            <a:chExt cx="1746250" cy="8737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2428" y="4320540"/>
              <a:ext cx="1699260" cy="809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5956" y="4256532"/>
              <a:ext cx="1693164" cy="7589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42997" y="4301769"/>
              <a:ext cx="1687195" cy="796290"/>
            </a:xfrm>
            <a:custGeom>
              <a:avLst/>
              <a:gdLst/>
              <a:ahLst/>
              <a:cxnLst/>
              <a:rect l="l" t="t" r="r" b="b"/>
              <a:pathLst>
                <a:path w="1687195" h="796289">
                  <a:moveTo>
                    <a:pt x="1686814" y="0"/>
                  </a:moveTo>
                  <a:lnTo>
                    <a:pt x="0" y="0"/>
                  </a:lnTo>
                  <a:lnTo>
                    <a:pt x="0" y="796010"/>
                  </a:lnTo>
                  <a:lnTo>
                    <a:pt x="1686814" y="796010"/>
                  </a:lnTo>
                  <a:lnTo>
                    <a:pt x="1686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42997" y="4301769"/>
            <a:ext cx="1687195" cy="7962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12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Waiting</a:t>
            </a:r>
            <a:r>
              <a:rPr sz="1800" b="1" spc="-9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75580" y="4255008"/>
            <a:ext cx="1230630" cy="873760"/>
            <a:chOff x="4775580" y="4255008"/>
            <a:chExt cx="1230630" cy="87376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4503" y="4319016"/>
              <a:ext cx="1121664" cy="8092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7363" y="4255008"/>
              <a:ext cx="1188719" cy="7574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75580" y="4300118"/>
              <a:ext cx="1109980" cy="796290"/>
            </a:xfrm>
            <a:custGeom>
              <a:avLst/>
              <a:gdLst/>
              <a:ahLst/>
              <a:cxnLst/>
              <a:rect l="l" t="t" r="r" b="b"/>
              <a:pathLst>
                <a:path w="1109979" h="796289">
                  <a:moveTo>
                    <a:pt x="1109472" y="0"/>
                  </a:moveTo>
                  <a:lnTo>
                    <a:pt x="0" y="0"/>
                  </a:lnTo>
                  <a:lnTo>
                    <a:pt x="0" y="796010"/>
                  </a:lnTo>
                  <a:lnTo>
                    <a:pt x="1109472" y="796010"/>
                  </a:lnTo>
                  <a:lnTo>
                    <a:pt x="110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75580" y="4300118"/>
            <a:ext cx="1109980" cy="7962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76530" marR="145415" indent="-21590">
              <a:lnSpc>
                <a:spcPts val="2160"/>
              </a:lnSpc>
              <a:spcBef>
                <a:spcPts val="30"/>
              </a:spcBef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Getting Served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0" y="4110266"/>
            <a:ext cx="7620000" cy="1224280"/>
          </a:xfrm>
          <a:custGeom>
            <a:avLst/>
            <a:gdLst/>
            <a:ahLst/>
            <a:cxnLst/>
            <a:rect l="l" t="t" r="r" b="b"/>
            <a:pathLst>
              <a:path w="7620000" h="1224279">
                <a:moveTo>
                  <a:pt x="0" y="1223733"/>
                </a:moveTo>
                <a:lnTo>
                  <a:pt x="7620000" y="1223733"/>
                </a:lnTo>
                <a:lnTo>
                  <a:pt x="7620000" y="0"/>
                </a:lnTo>
                <a:lnTo>
                  <a:pt x="0" y="0"/>
                </a:lnTo>
                <a:lnTo>
                  <a:pt x="0" y="1223733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0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327152"/>
            <a:ext cx="7995284" cy="54552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68605" marR="304165" indent="-256540">
              <a:lnSpc>
                <a:spcPts val="2020"/>
              </a:lnSpc>
              <a:spcBef>
                <a:spcPts val="5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waiting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line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line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list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customers,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who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remain </a:t>
            </a:r>
            <a:r>
              <a:rPr sz="2100" dirty="0">
                <a:latin typeface="Lucida Sans Unicode"/>
                <a:cs typeface="Lucida Sans Unicode"/>
              </a:rPr>
              <a:t>waiting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getting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certain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goods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from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service centers.</a:t>
            </a:r>
            <a:endParaRPr sz="2100">
              <a:latin typeface="Lucida Sans Unicode"/>
              <a:cs typeface="Lucida Sans Unicode"/>
            </a:endParaRPr>
          </a:p>
          <a:p>
            <a:pPr marL="268605" marR="457200" indent="-256540">
              <a:lnSpc>
                <a:spcPct val="80000"/>
              </a:lnSpc>
              <a:spcBef>
                <a:spcPts val="241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Waiting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lines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analyzed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set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mathematical </a:t>
            </a:r>
            <a:r>
              <a:rPr sz="2100" dirty="0">
                <a:latin typeface="Lucida Sans Unicode"/>
                <a:cs typeface="Lucida Sans Unicode"/>
              </a:rPr>
              <a:t>formulas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which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comprise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field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study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called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queuing theory.</a:t>
            </a:r>
            <a:endParaRPr sz="2100">
              <a:latin typeface="Lucida Sans Unicode"/>
              <a:cs typeface="Lucida Sans Unicode"/>
            </a:endParaRPr>
          </a:p>
          <a:p>
            <a:pPr marL="268605" marR="179070" indent="-256540">
              <a:lnSpc>
                <a:spcPts val="2020"/>
              </a:lnSpc>
              <a:spcBef>
                <a:spcPts val="2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Queuing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theory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uses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queuing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models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represent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various </a:t>
            </a:r>
            <a:r>
              <a:rPr sz="2100" dirty="0">
                <a:latin typeface="Lucida Sans Unicode"/>
                <a:cs typeface="Lucida Sans Unicode"/>
              </a:rPr>
              <a:t>types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queuing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systems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arise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practice.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270"/>
              </a:lnSpc>
              <a:spcBef>
                <a:spcPts val="191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main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objective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waiting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line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theory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minimize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two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important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i.e.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opportunity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cost.</a:t>
            </a:r>
            <a:endParaRPr sz="2100">
              <a:latin typeface="Lucida Sans Unicode"/>
              <a:cs typeface="Lucida Sans Unicode"/>
            </a:endParaRPr>
          </a:p>
          <a:p>
            <a:pPr marL="268605" marR="455295" indent="-256540">
              <a:lnSpc>
                <a:spcPts val="2020"/>
              </a:lnSpc>
              <a:spcBef>
                <a:spcPts val="2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Providing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too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low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would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cause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excessive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waiting </a:t>
            </a:r>
            <a:r>
              <a:rPr sz="2100" dirty="0">
                <a:latin typeface="Lucida Sans Unicode"/>
                <a:cs typeface="Lucida Sans Unicode"/>
              </a:rPr>
              <a:t>which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has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terms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loss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goodwill,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customer </a:t>
            </a:r>
            <a:r>
              <a:rPr sz="2100" dirty="0">
                <a:latin typeface="Lucida Sans Unicode"/>
                <a:cs typeface="Lucida Sans Unicode"/>
              </a:rPr>
              <a:t>frustration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direct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idle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employees.</a:t>
            </a:r>
            <a:endParaRPr sz="2100">
              <a:latin typeface="Lucida Sans Unicode"/>
              <a:cs typeface="Lucida Sans Unicode"/>
            </a:endParaRPr>
          </a:p>
          <a:p>
            <a:pPr marL="268605" marR="193675" indent="-256540">
              <a:lnSpc>
                <a:spcPct val="80000"/>
              </a:lnSpc>
              <a:spcBef>
                <a:spcPts val="241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On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other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hand,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too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high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level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would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result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in </a:t>
            </a:r>
            <a:r>
              <a:rPr sz="2100" dirty="0">
                <a:latin typeface="Lucida Sans Unicode"/>
                <a:cs typeface="Lucida Sans Unicode"/>
              </a:rPr>
              <a:t>very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high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setup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idle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stations.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289052"/>
            <a:ext cx="48755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Lucida Sans Unicode"/>
                <a:cs typeface="Lucida Sans Unicode"/>
              </a:rPr>
              <a:t>Types</a:t>
            </a:r>
            <a:r>
              <a:rPr sz="2700" b="1" spc="-7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of</a:t>
            </a:r>
            <a:r>
              <a:rPr sz="2700" b="1" spc="-2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Waiting</a:t>
            </a:r>
            <a:r>
              <a:rPr sz="2700" b="1" spc="-5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Line</a:t>
            </a:r>
            <a:r>
              <a:rPr sz="2700" b="1" spc="-75" dirty="0">
                <a:latin typeface="Lucida Sans Unicode"/>
                <a:cs typeface="Lucida Sans Unicode"/>
              </a:rPr>
              <a:t> </a:t>
            </a:r>
            <a:r>
              <a:rPr sz="2700" b="1" spc="-10" dirty="0">
                <a:latin typeface="Lucida Sans Unicode"/>
                <a:cs typeface="Lucida Sans Unicode"/>
              </a:rPr>
              <a:t>System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763270"/>
            <a:ext cx="7545705" cy="226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46545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waiting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line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system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classified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following categories.</a:t>
            </a:r>
            <a:endParaRPr sz="2000">
              <a:latin typeface="Lucida Sans Unicode"/>
              <a:cs typeface="Lucida Sans Unicode"/>
            </a:endParaRPr>
          </a:p>
          <a:p>
            <a:pPr marL="334010" indent="-32131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33401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Single</a:t>
            </a:r>
            <a:r>
              <a:rPr sz="2000" b="1" spc="-5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Channel</a:t>
            </a:r>
            <a:r>
              <a:rPr sz="2000" b="1" spc="-60" dirty="0">
                <a:latin typeface="Lucida Sans Unicode"/>
                <a:cs typeface="Lucida Sans Unicode"/>
              </a:rPr>
              <a:t> </a:t>
            </a:r>
            <a:r>
              <a:rPr sz="2000" b="1" spc="-10" dirty="0">
                <a:latin typeface="Lucida Sans Unicode"/>
                <a:cs typeface="Lucida Sans Unicode"/>
              </a:rPr>
              <a:t>System</a:t>
            </a:r>
            <a:endParaRPr sz="20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Under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single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channel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system,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there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queue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one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center.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arrangement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done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where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size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queue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expected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small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center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not </a:t>
            </a:r>
            <a:r>
              <a:rPr sz="2000" dirty="0">
                <a:latin typeface="Lucida Sans Unicode"/>
                <a:cs typeface="Lucida Sans Unicode"/>
              </a:rPr>
              <a:t>able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afford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more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counter.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542" y="3200345"/>
            <a:ext cx="4327525" cy="2628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1995"/>
              </a:lnSpc>
              <a:tabLst>
                <a:tab pos="802640" algn="l"/>
              </a:tabLst>
            </a:pP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210" dirty="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Times New Roman"/>
                <a:cs typeface="Times New Roman"/>
              </a:rPr>
              <a:t>3.16:</a:t>
            </a:r>
            <a:r>
              <a:rPr sz="1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Times New Roman"/>
                <a:cs typeface="Times New Roman"/>
              </a:rPr>
              <a:t>Single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Channel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Times New Roman"/>
                <a:cs typeface="Times New Roman"/>
              </a:rPr>
              <a:t>Waiting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15604" y="3992050"/>
            <a:ext cx="238125" cy="567690"/>
            <a:chOff x="5415604" y="3992050"/>
            <a:chExt cx="238125" cy="567690"/>
          </a:xfrm>
        </p:grpSpPr>
        <p:sp>
          <p:nvSpPr>
            <p:cNvPr id="6" name="object 6"/>
            <p:cNvSpPr/>
            <p:nvPr/>
          </p:nvSpPr>
          <p:spPr>
            <a:xfrm>
              <a:off x="5423224" y="4000252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61" y="0"/>
                  </a:moveTo>
                  <a:lnTo>
                    <a:pt x="72635" y="20080"/>
                  </a:lnTo>
                  <a:lnTo>
                    <a:pt x="65077" y="45055"/>
                  </a:lnTo>
                  <a:lnTo>
                    <a:pt x="65906" y="54303"/>
                  </a:lnTo>
                  <a:lnTo>
                    <a:pt x="93549" y="90405"/>
                  </a:lnTo>
                  <a:lnTo>
                    <a:pt x="110961" y="94079"/>
                  </a:lnTo>
                  <a:lnTo>
                    <a:pt x="119895" y="93171"/>
                  </a:lnTo>
                  <a:lnTo>
                    <a:pt x="153417" y="62988"/>
                  </a:lnTo>
                  <a:lnTo>
                    <a:pt x="156844" y="45055"/>
                  </a:lnTo>
                  <a:lnTo>
                    <a:pt x="155987" y="36074"/>
                  </a:lnTo>
                  <a:lnTo>
                    <a:pt x="128281" y="3175"/>
                  </a:lnTo>
                  <a:lnTo>
                    <a:pt x="110961" y="0"/>
                  </a:lnTo>
                  <a:close/>
                </a:path>
                <a:path w="222885" h="551814">
                  <a:moveTo>
                    <a:pt x="170006" y="163310"/>
                  </a:moveTo>
                  <a:lnTo>
                    <a:pt x="52647" y="163310"/>
                  </a:lnTo>
                  <a:lnTo>
                    <a:pt x="52647" y="529190"/>
                  </a:lnTo>
                  <a:lnTo>
                    <a:pt x="54286" y="539054"/>
                  </a:lnTo>
                  <a:lnTo>
                    <a:pt x="59182" y="546098"/>
                  </a:lnTo>
                  <a:lnTo>
                    <a:pt x="67299" y="550322"/>
                  </a:lnTo>
                  <a:lnTo>
                    <a:pt x="78605" y="551729"/>
                  </a:lnTo>
                  <a:lnTo>
                    <a:pt x="89910" y="550322"/>
                  </a:lnTo>
                  <a:lnTo>
                    <a:pt x="98027" y="546098"/>
                  </a:lnTo>
                  <a:lnTo>
                    <a:pt x="102923" y="539054"/>
                  </a:lnTo>
                  <a:lnTo>
                    <a:pt x="104563" y="529190"/>
                  </a:lnTo>
                  <a:lnTo>
                    <a:pt x="104563" y="312597"/>
                  </a:lnTo>
                  <a:lnTo>
                    <a:pt x="170006" y="312597"/>
                  </a:lnTo>
                  <a:lnTo>
                    <a:pt x="170006" y="163310"/>
                  </a:lnTo>
                  <a:close/>
                </a:path>
                <a:path w="222885" h="551814">
                  <a:moveTo>
                    <a:pt x="170006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5" y="546098"/>
                  </a:lnTo>
                  <a:lnTo>
                    <a:pt x="132743" y="550322"/>
                  </a:lnTo>
                  <a:lnTo>
                    <a:pt x="144048" y="551729"/>
                  </a:lnTo>
                  <a:lnTo>
                    <a:pt x="155353" y="550322"/>
                  </a:lnTo>
                  <a:lnTo>
                    <a:pt x="163471" y="546098"/>
                  </a:lnTo>
                  <a:lnTo>
                    <a:pt x="168366" y="539054"/>
                  </a:lnTo>
                  <a:lnTo>
                    <a:pt x="170006" y="529190"/>
                  </a:lnTo>
                  <a:lnTo>
                    <a:pt x="170006" y="312597"/>
                  </a:lnTo>
                  <a:close/>
                </a:path>
                <a:path w="222885" h="551814">
                  <a:moveTo>
                    <a:pt x="165253" y="98650"/>
                  </a:moveTo>
                  <a:lnTo>
                    <a:pt x="57765" y="98650"/>
                  </a:lnTo>
                  <a:lnTo>
                    <a:pt x="32467" y="101285"/>
                  </a:lnTo>
                  <a:lnTo>
                    <a:pt x="14418" y="109216"/>
                  </a:lnTo>
                  <a:lnTo>
                    <a:pt x="3601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33" y="325083"/>
                  </a:lnTo>
                  <a:lnTo>
                    <a:pt x="5324" y="332127"/>
                  </a:lnTo>
                  <a:lnTo>
                    <a:pt x="11953" y="336351"/>
                  </a:lnTo>
                  <a:lnTo>
                    <a:pt x="21205" y="337759"/>
                  </a:lnTo>
                  <a:lnTo>
                    <a:pt x="30350" y="336351"/>
                  </a:lnTo>
                  <a:lnTo>
                    <a:pt x="36926" y="332127"/>
                  </a:lnTo>
                  <a:lnTo>
                    <a:pt x="40896" y="325083"/>
                  </a:lnTo>
                  <a:lnTo>
                    <a:pt x="42227" y="315219"/>
                  </a:lnTo>
                  <a:lnTo>
                    <a:pt x="42227" y="163310"/>
                  </a:lnTo>
                  <a:lnTo>
                    <a:pt x="222653" y="163310"/>
                  </a:lnTo>
                  <a:lnTo>
                    <a:pt x="222653" y="141107"/>
                  </a:lnTo>
                  <a:lnTo>
                    <a:pt x="219057" y="122478"/>
                  </a:lnTo>
                  <a:lnTo>
                    <a:pt x="208280" y="109216"/>
                  </a:lnTo>
                  <a:lnTo>
                    <a:pt x="190340" y="101285"/>
                  </a:lnTo>
                  <a:lnTo>
                    <a:pt x="165253" y="98650"/>
                  </a:lnTo>
                  <a:close/>
                </a:path>
                <a:path w="222885" h="551814">
                  <a:moveTo>
                    <a:pt x="222653" y="163310"/>
                  </a:moveTo>
                  <a:lnTo>
                    <a:pt x="180243" y="163310"/>
                  </a:lnTo>
                  <a:lnTo>
                    <a:pt x="180243" y="315219"/>
                  </a:lnTo>
                  <a:lnTo>
                    <a:pt x="181602" y="325083"/>
                  </a:lnTo>
                  <a:lnTo>
                    <a:pt x="185635" y="332127"/>
                  </a:lnTo>
                  <a:lnTo>
                    <a:pt x="192273" y="336351"/>
                  </a:lnTo>
                  <a:lnTo>
                    <a:pt x="201448" y="337759"/>
                  </a:lnTo>
                  <a:lnTo>
                    <a:pt x="210699" y="336351"/>
                  </a:lnTo>
                  <a:lnTo>
                    <a:pt x="217329" y="332127"/>
                  </a:lnTo>
                  <a:lnTo>
                    <a:pt x="221319" y="325083"/>
                  </a:lnTo>
                  <a:lnTo>
                    <a:pt x="222653" y="315219"/>
                  </a:lnTo>
                  <a:lnTo>
                    <a:pt x="222653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099" y="3992050"/>
              <a:ext cx="108172" cy="1104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23224" y="4098903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53" y="216568"/>
                  </a:moveTo>
                  <a:lnTo>
                    <a:pt x="221319" y="226433"/>
                  </a:lnTo>
                  <a:lnTo>
                    <a:pt x="217329" y="233476"/>
                  </a:lnTo>
                  <a:lnTo>
                    <a:pt x="210699" y="237701"/>
                  </a:lnTo>
                  <a:lnTo>
                    <a:pt x="201448" y="239108"/>
                  </a:lnTo>
                  <a:lnTo>
                    <a:pt x="192273" y="237701"/>
                  </a:lnTo>
                  <a:lnTo>
                    <a:pt x="185635" y="233476"/>
                  </a:lnTo>
                  <a:lnTo>
                    <a:pt x="181602" y="226433"/>
                  </a:lnTo>
                  <a:lnTo>
                    <a:pt x="180243" y="216568"/>
                  </a:lnTo>
                  <a:lnTo>
                    <a:pt x="180243" y="178591"/>
                  </a:lnTo>
                  <a:lnTo>
                    <a:pt x="180243" y="140614"/>
                  </a:lnTo>
                  <a:lnTo>
                    <a:pt x="180243" y="102637"/>
                  </a:lnTo>
                  <a:lnTo>
                    <a:pt x="180243" y="64660"/>
                  </a:lnTo>
                  <a:lnTo>
                    <a:pt x="176952" y="64660"/>
                  </a:lnTo>
                  <a:lnTo>
                    <a:pt x="173479" y="64660"/>
                  </a:lnTo>
                  <a:lnTo>
                    <a:pt x="170006" y="64660"/>
                  </a:lnTo>
                  <a:lnTo>
                    <a:pt x="170006" y="116928"/>
                  </a:lnTo>
                  <a:lnTo>
                    <a:pt x="170006" y="430539"/>
                  </a:lnTo>
                  <a:lnTo>
                    <a:pt x="168366" y="440404"/>
                  </a:lnTo>
                  <a:lnTo>
                    <a:pt x="163471" y="447447"/>
                  </a:lnTo>
                  <a:lnTo>
                    <a:pt x="155353" y="451672"/>
                  </a:lnTo>
                  <a:lnTo>
                    <a:pt x="144048" y="453079"/>
                  </a:lnTo>
                  <a:lnTo>
                    <a:pt x="132743" y="451672"/>
                  </a:lnTo>
                  <a:lnTo>
                    <a:pt x="124625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20" y="213946"/>
                  </a:lnTo>
                  <a:lnTo>
                    <a:pt x="109133" y="213946"/>
                  </a:lnTo>
                  <a:lnTo>
                    <a:pt x="104563" y="213946"/>
                  </a:lnTo>
                  <a:lnTo>
                    <a:pt x="104563" y="268103"/>
                  </a:lnTo>
                  <a:lnTo>
                    <a:pt x="104563" y="322252"/>
                  </a:lnTo>
                  <a:lnTo>
                    <a:pt x="104563" y="376397"/>
                  </a:lnTo>
                  <a:lnTo>
                    <a:pt x="104563" y="430539"/>
                  </a:lnTo>
                  <a:lnTo>
                    <a:pt x="102923" y="440404"/>
                  </a:lnTo>
                  <a:lnTo>
                    <a:pt x="98027" y="447447"/>
                  </a:lnTo>
                  <a:lnTo>
                    <a:pt x="89910" y="451672"/>
                  </a:lnTo>
                  <a:lnTo>
                    <a:pt x="78605" y="453079"/>
                  </a:lnTo>
                  <a:lnTo>
                    <a:pt x="67299" y="451672"/>
                  </a:lnTo>
                  <a:lnTo>
                    <a:pt x="59182" y="447447"/>
                  </a:lnTo>
                  <a:lnTo>
                    <a:pt x="54286" y="440404"/>
                  </a:lnTo>
                  <a:lnTo>
                    <a:pt x="52647" y="430539"/>
                  </a:lnTo>
                  <a:lnTo>
                    <a:pt x="52647" y="378271"/>
                  </a:lnTo>
                  <a:lnTo>
                    <a:pt x="52647" y="326002"/>
                  </a:lnTo>
                  <a:lnTo>
                    <a:pt x="52647" y="64660"/>
                  </a:lnTo>
                  <a:lnTo>
                    <a:pt x="49173" y="64660"/>
                  </a:lnTo>
                  <a:lnTo>
                    <a:pt x="45700" y="64660"/>
                  </a:lnTo>
                  <a:lnTo>
                    <a:pt x="42227" y="64660"/>
                  </a:lnTo>
                  <a:lnTo>
                    <a:pt x="42227" y="102637"/>
                  </a:lnTo>
                  <a:lnTo>
                    <a:pt x="42227" y="140614"/>
                  </a:lnTo>
                  <a:lnTo>
                    <a:pt x="42227" y="178591"/>
                  </a:lnTo>
                  <a:lnTo>
                    <a:pt x="42227" y="216568"/>
                  </a:lnTo>
                  <a:lnTo>
                    <a:pt x="40896" y="226433"/>
                  </a:lnTo>
                  <a:lnTo>
                    <a:pt x="36926" y="233476"/>
                  </a:lnTo>
                  <a:lnTo>
                    <a:pt x="30350" y="237701"/>
                  </a:lnTo>
                  <a:lnTo>
                    <a:pt x="21205" y="239108"/>
                  </a:lnTo>
                  <a:lnTo>
                    <a:pt x="11953" y="237701"/>
                  </a:lnTo>
                  <a:lnTo>
                    <a:pt x="5324" y="233476"/>
                  </a:lnTo>
                  <a:lnTo>
                    <a:pt x="1333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601" y="23828"/>
                  </a:lnTo>
                  <a:lnTo>
                    <a:pt x="14418" y="10566"/>
                  </a:lnTo>
                  <a:lnTo>
                    <a:pt x="32467" y="2635"/>
                  </a:lnTo>
                  <a:lnTo>
                    <a:pt x="57765" y="0"/>
                  </a:lnTo>
                  <a:lnTo>
                    <a:pt x="84637" y="0"/>
                  </a:lnTo>
                  <a:lnTo>
                    <a:pt x="111509" y="0"/>
                  </a:lnTo>
                  <a:lnTo>
                    <a:pt x="138381" y="0"/>
                  </a:lnTo>
                  <a:lnTo>
                    <a:pt x="165253" y="0"/>
                  </a:lnTo>
                  <a:lnTo>
                    <a:pt x="190340" y="2635"/>
                  </a:lnTo>
                  <a:lnTo>
                    <a:pt x="208280" y="10566"/>
                  </a:lnTo>
                  <a:lnTo>
                    <a:pt x="219057" y="23828"/>
                  </a:lnTo>
                  <a:lnTo>
                    <a:pt x="222653" y="42457"/>
                  </a:lnTo>
                  <a:lnTo>
                    <a:pt x="222653" y="85987"/>
                  </a:lnTo>
                  <a:lnTo>
                    <a:pt x="222653" y="129513"/>
                  </a:lnTo>
                  <a:lnTo>
                    <a:pt x="222653" y="173038"/>
                  </a:lnTo>
                  <a:lnTo>
                    <a:pt x="222653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80340" y="3655928"/>
            <a:ext cx="607695" cy="257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-155" dirty="0">
                <a:latin typeface="Arial Narrow"/>
                <a:cs typeface="Arial Narrow"/>
              </a:rPr>
              <a:t>Customers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67833" y="3965481"/>
            <a:ext cx="3503295" cy="956310"/>
            <a:chOff x="2367833" y="3965481"/>
            <a:chExt cx="3503295" cy="956310"/>
          </a:xfrm>
        </p:grpSpPr>
        <p:sp>
          <p:nvSpPr>
            <p:cNvPr id="11" name="object 11"/>
            <p:cNvSpPr/>
            <p:nvPr/>
          </p:nvSpPr>
          <p:spPr>
            <a:xfrm>
              <a:off x="2394186" y="3991833"/>
              <a:ext cx="1751330" cy="903605"/>
            </a:xfrm>
            <a:custGeom>
              <a:avLst/>
              <a:gdLst/>
              <a:ahLst/>
              <a:cxnLst/>
              <a:rect l="l" t="t" r="r" b="b"/>
              <a:pathLst>
                <a:path w="1751329" h="903604">
                  <a:moveTo>
                    <a:pt x="0" y="0"/>
                  </a:moveTo>
                  <a:lnTo>
                    <a:pt x="1751248" y="0"/>
                  </a:lnTo>
                  <a:lnTo>
                    <a:pt x="1751248" y="903272"/>
                  </a:lnTo>
                  <a:lnTo>
                    <a:pt x="6562" y="903272"/>
                  </a:lnTo>
                </a:path>
              </a:pathLst>
            </a:custGeom>
            <a:ln w="51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4574" y="4341836"/>
              <a:ext cx="1033780" cy="216535"/>
            </a:xfrm>
            <a:custGeom>
              <a:avLst/>
              <a:gdLst/>
              <a:ahLst/>
              <a:cxnLst/>
              <a:rect l="l" t="t" r="r" b="b"/>
              <a:pathLst>
                <a:path w="1033779" h="216535">
                  <a:moveTo>
                    <a:pt x="924066" y="108248"/>
                  </a:moveTo>
                  <a:lnTo>
                    <a:pt x="869225" y="216496"/>
                  </a:lnTo>
                  <a:lnTo>
                    <a:pt x="978907" y="144331"/>
                  </a:lnTo>
                  <a:lnTo>
                    <a:pt x="924066" y="144331"/>
                  </a:lnTo>
                  <a:lnTo>
                    <a:pt x="924066" y="108248"/>
                  </a:lnTo>
                  <a:close/>
                </a:path>
                <a:path w="1033779" h="216535">
                  <a:moveTo>
                    <a:pt x="905786" y="72165"/>
                  </a:moveTo>
                  <a:lnTo>
                    <a:pt x="0" y="72165"/>
                  </a:lnTo>
                  <a:lnTo>
                    <a:pt x="0" y="144331"/>
                  </a:lnTo>
                  <a:lnTo>
                    <a:pt x="905786" y="144331"/>
                  </a:lnTo>
                  <a:lnTo>
                    <a:pt x="924066" y="108248"/>
                  </a:lnTo>
                  <a:lnTo>
                    <a:pt x="905786" y="72165"/>
                  </a:lnTo>
                  <a:close/>
                </a:path>
                <a:path w="1033779" h="216535">
                  <a:moveTo>
                    <a:pt x="978907" y="72165"/>
                  </a:moveTo>
                  <a:lnTo>
                    <a:pt x="924066" y="72165"/>
                  </a:lnTo>
                  <a:lnTo>
                    <a:pt x="924066" y="144331"/>
                  </a:lnTo>
                  <a:lnTo>
                    <a:pt x="978907" y="144331"/>
                  </a:lnTo>
                  <a:lnTo>
                    <a:pt x="1033748" y="108248"/>
                  </a:lnTo>
                  <a:lnTo>
                    <a:pt x="978907" y="72165"/>
                  </a:lnTo>
                  <a:close/>
                </a:path>
                <a:path w="1033779" h="216535">
                  <a:moveTo>
                    <a:pt x="869225" y="0"/>
                  </a:moveTo>
                  <a:lnTo>
                    <a:pt x="924066" y="108248"/>
                  </a:lnTo>
                  <a:lnTo>
                    <a:pt x="924066" y="72165"/>
                  </a:lnTo>
                  <a:lnTo>
                    <a:pt x="978907" y="72165"/>
                  </a:lnTo>
                  <a:lnTo>
                    <a:pt x="8692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09345" y="4003861"/>
              <a:ext cx="654050" cy="882015"/>
            </a:xfrm>
            <a:custGeom>
              <a:avLst/>
              <a:gdLst/>
              <a:ahLst/>
              <a:cxnLst/>
              <a:rect l="l" t="t" r="r" b="b"/>
              <a:pathLst>
                <a:path w="654050" h="882014">
                  <a:moveTo>
                    <a:pt x="0" y="881622"/>
                  </a:moveTo>
                  <a:lnTo>
                    <a:pt x="653519" y="881622"/>
                  </a:lnTo>
                  <a:lnTo>
                    <a:pt x="653519" y="0"/>
                  </a:lnTo>
                  <a:lnTo>
                    <a:pt x="0" y="0"/>
                  </a:lnTo>
                  <a:lnTo>
                    <a:pt x="0" y="881622"/>
                  </a:lnTo>
                  <a:close/>
                </a:path>
              </a:pathLst>
            </a:custGeom>
            <a:ln w="152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603" y="4258846"/>
              <a:ext cx="658089" cy="43299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92166" y="4531152"/>
            <a:ext cx="7268209" cy="1323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795520">
              <a:lnSpc>
                <a:spcPct val="100000"/>
              </a:lnSpc>
              <a:spcBef>
                <a:spcPts val="120"/>
              </a:spcBef>
            </a:pPr>
            <a:r>
              <a:rPr sz="1500" spc="-45" dirty="0">
                <a:latin typeface="Arial Narrow"/>
                <a:cs typeface="Arial Narrow"/>
              </a:rPr>
              <a:t>Departure</a:t>
            </a:r>
            <a:endParaRPr sz="1500">
              <a:latin typeface="Arial Narrow"/>
              <a:cs typeface="Arial Narrow"/>
            </a:endParaRPr>
          </a:p>
          <a:p>
            <a:pPr marL="1725930">
              <a:lnSpc>
                <a:spcPct val="100000"/>
              </a:lnSpc>
              <a:spcBef>
                <a:spcPts val="1700"/>
              </a:spcBef>
              <a:tabLst>
                <a:tab pos="3060065" algn="l"/>
                <a:tab pos="3907154" algn="l"/>
              </a:tabLst>
            </a:pPr>
            <a:r>
              <a:rPr sz="1500" spc="-10" dirty="0">
                <a:latin typeface="Arial Narrow"/>
                <a:cs typeface="Arial Narrow"/>
              </a:rPr>
              <a:t>Population</a:t>
            </a:r>
            <a:r>
              <a:rPr sz="1500" dirty="0">
                <a:latin typeface="Arial Narrow"/>
                <a:cs typeface="Arial Narrow"/>
              </a:rPr>
              <a:t>	</a:t>
            </a:r>
            <a:r>
              <a:rPr sz="1500" spc="-150" dirty="0">
                <a:latin typeface="Arial Narrow"/>
                <a:cs typeface="Arial Narrow"/>
              </a:rPr>
              <a:t>Waiting</a:t>
            </a:r>
            <a:r>
              <a:rPr sz="1500" spc="-45" dirty="0">
                <a:latin typeface="Arial Narrow"/>
                <a:cs typeface="Arial Narrow"/>
              </a:rPr>
              <a:t> </a:t>
            </a:r>
            <a:r>
              <a:rPr sz="1500" spc="-20" dirty="0">
                <a:latin typeface="Arial Narrow"/>
                <a:cs typeface="Arial Narrow"/>
              </a:rPr>
              <a:t>Line</a:t>
            </a:r>
            <a:r>
              <a:rPr sz="1500" dirty="0">
                <a:latin typeface="Arial Narrow"/>
                <a:cs typeface="Arial Narrow"/>
              </a:rPr>
              <a:t>	</a:t>
            </a:r>
            <a:r>
              <a:rPr sz="1500" spc="-150" dirty="0">
                <a:latin typeface="Arial Narrow"/>
                <a:cs typeface="Arial Narrow"/>
              </a:rPr>
              <a:t>Service</a:t>
            </a:r>
            <a:r>
              <a:rPr sz="1500" spc="-35" dirty="0">
                <a:latin typeface="Arial Narrow"/>
                <a:cs typeface="Arial Narrow"/>
              </a:rPr>
              <a:t> </a:t>
            </a:r>
            <a:r>
              <a:rPr sz="1500" spc="-10" dirty="0">
                <a:latin typeface="Arial Narrow"/>
                <a:cs typeface="Arial Narrow"/>
              </a:rPr>
              <a:t>Center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50" spc="-160" dirty="0">
                <a:latin typeface="Book Antiqua"/>
                <a:cs typeface="Book Antiqua"/>
              </a:rPr>
              <a:t>If</a:t>
            </a:r>
            <a:r>
              <a:rPr sz="1850" spc="-70" dirty="0">
                <a:latin typeface="Book Antiqua"/>
                <a:cs typeface="Book Antiqua"/>
              </a:rPr>
              <a:t> </a:t>
            </a:r>
            <a:r>
              <a:rPr sz="1850" spc="-220" dirty="0">
                <a:latin typeface="Book Antiqua"/>
                <a:cs typeface="Book Antiqua"/>
              </a:rPr>
              <a:t>the</a:t>
            </a:r>
            <a:r>
              <a:rPr sz="1850" spc="-60" dirty="0">
                <a:latin typeface="Book Antiqua"/>
                <a:cs typeface="Book Antiqua"/>
              </a:rPr>
              <a:t> </a:t>
            </a:r>
            <a:r>
              <a:rPr sz="1850" spc="-235" dirty="0">
                <a:latin typeface="Book Antiqua"/>
                <a:cs typeface="Book Antiqua"/>
              </a:rPr>
              <a:t>market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1850" spc="-165" dirty="0">
                <a:latin typeface="Book Antiqua"/>
                <a:cs typeface="Book Antiqua"/>
              </a:rPr>
              <a:t>is</a:t>
            </a:r>
            <a:r>
              <a:rPr sz="1850" spc="-65" dirty="0">
                <a:latin typeface="Book Antiqua"/>
                <a:cs typeface="Book Antiqua"/>
              </a:rPr>
              <a:t> </a:t>
            </a:r>
            <a:r>
              <a:rPr sz="1850" spc="-240" dirty="0">
                <a:latin typeface="Book Antiqua"/>
                <a:cs typeface="Book Antiqua"/>
              </a:rPr>
              <a:t>monopoly,</a:t>
            </a:r>
            <a:r>
              <a:rPr sz="1850" spc="-65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keeping</a:t>
            </a:r>
            <a:r>
              <a:rPr sz="1850" spc="-60" dirty="0">
                <a:latin typeface="Book Antiqua"/>
                <a:cs typeface="Book Antiqua"/>
              </a:rPr>
              <a:t> </a:t>
            </a:r>
            <a:r>
              <a:rPr sz="1850" spc="-170" dirty="0">
                <a:latin typeface="Book Antiqua"/>
                <a:cs typeface="Book Antiqua"/>
              </a:rPr>
              <a:t>all</a:t>
            </a:r>
            <a:r>
              <a:rPr sz="1850" spc="-75" dirty="0">
                <a:latin typeface="Book Antiqua"/>
                <a:cs typeface="Book Antiqua"/>
              </a:rPr>
              <a:t> </a:t>
            </a:r>
            <a:r>
              <a:rPr sz="1850" spc="-210" dirty="0">
                <a:latin typeface="Book Antiqua"/>
                <a:cs typeface="Book Antiqua"/>
              </a:rPr>
              <a:t>things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00" dirty="0">
                <a:latin typeface="Book Antiqua"/>
                <a:cs typeface="Book Antiqua"/>
              </a:rPr>
              <a:t>constant,</a:t>
            </a:r>
            <a:r>
              <a:rPr sz="1850" spc="-85" dirty="0">
                <a:latin typeface="Book Antiqua"/>
                <a:cs typeface="Book Antiqua"/>
              </a:rPr>
              <a:t> </a:t>
            </a:r>
            <a:r>
              <a:rPr sz="1850" spc="-305" dirty="0">
                <a:latin typeface="Book Antiqua"/>
                <a:cs typeface="Book Antiqua"/>
              </a:rPr>
              <a:t>we</a:t>
            </a:r>
            <a:r>
              <a:rPr sz="1850" spc="-60" dirty="0">
                <a:latin typeface="Book Antiqua"/>
                <a:cs typeface="Book Antiqua"/>
              </a:rPr>
              <a:t> </a:t>
            </a:r>
            <a:r>
              <a:rPr sz="1850" spc="-254" dirty="0">
                <a:latin typeface="Book Antiqua"/>
                <a:cs typeface="Book Antiqua"/>
              </a:rPr>
              <a:t>must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25" dirty="0">
                <a:latin typeface="Book Antiqua"/>
                <a:cs typeface="Book Antiqua"/>
              </a:rPr>
              <a:t>use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00" dirty="0">
                <a:latin typeface="Book Antiqua"/>
                <a:cs typeface="Book Antiqua"/>
              </a:rPr>
              <a:t>single</a:t>
            </a:r>
            <a:r>
              <a:rPr sz="1850" spc="-60" dirty="0">
                <a:latin typeface="Book Antiqua"/>
                <a:cs typeface="Book Antiqua"/>
              </a:rPr>
              <a:t> </a:t>
            </a:r>
            <a:r>
              <a:rPr sz="1850" spc="-225" dirty="0">
                <a:latin typeface="Book Antiqua"/>
                <a:cs typeface="Book Antiqua"/>
              </a:rPr>
              <a:t>channel</a:t>
            </a:r>
            <a:r>
              <a:rPr sz="1850" spc="-55" dirty="0">
                <a:latin typeface="Book Antiqua"/>
                <a:cs typeface="Book Antiqua"/>
              </a:rPr>
              <a:t> </a:t>
            </a:r>
            <a:r>
              <a:rPr sz="1850" spc="-130" dirty="0">
                <a:latin typeface="Book Antiqua"/>
                <a:cs typeface="Book Antiqua"/>
              </a:rPr>
              <a:t>system.</a:t>
            </a:r>
            <a:endParaRPr sz="1850">
              <a:latin typeface="Book Antiqua"/>
              <a:cs typeface="Book Antiqu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25586" y="3553427"/>
            <a:ext cx="5648960" cy="1863089"/>
            <a:chOff x="1725586" y="3553427"/>
            <a:chExt cx="5648960" cy="1863089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6033" y="4125451"/>
              <a:ext cx="113866" cy="1062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23230" y="4227622"/>
              <a:ext cx="239395" cy="443865"/>
            </a:xfrm>
            <a:custGeom>
              <a:avLst/>
              <a:gdLst/>
              <a:ahLst/>
              <a:cxnLst/>
              <a:rect l="l" t="t" r="r" b="b"/>
              <a:pathLst>
                <a:path w="239394" h="443864">
                  <a:moveTo>
                    <a:pt x="239105" y="265425"/>
                  </a:moveTo>
                  <a:lnTo>
                    <a:pt x="225015" y="265425"/>
                  </a:lnTo>
                  <a:lnTo>
                    <a:pt x="210976" y="265425"/>
                  </a:lnTo>
                  <a:lnTo>
                    <a:pt x="196972" y="265425"/>
                  </a:lnTo>
                  <a:lnTo>
                    <a:pt x="182985" y="265425"/>
                  </a:lnTo>
                  <a:lnTo>
                    <a:pt x="182985" y="304322"/>
                  </a:lnTo>
                  <a:lnTo>
                    <a:pt x="182985" y="343219"/>
                  </a:lnTo>
                  <a:lnTo>
                    <a:pt x="182985" y="382116"/>
                  </a:lnTo>
                  <a:lnTo>
                    <a:pt x="182985" y="421014"/>
                  </a:lnTo>
                  <a:lnTo>
                    <a:pt x="181208" y="430819"/>
                  </a:lnTo>
                  <a:lnTo>
                    <a:pt x="175901" y="437825"/>
                  </a:lnTo>
                  <a:lnTo>
                    <a:pt x="167098" y="442031"/>
                  </a:lnTo>
                  <a:lnTo>
                    <a:pt x="154833" y="443433"/>
                  </a:lnTo>
                  <a:lnTo>
                    <a:pt x="142808" y="442031"/>
                  </a:lnTo>
                  <a:lnTo>
                    <a:pt x="134177" y="437825"/>
                  </a:lnTo>
                  <a:lnTo>
                    <a:pt x="128972" y="430819"/>
                  </a:lnTo>
                  <a:lnTo>
                    <a:pt x="127230" y="421014"/>
                  </a:lnTo>
                  <a:lnTo>
                    <a:pt x="127230" y="382116"/>
                  </a:lnTo>
                  <a:lnTo>
                    <a:pt x="127230" y="343219"/>
                  </a:lnTo>
                  <a:lnTo>
                    <a:pt x="127230" y="304322"/>
                  </a:lnTo>
                  <a:lnTo>
                    <a:pt x="127230" y="265425"/>
                  </a:lnTo>
                  <a:lnTo>
                    <a:pt x="122477" y="265425"/>
                  </a:lnTo>
                  <a:lnTo>
                    <a:pt x="117907" y="265425"/>
                  </a:lnTo>
                  <a:lnTo>
                    <a:pt x="113154" y="265425"/>
                  </a:lnTo>
                  <a:lnTo>
                    <a:pt x="113154" y="304322"/>
                  </a:lnTo>
                  <a:lnTo>
                    <a:pt x="113154" y="343219"/>
                  </a:lnTo>
                  <a:lnTo>
                    <a:pt x="113154" y="382116"/>
                  </a:lnTo>
                  <a:lnTo>
                    <a:pt x="113154" y="421014"/>
                  </a:lnTo>
                  <a:lnTo>
                    <a:pt x="111403" y="430819"/>
                  </a:lnTo>
                  <a:lnTo>
                    <a:pt x="106139" y="437825"/>
                  </a:lnTo>
                  <a:lnTo>
                    <a:pt x="97345" y="442031"/>
                  </a:lnTo>
                  <a:lnTo>
                    <a:pt x="85003" y="443433"/>
                  </a:lnTo>
                  <a:lnTo>
                    <a:pt x="73035" y="442031"/>
                  </a:lnTo>
                  <a:lnTo>
                    <a:pt x="64529" y="437825"/>
                  </a:lnTo>
                  <a:lnTo>
                    <a:pt x="59450" y="430819"/>
                  </a:lnTo>
                  <a:lnTo>
                    <a:pt x="57765" y="421014"/>
                  </a:lnTo>
                  <a:lnTo>
                    <a:pt x="57765" y="382116"/>
                  </a:lnTo>
                  <a:lnTo>
                    <a:pt x="57765" y="343219"/>
                  </a:lnTo>
                  <a:lnTo>
                    <a:pt x="57765" y="304322"/>
                  </a:lnTo>
                  <a:lnTo>
                    <a:pt x="57765" y="265425"/>
                  </a:lnTo>
                  <a:lnTo>
                    <a:pt x="43341" y="265425"/>
                  </a:lnTo>
                  <a:lnTo>
                    <a:pt x="28882" y="265425"/>
                  </a:lnTo>
                  <a:lnTo>
                    <a:pt x="14424" y="265425"/>
                  </a:lnTo>
                  <a:lnTo>
                    <a:pt x="0" y="265425"/>
                  </a:lnTo>
                  <a:lnTo>
                    <a:pt x="14279" y="237497"/>
                  </a:lnTo>
                  <a:lnTo>
                    <a:pt x="28713" y="209701"/>
                  </a:lnTo>
                  <a:lnTo>
                    <a:pt x="43140" y="181904"/>
                  </a:lnTo>
                  <a:lnTo>
                    <a:pt x="57399" y="153977"/>
                  </a:lnTo>
                  <a:lnTo>
                    <a:pt x="57399" y="127420"/>
                  </a:lnTo>
                  <a:lnTo>
                    <a:pt x="57399" y="100866"/>
                  </a:lnTo>
                  <a:lnTo>
                    <a:pt x="57399" y="74316"/>
                  </a:lnTo>
                  <a:lnTo>
                    <a:pt x="57399" y="47773"/>
                  </a:lnTo>
                  <a:lnTo>
                    <a:pt x="53926" y="47773"/>
                  </a:lnTo>
                  <a:lnTo>
                    <a:pt x="50270" y="47773"/>
                  </a:lnTo>
                  <a:lnTo>
                    <a:pt x="46797" y="47773"/>
                  </a:lnTo>
                  <a:lnTo>
                    <a:pt x="46797" y="72617"/>
                  </a:lnTo>
                  <a:lnTo>
                    <a:pt x="46797" y="97462"/>
                  </a:lnTo>
                  <a:lnTo>
                    <a:pt x="46797" y="122312"/>
                  </a:lnTo>
                  <a:lnTo>
                    <a:pt x="46797" y="147169"/>
                  </a:lnTo>
                  <a:lnTo>
                    <a:pt x="45366" y="156790"/>
                  </a:lnTo>
                  <a:lnTo>
                    <a:pt x="41107" y="163695"/>
                  </a:lnTo>
                  <a:lnTo>
                    <a:pt x="34072" y="167858"/>
                  </a:lnTo>
                  <a:lnTo>
                    <a:pt x="24312" y="169252"/>
                  </a:lnTo>
                  <a:lnTo>
                    <a:pt x="14220" y="167858"/>
                  </a:lnTo>
                  <a:lnTo>
                    <a:pt x="7024" y="163695"/>
                  </a:lnTo>
                  <a:lnTo>
                    <a:pt x="2714" y="156790"/>
                  </a:lnTo>
                  <a:lnTo>
                    <a:pt x="1279" y="147169"/>
                  </a:lnTo>
                  <a:lnTo>
                    <a:pt x="1279" y="122312"/>
                  </a:lnTo>
                  <a:lnTo>
                    <a:pt x="1279" y="97462"/>
                  </a:lnTo>
                  <a:lnTo>
                    <a:pt x="1279" y="72617"/>
                  </a:lnTo>
                  <a:lnTo>
                    <a:pt x="1279" y="47773"/>
                  </a:lnTo>
                  <a:lnTo>
                    <a:pt x="5115" y="26872"/>
                  </a:lnTo>
                  <a:lnTo>
                    <a:pt x="16612" y="11943"/>
                  </a:lnTo>
                  <a:lnTo>
                    <a:pt x="35752" y="2985"/>
                  </a:lnTo>
                  <a:lnTo>
                    <a:pt x="62518" y="0"/>
                  </a:lnTo>
                  <a:lnTo>
                    <a:pt x="91144" y="0"/>
                  </a:lnTo>
                  <a:lnTo>
                    <a:pt x="119735" y="0"/>
                  </a:lnTo>
                  <a:lnTo>
                    <a:pt x="148327" y="0"/>
                  </a:lnTo>
                  <a:lnTo>
                    <a:pt x="176952" y="0"/>
                  </a:lnTo>
                  <a:lnTo>
                    <a:pt x="203719" y="2985"/>
                  </a:lnTo>
                  <a:lnTo>
                    <a:pt x="222859" y="11943"/>
                  </a:lnTo>
                  <a:lnTo>
                    <a:pt x="234355" y="26872"/>
                  </a:lnTo>
                  <a:lnTo>
                    <a:pt x="238191" y="47773"/>
                  </a:lnTo>
                  <a:lnTo>
                    <a:pt x="238191" y="72617"/>
                  </a:lnTo>
                  <a:lnTo>
                    <a:pt x="238191" y="97462"/>
                  </a:lnTo>
                  <a:lnTo>
                    <a:pt x="238191" y="122312"/>
                  </a:lnTo>
                  <a:lnTo>
                    <a:pt x="238191" y="147169"/>
                  </a:lnTo>
                  <a:lnTo>
                    <a:pt x="236823" y="156790"/>
                  </a:lnTo>
                  <a:lnTo>
                    <a:pt x="232730" y="163695"/>
                  </a:lnTo>
                  <a:lnTo>
                    <a:pt x="225929" y="167858"/>
                  </a:lnTo>
                  <a:lnTo>
                    <a:pt x="216438" y="169252"/>
                  </a:lnTo>
                  <a:lnTo>
                    <a:pt x="206678" y="167858"/>
                  </a:lnTo>
                  <a:lnTo>
                    <a:pt x="199643" y="163695"/>
                  </a:lnTo>
                  <a:lnTo>
                    <a:pt x="195384" y="156790"/>
                  </a:lnTo>
                  <a:lnTo>
                    <a:pt x="193953" y="147169"/>
                  </a:lnTo>
                  <a:lnTo>
                    <a:pt x="193953" y="122312"/>
                  </a:lnTo>
                  <a:lnTo>
                    <a:pt x="193953" y="97462"/>
                  </a:lnTo>
                  <a:lnTo>
                    <a:pt x="193953" y="72617"/>
                  </a:lnTo>
                  <a:lnTo>
                    <a:pt x="193953" y="47773"/>
                  </a:lnTo>
                  <a:lnTo>
                    <a:pt x="190297" y="47773"/>
                  </a:lnTo>
                  <a:lnTo>
                    <a:pt x="186641" y="47773"/>
                  </a:lnTo>
                  <a:lnTo>
                    <a:pt x="182985" y="47773"/>
                  </a:lnTo>
                  <a:lnTo>
                    <a:pt x="182985" y="74316"/>
                  </a:lnTo>
                  <a:lnTo>
                    <a:pt x="182985" y="100866"/>
                  </a:lnTo>
                  <a:lnTo>
                    <a:pt x="182985" y="127420"/>
                  </a:lnTo>
                  <a:lnTo>
                    <a:pt x="182985" y="153977"/>
                  </a:lnTo>
                  <a:lnTo>
                    <a:pt x="196869" y="181904"/>
                  </a:lnTo>
                  <a:lnTo>
                    <a:pt x="210976" y="209701"/>
                  </a:lnTo>
                  <a:lnTo>
                    <a:pt x="225118" y="237497"/>
                  </a:lnTo>
                  <a:lnTo>
                    <a:pt x="239105" y="265425"/>
                  </a:lnTo>
                  <a:close/>
                </a:path>
              </a:pathLst>
            </a:custGeom>
            <a:ln w="14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2304" y="4130151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06" y="0"/>
                  </a:moveTo>
                  <a:lnTo>
                    <a:pt x="72626" y="20080"/>
                  </a:lnTo>
                  <a:lnTo>
                    <a:pt x="65022" y="45055"/>
                  </a:lnTo>
                  <a:lnTo>
                    <a:pt x="65864" y="54303"/>
                  </a:lnTo>
                  <a:lnTo>
                    <a:pt x="93526" y="90405"/>
                  </a:lnTo>
                  <a:lnTo>
                    <a:pt x="110906" y="94079"/>
                  </a:lnTo>
                  <a:lnTo>
                    <a:pt x="119897" y="93171"/>
                  </a:lnTo>
                  <a:lnTo>
                    <a:pt x="153421" y="62988"/>
                  </a:lnTo>
                  <a:lnTo>
                    <a:pt x="156789" y="45055"/>
                  </a:lnTo>
                  <a:lnTo>
                    <a:pt x="155953" y="36074"/>
                  </a:lnTo>
                  <a:lnTo>
                    <a:pt x="128293" y="3175"/>
                  </a:lnTo>
                  <a:lnTo>
                    <a:pt x="110906" y="0"/>
                  </a:lnTo>
                  <a:close/>
                </a:path>
                <a:path w="222885" h="551814">
                  <a:moveTo>
                    <a:pt x="169951" y="163310"/>
                  </a:moveTo>
                  <a:lnTo>
                    <a:pt x="52665" y="163310"/>
                  </a:lnTo>
                  <a:lnTo>
                    <a:pt x="52665" y="529190"/>
                  </a:lnTo>
                  <a:lnTo>
                    <a:pt x="54304" y="539054"/>
                  </a:lnTo>
                  <a:lnTo>
                    <a:pt x="59196" y="546098"/>
                  </a:lnTo>
                  <a:lnTo>
                    <a:pt x="67302" y="550322"/>
                  </a:lnTo>
                  <a:lnTo>
                    <a:pt x="78586" y="551729"/>
                  </a:lnTo>
                  <a:lnTo>
                    <a:pt x="89881" y="550322"/>
                  </a:lnTo>
                  <a:lnTo>
                    <a:pt x="97993" y="546098"/>
                  </a:lnTo>
                  <a:lnTo>
                    <a:pt x="102887" y="539054"/>
                  </a:lnTo>
                  <a:lnTo>
                    <a:pt x="104526" y="529190"/>
                  </a:lnTo>
                  <a:lnTo>
                    <a:pt x="104526" y="312597"/>
                  </a:lnTo>
                  <a:lnTo>
                    <a:pt x="169951" y="312597"/>
                  </a:lnTo>
                  <a:lnTo>
                    <a:pt x="169951" y="163310"/>
                  </a:lnTo>
                  <a:close/>
                </a:path>
                <a:path w="222885" h="551814">
                  <a:moveTo>
                    <a:pt x="169951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3" y="546098"/>
                  </a:lnTo>
                  <a:lnTo>
                    <a:pt x="132735" y="550322"/>
                  </a:lnTo>
                  <a:lnTo>
                    <a:pt x="144030" y="551729"/>
                  </a:lnTo>
                  <a:lnTo>
                    <a:pt x="155314" y="550322"/>
                  </a:lnTo>
                  <a:lnTo>
                    <a:pt x="163420" y="546098"/>
                  </a:lnTo>
                  <a:lnTo>
                    <a:pt x="168312" y="539054"/>
                  </a:lnTo>
                  <a:lnTo>
                    <a:pt x="169951" y="529190"/>
                  </a:lnTo>
                  <a:lnTo>
                    <a:pt x="169951" y="312597"/>
                  </a:lnTo>
                  <a:close/>
                </a:path>
                <a:path w="222885" h="551814">
                  <a:moveTo>
                    <a:pt x="165162" y="98650"/>
                  </a:moveTo>
                  <a:lnTo>
                    <a:pt x="57838" y="98650"/>
                  </a:lnTo>
                  <a:lnTo>
                    <a:pt x="32475" y="101285"/>
                  </a:lnTo>
                  <a:lnTo>
                    <a:pt x="14407" y="109216"/>
                  </a:lnTo>
                  <a:lnTo>
                    <a:pt x="3595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40" y="325083"/>
                  </a:lnTo>
                  <a:lnTo>
                    <a:pt x="5337" y="332127"/>
                  </a:lnTo>
                  <a:lnTo>
                    <a:pt x="11953" y="336351"/>
                  </a:lnTo>
                  <a:lnTo>
                    <a:pt x="21150" y="337759"/>
                  </a:lnTo>
                  <a:lnTo>
                    <a:pt x="30336" y="336351"/>
                  </a:lnTo>
                  <a:lnTo>
                    <a:pt x="36946" y="332127"/>
                  </a:lnTo>
                  <a:lnTo>
                    <a:pt x="40941" y="325083"/>
                  </a:lnTo>
                  <a:lnTo>
                    <a:pt x="42282" y="315219"/>
                  </a:lnTo>
                  <a:lnTo>
                    <a:pt x="42282" y="163310"/>
                  </a:lnTo>
                  <a:lnTo>
                    <a:pt x="222616" y="163310"/>
                  </a:lnTo>
                  <a:lnTo>
                    <a:pt x="222616" y="141107"/>
                  </a:lnTo>
                  <a:lnTo>
                    <a:pt x="219027" y="122478"/>
                  </a:lnTo>
                  <a:lnTo>
                    <a:pt x="208257" y="109216"/>
                  </a:lnTo>
                  <a:lnTo>
                    <a:pt x="190303" y="101285"/>
                  </a:lnTo>
                  <a:lnTo>
                    <a:pt x="165162" y="98650"/>
                  </a:lnTo>
                  <a:close/>
                </a:path>
                <a:path w="222885" h="551814">
                  <a:moveTo>
                    <a:pt x="222616" y="163310"/>
                  </a:moveTo>
                  <a:lnTo>
                    <a:pt x="180334" y="163310"/>
                  </a:lnTo>
                  <a:lnTo>
                    <a:pt x="180334" y="315219"/>
                  </a:lnTo>
                  <a:lnTo>
                    <a:pt x="181672" y="325083"/>
                  </a:lnTo>
                  <a:lnTo>
                    <a:pt x="185663" y="332127"/>
                  </a:lnTo>
                  <a:lnTo>
                    <a:pt x="192272" y="336351"/>
                  </a:lnTo>
                  <a:lnTo>
                    <a:pt x="201466" y="337759"/>
                  </a:lnTo>
                  <a:lnTo>
                    <a:pt x="210663" y="336351"/>
                  </a:lnTo>
                  <a:lnTo>
                    <a:pt x="217279" y="332127"/>
                  </a:lnTo>
                  <a:lnTo>
                    <a:pt x="221276" y="325083"/>
                  </a:lnTo>
                  <a:lnTo>
                    <a:pt x="222616" y="315219"/>
                  </a:lnTo>
                  <a:lnTo>
                    <a:pt x="222616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9124" y="4121948"/>
              <a:ext cx="108172" cy="11048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82304" y="4228801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16" y="216568"/>
                  </a:moveTo>
                  <a:lnTo>
                    <a:pt x="221276" y="226433"/>
                  </a:lnTo>
                  <a:lnTo>
                    <a:pt x="217279" y="233476"/>
                  </a:lnTo>
                  <a:lnTo>
                    <a:pt x="210663" y="237701"/>
                  </a:lnTo>
                  <a:lnTo>
                    <a:pt x="201466" y="239108"/>
                  </a:lnTo>
                  <a:lnTo>
                    <a:pt x="192272" y="237701"/>
                  </a:lnTo>
                  <a:lnTo>
                    <a:pt x="185663" y="233476"/>
                  </a:lnTo>
                  <a:lnTo>
                    <a:pt x="181672" y="226433"/>
                  </a:lnTo>
                  <a:lnTo>
                    <a:pt x="180334" y="216568"/>
                  </a:lnTo>
                  <a:lnTo>
                    <a:pt x="180334" y="178591"/>
                  </a:lnTo>
                  <a:lnTo>
                    <a:pt x="180334" y="140614"/>
                  </a:lnTo>
                  <a:lnTo>
                    <a:pt x="180334" y="102637"/>
                  </a:lnTo>
                  <a:lnTo>
                    <a:pt x="180334" y="64660"/>
                  </a:lnTo>
                  <a:lnTo>
                    <a:pt x="176861" y="64660"/>
                  </a:lnTo>
                  <a:lnTo>
                    <a:pt x="173406" y="64660"/>
                  </a:lnTo>
                  <a:lnTo>
                    <a:pt x="169951" y="64660"/>
                  </a:lnTo>
                  <a:lnTo>
                    <a:pt x="169951" y="116928"/>
                  </a:lnTo>
                  <a:lnTo>
                    <a:pt x="169951" y="430539"/>
                  </a:lnTo>
                  <a:lnTo>
                    <a:pt x="168312" y="440404"/>
                  </a:lnTo>
                  <a:lnTo>
                    <a:pt x="163420" y="447447"/>
                  </a:lnTo>
                  <a:lnTo>
                    <a:pt x="155314" y="451672"/>
                  </a:lnTo>
                  <a:lnTo>
                    <a:pt x="144030" y="453079"/>
                  </a:lnTo>
                  <a:lnTo>
                    <a:pt x="132735" y="451672"/>
                  </a:lnTo>
                  <a:lnTo>
                    <a:pt x="124623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75" y="213946"/>
                  </a:lnTo>
                  <a:lnTo>
                    <a:pt x="109041" y="213946"/>
                  </a:lnTo>
                  <a:lnTo>
                    <a:pt x="104526" y="213946"/>
                  </a:lnTo>
                  <a:lnTo>
                    <a:pt x="104526" y="268103"/>
                  </a:lnTo>
                  <a:lnTo>
                    <a:pt x="104526" y="322252"/>
                  </a:lnTo>
                  <a:lnTo>
                    <a:pt x="104526" y="376397"/>
                  </a:lnTo>
                  <a:lnTo>
                    <a:pt x="104526" y="430539"/>
                  </a:lnTo>
                  <a:lnTo>
                    <a:pt x="102887" y="440404"/>
                  </a:lnTo>
                  <a:lnTo>
                    <a:pt x="97993" y="447447"/>
                  </a:lnTo>
                  <a:lnTo>
                    <a:pt x="89881" y="451672"/>
                  </a:lnTo>
                  <a:lnTo>
                    <a:pt x="78586" y="453079"/>
                  </a:lnTo>
                  <a:lnTo>
                    <a:pt x="67302" y="451672"/>
                  </a:lnTo>
                  <a:lnTo>
                    <a:pt x="59196" y="447447"/>
                  </a:lnTo>
                  <a:lnTo>
                    <a:pt x="54304" y="440404"/>
                  </a:lnTo>
                  <a:lnTo>
                    <a:pt x="52665" y="430539"/>
                  </a:lnTo>
                  <a:lnTo>
                    <a:pt x="52665" y="378271"/>
                  </a:lnTo>
                  <a:lnTo>
                    <a:pt x="52665" y="326002"/>
                  </a:lnTo>
                  <a:lnTo>
                    <a:pt x="52665" y="64660"/>
                  </a:lnTo>
                  <a:lnTo>
                    <a:pt x="49210" y="64660"/>
                  </a:lnTo>
                  <a:lnTo>
                    <a:pt x="45737" y="64660"/>
                  </a:lnTo>
                  <a:lnTo>
                    <a:pt x="42282" y="64660"/>
                  </a:lnTo>
                  <a:lnTo>
                    <a:pt x="42282" y="102637"/>
                  </a:lnTo>
                  <a:lnTo>
                    <a:pt x="42282" y="140614"/>
                  </a:lnTo>
                  <a:lnTo>
                    <a:pt x="42282" y="178591"/>
                  </a:lnTo>
                  <a:lnTo>
                    <a:pt x="42282" y="216568"/>
                  </a:lnTo>
                  <a:lnTo>
                    <a:pt x="40941" y="226433"/>
                  </a:lnTo>
                  <a:lnTo>
                    <a:pt x="36946" y="233476"/>
                  </a:lnTo>
                  <a:lnTo>
                    <a:pt x="30336" y="237701"/>
                  </a:lnTo>
                  <a:lnTo>
                    <a:pt x="21150" y="239108"/>
                  </a:lnTo>
                  <a:lnTo>
                    <a:pt x="11953" y="237701"/>
                  </a:lnTo>
                  <a:lnTo>
                    <a:pt x="5337" y="233476"/>
                  </a:lnTo>
                  <a:lnTo>
                    <a:pt x="1340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595" y="23828"/>
                  </a:lnTo>
                  <a:lnTo>
                    <a:pt x="14407" y="10566"/>
                  </a:lnTo>
                  <a:lnTo>
                    <a:pt x="32475" y="2635"/>
                  </a:lnTo>
                  <a:lnTo>
                    <a:pt x="57838" y="0"/>
                  </a:lnTo>
                  <a:lnTo>
                    <a:pt x="84677" y="0"/>
                  </a:lnTo>
                  <a:lnTo>
                    <a:pt x="111507" y="0"/>
                  </a:lnTo>
                  <a:lnTo>
                    <a:pt x="138333" y="0"/>
                  </a:lnTo>
                  <a:lnTo>
                    <a:pt x="165162" y="0"/>
                  </a:lnTo>
                  <a:lnTo>
                    <a:pt x="190303" y="2635"/>
                  </a:lnTo>
                  <a:lnTo>
                    <a:pt x="208257" y="10566"/>
                  </a:lnTo>
                  <a:lnTo>
                    <a:pt x="219027" y="23828"/>
                  </a:lnTo>
                  <a:lnTo>
                    <a:pt x="222616" y="42457"/>
                  </a:lnTo>
                  <a:lnTo>
                    <a:pt x="222616" y="85987"/>
                  </a:lnTo>
                  <a:lnTo>
                    <a:pt x="222616" y="129513"/>
                  </a:lnTo>
                  <a:lnTo>
                    <a:pt x="222616" y="173038"/>
                  </a:lnTo>
                  <a:lnTo>
                    <a:pt x="222616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768" y="4125451"/>
              <a:ext cx="113866" cy="1062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16966" y="4227622"/>
              <a:ext cx="239395" cy="443865"/>
            </a:xfrm>
            <a:custGeom>
              <a:avLst/>
              <a:gdLst/>
              <a:ahLst/>
              <a:cxnLst/>
              <a:rect l="l" t="t" r="r" b="b"/>
              <a:pathLst>
                <a:path w="239395" h="443864">
                  <a:moveTo>
                    <a:pt x="239105" y="265425"/>
                  </a:moveTo>
                  <a:lnTo>
                    <a:pt x="225015" y="265425"/>
                  </a:lnTo>
                  <a:lnTo>
                    <a:pt x="210976" y="265425"/>
                  </a:lnTo>
                  <a:lnTo>
                    <a:pt x="196972" y="265425"/>
                  </a:lnTo>
                  <a:lnTo>
                    <a:pt x="182985" y="265425"/>
                  </a:lnTo>
                  <a:lnTo>
                    <a:pt x="182985" y="304322"/>
                  </a:lnTo>
                  <a:lnTo>
                    <a:pt x="182985" y="343219"/>
                  </a:lnTo>
                  <a:lnTo>
                    <a:pt x="182985" y="382116"/>
                  </a:lnTo>
                  <a:lnTo>
                    <a:pt x="182985" y="421014"/>
                  </a:lnTo>
                  <a:lnTo>
                    <a:pt x="181208" y="430819"/>
                  </a:lnTo>
                  <a:lnTo>
                    <a:pt x="175901" y="437825"/>
                  </a:lnTo>
                  <a:lnTo>
                    <a:pt x="167098" y="442031"/>
                  </a:lnTo>
                  <a:lnTo>
                    <a:pt x="154833" y="443433"/>
                  </a:lnTo>
                  <a:lnTo>
                    <a:pt x="142808" y="442031"/>
                  </a:lnTo>
                  <a:lnTo>
                    <a:pt x="134177" y="437825"/>
                  </a:lnTo>
                  <a:lnTo>
                    <a:pt x="128972" y="430819"/>
                  </a:lnTo>
                  <a:lnTo>
                    <a:pt x="127230" y="421014"/>
                  </a:lnTo>
                  <a:lnTo>
                    <a:pt x="127230" y="382116"/>
                  </a:lnTo>
                  <a:lnTo>
                    <a:pt x="127230" y="343219"/>
                  </a:lnTo>
                  <a:lnTo>
                    <a:pt x="127230" y="304322"/>
                  </a:lnTo>
                  <a:lnTo>
                    <a:pt x="127230" y="265425"/>
                  </a:lnTo>
                  <a:lnTo>
                    <a:pt x="122477" y="265425"/>
                  </a:lnTo>
                  <a:lnTo>
                    <a:pt x="117907" y="265425"/>
                  </a:lnTo>
                  <a:lnTo>
                    <a:pt x="113154" y="265425"/>
                  </a:lnTo>
                  <a:lnTo>
                    <a:pt x="113154" y="304322"/>
                  </a:lnTo>
                  <a:lnTo>
                    <a:pt x="113154" y="343219"/>
                  </a:lnTo>
                  <a:lnTo>
                    <a:pt x="113154" y="382116"/>
                  </a:lnTo>
                  <a:lnTo>
                    <a:pt x="113154" y="421014"/>
                  </a:lnTo>
                  <a:lnTo>
                    <a:pt x="111403" y="430819"/>
                  </a:lnTo>
                  <a:lnTo>
                    <a:pt x="106139" y="437825"/>
                  </a:lnTo>
                  <a:lnTo>
                    <a:pt x="97345" y="442031"/>
                  </a:lnTo>
                  <a:lnTo>
                    <a:pt x="85003" y="443433"/>
                  </a:lnTo>
                  <a:lnTo>
                    <a:pt x="73035" y="442031"/>
                  </a:lnTo>
                  <a:lnTo>
                    <a:pt x="64529" y="437825"/>
                  </a:lnTo>
                  <a:lnTo>
                    <a:pt x="59450" y="430819"/>
                  </a:lnTo>
                  <a:lnTo>
                    <a:pt x="57765" y="421014"/>
                  </a:lnTo>
                  <a:lnTo>
                    <a:pt x="57765" y="382116"/>
                  </a:lnTo>
                  <a:lnTo>
                    <a:pt x="57765" y="343219"/>
                  </a:lnTo>
                  <a:lnTo>
                    <a:pt x="57765" y="304322"/>
                  </a:lnTo>
                  <a:lnTo>
                    <a:pt x="57765" y="265425"/>
                  </a:lnTo>
                  <a:lnTo>
                    <a:pt x="43341" y="265425"/>
                  </a:lnTo>
                  <a:lnTo>
                    <a:pt x="28882" y="265425"/>
                  </a:lnTo>
                  <a:lnTo>
                    <a:pt x="14424" y="265425"/>
                  </a:lnTo>
                  <a:lnTo>
                    <a:pt x="0" y="265425"/>
                  </a:lnTo>
                  <a:lnTo>
                    <a:pt x="14264" y="237497"/>
                  </a:lnTo>
                  <a:lnTo>
                    <a:pt x="28699" y="209701"/>
                  </a:lnTo>
                  <a:lnTo>
                    <a:pt x="43135" y="181904"/>
                  </a:lnTo>
                  <a:lnTo>
                    <a:pt x="57399" y="153977"/>
                  </a:lnTo>
                  <a:lnTo>
                    <a:pt x="57399" y="127420"/>
                  </a:lnTo>
                  <a:lnTo>
                    <a:pt x="57399" y="100866"/>
                  </a:lnTo>
                  <a:lnTo>
                    <a:pt x="57399" y="74316"/>
                  </a:lnTo>
                  <a:lnTo>
                    <a:pt x="57399" y="47773"/>
                  </a:lnTo>
                  <a:lnTo>
                    <a:pt x="53926" y="47773"/>
                  </a:lnTo>
                  <a:lnTo>
                    <a:pt x="50270" y="47773"/>
                  </a:lnTo>
                  <a:lnTo>
                    <a:pt x="46797" y="47773"/>
                  </a:lnTo>
                  <a:lnTo>
                    <a:pt x="46797" y="72617"/>
                  </a:lnTo>
                  <a:lnTo>
                    <a:pt x="46797" y="97462"/>
                  </a:lnTo>
                  <a:lnTo>
                    <a:pt x="46797" y="122312"/>
                  </a:lnTo>
                  <a:lnTo>
                    <a:pt x="46797" y="147169"/>
                  </a:lnTo>
                  <a:lnTo>
                    <a:pt x="45366" y="156790"/>
                  </a:lnTo>
                  <a:lnTo>
                    <a:pt x="41107" y="163695"/>
                  </a:lnTo>
                  <a:lnTo>
                    <a:pt x="34072" y="167858"/>
                  </a:lnTo>
                  <a:lnTo>
                    <a:pt x="24312" y="169252"/>
                  </a:lnTo>
                  <a:lnTo>
                    <a:pt x="14235" y="167858"/>
                  </a:lnTo>
                  <a:lnTo>
                    <a:pt x="7037" y="163695"/>
                  </a:lnTo>
                  <a:lnTo>
                    <a:pt x="2719" y="156790"/>
                  </a:lnTo>
                  <a:lnTo>
                    <a:pt x="1279" y="147169"/>
                  </a:lnTo>
                  <a:lnTo>
                    <a:pt x="1279" y="122312"/>
                  </a:lnTo>
                  <a:lnTo>
                    <a:pt x="1279" y="97462"/>
                  </a:lnTo>
                  <a:lnTo>
                    <a:pt x="1279" y="72617"/>
                  </a:lnTo>
                  <a:lnTo>
                    <a:pt x="1279" y="47773"/>
                  </a:lnTo>
                  <a:lnTo>
                    <a:pt x="5115" y="26872"/>
                  </a:lnTo>
                  <a:lnTo>
                    <a:pt x="16612" y="11943"/>
                  </a:lnTo>
                  <a:lnTo>
                    <a:pt x="35752" y="2985"/>
                  </a:lnTo>
                  <a:lnTo>
                    <a:pt x="62518" y="0"/>
                  </a:lnTo>
                  <a:lnTo>
                    <a:pt x="91144" y="0"/>
                  </a:lnTo>
                  <a:lnTo>
                    <a:pt x="119735" y="0"/>
                  </a:lnTo>
                  <a:lnTo>
                    <a:pt x="148327" y="0"/>
                  </a:lnTo>
                  <a:lnTo>
                    <a:pt x="176952" y="0"/>
                  </a:lnTo>
                  <a:lnTo>
                    <a:pt x="203719" y="2985"/>
                  </a:lnTo>
                  <a:lnTo>
                    <a:pt x="222859" y="11943"/>
                  </a:lnTo>
                  <a:lnTo>
                    <a:pt x="234355" y="26872"/>
                  </a:lnTo>
                  <a:lnTo>
                    <a:pt x="238191" y="47773"/>
                  </a:lnTo>
                  <a:lnTo>
                    <a:pt x="238191" y="72617"/>
                  </a:lnTo>
                  <a:lnTo>
                    <a:pt x="238191" y="97462"/>
                  </a:lnTo>
                  <a:lnTo>
                    <a:pt x="238191" y="122312"/>
                  </a:lnTo>
                  <a:lnTo>
                    <a:pt x="238191" y="147169"/>
                  </a:lnTo>
                  <a:lnTo>
                    <a:pt x="236823" y="156790"/>
                  </a:lnTo>
                  <a:lnTo>
                    <a:pt x="232730" y="163695"/>
                  </a:lnTo>
                  <a:lnTo>
                    <a:pt x="225929" y="167858"/>
                  </a:lnTo>
                  <a:lnTo>
                    <a:pt x="216438" y="169252"/>
                  </a:lnTo>
                  <a:lnTo>
                    <a:pt x="206678" y="167858"/>
                  </a:lnTo>
                  <a:lnTo>
                    <a:pt x="199643" y="163695"/>
                  </a:lnTo>
                  <a:lnTo>
                    <a:pt x="195384" y="156790"/>
                  </a:lnTo>
                  <a:lnTo>
                    <a:pt x="193953" y="147169"/>
                  </a:lnTo>
                  <a:lnTo>
                    <a:pt x="193953" y="122312"/>
                  </a:lnTo>
                  <a:lnTo>
                    <a:pt x="193953" y="97462"/>
                  </a:lnTo>
                  <a:lnTo>
                    <a:pt x="193953" y="72617"/>
                  </a:lnTo>
                  <a:lnTo>
                    <a:pt x="193953" y="47773"/>
                  </a:lnTo>
                  <a:lnTo>
                    <a:pt x="190297" y="47773"/>
                  </a:lnTo>
                  <a:lnTo>
                    <a:pt x="186641" y="47773"/>
                  </a:lnTo>
                  <a:lnTo>
                    <a:pt x="182985" y="47773"/>
                  </a:lnTo>
                  <a:lnTo>
                    <a:pt x="182985" y="74316"/>
                  </a:lnTo>
                  <a:lnTo>
                    <a:pt x="182985" y="100866"/>
                  </a:lnTo>
                  <a:lnTo>
                    <a:pt x="182985" y="127420"/>
                  </a:lnTo>
                  <a:lnTo>
                    <a:pt x="182985" y="153977"/>
                  </a:lnTo>
                  <a:lnTo>
                    <a:pt x="196869" y="181904"/>
                  </a:lnTo>
                  <a:lnTo>
                    <a:pt x="210976" y="209701"/>
                  </a:lnTo>
                  <a:lnTo>
                    <a:pt x="225118" y="237497"/>
                  </a:lnTo>
                  <a:lnTo>
                    <a:pt x="239105" y="265425"/>
                  </a:lnTo>
                  <a:close/>
                </a:path>
              </a:pathLst>
            </a:custGeom>
            <a:ln w="14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4319" y="4130151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61" y="0"/>
                  </a:moveTo>
                  <a:lnTo>
                    <a:pt x="72635" y="20080"/>
                  </a:lnTo>
                  <a:lnTo>
                    <a:pt x="65077" y="45055"/>
                  </a:lnTo>
                  <a:lnTo>
                    <a:pt x="65906" y="54303"/>
                  </a:lnTo>
                  <a:lnTo>
                    <a:pt x="93549" y="90405"/>
                  </a:lnTo>
                  <a:lnTo>
                    <a:pt x="110961" y="94079"/>
                  </a:lnTo>
                  <a:lnTo>
                    <a:pt x="119895" y="93171"/>
                  </a:lnTo>
                  <a:lnTo>
                    <a:pt x="153417" y="62988"/>
                  </a:lnTo>
                  <a:lnTo>
                    <a:pt x="156844" y="45055"/>
                  </a:lnTo>
                  <a:lnTo>
                    <a:pt x="155987" y="36074"/>
                  </a:lnTo>
                  <a:lnTo>
                    <a:pt x="128281" y="3175"/>
                  </a:lnTo>
                  <a:lnTo>
                    <a:pt x="110961" y="0"/>
                  </a:lnTo>
                  <a:close/>
                </a:path>
                <a:path w="222885" h="551814">
                  <a:moveTo>
                    <a:pt x="170006" y="163310"/>
                  </a:moveTo>
                  <a:lnTo>
                    <a:pt x="52647" y="163310"/>
                  </a:lnTo>
                  <a:lnTo>
                    <a:pt x="52647" y="529190"/>
                  </a:lnTo>
                  <a:lnTo>
                    <a:pt x="54286" y="539054"/>
                  </a:lnTo>
                  <a:lnTo>
                    <a:pt x="59182" y="546098"/>
                  </a:lnTo>
                  <a:lnTo>
                    <a:pt x="67299" y="550322"/>
                  </a:lnTo>
                  <a:lnTo>
                    <a:pt x="78605" y="551729"/>
                  </a:lnTo>
                  <a:lnTo>
                    <a:pt x="89910" y="550322"/>
                  </a:lnTo>
                  <a:lnTo>
                    <a:pt x="98027" y="546098"/>
                  </a:lnTo>
                  <a:lnTo>
                    <a:pt x="102923" y="539054"/>
                  </a:lnTo>
                  <a:lnTo>
                    <a:pt x="104563" y="529190"/>
                  </a:lnTo>
                  <a:lnTo>
                    <a:pt x="104563" y="312597"/>
                  </a:lnTo>
                  <a:lnTo>
                    <a:pt x="170006" y="312597"/>
                  </a:lnTo>
                  <a:lnTo>
                    <a:pt x="170006" y="163310"/>
                  </a:lnTo>
                  <a:close/>
                </a:path>
                <a:path w="222885" h="551814">
                  <a:moveTo>
                    <a:pt x="170006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5" y="546098"/>
                  </a:lnTo>
                  <a:lnTo>
                    <a:pt x="132743" y="550322"/>
                  </a:lnTo>
                  <a:lnTo>
                    <a:pt x="144048" y="551729"/>
                  </a:lnTo>
                  <a:lnTo>
                    <a:pt x="155353" y="550322"/>
                  </a:lnTo>
                  <a:lnTo>
                    <a:pt x="163471" y="546098"/>
                  </a:lnTo>
                  <a:lnTo>
                    <a:pt x="168366" y="539054"/>
                  </a:lnTo>
                  <a:lnTo>
                    <a:pt x="170006" y="529190"/>
                  </a:lnTo>
                  <a:lnTo>
                    <a:pt x="170006" y="312597"/>
                  </a:lnTo>
                  <a:close/>
                </a:path>
                <a:path w="222885" h="551814">
                  <a:moveTo>
                    <a:pt x="165253" y="98650"/>
                  </a:moveTo>
                  <a:lnTo>
                    <a:pt x="57765" y="98650"/>
                  </a:lnTo>
                  <a:lnTo>
                    <a:pt x="32467" y="101285"/>
                  </a:lnTo>
                  <a:lnTo>
                    <a:pt x="14418" y="109216"/>
                  </a:lnTo>
                  <a:lnTo>
                    <a:pt x="3601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33" y="325083"/>
                  </a:lnTo>
                  <a:lnTo>
                    <a:pt x="5324" y="332127"/>
                  </a:lnTo>
                  <a:lnTo>
                    <a:pt x="11953" y="336351"/>
                  </a:lnTo>
                  <a:lnTo>
                    <a:pt x="21205" y="337759"/>
                  </a:lnTo>
                  <a:lnTo>
                    <a:pt x="30350" y="336351"/>
                  </a:lnTo>
                  <a:lnTo>
                    <a:pt x="36926" y="332127"/>
                  </a:lnTo>
                  <a:lnTo>
                    <a:pt x="40896" y="325083"/>
                  </a:lnTo>
                  <a:lnTo>
                    <a:pt x="42227" y="315219"/>
                  </a:lnTo>
                  <a:lnTo>
                    <a:pt x="42227" y="163310"/>
                  </a:lnTo>
                  <a:lnTo>
                    <a:pt x="222653" y="163310"/>
                  </a:lnTo>
                  <a:lnTo>
                    <a:pt x="222653" y="141107"/>
                  </a:lnTo>
                  <a:lnTo>
                    <a:pt x="219057" y="122478"/>
                  </a:lnTo>
                  <a:lnTo>
                    <a:pt x="208280" y="109216"/>
                  </a:lnTo>
                  <a:lnTo>
                    <a:pt x="190340" y="101285"/>
                  </a:lnTo>
                  <a:lnTo>
                    <a:pt x="165253" y="98650"/>
                  </a:lnTo>
                  <a:close/>
                </a:path>
                <a:path w="222885" h="551814">
                  <a:moveTo>
                    <a:pt x="222653" y="163310"/>
                  </a:moveTo>
                  <a:lnTo>
                    <a:pt x="180243" y="163310"/>
                  </a:lnTo>
                  <a:lnTo>
                    <a:pt x="180243" y="315219"/>
                  </a:lnTo>
                  <a:lnTo>
                    <a:pt x="181602" y="325083"/>
                  </a:lnTo>
                  <a:lnTo>
                    <a:pt x="185635" y="332127"/>
                  </a:lnTo>
                  <a:lnTo>
                    <a:pt x="192273" y="336351"/>
                  </a:lnTo>
                  <a:lnTo>
                    <a:pt x="201448" y="337759"/>
                  </a:lnTo>
                  <a:lnTo>
                    <a:pt x="210699" y="336351"/>
                  </a:lnTo>
                  <a:lnTo>
                    <a:pt x="217329" y="332127"/>
                  </a:lnTo>
                  <a:lnTo>
                    <a:pt x="221319" y="325083"/>
                  </a:lnTo>
                  <a:lnTo>
                    <a:pt x="222653" y="315219"/>
                  </a:lnTo>
                  <a:lnTo>
                    <a:pt x="222653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1195" y="4121948"/>
              <a:ext cx="108172" cy="1104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94320" y="4228801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53" y="216568"/>
                  </a:moveTo>
                  <a:lnTo>
                    <a:pt x="221319" y="226433"/>
                  </a:lnTo>
                  <a:lnTo>
                    <a:pt x="217329" y="233476"/>
                  </a:lnTo>
                  <a:lnTo>
                    <a:pt x="210699" y="237701"/>
                  </a:lnTo>
                  <a:lnTo>
                    <a:pt x="201448" y="239108"/>
                  </a:lnTo>
                  <a:lnTo>
                    <a:pt x="192273" y="237701"/>
                  </a:lnTo>
                  <a:lnTo>
                    <a:pt x="185635" y="233476"/>
                  </a:lnTo>
                  <a:lnTo>
                    <a:pt x="181602" y="226433"/>
                  </a:lnTo>
                  <a:lnTo>
                    <a:pt x="180243" y="216568"/>
                  </a:lnTo>
                  <a:lnTo>
                    <a:pt x="180243" y="178591"/>
                  </a:lnTo>
                  <a:lnTo>
                    <a:pt x="180243" y="140614"/>
                  </a:lnTo>
                  <a:lnTo>
                    <a:pt x="180243" y="102637"/>
                  </a:lnTo>
                  <a:lnTo>
                    <a:pt x="180243" y="64660"/>
                  </a:lnTo>
                  <a:lnTo>
                    <a:pt x="176952" y="64660"/>
                  </a:lnTo>
                  <a:lnTo>
                    <a:pt x="173479" y="64660"/>
                  </a:lnTo>
                  <a:lnTo>
                    <a:pt x="170006" y="64660"/>
                  </a:lnTo>
                  <a:lnTo>
                    <a:pt x="170006" y="116928"/>
                  </a:lnTo>
                  <a:lnTo>
                    <a:pt x="170006" y="430539"/>
                  </a:lnTo>
                  <a:lnTo>
                    <a:pt x="168366" y="440404"/>
                  </a:lnTo>
                  <a:lnTo>
                    <a:pt x="163471" y="447447"/>
                  </a:lnTo>
                  <a:lnTo>
                    <a:pt x="155353" y="451672"/>
                  </a:lnTo>
                  <a:lnTo>
                    <a:pt x="144048" y="453079"/>
                  </a:lnTo>
                  <a:lnTo>
                    <a:pt x="132743" y="451672"/>
                  </a:lnTo>
                  <a:lnTo>
                    <a:pt x="124625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20" y="213946"/>
                  </a:lnTo>
                  <a:lnTo>
                    <a:pt x="109133" y="213946"/>
                  </a:lnTo>
                  <a:lnTo>
                    <a:pt x="104563" y="213946"/>
                  </a:lnTo>
                  <a:lnTo>
                    <a:pt x="104563" y="268103"/>
                  </a:lnTo>
                  <a:lnTo>
                    <a:pt x="104563" y="322252"/>
                  </a:lnTo>
                  <a:lnTo>
                    <a:pt x="104563" y="376397"/>
                  </a:lnTo>
                  <a:lnTo>
                    <a:pt x="104563" y="430539"/>
                  </a:lnTo>
                  <a:lnTo>
                    <a:pt x="102923" y="440404"/>
                  </a:lnTo>
                  <a:lnTo>
                    <a:pt x="98027" y="447447"/>
                  </a:lnTo>
                  <a:lnTo>
                    <a:pt x="89910" y="451672"/>
                  </a:lnTo>
                  <a:lnTo>
                    <a:pt x="78605" y="453079"/>
                  </a:lnTo>
                  <a:lnTo>
                    <a:pt x="67299" y="451672"/>
                  </a:lnTo>
                  <a:lnTo>
                    <a:pt x="59182" y="447447"/>
                  </a:lnTo>
                  <a:lnTo>
                    <a:pt x="54286" y="440404"/>
                  </a:lnTo>
                  <a:lnTo>
                    <a:pt x="52647" y="430539"/>
                  </a:lnTo>
                  <a:lnTo>
                    <a:pt x="52647" y="378271"/>
                  </a:lnTo>
                  <a:lnTo>
                    <a:pt x="52647" y="326002"/>
                  </a:lnTo>
                  <a:lnTo>
                    <a:pt x="52647" y="64660"/>
                  </a:lnTo>
                  <a:lnTo>
                    <a:pt x="49173" y="64660"/>
                  </a:lnTo>
                  <a:lnTo>
                    <a:pt x="45700" y="64660"/>
                  </a:lnTo>
                  <a:lnTo>
                    <a:pt x="42227" y="64660"/>
                  </a:lnTo>
                  <a:lnTo>
                    <a:pt x="42227" y="102637"/>
                  </a:lnTo>
                  <a:lnTo>
                    <a:pt x="42227" y="140614"/>
                  </a:lnTo>
                  <a:lnTo>
                    <a:pt x="42227" y="178591"/>
                  </a:lnTo>
                  <a:lnTo>
                    <a:pt x="42227" y="216568"/>
                  </a:lnTo>
                  <a:lnTo>
                    <a:pt x="40896" y="226433"/>
                  </a:lnTo>
                  <a:lnTo>
                    <a:pt x="36926" y="233476"/>
                  </a:lnTo>
                  <a:lnTo>
                    <a:pt x="30350" y="237701"/>
                  </a:lnTo>
                  <a:lnTo>
                    <a:pt x="21205" y="239108"/>
                  </a:lnTo>
                  <a:lnTo>
                    <a:pt x="11953" y="237701"/>
                  </a:lnTo>
                  <a:lnTo>
                    <a:pt x="5324" y="233476"/>
                  </a:lnTo>
                  <a:lnTo>
                    <a:pt x="1333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601" y="23828"/>
                  </a:lnTo>
                  <a:lnTo>
                    <a:pt x="14418" y="10566"/>
                  </a:lnTo>
                  <a:lnTo>
                    <a:pt x="32467" y="2635"/>
                  </a:lnTo>
                  <a:lnTo>
                    <a:pt x="57765" y="0"/>
                  </a:lnTo>
                  <a:lnTo>
                    <a:pt x="84637" y="0"/>
                  </a:lnTo>
                  <a:lnTo>
                    <a:pt x="111509" y="0"/>
                  </a:lnTo>
                  <a:lnTo>
                    <a:pt x="138381" y="0"/>
                  </a:lnTo>
                  <a:lnTo>
                    <a:pt x="165253" y="0"/>
                  </a:lnTo>
                  <a:lnTo>
                    <a:pt x="190340" y="2635"/>
                  </a:lnTo>
                  <a:lnTo>
                    <a:pt x="208280" y="10566"/>
                  </a:lnTo>
                  <a:lnTo>
                    <a:pt x="219057" y="23828"/>
                  </a:lnTo>
                  <a:lnTo>
                    <a:pt x="222653" y="42457"/>
                  </a:lnTo>
                  <a:lnTo>
                    <a:pt x="222653" y="85987"/>
                  </a:lnTo>
                  <a:lnTo>
                    <a:pt x="222653" y="129513"/>
                  </a:lnTo>
                  <a:lnTo>
                    <a:pt x="222653" y="173038"/>
                  </a:lnTo>
                  <a:lnTo>
                    <a:pt x="222653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83485" y="4130151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61" y="0"/>
                  </a:moveTo>
                  <a:lnTo>
                    <a:pt x="72635" y="20080"/>
                  </a:lnTo>
                  <a:lnTo>
                    <a:pt x="65077" y="45055"/>
                  </a:lnTo>
                  <a:lnTo>
                    <a:pt x="65906" y="54303"/>
                  </a:lnTo>
                  <a:lnTo>
                    <a:pt x="93549" y="90405"/>
                  </a:lnTo>
                  <a:lnTo>
                    <a:pt x="110961" y="94079"/>
                  </a:lnTo>
                  <a:lnTo>
                    <a:pt x="119895" y="93171"/>
                  </a:lnTo>
                  <a:lnTo>
                    <a:pt x="153417" y="62988"/>
                  </a:lnTo>
                  <a:lnTo>
                    <a:pt x="156844" y="45055"/>
                  </a:lnTo>
                  <a:lnTo>
                    <a:pt x="155987" y="36074"/>
                  </a:lnTo>
                  <a:lnTo>
                    <a:pt x="128281" y="3175"/>
                  </a:lnTo>
                  <a:lnTo>
                    <a:pt x="110961" y="0"/>
                  </a:lnTo>
                  <a:close/>
                </a:path>
                <a:path w="222885" h="551814">
                  <a:moveTo>
                    <a:pt x="170006" y="163310"/>
                  </a:moveTo>
                  <a:lnTo>
                    <a:pt x="52647" y="163310"/>
                  </a:lnTo>
                  <a:lnTo>
                    <a:pt x="52647" y="529190"/>
                  </a:lnTo>
                  <a:lnTo>
                    <a:pt x="54286" y="539054"/>
                  </a:lnTo>
                  <a:lnTo>
                    <a:pt x="59182" y="546098"/>
                  </a:lnTo>
                  <a:lnTo>
                    <a:pt x="67299" y="550322"/>
                  </a:lnTo>
                  <a:lnTo>
                    <a:pt x="78605" y="551729"/>
                  </a:lnTo>
                  <a:lnTo>
                    <a:pt x="89910" y="550322"/>
                  </a:lnTo>
                  <a:lnTo>
                    <a:pt x="98027" y="546098"/>
                  </a:lnTo>
                  <a:lnTo>
                    <a:pt x="102923" y="539054"/>
                  </a:lnTo>
                  <a:lnTo>
                    <a:pt x="104563" y="529190"/>
                  </a:lnTo>
                  <a:lnTo>
                    <a:pt x="104563" y="312597"/>
                  </a:lnTo>
                  <a:lnTo>
                    <a:pt x="170006" y="312597"/>
                  </a:lnTo>
                  <a:lnTo>
                    <a:pt x="170006" y="163310"/>
                  </a:lnTo>
                  <a:close/>
                </a:path>
                <a:path w="222885" h="551814">
                  <a:moveTo>
                    <a:pt x="170006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5" y="546098"/>
                  </a:lnTo>
                  <a:lnTo>
                    <a:pt x="132743" y="550322"/>
                  </a:lnTo>
                  <a:lnTo>
                    <a:pt x="144048" y="551729"/>
                  </a:lnTo>
                  <a:lnTo>
                    <a:pt x="155353" y="550322"/>
                  </a:lnTo>
                  <a:lnTo>
                    <a:pt x="163471" y="546098"/>
                  </a:lnTo>
                  <a:lnTo>
                    <a:pt x="168366" y="539054"/>
                  </a:lnTo>
                  <a:lnTo>
                    <a:pt x="170006" y="529190"/>
                  </a:lnTo>
                  <a:lnTo>
                    <a:pt x="170006" y="312597"/>
                  </a:lnTo>
                  <a:close/>
                </a:path>
                <a:path w="222885" h="551814">
                  <a:moveTo>
                    <a:pt x="165253" y="98650"/>
                  </a:moveTo>
                  <a:lnTo>
                    <a:pt x="57765" y="98650"/>
                  </a:lnTo>
                  <a:lnTo>
                    <a:pt x="32467" y="101285"/>
                  </a:lnTo>
                  <a:lnTo>
                    <a:pt x="14418" y="109216"/>
                  </a:lnTo>
                  <a:lnTo>
                    <a:pt x="3601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33" y="325083"/>
                  </a:lnTo>
                  <a:lnTo>
                    <a:pt x="5324" y="332127"/>
                  </a:lnTo>
                  <a:lnTo>
                    <a:pt x="11953" y="336351"/>
                  </a:lnTo>
                  <a:lnTo>
                    <a:pt x="21205" y="337759"/>
                  </a:lnTo>
                  <a:lnTo>
                    <a:pt x="30350" y="336351"/>
                  </a:lnTo>
                  <a:lnTo>
                    <a:pt x="36926" y="332127"/>
                  </a:lnTo>
                  <a:lnTo>
                    <a:pt x="40896" y="325083"/>
                  </a:lnTo>
                  <a:lnTo>
                    <a:pt x="42227" y="315219"/>
                  </a:lnTo>
                  <a:lnTo>
                    <a:pt x="42227" y="163310"/>
                  </a:lnTo>
                  <a:lnTo>
                    <a:pt x="222653" y="163310"/>
                  </a:lnTo>
                  <a:lnTo>
                    <a:pt x="222653" y="141107"/>
                  </a:lnTo>
                  <a:lnTo>
                    <a:pt x="219057" y="122478"/>
                  </a:lnTo>
                  <a:lnTo>
                    <a:pt x="208280" y="109216"/>
                  </a:lnTo>
                  <a:lnTo>
                    <a:pt x="190340" y="101285"/>
                  </a:lnTo>
                  <a:lnTo>
                    <a:pt x="165253" y="98650"/>
                  </a:lnTo>
                  <a:close/>
                </a:path>
                <a:path w="222885" h="551814">
                  <a:moveTo>
                    <a:pt x="222653" y="163310"/>
                  </a:moveTo>
                  <a:lnTo>
                    <a:pt x="180243" y="163310"/>
                  </a:lnTo>
                  <a:lnTo>
                    <a:pt x="180243" y="315219"/>
                  </a:lnTo>
                  <a:lnTo>
                    <a:pt x="181602" y="325083"/>
                  </a:lnTo>
                  <a:lnTo>
                    <a:pt x="185635" y="332127"/>
                  </a:lnTo>
                  <a:lnTo>
                    <a:pt x="192273" y="336351"/>
                  </a:lnTo>
                  <a:lnTo>
                    <a:pt x="201448" y="337759"/>
                  </a:lnTo>
                  <a:lnTo>
                    <a:pt x="210699" y="336351"/>
                  </a:lnTo>
                  <a:lnTo>
                    <a:pt x="217329" y="332127"/>
                  </a:lnTo>
                  <a:lnTo>
                    <a:pt x="221319" y="325083"/>
                  </a:lnTo>
                  <a:lnTo>
                    <a:pt x="222653" y="315219"/>
                  </a:lnTo>
                  <a:lnTo>
                    <a:pt x="222653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360" y="4121948"/>
              <a:ext cx="108172" cy="1104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83485" y="4228801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53" y="216568"/>
                  </a:moveTo>
                  <a:lnTo>
                    <a:pt x="221319" y="226433"/>
                  </a:lnTo>
                  <a:lnTo>
                    <a:pt x="217329" y="233476"/>
                  </a:lnTo>
                  <a:lnTo>
                    <a:pt x="210699" y="237701"/>
                  </a:lnTo>
                  <a:lnTo>
                    <a:pt x="201448" y="239108"/>
                  </a:lnTo>
                  <a:lnTo>
                    <a:pt x="192273" y="237701"/>
                  </a:lnTo>
                  <a:lnTo>
                    <a:pt x="185635" y="233476"/>
                  </a:lnTo>
                  <a:lnTo>
                    <a:pt x="181602" y="226433"/>
                  </a:lnTo>
                  <a:lnTo>
                    <a:pt x="180243" y="216568"/>
                  </a:lnTo>
                  <a:lnTo>
                    <a:pt x="180243" y="178591"/>
                  </a:lnTo>
                  <a:lnTo>
                    <a:pt x="180243" y="140614"/>
                  </a:lnTo>
                  <a:lnTo>
                    <a:pt x="180243" y="102637"/>
                  </a:lnTo>
                  <a:lnTo>
                    <a:pt x="180243" y="64660"/>
                  </a:lnTo>
                  <a:lnTo>
                    <a:pt x="176952" y="64660"/>
                  </a:lnTo>
                  <a:lnTo>
                    <a:pt x="173479" y="64660"/>
                  </a:lnTo>
                  <a:lnTo>
                    <a:pt x="170006" y="64660"/>
                  </a:lnTo>
                  <a:lnTo>
                    <a:pt x="170006" y="116928"/>
                  </a:lnTo>
                  <a:lnTo>
                    <a:pt x="170006" y="430539"/>
                  </a:lnTo>
                  <a:lnTo>
                    <a:pt x="168366" y="440404"/>
                  </a:lnTo>
                  <a:lnTo>
                    <a:pt x="163471" y="447447"/>
                  </a:lnTo>
                  <a:lnTo>
                    <a:pt x="155353" y="451672"/>
                  </a:lnTo>
                  <a:lnTo>
                    <a:pt x="144048" y="453079"/>
                  </a:lnTo>
                  <a:lnTo>
                    <a:pt x="132743" y="451672"/>
                  </a:lnTo>
                  <a:lnTo>
                    <a:pt x="124625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20" y="213946"/>
                  </a:lnTo>
                  <a:lnTo>
                    <a:pt x="109133" y="213946"/>
                  </a:lnTo>
                  <a:lnTo>
                    <a:pt x="104563" y="213946"/>
                  </a:lnTo>
                  <a:lnTo>
                    <a:pt x="104563" y="268103"/>
                  </a:lnTo>
                  <a:lnTo>
                    <a:pt x="104563" y="322252"/>
                  </a:lnTo>
                  <a:lnTo>
                    <a:pt x="104563" y="376397"/>
                  </a:lnTo>
                  <a:lnTo>
                    <a:pt x="104563" y="430539"/>
                  </a:lnTo>
                  <a:lnTo>
                    <a:pt x="102923" y="440404"/>
                  </a:lnTo>
                  <a:lnTo>
                    <a:pt x="98027" y="447447"/>
                  </a:lnTo>
                  <a:lnTo>
                    <a:pt x="89910" y="451672"/>
                  </a:lnTo>
                  <a:lnTo>
                    <a:pt x="78605" y="453079"/>
                  </a:lnTo>
                  <a:lnTo>
                    <a:pt x="67299" y="451672"/>
                  </a:lnTo>
                  <a:lnTo>
                    <a:pt x="59182" y="447447"/>
                  </a:lnTo>
                  <a:lnTo>
                    <a:pt x="54286" y="440404"/>
                  </a:lnTo>
                  <a:lnTo>
                    <a:pt x="52647" y="430539"/>
                  </a:lnTo>
                  <a:lnTo>
                    <a:pt x="52647" y="378271"/>
                  </a:lnTo>
                  <a:lnTo>
                    <a:pt x="52647" y="326002"/>
                  </a:lnTo>
                  <a:lnTo>
                    <a:pt x="52647" y="64660"/>
                  </a:lnTo>
                  <a:lnTo>
                    <a:pt x="49173" y="64660"/>
                  </a:lnTo>
                  <a:lnTo>
                    <a:pt x="45700" y="64660"/>
                  </a:lnTo>
                  <a:lnTo>
                    <a:pt x="42227" y="64660"/>
                  </a:lnTo>
                  <a:lnTo>
                    <a:pt x="42227" y="102637"/>
                  </a:lnTo>
                  <a:lnTo>
                    <a:pt x="42227" y="140614"/>
                  </a:lnTo>
                  <a:lnTo>
                    <a:pt x="42227" y="178591"/>
                  </a:lnTo>
                  <a:lnTo>
                    <a:pt x="42227" y="216568"/>
                  </a:lnTo>
                  <a:lnTo>
                    <a:pt x="40896" y="226433"/>
                  </a:lnTo>
                  <a:lnTo>
                    <a:pt x="36926" y="233476"/>
                  </a:lnTo>
                  <a:lnTo>
                    <a:pt x="30350" y="237701"/>
                  </a:lnTo>
                  <a:lnTo>
                    <a:pt x="21205" y="239108"/>
                  </a:lnTo>
                  <a:lnTo>
                    <a:pt x="11953" y="237701"/>
                  </a:lnTo>
                  <a:lnTo>
                    <a:pt x="5324" y="233476"/>
                  </a:lnTo>
                  <a:lnTo>
                    <a:pt x="1333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601" y="23828"/>
                  </a:lnTo>
                  <a:lnTo>
                    <a:pt x="14418" y="10566"/>
                  </a:lnTo>
                  <a:lnTo>
                    <a:pt x="32467" y="2635"/>
                  </a:lnTo>
                  <a:lnTo>
                    <a:pt x="57765" y="0"/>
                  </a:lnTo>
                  <a:lnTo>
                    <a:pt x="84637" y="0"/>
                  </a:lnTo>
                  <a:lnTo>
                    <a:pt x="111509" y="0"/>
                  </a:lnTo>
                  <a:lnTo>
                    <a:pt x="138381" y="0"/>
                  </a:lnTo>
                  <a:lnTo>
                    <a:pt x="165253" y="0"/>
                  </a:lnTo>
                  <a:lnTo>
                    <a:pt x="190340" y="2635"/>
                  </a:lnTo>
                  <a:lnTo>
                    <a:pt x="208280" y="10566"/>
                  </a:lnTo>
                  <a:lnTo>
                    <a:pt x="219057" y="23828"/>
                  </a:lnTo>
                  <a:lnTo>
                    <a:pt x="222653" y="42457"/>
                  </a:lnTo>
                  <a:lnTo>
                    <a:pt x="222653" y="85987"/>
                  </a:lnTo>
                  <a:lnTo>
                    <a:pt x="222653" y="129513"/>
                  </a:lnTo>
                  <a:lnTo>
                    <a:pt x="222653" y="173038"/>
                  </a:lnTo>
                  <a:lnTo>
                    <a:pt x="222653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4746" y="3811636"/>
              <a:ext cx="1026436" cy="74669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26577" y="3823447"/>
              <a:ext cx="239395" cy="537845"/>
            </a:xfrm>
            <a:custGeom>
              <a:avLst/>
              <a:gdLst/>
              <a:ahLst/>
              <a:cxnLst/>
              <a:rect l="l" t="t" r="r" b="b"/>
              <a:pathLst>
                <a:path w="239395" h="537845">
                  <a:moveTo>
                    <a:pt x="119918" y="0"/>
                  </a:moveTo>
                  <a:lnTo>
                    <a:pt x="79130" y="19961"/>
                  </a:lnTo>
                  <a:lnTo>
                    <a:pt x="71110" y="44814"/>
                  </a:lnTo>
                  <a:lnTo>
                    <a:pt x="71979" y="53696"/>
                  </a:lnTo>
                  <a:lnTo>
                    <a:pt x="101158" y="86328"/>
                  </a:lnTo>
                  <a:lnTo>
                    <a:pt x="119918" y="89653"/>
                  </a:lnTo>
                  <a:lnTo>
                    <a:pt x="129481" y="88823"/>
                  </a:lnTo>
                  <a:lnTo>
                    <a:pt x="164845" y="61860"/>
                  </a:lnTo>
                  <a:lnTo>
                    <a:pt x="168361" y="44814"/>
                  </a:lnTo>
                  <a:lnTo>
                    <a:pt x="167475" y="35883"/>
                  </a:lnTo>
                  <a:lnTo>
                    <a:pt x="138427" y="3154"/>
                  </a:lnTo>
                  <a:lnTo>
                    <a:pt x="119918" y="0"/>
                  </a:lnTo>
                  <a:close/>
                </a:path>
                <a:path w="239395" h="537845">
                  <a:moveTo>
                    <a:pt x="113154" y="359288"/>
                  </a:moveTo>
                  <a:lnTo>
                    <a:pt x="57765" y="359288"/>
                  </a:lnTo>
                  <a:lnTo>
                    <a:pt x="57765" y="514877"/>
                  </a:lnTo>
                  <a:lnTo>
                    <a:pt x="59450" y="524682"/>
                  </a:lnTo>
                  <a:lnTo>
                    <a:pt x="64529" y="531688"/>
                  </a:lnTo>
                  <a:lnTo>
                    <a:pt x="73035" y="535894"/>
                  </a:lnTo>
                  <a:lnTo>
                    <a:pt x="85003" y="537296"/>
                  </a:lnTo>
                  <a:lnTo>
                    <a:pt x="97345" y="535894"/>
                  </a:lnTo>
                  <a:lnTo>
                    <a:pt x="106139" y="531688"/>
                  </a:lnTo>
                  <a:lnTo>
                    <a:pt x="111403" y="524682"/>
                  </a:lnTo>
                  <a:lnTo>
                    <a:pt x="113154" y="514877"/>
                  </a:lnTo>
                  <a:lnTo>
                    <a:pt x="113154" y="359288"/>
                  </a:lnTo>
                  <a:close/>
                </a:path>
                <a:path w="239395" h="537845">
                  <a:moveTo>
                    <a:pt x="182985" y="359288"/>
                  </a:moveTo>
                  <a:lnTo>
                    <a:pt x="127230" y="359288"/>
                  </a:lnTo>
                  <a:lnTo>
                    <a:pt x="127230" y="514877"/>
                  </a:lnTo>
                  <a:lnTo>
                    <a:pt x="128972" y="524682"/>
                  </a:lnTo>
                  <a:lnTo>
                    <a:pt x="134177" y="531688"/>
                  </a:lnTo>
                  <a:lnTo>
                    <a:pt x="142808" y="535894"/>
                  </a:lnTo>
                  <a:lnTo>
                    <a:pt x="154833" y="537296"/>
                  </a:lnTo>
                  <a:lnTo>
                    <a:pt x="167098" y="535894"/>
                  </a:lnTo>
                  <a:lnTo>
                    <a:pt x="175901" y="531688"/>
                  </a:lnTo>
                  <a:lnTo>
                    <a:pt x="181208" y="524682"/>
                  </a:lnTo>
                  <a:lnTo>
                    <a:pt x="182985" y="514877"/>
                  </a:lnTo>
                  <a:lnTo>
                    <a:pt x="182985" y="359288"/>
                  </a:lnTo>
                  <a:close/>
                </a:path>
                <a:path w="239395" h="537845">
                  <a:moveTo>
                    <a:pt x="182985" y="141636"/>
                  </a:moveTo>
                  <a:lnTo>
                    <a:pt x="57399" y="141636"/>
                  </a:lnTo>
                  <a:lnTo>
                    <a:pt x="57399" y="247840"/>
                  </a:lnTo>
                  <a:lnTo>
                    <a:pt x="43135" y="275768"/>
                  </a:lnTo>
                  <a:lnTo>
                    <a:pt x="14264" y="331361"/>
                  </a:lnTo>
                  <a:lnTo>
                    <a:pt x="0" y="359288"/>
                  </a:lnTo>
                  <a:lnTo>
                    <a:pt x="239105" y="359288"/>
                  </a:lnTo>
                  <a:lnTo>
                    <a:pt x="225118" y="331361"/>
                  </a:lnTo>
                  <a:lnTo>
                    <a:pt x="196869" y="275768"/>
                  </a:lnTo>
                  <a:lnTo>
                    <a:pt x="182985" y="247840"/>
                  </a:lnTo>
                  <a:lnTo>
                    <a:pt x="182985" y="141636"/>
                  </a:lnTo>
                  <a:close/>
                </a:path>
                <a:path w="239395" h="537845">
                  <a:moveTo>
                    <a:pt x="176952" y="93863"/>
                  </a:moveTo>
                  <a:lnTo>
                    <a:pt x="62518" y="93863"/>
                  </a:lnTo>
                  <a:lnTo>
                    <a:pt x="35752" y="96849"/>
                  </a:lnTo>
                  <a:lnTo>
                    <a:pt x="16612" y="105806"/>
                  </a:lnTo>
                  <a:lnTo>
                    <a:pt x="5115" y="120736"/>
                  </a:lnTo>
                  <a:lnTo>
                    <a:pt x="1279" y="141636"/>
                  </a:lnTo>
                  <a:lnTo>
                    <a:pt x="1279" y="241033"/>
                  </a:lnTo>
                  <a:lnTo>
                    <a:pt x="2719" y="250653"/>
                  </a:lnTo>
                  <a:lnTo>
                    <a:pt x="7037" y="257558"/>
                  </a:lnTo>
                  <a:lnTo>
                    <a:pt x="14235" y="261722"/>
                  </a:lnTo>
                  <a:lnTo>
                    <a:pt x="24312" y="263115"/>
                  </a:lnTo>
                  <a:lnTo>
                    <a:pt x="34072" y="261722"/>
                  </a:lnTo>
                  <a:lnTo>
                    <a:pt x="41107" y="257558"/>
                  </a:lnTo>
                  <a:lnTo>
                    <a:pt x="45366" y="250653"/>
                  </a:lnTo>
                  <a:lnTo>
                    <a:pt x="46797" y="241033"/>
                  </a:lnTo>
                  <a:lnTo>
                    <a:pt x="46797" y="141636"/>
                  </a:lnTo>
                  <a:lnTo>
                    <a:pt x="238191" y="141636"/>
                  </a:lnTo>
                  <a:lnTo>
                    <a:pt x="234355" y="120736"/>
                  </a:lnTo>
                  <a:lnTo>
                    <a:pt x="222859" y="105806"/>
                  </a:lnTo>
                  <a:lnTo>
                    <a:pt x="203719" y="96849"/>
                  </a:lnTo>
                  <a:lnTo>
                    <a:pt x="176952" y="93863"/>
                  </a:lnTo>
                  <a:close/>
                </a:path>
                <a:path w="239395" h="537845">
                  <a:moveTo>
                    <a:pt x="238191" y="141636"/>
                  </a:moveTo>
                  <a:lnTo>
                    <a:pt x="193953" y="141636"/>
                  </a:lnTo>
                  <a:lnTo>
                    <a:pt x="193953" y="241033"/>
                  </a:lnTo>
                  <a:lnTo>
                    <a:pt x="195384" y="250653"/>
                  </a:lnTo>
                  <a:lnTo>
                    <a:pt x="199643" y="257558"/>
                  </a:lnTo>
                  <a:lnTo>
                    <a:pt x="206678" y="261722"/>
                  </a:lnTo>
                  <a:lnTo>
                    <a:pt x="216438" y="263115"/>
                  </a:lnTo>
                  <a:lnTo>
                    <a:pt x="225929" y="261722"/>
                  </a:lnTo>
                  <a:lnTo>
                    <a:pt x="232730" y="257558"/>
                  </a:lnTo>
                  <a:lnTo>
                    <a:pt x="236823" y="250653"/>
                  </a:lnTo>
                  <a:lnTo>
                    <a:pt x="238191" y="241033"/>
                  </a:lnTo>
                  <a:lnTo>
                    <a:pt x="238191" y="141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9380" y="3815139"/>
              <a:ext cx="113866" cy="1062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26577" y="3917310"/>
              <a:ext cx="239395" cy="443865"/>
            </a:xfrm>
            <a:custGeom>
              <a:avLst/>
              <a:gdLst/>
              <a:ahLst/>
              <a:cxnLst/>
              <a:rect l="l" t="t" r="r" b="b"/>
              <a:pathLst>
                <a:path w="239395" h="443864">
                  <a:moveTo>
                    <a:pt x="239105" y="265425"/>
                  </a:moveTo>
                  <a:lnTo>
                    <a:pt x="225015" y="265425"/>
                  </a:lnTo>
                  <a:lnTo>
                    <a:pt x="210976" y="265425"/>
                  </a:lnTo>
                  <a:lnTo>
                    <a:pt x="196972" y="265425"/>
                  </a:lnTo>
                  <a:lnTo>
                    <a:pt x="182985" y="265425"/>
                  </a:lnTo>
                  <a:lnTo>
                    <a:pt x="182985" y="304322"/>
                  </a:lnTo>
                  <a:lnTo>
                    <a:pt x="182985" y="343219"/>
                  </a:lnTo>
                  <a:lnTo>
                    <a:pt x="182985" y="382116"/>
                  </a:lnTo>
                  <a:lnTo>
                    <a:pt x="182985" y="421014"/>
                  </a:lnTo>
                  <a:lnTo>
                    <a:pt x="181208" y="430819"/>
                  </a:lnTo>
                  <a:lnTo>
                    <a:pt x="175901" y="437825"/>
                  </a:lnTo>
                  <a:lnTo>
                    <a:pt x="167098" y="442031"/>
                  </a:lnTo>
                  <a:lnTo>
                    <a:pt x="154833" y="443433"/>
                  </a:lnTo>
                  <a:lnTo>
                    <a:pt x="142808" y="442031"/>
                  </a:lnTo>
                  <a:lnTo>
                    <a:pt x="134177" y="437825"/>
                  </a:lnTo>
                  <a:lnTo>
                    <a:pt x="128972" y="430819"/>
                  </a:lnTo>
                  <a:lnTo>
                    <a:pt x="127230" y="421014"/>
                  </a:lnTo>
                  <a:lnTo>
                    <a:pt x="127230" y="382116"/>
                  </a:lnTo>
                  <a:lnTo>
                    <a:pt x="127230" y="343219"/>
                  </a:lnTo>
                  <a:lnTo>
                    <a:pt x="127230" y="304322"/>
                  </a:lnTo>
                  <a:lnTo>
                    <a:pt x="127230" y="265425"/>
                  </a:lnTo>
                  <a:lnTo>
                    <a:pt x="122477" y="265425"/>
                  </a:lnTo>
                  <a:lnTo>
                    <a:pt x="117907" y="265425"/>
                  </a:lnTo>
                  <a:lnTo>
                    <a:pt x="113154" y="265425"/>
                  </a:lnTo>
                  <a:lnTo>
                    <a:pt x="113154" y="304322"/>
                  </a:lnTo>
                  <a:lnTo>
                    <a:pt x="113154" y="343219"/>
                  </a:lnTo>
                  <a:lnTo>
                    <a:pt x="113154" y="382116"/>
                  </a:lnTo>
                  <a:lnTo>
                    <a:pt x="113154" y="421014"/>
                  </a:lnTo>
                  <a:lnTo>
                    <a:pt x="111403" y="430819"/>
                  </a:lnTo>
                  <a:lnTo>
                    <a:pt x="106139" y="437825"/>
                  </a:lnTo>
                  <a:lnTo>
                    <a:pt x="97345" y="442031"/>
                  </a:lnTo>
                  <a:lnTo>
                    <a:pt x="85003" y="443433"/>
                  </a:lnTo>
                  <a:lnTo>
                    <a:pt x="73035" y="442031"/>
                  </a:lnTo>
                  <a:lnTo>
                    <a:pt x="64529" y="437825"/>
                  </a:lnTo>
                  <a:lnTo>
                    <a:pt x="59450" y="430819"/>
                  </a:lnTo>
                  <a:lnTo>
                    <a:pt x="57765" y="421014"/>
                  </a:lnTo>
                  <a:lnTo>
                    <a:pt x="57765" y="382116"/>
                  </a:lnTo>
                  <a:lnTo>
                    <a:pt x="57765" y="343219"/>
                  </a:lnTo>
                  <a:lnTo>
                    <a:pt x="57765" y="304322"/>
                  </a:lnTo>
                  <a:lnTo>
                    <a:pt x="57765" y="265425"/>
                  </a:lnTo>
                  <a:lnTo>
                    <a:pt x="43341" y="265425"/>
                  </a:lnTo>
                  <a:lnTo>
                    <a:pt x="28882" y="265425"/>
                  </a:lnTo>
                  <a:lnTo>
                    <a:pt x="14424" y="265425"/>
                  </a:lnTo>
                  <a:lnTo>
                    <a:pt x="0" y="265425"/>
                  </a:lnTo>
                  <a:lnTo>
                    <a:pt x="14264" y="237497"/>
                  </a:lnTo>
                  <a:lnTo>
                    <a:pt x="28699" y="209701"/>
                  </a:lnTo>
                  <a:lnTo>
                    <a:pt x="43135" y="181904"/>
                  </a:lnTo>
                  <a:lnTo>
                    <a:pt x="57399" y="153977"/>
                  </a:lnTo>
                  <a:lnTo>
                    <a:pt x="57399" y="127420"/>
                  </a:lnTo>
                  <a:lnTo>
                    <a:pt x="57399" y="100866"/>
                  </a:lnTo>
                  <a:lnTo>
                    <a:pt x="57399" y="74316"/>
                  </a:lnTo>
                  <a:lnTo>
                    <a:pt x="57399" y="47773"/>
                  </a:lnTo>
                  <a:lnTo>
                    <a:pt x="53926" y="47773"/>
                  </a:lnTo>
                  <a:lnTo>
                    <a:pt x="50270" y="47773"/>
                  </a:lnTo>
                  <a:lnTo>
                    <a:pt x="46797" y="47773"/>
                  </a:lnTo>
                  <a:lnTo>
                    <a:pt x="46797" y="72617"/>
                  </a:lnTo>
                  <a:lnTo>
                    <a:pt x="46797" y="97462"/>
                  </a:lnTo>
                  <a:lnTo>
                    <a:pt x="46797" y="122312"/>
                  </a:lnTo>
                  <a:lnTo>
                    <a:pt x="46797" y="147169"/>
                  </a:lnTo>
                  <a:lnTo>
                    <a:pt x="45366" y="156790"/>
                  </a:lnTo>
                  <a:lnTo>
                    <a:pt x="41107" y="163695"/>
                  </a:lnTo>
                  <a:lnTo>
                    <a:pt x="34072" y="167858"/>
                  </a:lnTo>
                  <a:lnTo>
                    <a:pt x="24312" y="169252"/>
                  </a:lnTo>
                  <a:lnTo>
                    <a:pt x="14235" y="167858"/>
                  </a:lnTo>
                  <a:lnTo>
                    <a:pt x="7037" y="163695"/>
                  </a:lnTo>
                  <a:lnTo>
                    <a:pt x="2719" y="156790"/>
                  </a:lnTo>
                  <a:lnTo>
                    <a:pt x="1279" y="147169"/>
                  </a:lnTo>
                  <a:lnTo>
                    <a:pt x="1279" y="122312"/>
                  </a:lnTo>
                  <a:lnTo>
                    <a:pt x="1279" y="97462"/>
                  </a:lnTo>
                  <a:lnTo>
                    <a:pt x="1279" y="72617"/>
                  </a:lnTo>
                  <a:lnTo>
                    <a:pt x="1279" y="47773"/>
                  </a:lnTo>
                  <a:lnTo>
                    <a:pt x="5115" y="26872"/>
                  </a:lnTo>
                  <a:lnTo>
                    <a:pt x="16612" y="11943"/>
                  </a:lnTo>
                  <a:lnTo>
                    <a:pt x="35752" y="2985"/>
                  </a:lnTo>
                  <a:lnTo>
                    <a:pt x="62518" y="0"/>
                  </a:lnTo>
                  <a:lnTo>
                    <a:pt x="91144" y="0"/>
                  </a:lnTo>
                  <a:lnTo>
                    <a:pt x="119735" y="0"/>
                  </a:lnTo>
                  <a:lnTo>
                    <a:pt x="148327" y="0"/>
                  </a:lnTo>
                  <a:lnTo>
                    <a:pt x="176952" y="0"/>
                  </a:lnTo>
                  <a:lnTo>
                    <a:pt x="203719" y="2985"/>
                  </a:lnTo>
                  <a:lnTo>
                    <a:pt x="222859" y="11943"/>
                  </a:lnTo>
                  <a:lnTo>
                    <a:pt x="234355" y="26872"/>
                  </a:lnTo>
                  <a:lnTo>
                    <a:pt x="238191" y="47773"/>
                  </a:lnTo>
                  <a:lnTo>
                    <a:pt x="238191" y="72617"/>
                  </a:lnTo>
                  <a:lnTo>
                    <a:pt x="238191" y="97462"/>
                  </a:lnTo>
                  <a:lnTo>
                    <a:pt x="238191" y="122312"/>
                  </a:lnTo>
                  <a:lnTo>
                    <a:pt x="238191" y="147169"/>
                  </a:lnTo>
                  <a:lnTo>
                    <a:pt x="236823" y="156790"/>
                  </a:lnTo>
                  <a:lnTo>
                    <a:pt x="232730" y="163695"/>
                  </a:lnTo>
                  <a:lnTo>
                    <a:pt x="225929" y="167858"/>
                  </a:lnTo>
                  <a:lnTo>
                    <a:pt x="216438" y="169252"/>
                  </a:lnTo>
                  <a:lnTo>
                    <a:pt x="206678" y="167858"/>
                  </a:lnTo>
                  <a:lnTo>
                    <a:pt x="199643" y="163695"/>
                  </a:lnTo>
                  <a:lnTo>
                    <a:pt x="195384" y="156790"/>
                  </a:lnTo>
                  <a:lnTo>
                    <a:pt x="193953" y="147169"/>
                  </a:lnTo>
                  <a:lnTo>
                    <a:pt x="193953" y="122312"/>
                  </a:lnTo>
                  <a:lnTo>
                    <a:pt x="193953" y="97462"/>
                  </a:lnTo>
                  <a:lnTo>
                    <a:pt x="193953" y="72617"/>
                  </a:lnTo>
                  <a:lnTo>
                    <a:pt x="193953" y="47773"/>
                  </a:lnTo>
                  <a:lnTo>
                    <a:pt x="190297" y="47773"/>
                  </a:lnTo>
                  <a:lnTo>
                    <a:pt x="186641" y="47773"/>
                  </a:lnTo>
                  <a:lnTo>
                    <a:pt x="182985" y="47773"/>
                  </a:lnTo>
                  <a:lnTo>
                    <a:pt x="182985" y="74316"/>
                  </a:lnTo>
                  <a:lnTo>
                    <a:pt x="182985" y="100866"/>
                  </a:lnTo>
                  <a:lnTo>
                    <a:pt x="182985" y="127420"/>
                  </a:lnTo>
                  <a:lnTo>
                    <a:pt x="182985" y="153977"/>
                  </a:lnTo>
                  <a:lnTo>
                    <a:pt x="196869" y="181904"/>
                  </a:lnTo>
                  <a:lnTo>
                    <a:pt x="210976" y="209701"/>
                  </a:lnTo>
                  <a:lnTo>
                    <a:pt x="225118" y="237497"/>
                  </a:lnTo>
                  <a:lnTo>
                    <a:pt x="239105" y="265425"/>
                  </a:lnTo>
                  <a:close/>
                </a:path>
              </a:pathLst>
            </a:custGeom>
            <a:ln w="14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03931" y="3819838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61" y="0"/>
                  </a:moveTo>
                  <a:lnTo>
                    <a:pt x="72635" y="20080"/>
                  </a:lnTo>
                  <a:lnTo>
                    <a:pt x="65077" y="45055"/>
                  </a:lnTo>
                  <a:lnTo>
                    <a:pt x="65906" y="54303"/>
                  </a:lnTo>
                  <a:lnTo>
                    <a:pt x="93549" y="90405"/>
                  </a:lnTo>
                  <a:lnTo>
                    <a:pt x="110961" y="94079"/>
                  </a:lnTo>
                  <a:lnTo>
                    <a:pt x="119895" y="93171"/>
                  </a:lnTo>
                  <a:lnTo>
                    <a:pt x="153417" y="62988"/>
                  </a:lnTo>
                  <a:lnTo>
                    <a:pt x="156844" y="45055"/>
                  </a:lnTo>
                  <a:lnTo>
                    <a:pt x="155987" y="36074"/>
                  </a:lnTo>
                  <a:lnTo>
                    <a:pt x="128281" y="3175"/>
                  </a:lnTo>
                  <a:lnTo>
                    <a:pt x="110961" y="0"/>
                  </a:lnTo>
                  <a:close/>
                </a:path>
                <a:path w="222885" h="551814">
                  <a:moveTo>
                    <a:pt x="170006" y="163310"/>
                  </a:moveTo>
                  <a:lnTo>
                    <a:pt x="52647" y="163310"/>
                  </a:lnTo>
                  <a:lnTo>
                    <a:pt x="52647" y="529190"/>
                  </a:lnTo>
                  <a:lnTo>
                    <a:pt x="54286" y="539054"/>
                  </a:lnTo>
                  <a:lnTo>
                    <a:pt x="59182" y="546098"/>
                  </a:lnTo>
                  <a:lnTo>
                    <a:pt x="67299" y="550322"/>
                  </a:lnTo>
                  <a:lnTo>
                    <a:pt x="78605" y="551729"/>
                  </a:lnTo>
                  <a:lnTo>
                    <a:pt x="89910" y="550322"/>
                  </a:lnTo>
                  <a:lnTo>
                    <a:pt x="98027" y="546098"/>
                  </a:lnTo>
                  <a:lnTo>
                    <a:pt x="102923" y="539054"/>
                  </a:lnTo>
                  <a:lnTo>
                    <a:pt x="104563" y="529190"/>
                  </a:lnTo>
                  <a:lnTo>
                    <a:pt x="104563" y="312597"/>
                  </a:lnTo>
                  <a:lnTo>
                    <a:pt x="170006" y="312597"/>
                  </a:lnTo>
                  <a:lnTo>
                    <a:pt x="170006" y="163310"/>
                  </a:lnTo>
                  <a:close/>
                </a:path>
                <a:path w="222885" h="551814">
                  <a:moveTo>
                    <a:pt x="170006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5" y="546098"/>
                  </a:lnTo>
                  <a:lnTo>
                    <a:pt x="132743" y="550322"/>
                  </a:lnTo>
                  <a:lnTo>
                    <a:pt x="144048" y="551729"/>
                  </a:lnTo>
                  <a:lnTo>
                    <a:pt x="155353" y="550322"/>
                  </a:lnTo>
                  <a:lnTo>
                    <a:pt x="163471" y="546098"/>
                  </a:lnTo>
                  <a:lnTo>
                    <a:pt x="168366" y="539054"/>
                  </a:lnTo>
                  <a:lnTo>
                    <a:pt x="170006" y="529190"/>
                  </a:lnTo>
                  <a:lnTo>
                    <a:pt x="170006" y="312597"/>
                  </a:lnTo>
                  <a:close/>
                </a:path>
                <a:path w="222885" h="551814">
                  <a:moveTo>
                    <a:pt x="165253" y="98650"/>
                  </a:moveTo>
                  <a:lnTo>
                    <a:pt x="57765" y="98650"/>
                  </a:lnTo>
                  <a:lnTo>
                    <a:pt x="32467" y="101285"/>
                  </a:lnTo>
                  <a:lnTo>
                    <a:pt x="14418" y="109216"/>
                  </a:lnTo>
                  <a:lnTo>
                    <a:pt x="3601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33" y="325083"/>
                  </a:lnTo>
                  <a:lnTo>
                    <a:pt x="5324" y="332127"/>
                  </a:lnTo>
                  <a:lnTo>
                    <a:pt x="11953" y="336351"/>
                  </a:lnTo>
                  <a:lnTo>
                    <a:pt x="21205" y="337759"/>
                  </a:lnTo>
                  <a:lnTo>
                    <a:pt x="30350" y="336351"/>
                  </a:lnTo>
                  <a:lnTo>
                    <a:pt x="36926" y="332127"/>
                  </a:lnTo>
                  <a:lnTo>
                    <a:pt x="40896" y="325083"/>
                  </a:lnTo>
                  <a:lnTo>
                    <a:pt x="42227" y="315219"/>
                  </a:lnTo>
                  <a:lnTo>
                    <a:pt x="42227" y="163310"/>
                  </a:lnTo>
                  <a:lnTo>
                    <a:pt x="222653" y="163310"/>
                  </a:lnTo>
                  <a:lnTo>
                    <a:pt x="222653" y="141107"/>
                  </a:lnTo>
                  <a:lnTo>
                    <a:pt x="219057" y="122478"/>
                  </a:lnTo>
                  <a:lnTo>
                    <a:pt x="208280" y="109216"/>
                  </a:lnTo>
                  <a:lnTo>
                    <a:pt x="190340" y="101285"/>
                  </a:lnTo>
                  <a:lnTo>
                    <a:pt x="165253" y="98650"/>
                  </a:lnTo>
                  <a:close/>
                </a:path>
                <a:path w="222885" h="551814">
                  <a:moveTo>
                    <a:pt x="222653" y="163310"/>
                  </a:moveTo>
                  <a:lnTo>
                    <a:pt x="180243" y="163310"/>
                  </a:lnTo>
                  <a:lnTo>
                    <a:pt x="180243" y="315219"/>
                  </a:lnTo>
                  <a:lnTo>
                    <a:pt x="181602" y="325083"/>
                  </a:lnTo>
                  <a:lnTo>
                    <a:pt x="185635" y="332127"/>
                  </a:lnTo>
                  <a:lnTo>
                    <a:pt x="192273" y="336351"/>
                  </a:lnTo>
                  <a:lnTo>
                    <a:pt x="201448" y="337759"/>
                  </a:lnTo>
                  <a:lnTo>
                    <a:pt x="210699" y="336351"/>
                  </a:lnTo>
                  <a:lnTo>
                    <a:pt x="217329" y="332127"/>
                  </a:lnTo>
                  <a:lnTo>
                    <a:pt x="221319" y="325083"/>
                  </a:lnTo>
                  <a:lnTo>
                    <a:pt x="222653" y="315219"/>
                  </a:lnTo>
                  <a:lnTo>
                    <a:pt x="222653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0806" y="3811636"/>
              <a:ext cx="108172" cy="1104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03931" y="3918489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53" y="216568"/>
                  </a:moveTo>
                  <a:lnTo>
                    <a:pt x="221319" y="226433"/>
                  </a:lnTo>
                  <a:lnTo>
                    <a:pt x="217329" y="233476"/>
                  </a:lnTo>
                  <a:lnTo>
                    <a:pt x="210699" y="237701"/>
                  </a:lnTo>
                  <a:lnTo>
                    <a:pt x="201448" y="239108"/>
                  </a:lnTo>
                  <a:lnTo>
                    <a:pt x="192273" y="237701"/>
                  </a:lnTo>
                  <a:lnTo>
                    <a:pt x="185635" y="233476"/>
                  </a:lnTo>
                  <a:lnTo>
                    <a:pt x="181602" y="226433"/>
                  </a:lnTo>
                  <a:lnTo>
                    <a:pt x="180243" y="216568"/>
                  </a:lnTo>
                  <a:lnTo>
                    <a:pt x="180243" y="178591"/>
                  </a:lnTo>
                  <a:lnTo>
                    <a:pt x="180243" y="140614"/>
                  </a:lnTo>
                  <a:lnTo>
                    <a:pt x="180243" y="102637"/>
                  </a:lnTo>
                  <a:lnTo>
                    <a:pt x="180243" y="64660"/>
                  </a:lnTo>
                  <a:lnTo>
                    <a:pt x="176952" y="64660"/>
                  </a:lnTo>
                  <a:lnTo>
                    <a:pt x="173479" y="64660"/>
                  </a:lnTo>
                  <a:lnTo>
                    <a:pt x="170006" y="64660"/>
                  </a:lnTo>
                  <a:lnTo>
                    <a:pt x="170006" y="116928"/>
                  </a:lnTo>
                  <a:lnTo>
                    <a:pt x="170006" y="430539"/>
                  </a:lnTo>
                  <a:lnTo>
                    <a:pt x="168366" y="440404"/>
                  </a:lnTo>
                  <a:lnTo>
                    <a:pt x="163471" y="447447"/>
                  </a:lnTo>
                  <a:lnTo>
                    <a:pt x="155353" y="451672"/>
                  </a:lnTo>
                  <a:lnTo>
                    <a:pt x="144048" y="453079"/>
                  </a:lnTo>
                  <a:lnTo>
                    <a:pt x="132743" y="451672"/>
                  </a:lnTo>
                  <a:lnTo>
                    <a:pt x="124625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20" y="213946"/>
                  </a:lnTo>
                  <a:lnTo>
                    <a:pt x="109133" y="213946"/>
                  </a:lnTo>
                  <a:lnTo>
                    <a:pt x="104563" y="213946"/>
                  </a:lnTo>
                  <a:lnTo>
                    <a:pt x="104563" y="268103"/>
                  </a:lnTo>
                  <a:lnTo>
                    <a:pt x="104563" y="322252"/>
                  </a:lnTo>
                  <a:lnTo>
                    <a:pt x="104563" y="376397"/>
                  </a:lnTo>
                  <a:lnTo>
                    <a:pt x="104563" y="430539"/>
                  </a:lnTo>
                  <a:lnTo>
                    <a:pt x="102923" y="440404"/>
                  </a:lnTo>
                  <a:lnTo>
                    <a:pt x="98027" y="447447"/>
                  </a:lnTo>
                  <a:lnTo>
                    <a:pt x="89910" y="451672"/>
                  </a:lnTo>
                  <a:lnTo>
                    <a:pt x="78605" y="453079"/>
                  </a:lnTo>
                  <a:lnTo>
                    <a:pt x="67299" y="451672"/>
                  </a:lnTo>
                  <a:lnTo>
                    <a:pt x="59182" y="447447"/>
                  </a:lnTo>
                  <a:lnTo>
                    <a:pt x="54286" y="440404"/>
                  </a:lnTo>
                  <a:lnTo>
                    <a:pt x="52647" y="430539"/>
                  </a:lnTo>
                  <a:lnTo>
                    <a:pt x="52647" y="378271"/>
                  </a:lnTo>
                  <a:lnTo>
                    <a:pt x="52647" y="326002"/>
                  </a:lnTo>
                  <a:lnTo>
                    <a:pt x="52647" y="64660"/>
                  </a:lnTo>
                  <a:lnTo>
                    <a:pt x="49173" y="64660"/>
                  </a:lnTo>
                  <a:lnTo>
                    <a:pt x="45700" y="64660"/>
                  </a:lnTo>
                  <a:lnTo>
                    <a:pt x="42227" y="64660"/>
                  </a:lnTo>
                  <a:lnTo>
                    <a:pt x="42227" y="102637"/>
                  </a:lnTo>
                  <a:lnTo>
                    <a:pt x="42227" y="140614"/>
                  </a:lnTo>
                  <a:lnTo>
                    <a:pt x="42227" y="178591"/>
                  </a:lnTo>
                  <a:lnTo>
                    <a:pt x="42227" y="216568"/>
                  </a:lnTo>
                  <a:lnTo>
                    <a:pt x="40896" y="226433"/>
                  </a:lnTo>
                  <a:lnTo>
                    <a:pt x="36926" y="233476"/>
                  </a:lnTo>
                  <a:lnTo>
                    <a:pt x="30350" y="237701"/>
                  </a:lnTo>
                  <a:lnTo>
                    <a:pt x="21205" y="239108"/>
                  </a:lnTo>
                  <a:lnTo>
                    <a:pt x="11953" y="237701"/>
                  </a:lnTo>
                  <a:lnTo>
                    <a:pt x="5324" y="233476"/>
                  </a:lnTo>
                  <a:lnTo>
                    <a:pt x="1333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601" y="23828"/>
                  </a:lnTo>
                  <a:lnTo>
                    <a:pt x="14418" y="10566"/>
                  </a:lnTo>
                  <a:lnTo>
                    <a:pt x="32467" y="2635"/>
                  </a:lnTo>
                  <a:lnTo>
                    <a:pt x="57765" y="0"/>
                  </a:lnTo>
                  <a:lnTo>
                    <a:pt x="84637" y="0"/>
                  </a:lnTo>
                  <a:lnTo>
                    <a:pt x="111509" y="0"/>
                  </a:lnTo>
                  <a:lnTo>
                    <a:pt x="138381" y="0"/>
                  </a:lnTo>
                  <a:lnTo>
                    <a:pt x="165253" y="0"/>
                  </a:lnTo>
                  <a:lnTo>
                    <a:pt x="190340" y="2635"/>
                  </a:lnTo>
                  <a:lnTo>
                    <a:pt x="208280" y="10566"/>
                  </a:lnTo>
                  <a:lnTo>
                    <a:pt x="219057" y="23828"/>
                  </a:lnTo>
                  <a:lnTo>
                    <a:pt x="222653" y="42457"/>
                  </a:lnTo>
                  <a:lnTo>
                    <a:pt x="222653" y="85987"/>
                  </a:lnTo>
                  <a:lnTo>
                    <a:pt x="222653" y="129513"/>
                  </a:lnTo>
                  <a:lnTo>
                    <a:pt x="222653" y="173038"/>
                  </a:lnTo>
                  <a:lnTo>
                    <a:pt x="222653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93096" y="3819838"/>
              <a:ext cx="222885" cy="551815"/>
            </a:xfrm>
            <a:custGeom>
              <a:avLst/>
              <a:gdLst/>
              <a:ahLst/>
              <a:cxnLst/>
              <a:rect l="l" t="t" r="r" b="b"/>
              <a:pathLst>
                <a:path w="222885" h="551814">
                  <a:moveTo>
                    <a:pt x="110961" y="0"/>
                  </a:moveTo>
                  <a:lnTo>
                    <a:pt x="72635" y="20080"/>
                  </a:lnTo>
                  <a:lnTo>
                    <a:pt x="65077" y="45055"/>
                  </a:lnTo>
                  <a:lnTo>
                    <a:pt x="65906" y="54303"/>
                  </a:lnTo>
                  <a:lnTo>
                    <a:pt x="93549" y="90405"/>
                  </a:lnTo>
                  <a:lnTo>
                    <a:pt x="110961" y="94079"/>
                  </a:lnTo>
                  <a:lnTo>
                    <a:pt x="119895" y="93171"/>
                  </a:lnTo>
                  <a:lnTo>
                    <a:pt x="153417" y="62988"/>
                  </a:lnTo>
                  <a:lnTo>
                    <a:pt x="156844" y="45055"/>
                  </a:lnTo>
                  <a:lnTo>
                    <a:pt x="155987" y="36074"/>
                  </a:lnTo>
                  <a:lnTo>
                    <a:pt x="128281" y="3175"/>
                  </a:lnTo>
                  <a:lnTo>
                    <a:pt x="110961" y="0"/>
                  </a:lnTo>
                  <a:close/>
                </a:path>
                <a:path w="222885" h="551814">
                  <a:moveTo>
                    <a:pt x="170006" y="163310"/>
                  </a:moveTo>
                  <a:lnTo>
                    <a:pt x="52647" y="163310"/>
                  </a:lnTo>
                  <a:lnTo>
                    <a:pt x="52647" y="529190"/>
                  </a:lnTo>
                  <a:lnTo>
                    <a:pt x="54286" y="539054"/>
                  </a:lnTo>
                  <a:lnTo>
                    <a:pt x="59182" y="546098"/>
                  </a:lnTo>
                  <a:lnTo>
                    <a:pt x="67299" y="550322"/>
                  </a:lnTo>
                  <a:lnTo>
                    <a:pt x="78605" y="551729"/>
                  </a:lnTo>
                  <a:lnTo>
                    <a:pt x="89910" y="550322"/>
                  </a:lnTo>
                  <a:lnTo>
                    <a:pt x="98027" y="546098"/>
                  </a:lnTo>
                  <a:lnTo>
                    <a:pt x="102923" y="539054"/>
                  </a:lnTo>
                  <a:lnTo>
                    <a:pt x="104563" y="529190"/>
                  </a:lnTo>
                  <a:lnTo>
                    <a:pt x="104563" y="312597"/>
                  </a:lnTo>
                  <a:lnTo>
                    <a:pt x="170006" y="312597"/>
                  </a:lnTo>
                  <a:lnTo>
                    <a:pt x="170006" y="163310"/>
                  </a:lnTo>
                  <a:close/>
                </a:path>
                <a:path w="222885" h="551814">
                  <a:moveTo>
                    <a:pt x="170006" y="312597"/>
                  </a:moveTo>
                  <a:lnTo>
                    <a:pt x="118090" y="312597"/>
                  </a:lnTo>
                  <a:lnTo>
                    <a:pt x="118090" y="529190"/>
                  </a:lnTo>
                  <a:lnTo>
                    <a:pt x="119729" y="539054"/>
                  </a:lnTo>
                  <a:lnTo>
                    <a:pt x="124625" y="546098"/>
                  </a:lnTo>
                  <a:lnTo>
                    <a:pt x="132743" y="550322"/>
                  </a:lnTo>
                  <a:lnTo>
                    <a:pt x="144048" y="551729"/>
                  </a:lnTo>
                  <a:lnTo>
                    <a:pt x="155353" y="550322"/>
                  </a:lnTo>
                  <a:lnTo>
                    <a:pt x="163471" y="546098"/>
                  </a:lnTo>
                  <a:lnTo>
                    <a:pt x="168366" y="539054"/>
                  </a:lnTo>
                  <a:lnTo>
                    <a:pt x="170006" y="529190"/>
                  </a:lnTo>
                  <a:lnTo>
                    <a:pt x="170006" y="312597"/>
                  </a:lnTo>
                  <a:close/>
                </a:path>
                <a:path w="222885" h="551814">
                  <a:moveTo>
                    <a:pt x="165253" y="98650"/>
                  </a:moveTo>
                  <a:lnTo>
                    <a:pt x="57765" y="98650"/>
                  </a:lnTo>
                  <a:lnTo>
                    <a:pt x="32467" y="101285"/>
                  </a:lnTo>
                  <a:lnTo>
                    <a:pt x="14418" y="109216"/>
                  </a:lnTo>
                  <a:lnTo>
                    <a:pt x="3601" y="122478"/>
                  </a:lnTo>
                  <a:lnTo>
                    <a:pt x="0" y="141107"/>
                  </a:lnTo>
                  <a:lnTo>
                    <a:pt x="0" y="315219"/>
                  </a:lnTo>
                  <a:lnTo>
                    <a:pt x="1333" y="325083"/>
                  </a:lnTo>
                  <a:lnTo>
                    <a:pt x="5324" y="332127"/>
                  </a:lnTo>
                  <a:lnTo>
                    <a:pt x="11953" y="336351"/>
                  </a:lnTo>
                  <a:lnTo>
                    <a:pt x="21205" y="337759"/>
                  </a:lnTo>
                  <a:lnTo>
                    <a:pt x="30350" y="336351"/>
                  </a:lnTo>
                  <a:lnTo>
                    <a:pt x="36926" y="332127"/>
                  </a:lnTo>
                  <a:lnTo>
                    <a:pt x="40896" y="325083"/>
                  </a:lnTo>
                  <a:lnTo>
                    <a:pt x="42227" y="315219"/>
                  </a:lnTo>
                  <a:lnTo>
                    <a:pt x="42227" y="163310"/>
                  </a:lnTo>
                  <a:lnTo>
                    <a:pt x="222653" y="163310"/>
                  </a:lnTo>
                  <a:lnTo>
                    <a:pt x="222653" y="141107"/>
                  </a:lnTo>
                  <a:lnTo>
                    <a:pt x="219057" y="122478"/>
                  </a:lnTo>
                  <a:lnTo>
                    <a:pt x="208280" y="109216"/>
                  </a:lnTo>
                  <a:lnTo>
                    <a:pt x="190340" y="101285"/>
                  </a:lnTo>
                  <a:lnTo>
                    <a:pt x="165253" y="98650"/>
                  </a:lnTo>
                  <a:close/>
                </a:path>
                <a:path w="222885" h="551814">
                  <a:moveTo>
                    <a:pt x="222653" y="163310"/>
                  </a:moveTo>
                  <a:lnTo>
                    <a:pt x="180243" y="163310"/>
                  </a:lnTo>
                  <a:lnTo>
                    <a:pt x="180243" y="315219"/>
                  </a:lnTo>
                  <a:lnTo>
                    <a:pt x="181602" y="325083"/>
                  </a:lnTo>
                  <a:lnTo>
                    <a:pt x="185635" y="332127"/>
                  </a:lnTo>
                  <a:lnTo>
                    <a:pt x="192273" y="336351"/>
                  </a:lnTo>
                  <a:lnTo>
                    <a:pt x="201448" y="337759"/>
                  </a:lnTo>
                  <a:lnTo>
                    <a:pt x="210699" y="336351"/>
                  </a:lnTo>
                  <a:lnTo>
                    <a:pt x="217329" y="332127"/>
                  </a:lnTo>
                  <a:lnTo>
                    <a:pt x="221319" y="325083"/>
                  </a:lnTo>
                  <a:lnTo>
                    <a:pt x="222653" y="315219"/>
                  </a:lnTo>
                  <a:lnTo>
                    <a:pt x="222653" y="163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9971" y="3811636"/>
              <a:ext cx="108172" cy="11048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93096" y="3918489"/>
              <a:ext cx="222885" cy="453390"/>
            </a:xfrm>
            <a:custGeom>
              <a:avLst/>
              <a:gdLst/>
              <a:ahLst/>
              <a:cxnLst/>
              <a:rect l="l" t="t" r="r" b="b"/>
              <a:pathLst>
                <a:path w="222885" h="453389">
                  <a:moveTo>
                    <a:pt x="222653" y="216568"/>
                  </a:moveTo>
                  <a:lnTo>
                    <a:pt x="221319" y="226433"/>
                  </a:lnTo>
                  <a:lnTo>
                    <a:pt x="217329" y="233476"/>
                  </a:lnTo>
                  <a:lnTo>
                    <a:pt x="210699" y="237701"/>
                  </a:lnTo>
                  <a:lnTo>
                    <a:pt x="201448" y="239108"/>
                  </a:lnTo>
                  <a:lnTo>
                    <a:pt x="192273" y="237701"/>
                  </a:lnTo>
                  <a:lnTo>
                    <a:pt x="185635" y="233476"/>
                  </a:lnTo>
                  <a:lnTo>
                    <a:pt x="181602" y="226433"/>
                  </a:lnTo>
                  <a:lnTo>
                    <a:pt x="180243" y="216568"/>
                  </a:lnTo>
                  <a:lnTo>
                    <a:pt x="180243" y="178591"/>
                  </a:lnTo>
                  <a:lnTo>
                    <a:pt x="180243" y="140614"/>
                  </a:lnTo>
                  <a:lnTo>
                    <a:pt x="180243" y="102637"/>
                  </a:lnTo>
                  <a:lnTo>
                    <a:pt x="180243" y="64660"/>
                  </a:lnTo>
                  <a:lnTo>
                    <a:pt x="176952" y="64660"/>
                  </a:lnTo>
                  <a:lnTo>
                    <a:pt x="173479" y="64660"/>
                  </a:lnTo>
                  <a:lnTo>
                    <a:pt x="170006" y="64660"/>
                  </a:lnTo>
                  <a:lnTo>
                    <a:pt x="170006" y="116928"/>
                  </a:lnTo>
                  <a:lnTo>
                    <a:pt x="170006" y="430539"/>
                  </a:lnTo>
                  <a:lnTo>
                    <a:pt x="168366" y="440404"/>
                  </a:lnTo>
                  <a:lnTo>
                    <a:pt x="163471" y="447447"/>
                  </a:lnTo>
                  <a:lnTo>
                    <a:pt x="155353" y="451672"/>
                  </a:lnTo>
                  <a:lnTo>
                    <a:pt x="144048" y="453079"/>
                  </a:lnTo>
                  <a:lnTo>
                    <a:pt x="132743" y="451672"/>
                  </a:lnTo>
                  <a:lnTo>
                    <a:pt x="124625" y="447447"/>
                  </a:lnTo>
                  <a:lnTo>
                    <a:pt x="119729" y="440404"/>
                  </a:lnTo>
                  <a:lnTo>
                    <a:pt x="118090" y="430539"/>
                  </a:lnTo>
                  <a:lnTo>
                    <a:pt x="118090" y="376397"/>
                  </a:lnTo>
                  <a:lnTo>
                    <a:pt x="118090" y="322252"/>
                  </a:lnTo>
                  <a:lnTo>
                    <a:pt x="118090" y="268103"/>
                  </a:lnTo>
                  <a:lnTo>
                    <a:pt x="118090" y="213946"/>
                  </a:lnTo>
                  <a:lnTo>
                    <a:pt x="113520" y="213946"/>
                  </a:lnTo>
                  <a:lnTo>
                    <a:pt x="109133" y="213946"/>
                  </a:lnTo>
                  <a:lnTo>
                    <a:pt x="104563" y="213946"/>
                  </a:lnTo>
                  <a:lnTo>
                    <a:pt x="104563" y="268103"/>
                  </a:lnTo>
                  <a:lnTo>
                    <a:pt x="104563" y="322252"/>
                  </a:lnTo>
                  <a:lnTo>
                    <a:pt x="104563" y="376397"/>
                  </a:lnTo>
                  <a:lnTo>
                    <a:pt x="104563" y="430539"/>
                  </a:lnTo>
                  <a:lnTo>
                    <a:pt x="102923" y="440404"/>
                  </a:lnTo>
                  <a:lnTo>
                    <a:pt x="98027" y="447447"/>
                  </a:lnTo>
                  <a:lnTo>
                    <a:pt x="89910" y="451672"/>
                  </a:lnTo>
                  <a:lnTo>
                    <a:pt x="78605" y="453079"/>
                  </a:lnTo>
                  <a:lnTo>
                    <a:pt x="67299" y="451672"/>
                  </a:lnTo>
                  <a:lnTo>
                    <a:pt x="59182" y="447447"/>
                  </a:lnTo>
                  <a:lnTo>
                    <a:pt x="54286" y="440404"/>
                  </a:lnTo>
                  <a:lnTo>
                    <a:pt x="52647" y="430539"/>
                  </a:lnTo>
                  <a:lnTo>
                    <a:pt x="52647" y="378271"/>
                  </a:lnTo>
                  <a:lnTo>
                    <a:pt x="52647" y="326002"/>
                  </a:lnTo>
                  <a:lnTo>
                    <a:pt x="52647" y="64660"/>
                  </a:lnTo>
                  <a:lnTo>
                    <a:pt x="49173" y="64660"/>
                  </a:lnTo>
                  <a:lnTo>
                    <a:pt x="45700" y="64660"/>
                  </a:lnTo>
                  <a:lnTo>
                    <a:pt x="42227" y="64660"/>
                  </a:lnTo>
                  <a:lnTo>
                    <a:pt x="42227" y="102637"/>
                  </a:lnTo>
                  <a:lnTo>
                    <a:pt x="42227" y="140614"/>
                  </a:lnTo>
                  <a:lnTo>
                    <a:pt x="42227" y="178591"/>
                  </a:lnTo>
                  <a:lnTo>
                    <a:pt x="42227" y="216568"/>
                  </a:lnTo>
                  <a:lnTo>
                    <a:pt x="40896" y="226433"/>
                  </a:lnTo>
                  <a:lnTo>
                    <a:pt x="36926" y="233476"/>
                  </a:lnTo>
                  <a:lnTo>
                    <a:pt x="30350" y="237701"/>
                  </a:lnTo>
                  <a:lnTo>
                    <a:pt x="21205" y="239108"/>
                  </a:lnTo>
                  <a:lnTo>
                    <a:pt x="11953" y="237701"/>
                  </a:lnTo>
                  <a:lnTo>
                    <a:pt x="5324" y="233476"/>
                  </a:lnTo>
                  <a:lnTo>
                    <a:pt x="1333" y="226433"/>
                  </a:lnTo>
                  <a:lnTo>
                    <a:pt x="0" y="216568"/>
                  </a:lnTo>
                  <a:lnTo>
                    <a:pt x="0" y="173038"/>
                  </a:lnTo>
                  <a:lnTo>
                    <a:pt x="0" y="129513"/>
                  </a:lnTo>
                  <a:lnTo>
                    <a:pt x="0" y="85987"/>
                  </a:lnTo>
                  <a:lnTo>
                    <a:pt x="0" y="42457"/>
                  </a:lnTo>
                  <a:lnTo>
                    <a:pt x="3601" y="23828"/>
                  </a:lnTo>
                  <a:lnTo>
                    <a:pt x="14418" y="10566"/>
                  </a:lnTo>
                  <a:lnTo>
                    <a:pt x="32467" y="2635"/>
                  </a:lnTo>
                  <a:lnTo>
                    <a:pt x="57765" y="0"/>
                  </a:lnTo>
                  <a:lnTo>
                    <a:pt x="84637" y="0"/>
                  </a:lnTo>
                  <a:lnTo>
                    <a:pt x="111509" y="0"/>
                  </a:lnTo>
                  <a:lnTo>
                    <a:pt x="138381" y="0"/>
                  </a:lnTo>
                  <a:lnTo>
                    <a:pt x="165253" y="0"/>
                  </a:lnTo>
                  <a:lnTo>
                    <a:pt x="190340" y="2635"/>
                  </a:lnTo>
                  <a:lnTo>
                    <a:pt x="208280" y="10566"/>
                  </a:lnTo>
                  <a:lnTo>
                    <a:pt x="219057" y="23828"/>
                  </a:lnTo>
                  <a:lnTo>
                    <a:pt x="222653" y="42457"/>
                  </a:lnTo>
                  <a:lnTo>
                    <a:pt x="222653" y="85987"/>
                  </a:lnTo>
                  <a:lnTo>
                    <a:pt x="222653" y="129513"/>
                  </a:lnTo>
                  <a:lnTo>
                    <a:pt x="222653" y="173038"/>
                  </a:lnTo>
                  <a:lnTo>
                    <a:pt x="222653" y="216568"/>
                  </a:lnTo>
                  <a:close/>
                </a:path>
              </a:pathLst>
            </a:custGeom>
            <a:ln w="145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25586" y="3553427"/>
              <a:ext cx="5648960" cy="1863089"/>
            </a:xfrm>
            <a:custGeom>
              <a:avLst/>
              <a:gdLst/>
              <a:ahLst/>
              <a:cxnLst/>
              <a:rect l="l" t="t" r="r" b="b"/>
              <a:pathLst>
                <a:path w="5648959" h="1863089">
                  <a:moveTo>
                    <a:pt x="5648506" y="0"/>
                  </a:moveTo>
                  <a:lnTo>
                    <a:pt x="0" y="0"/>
                  </a:lnTo>
                  <a:lnTo>
                    <a:pt x="0" y="1863074"/>
                  </a:lnTo>
                  <a:lnTo>
                    <a:pt x="5648506" y="1863074"/>
                  </a:lnTo>
                  <a:lnTo>
                    <a:pt x="5648506" y="1849243"/>
                  </a:lnTo>
                  <a:lnTo>
                    <a:pt x="21022" y="1849243"/>
                  </a:lnTo>
                  <a:lnTo>
                    <a:pt x="10511" y="1835411"/>
                  </a:lnTo>
                  <a:lnTo>
                    <a:pt x="21022" y="1835411"/>
                  </a:lnTo>
                  <a:lnTo>
                    <a:pt x="21022" y="27663"/>
                  </a:lnTo>
                  <a:lnTo>
                    <a:pt x="10511" y="27663"/>
                  </a:lnTo>
                  <a:lnTo>
                    <a:pt x="21022" y="13831"/>
                  </a:lnTo>
                  <a:lnTo>
                    <a:pt x="5648506" y="13831"/>
                  </a:lnTo>
                  <a:lnTo>
                    <a:pt x="5648506" y="0"/>
                  </a:lnTo>
                  <a:close/>
                </a:path>
                <a:path w="5648959" h="1863089">
                  <a:moveTo>
                    <a:pt x="21022" y="1835411"/>
                  </a:moveTo>
                  <a:lnTo>
                    <a:pt x="10511" y="1835411"/>
                  </a:lnTo>
                  <a:lnTo>
                    <a:pt x="21022" y="1849243"/>
                  </a:lnTo>
                  <a:lnTo>
                    <a:pt x="21022" y="1835411"/>
                  </a:lnTo>
                  <a:close/>
                </a:path>
                <a:path w="5648959" h="1863089">
                  <a:moveTo>
                    <a:pt x="5627484" y="1835411"/>
                  </a:moveTo>
                  <a:lnTo>
                    <a:pt x="21022" y="1835411"/>
                  </a:lnTo>
                  <a:lnTo>
                    <a:pt x="21022" y="1849243"/>
                  </a:lnTo>
                  <a:lnTo>
                    <a:pt x="5627484" y="1849243"/>
                  </a:lnTo>
                  <a:lnTo>
                    <a:pt x="5627484" y="1835411"/>
                  </a:lnTo>
                  <a:close/>
                </a:path>
                <a:path w="5648959" h="1863089">
                  <a:moveTo>
                    <a:pt x="5627484" y="13831"/>
                  </a:moveTo>
                  <a:lnTo>
                    <a:pt x="5627484" y="1849243"/>
                  </a:lnTo>
                  <a:lnTo>
                    <a:pt x="5638086" y="1835411"/>
                  </a:lnTo>
                  <a:lnTo>
                    <a:pt x="5648506" y="1835411"/>
                  </a:lnTo>
                  <a:lnTo>
                    <a:pt x="5648506" y="27663"/>
                  </a:lnTo>
                  <a:lnTo>
                    <a:pt x="5638086" y="27663"/>
                  </a:lnTo>
                  <a:lnTo>
                    <a:pt x="5627484" y="13831"/>
                  </a:lnTo>
                  <a:close/>
                </a:path>
                <a:path w="5648959" h="1863089">
                  <a:moveTo>
                    <a:pt x="5648506" y="1835411"/>
                  </a:moveTo>
                  <a:lnTo>
                    <a:pt x="5638086" y="1835411"/>
                  </a:lnTo>
                  <a:lnTo>
                    <a:pt x="5627484" y="1849243"/>
                  </a:lnTo>
                  <a:lnTo>
                    <a:pt x="5648506" y="1849243"/>
                  </a:lnTo>
                  <a:lnTo>
                    <a:pt x="5648506" y="1835411"/>
                  </a:lnTo>
                  <a:close/>
                </a:path>
                <a:path w="5648959" h="1863089">
                  <a:moveTo>
                    <a:pt x="21022" y="13831"/>
                  </a:moveTo>
                  <a:lnTo>
                    <a:pt x="10511" y="27663"/>
                  </a:lnTo>
                  <a:lnTo>
                    <a:pt x="21022" y="27663"/>
                  </a:lnTo>
                  <a:lnTo>
                    <a:pt x="21022" y="13831"/>
                  </a:lnTo>
                  <a:close/>
                </a:path>
                <a:path w="5648959" h="1863089">
                  <a:moveTo>
                    <a:pt x="5627484" y="13831"/>
                  </a:moveTo>
                  <a:lnTo>
                    <a:pt x="21022" y="13831"/>
                  </a:lnTo>
                  <a:lnTo>
                    <a:pt x="21022" y="27663"/>
                  </a:lnTo>
                  <a:lnTo>
                    <a:pt x="5627484" y="27663"/>
                  </a:lnTo>
                  <a:lnTo>
                    <a:pt x="5627484" y="13831"/>
                  </a:lnTo>
                  <a:close/>
                </a:path>
                <a:path w="5648959" h="1863089">
                  <a:moveTo>
                    <a:pt x="5648506" y="13831"/>
                  </a:moveTo>
                  <a:lnTo>
                    <a:pt x="5627484" y="13831"/>
                  </a:lnTo>
                  <a:lnTo>
                    <a:pt x="5638086" y="27663"/>
                  </a:lnTo>
                  <a:lnTo>
                    <a:pt x="5648506" y="27663"/>
                  </a:lnTo>
                  <a:lnTo>
                    <a:pt x="5648506" y="13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1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01244"/>
            <a:ext cx="3028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Lucida Sans Unicode"/>
                <a:cs typeface="Lucida Sans Unicode"/>
              </a:rPr>
              <a:t>2.</a:t>
            </a:r>
            <a:r>
              <a:rPr b="1" spc="-40" dirty="0">
                <a:latin typeface="Lucida Sans Unicode"/>
                <a:cs typeface="Lucida Sans Unicode"/>
              </a:rPr>
              <a:t> </a:t>
            </a:r>
            <a:r>
              <a:rPr b="1" dirty="0">
                <a:latin typeface="Lucida Sans Unicode"/>
                <a:cs typeface="Lucida Sans Unicode"/>
              </a:rPr>
              <a:t>Multi-channel</a:t>
            </a:r>
            <a:r>
              <a:rPr b="1" spc="-60" dirty="0">
                <a:latin typeface="Lucida Sans Unicode"/>
                <a:cs typeface="Lucida Sans Unicode"/>
              </a:rPr>
              <a:t> </a:t>
            </a:r>
            <a:r>
              <a:rPr b="1" spc="-10" dirty="0">
                <a:latin typeface="Lucida Sans Unicode"/>
                <a:cs typeface="Lucida Sans Unicode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656285"/>
            <a:ext cx="7956550" cy="2211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Under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multi-</a:t>
            </a:r>
            <a:r>
              <a:rPr sz="2000" dirty="0">
                <a:latin typeface="Lucida Sans Unicode"/>
                <a:cs typeface="Lucida Sans Unicode"/>
              </a:rPr>
              <a:t>channel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system,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center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opens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number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different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queue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made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according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service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counter.</a:t>
            </a:r>
            <a:endParaRPr sz="2000">
              <a:latin typeface="Lucida Sans Unicode"/>
              <a:cs typeface="Lucida Sans Unicode"/>
            </a:endParaRPr>
          </a:p>
          <a:p>
            <a:pPr marL="268605" marR="26289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dirty="0">
                <a:latin typeface="Lucida Sans Unicode"/>
                <a:cs typeface="Lucida Sans Unicode"/>
              </a:rPr>
              <a:t>When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size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entire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population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expected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too </a:t>
            </a:r>
            <a:r>
              <a:rPr sz="2000" dirty="0">
                <a:latin typeface="Lucida Sans Unicode"/>
                <a:cs typeface="Lucida Sans Unicode"/>
              </a:rPr>
              <a:t>large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organization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able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provide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large </a:t>
            </a:r>
            <a:r>
              <a:rPr sz="2000" dirty="0">
                <a:latin typeface="Lucida Sans Unicode"/>
                <a:cs typeface="Lucida Sans Unicode"/>
              </a:rPr>
              <a:t>number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counters,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arrangement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suitable.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If</a:t>
            </a:r>
            <a:r>
              <a:rPr sz="2000" spc="-25" dirty="0">
                <a:latin typeface="Lucida Sans Unicode"/>
                <a:cs typeface="Lucida Sans Unicode"/>
              </a:rPr>
              <a:t> the </a:t>
            </a:r>
            <a:r>
              <a:rPr sz="2000" dirty="0">
                <a:latin typeface="Lucida Sans Unicode"/>
                <a:cs typeface="Lucida Sans Unicode"/>
              </a:rPr>
              <a:t>market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elastic, we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must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multi-</a:t>
            </a:r>
            <a:r>
              <a:rPr sz="2000" dirty="0">
                <a:latin typeface="Lucida Sans Unicode"/>
                <a:cs typeface="Lucida Sans Unicode"/>
              </a:rPr>
              <a:t>channel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system.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621" y="3124106"/>
            <a:ext cx="4497070" cy="252729"/>
          </a:xfrm>
          <a:custGeom>
            <a:avLst/>
            <a:gdLst/>
            <a:ahLst/>
            <a:cxnLst/>
            <a:rect l="l" t="t" r="r" b="b"/>
            <a:pathLst>
              <a:path w="4497070" h="252729">
                <a:moveTo>
                  <a:pt x="4496792" y="0"/>
                </a:moveTo>
                <a:lnTo>
                  <a:pt x="0" y="0"/>
                </a:lnTo>
                <a:lnTo>
                  <a:pt x="0" y="252679"/>
                </a:lnTo>
                <a:lnTo>
                  <a:pt x="4496792" y="252679"/>
                </a:lnTo>
                <a:lnTo>
                  <a:pt x="4496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2977" y="3150280"/>
            <a:ext cx="11874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250" b="1" spc="-9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621" y="3376902"/>
            <a:ext cx="4497070" cy="253365"/>
          </a:xfrm>
          <a:custGeom>
            <a:avLst/>
            <a:gdLst/>
            <a:ahLst/>
            <a:cxnLst/>
            <a:rect l="l" t="t" r="r" b="b"/>
            <a:pathLst>
              <a:path w="4497070" h="253364">
                <a:moveTo>
                  <a:pt x="4496792" y="0"/>
                </a:moveTo>
                <a:lnTo>
                  <a:pt x="0" y="0"/>
                </a:lnTo>
                <a:lnTo>
                  <a:pt x="0" y="253235"/>
                </a:lnTo>
                <a:lnTo>
                  <a:pt x="4496792" y="253235"/>
                </a:lnTo>
                <a:lnTo>
                  <a:pt x="4496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0427" y="3091969"/>
            <a:ext cx="3167380" cy="542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R="5080">
              <a:lnSpc>
                <a:spcPts val="1989"/>
              </a:lnSpc>
              <a:spcBef>
                <a:spcPts val="235"/>
              </a:spcBef>
            </a:pPr>
            <a:r>
              <a:rPr sz="1700" spc="-140" dirty="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Times New Roman"/>
                <a:cs typeface="Times New Roman"/>
              </a:rPr>
              <a:t>3.17: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Times New Roman"/>
                <a:cs typeface="Times New Roman"/>
              </a:rPr>
              <a:t>Multiple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50" dirty="0">
                <a:solidFill>
                  <a:srgbClr val="FFFFFF"/>
                </a:solidFill>
                <a:latin typeface="Times New Roman"/>
                <a:cs typeface="Times New Roman"/>
              </a:rPr>
              <a:t>Channel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55" dirty="0">
                <a:solidFill>
                  <a:srgbClr val="FFFFFF"/>
                </a:solidFill>
                <a:latin typeface="Times New Roman"/>
                <a:cs typeface="Times New Roman"/>
              </a:rPr>
              <a:t>Waiting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imes New Roman"/>
                <a:cs typeface="Times New Roman"/>
              </a:rPr>
              <a:t>Line 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83032" y="3946844"/>
            <a:ext cx="1419860" cy="394335"/>
            <a:chOff x="3983032" y="3946844"/>
            <a:chExt cx="1419860" cy="3943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3728" y="3979034"/>
              <a:ext cx="92926" cy="711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06156" y="4044490"/>
              <a:ext cx="187960" cy="270510"/>
            </a:xfrm>
            <a:custGeom>
              <a:avLst/>
              <a:gdLst/>
              <a:ahLst/>
              <a:cxnLst/>
              <a:rect l="l" t="t" r="r" b="b"/>
              <a:pathLst>
                <a:path w="187960" h="270510">
                  <a:moveTo>
                    <a:pt x="187690" y="161627"/>
                  </a:moveTo>
                  <a:lnTo>
                    <a:pt x="176690" y="161627"/>
                  </a:lnTo>
                  <a:lnTo>
                    <a:pt x="165654" y="161627"/>
                  </a:lnTo>
                  <a:lnTo>
                    <a:pt x="154618" y="161627"/>
                  </a:lnTo>
                  <a:lnTo>
                    <a:pt x="143617" y="161627"/>
                  </a:lnTo>
                  <a:lnTo>
                    <a:pt x="143617" y="185315"/>
                  </a:lnTo>
                  <a:lnTo>
                    <a:pt x="143617" y="209004"/>
                  </a:lnTo>
                  <a:lnTo>
                    <a:pt x="143617" y="232693"/>
                  </a:lnTo>
                  <a:lnTo>
                    <a:pt x="143617" y="256382"/>
                  </a:lnTo>
                  <a:lnTo>
                    <a:pt x="142231" y="262361"/>
                  </a:lnTo>
                  <a:lnTo>
                    <a:pt x="138084" y="266626"/>
                  </a:lnTo>
                  <a:lnTo>
                    <a:pt x="131195" y="269183"/>
                  </a:lnTo>
                  <a:lnTo>
                    <a:pt x="121581" y="270034"/>
                  </a:lnTo>
                  <a:lnTo>
                    <a:pt x="112106" y="269183"/>
                  </a:lnTo>
                  <a:lnTo>
                    <a:pt x="105338" y="266626"/>
                  </a:lnTo>
                  <a:lnTo>
                    <a:pt x="101278" y="262361"/>
                  </a:lnTo>
                  <a:lnTo>
                    <a:pt x="99924" y="256382"/>
                  </a:lnTo>
                  <a:lnTo>
                    <a:pt x="99924" y="232693"/>
                  </a:lnTo>
                  <a:lnTo>
                    <a:pt x="99924" y="209004"/>
                  </a:lnTo>
                  <a:lnTo>
                    <a:pt x="99924" y="185315"/>
                  </a:lnTo>
                  <a:lnTo>
                    <a:pt x="99924" y="161627"/>
                  </a:lnTo>
                  <a:lnTo>
                    <a:pt x="96125" y="161627"/>
                  </a:lnTo>
                  <a:lnTo>
                    <a:pt x="92515" y="161627"/>
                  </a:lnTo>
                  <a:lnTo>
                    <a:pt x="88906" y="161627"/>
                  </a:lnTo>
                  <a:lnTo>
                    <a:pt x="88906" y="185315"/>
                  </a:lnTo>
                  <a:lnTo>
                    <a:pt x="88906" y="209004"/>
                  </a:lnTo>
                  <a:lnTo>
                    <a:pt x="88906" y="232693"/>
                  </a:lnTo>
                  <a:lnTo>
                    <a:pt x="88906" y="256382"/>
                  </a:lnTo>
                  <a:lnTo>
                    <a:pt x="87520" y="262361"/>
                  </a:lnTo>
                  <a:lnTo>
                    <a:pt x="83373" y="266626"/>
                  </a:lnTo>
                  <a:lnTo>
                    <a:pt x="76483" y="269183"/>
                  </a:lnTo>
                  <a:lnTo>
                    <a:pt x="66869" y="270034"/>
                  </a:lnTo>
                  <a:lnTo>
                    <a:pt x="57424" y="269183"/>
                  </a:lnTo>
                  <a:lnTo>
                    <a:pt x="50722" y="266626"/>
                  </a:lnTo>
                  <a:lnTo>
                    <a:pt x="46726" y="262361"/>
                  </a:lnTo>
                  <a:lnTo>
                    <a:pt x="45402" y="256382"/>
                  </a:lnTo>
                  <a:lnTo>
                    <a:pt x="45402" y="232693"/>
                  </a:lnTo>
                  <a:lnTo>
                    <a:pt x="45402" y="209004"/>
                  </a:lnTo>
                  <a:lnTo>
                    <a:pt x="45402" y="185315"/>
                  </a:lnTo>
                  <a:lnTo>
                    <a:pt x="45402" y="161627"/>
                  </a:lnTo>
                  <a:lnTo>
                    <a:pt x="34034" y="161627"/>
                  </a:lnTo>
                  <a:lnTo>
                    <a:pt x="22701" y="161627"/>
                  </a:lnTo>
                  <a:lnTo>
                    <a:pt x="11368" y="161627"/>
                  </a:lnTo>
                  <a:lnTo>
                    <a:pt x="0" y="161627"/>
                  </a:lnTo>
                  <a:lnTo>
                    <a:pt x="11202" y="144615"/>
                  </a:lnTo>
                  <a:lnTo>
                    <a:pt x="22511" y="127702"/>
                  </a:lnTo>
                  <a:lnTo>
                    <a:pt x="33820" y="110784"/>
                  </a:lnTo>
                  <a:lnTo>
                    <a:pt x="45023" y="93759"/>
                  </a:lnTo>
                  <a:lnTo>
                    <a:pt x="45023" y="77586"/>
                  </a:lnTo>
                  <a:lnTo>
                    <a:pt x="45023" y="61414"/>
                  </a:lnTo>
                  <a:lnTo>
                    <a:pt x="45023" y="45246"/>
                  </a:lnTo>
                  <a:lnTo>
                    <a:pt x="45023" y="29085"/>
                  </a:lnTo>
                  <a:lnTo>
                    <a:pt x="42363" y="29085"/>
                  </a:lnTo>
                  <a:lnTo>
                    <a:pt x="39513" y="29085"/>
                  </a:lnTo>
                  <a:lnTo>
                    <a:pt x="36664" y="29085"/>
                  </a:lnTo>
                  <a:lnTo>
                    <a:pt x="36664" y="44218"/>
                  </a:lnTo>
                  <a:lnTo>
                    <a:pt x="36664" y="59351"/>
                  </a:lnTo>
                  <a:lnTo>
                    <a:pt x="36664" y="74484"/>
                  </a:lnTo>
                  <a:lnTo>
                    <a:pt x="36664" y="89618"/>
                  </a:lnTo>
                  <a:lnTo>
                    <a:pt x="36664" y="98526"/>
                  </a:lnTo>
                  <a:lnTo>
                    <a:pt x="30775" y="103061"/>
                  </a:lnTo>
                  <a:lnTo>
                    <a:pt x="18997" y="103061"/>
                  </a:lnTo>
                  <a:lnTo>
                    <a:pt x="7028" y="103061"/>
                  </a:lnTo>
                  <a:lnTo>
                    <a:pt x="949" y="98526"/>
                  </a:lnTo>
                  <a:lnTo>
                    <a:pt x="949" y="29085"/>
                  </a:lnTo>
                  <a:lnTo>
                    <a:pt x="3971" y="16360"/>
                  </a:lnTo>
                  <a:lnTo>
                    <a:pt x="13012" y="7271"/>
                  </a:lnTo>
                  <a:lnTo>
                    <a:pt x="28038" y="1817"/>
                  </a:lnTo>
                  <a:lnTo>
                    <a:pt x="49012" y="0"/>
                  </a:lnTo>
                  <a:lnTo>
                    <a:pt x="71523" y="0"/>
                  </a:lnTo>
                  <a:lnTo>
                    <a:pt x="94035" y="0"/>
                  </a:lnTo>
                  <a:lnTo>
                    <a:pt x="116546" y="0"/>
                  </a:lnTo>
                  <a:lnTo>
                    <a:pt x="139058" y="0"/>
                  </a:lnTo>
                  <a:lnTo>
                    <a:pt x="160032" y="1817"/>
                  </a:lnTo>
                  <a:lnTo>
                    <a:pt x="175057" y="7271"/>
                  </a:lnTo>
                  <a:lnTo>
                    <a:pt x="184099" y="16360"/>
                  </a:lnTo>
                  <a:lnTo>
                    <a:pt x="187120" y="29085"/>
                  </a:lnTo>
                  <a:lnTo>
                    <a:pt x="187120" y="44218"/>
                  </a:lnTo>
                  <a:lnTo>
                    <a:pt x="187120" y="59351"/>
                  </a:lnTo>
                  <a:lnTo>
                    <a:pt x="187120" y="74484"/>
                  </a:lnTo>
                  <a:lnTo>
                    <a:pt x="187120" y="89618"/>
                  </a:lnTo>
                  <a:lnTo>
                    <a:pt x="187120" y="98526"/>
                  </a:lnTo>
                  <a:lnTo>
                    <a:pt x="181421" y="103061"/>
                  </a:lnTo>
                  <a:lnTo>
                    <a:pt x="170023" y="103061"/>
                  </a:lnTo>
                  <a:lnTo>
                    <a:pt x="158245" y="103061"/>
                  </a:lnTo>
                  <a:lnTo>
                    <a:pt x="152356" y="98526"/>
                  </a:lnTo>
                  <a:lnTo>
                    <a:pt x="152356" y="29085"/>
                  </a:lnTo>
                  <a:lnTo>
                    <a:pt x="149506" y="29085"/>
                  </a:lnTo>
                  <a:lnTo>
                    <a:pt x="146467" y="29085"/>
                  </a:lnTo>
                  <a:lnTo>
                    <a:pt x="143617" y="29085"/>
                  </a:lnTo>
                  <a:lnTo>
                    <a:pt x="143617" y="45246"/>
                  </a:lnTo>
                  <a:lnTo>
                    <a:pt x="143617" y="61414"/>
                  </a:lnTo>
                  <a:lnTo>
                    <a:pt x="143617" y="77586"/>
                  </a:lnTo>
                  <a:lnTo>
                    <a:pt x="143617" y="93759"/>
                  </a:lnTo>
                  <a:lnTo>
                    <a:pt x="154644" y="110774"/>
                  </a:lnTo>
                  <a:lnTo>
                    <a:pt x="165725" y="127693"/>
                  </a:lnTo>
                  <a:lnTo>
                    <a:pt x="176770" y="144612"/>
                  </a:lnTo>
                  <a:lnTo>
                    <a:pt x="187690" y="161627"/>
                  </a:lnTo>
                  <a:close/>
                </a:path>
              </a:pathLst>
            </a:custGeom>
            <a:ln w="15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4009" y="3954919"/>
              <a:ext cx="161290" cy="378460"/>
            </a:xfrm>
            <a:custGeom>
              <a:avLst/>
              <a:gdLst/>
              <a:ahLst/>
              <a:cxnLst/>
              <a:rect l="l" t="t" r="r" b="b"/>
              <a:pathLst>
                <a:path w="161289" h="378460">
                  <a:moveTo>
                    <a:pt x="89286" y="0"/>
                  </a:moveTo>
                  <a:lnTo>
                    <a:pt x="71048" y="0"/>
                  </a:lnTo>
                  <a:lnTo>
                    <a:pt x="63260" y="2822"/>
                  </a:lnTo>
                  <a:lnTo>
                    <a:pt x="56991" y="8954"/>
                  </a:lnTo>
                  <a:lnTo>
                    <a:pt x="50342" y="15063"/>
                  </a:lnTo>
                  <a:lnTo>
                    <a:pt x="47112" y="22375"/>
                  </a:lnTo>
                  <a:lnTo>
                    <a:pt x="47112" y="39614"/>
                  </a:lnTo>
                  <a:lnTo>
                    <a:pt x="80357" y="64465"/>
                  </a:lnTo>
                  <a:lnTo>
                    <a:pt x="86840" y="63842"/>
                  </a:lnTo>
                  <a:lnTo>
                    <a:pt x="113602" y="39614"/>
                  </a:lnTo>
                  <a:lnTo>
                    <a:pt x="113602" y="22375"/>
                  </a:lnTo>
                  <a:lnTo>
                    <a:pt x="110372" y="15063"/>
                  </a:lnTo>
                  <a:lnTo>
                    <a:pt x="97074" y="2822"/>
                  </a:lnTo>
                  <a:lnTo>
                    <a:pt x="89286" y="0"/>
                  </a:lnTo>
                  <a:close/>
                </a:path>
                <a:path w="161289" h="378460">
                  <a:moveTo>
                    <a:pt x="123100" y="111924"/>
                  </a:moveTo>
                  <a:lnTo>
                    <a:pt x="38184" y="111924"/>
                  </a:lnTo>
                  <a:lnTo>
                    <a:pt x="38184" y="372957"/>
                  </a:lnTo>
                  <a:lnTo>
                    <a:pt x="44453" y="378094"/>
                  </a:lnTo>
                  <a:lnTo>
                    <a:pt x="69339" y="378094"/>
                  </a:lnTo>
                  <a:lnTo>
                    <a:pt x="75608" y="372957"/>
                  </a:lnTo>
                  <a:lnTo>
                    <a:pt x="75608" y="214222"/>
                  </a:lnTo>
                  <a:lnTo>
                    <a:pt x="123100" y="214222"/>
                  </a:lnTo>
                  <a:lnTo>
                    <a:pt x="123100" y="111924"/>
                  </a:lnTo>
                  <a:close/>
                </a:path>
                <a:path w="161289" h="378460">
                  <a:moveTo>
                    <a:pt x="123100" y="214222"/>
                  </a:moveTo>
                  <a:lnTo>
                    <a:pt x="85486" y="214222"/>
                  </a:lnTo>
                  <a:lnTo>
                    <a:pt x="85486" y="372957"/>
                  </a:lnTo>
                  <a:lnTo>
                    <a:pt x="91945" y="378094"/>
                  </a:lnTo>
                  <a:lnTo>
                    <a:pt x="116641" y="378094"/>
                  </a:lnTo>
                  <a:lnTo>
                    <a:pt x="123100" y="372957"/>
                  </a:lnTo>
                  <a:lnTo>
                    <a:pt x="123100" y="214222"/>
                  </a:lnTo>
                  <a:close/>
                </a:path>
                <a:path w="161289" h="378460">
                  <a:moveTo>
                    <a:pt x="119681" y="67612"/>
                  </a:moveTo>
                  <a:lnTo>
                    <a:pt x="41793" y="67612"/>
                  </a:lnTo>
                  <a:lnTo>
                    <a:pt x="23482" y="69417"/>
                  </a:lnTo>
                  <a:lnTo>
                    <a:pt x="10424" y="74849"/>
                  </a:lnTo>
                  <a:lnTo>
                    <a:pt x="2603" y="83934"/>
                  </a:lnTo>
                  <a:lnTo>
                    <a:pt x="0" y="96698"/>
                  </a:lnTo>
                  <a:lnTo>
                    <a:pt x="0" y="226324"/>
                  </a:lnTo>
                  <a:lnTo>
                    <a:pt x="5129" y="231461"/>
                  </a:lnTo>
                  <a:lnTo>
                    <a:pt x="25456" y="231461"/>
                  </a:lnTo>
                  <a:lnTo>
                    <a:pt x="30585" y="226324"/>
                  </a:lnTo>
                  <a:lnTo>
                    <a:pt x="30585" y="111924"/>
                  </a:lnTo>
                  <a:lnTo>
                    <a:pt x="161095" y="111924"/>
                  </a:lnTo>
                  <a:lnTo>
                    <a:pt x="161095" y="96698"/>
                  </a:lnTo>
                  <a:lnTo>
                    <a:pt x="158497" y="83934"/>
                  </a:lnTo>
                  <a:lnTo>
                    <a:pt x="150717" y="74849"/>
                  </a:lnTo>
                  <a:lnTo>
                    <a:pt x="137773" y="69417"/>
                  </a:lnTo>
                  <a:lnTo>
                    <a:pt x="119681" y="67612"/>
                  </a:lnTo>
                  <a:close/>
                </a:path>
                <a:path w="161289" h="378460">
                  <a:moveTo>
                    <a:pt x="161095" y="111924"/>
                  </a:moveTo>
                  <a:lnTo>
                    <a:pt x="130509" y="111924"/>
                  </a:lnTo>
                  <a:lnTo>
                    <a:pt x="130509" y="226324"/>
                  </a:lnTo>
                  <a:lnTo>
                    <a:pt x="135828" y="231461"/>
                  </a:lnTo>
                  <a:lnTo>
                    <a:pt x="155965" y="231461"/>
                  </a:lnTo>
                  <a:lnTo>
                    <a:pt x="161095" y="226324"/>
                  </a:lnTo>
                  <a:lnTo>
                    <a:pt x="161095" y="111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7" y="3946844"/>
              <a:ext cx="82639" cy="806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34009" y="4022531"/>
              <a:ext cx="161290" cy="310515"/>
            </a:xfrm>
            <a:custGeom>
              <a:avLst/>
              <a:gdLst/>
              <a:ahLst/>
              <a:cxnLst/>
              <a:rect l="l" t="t" r="r" b="b"/>
              <a:pathLst>
                <a:path w="161289" h="310514">
                  <a:moveTo>
                    <a:pt x="161095" y="148414"/>
                  </a:moveTo>
                  <a:lnTo>
                    <a:pt x="161095" y="158711"/>
                  </a:lnTo>
                  <a:lnTo>
                    <a:pt x="155965" y="163848"/>
                  </a:lnTo>
                  <a:lnTo>
                    <a:pt x="145897" y="163848"/>
                  </a:lnTo>
                  <a:lnTo>
                    <a:pt x="135828" y="163848"/>
                  </a:lnTo>
                  <a:lnTo>
                    <a:pt x="130509" y="158711"/>
                  </a:lnTo>
                  <a:lnTo>
                    <a:pt x="130509" y="148414"/>
                  </a:lnTo>
                  <a:lnTo>
                    <a:pt x="130509" y="122386"/>
                  </a:lnTo>
                  <a:lnTo>
                    <a:pt x="130509" y="96363"/>
                  </a:lnTo>
                  <a:lnTo>
                    <a:pt x="130509" y="70339"/>
                  </a:lnTo>
                  <a:lnTo>
                    <a:pt x="130509" y="44311"/>
                  </a:lnTo>
                  <a:lnTo>
                    <a:pt x="128040" y="44311"/>
                  </a:lnTo>
                  <a:lnTo>
                    <a:pt x="125570" y="44311"/>
                  </a:lnTo>
                  <a:lnTo>
                    <a:pt x="123100" y="44311"/>
                  </a:lnTo>
                  <a:lnTo>
                    <a:pt x="123100" y="94458"/>
                  </a:lnTo>
                  <a:lnTo>
                    <a:pt x="123100" y="305344"/>
                  </a:lnTo>
                  <a:lnTo>
                    <a:pt x="116641" y="310481"/>
                  </a:lnTo>
                  <a:lnTo>
                    <a:pt x="104293" y="310481"/>
                  </a:lnTo>
                  <a:lnTo>
                    <a:pt x="91945" y="310481"/>
                  </a:lnTo>
                  <a:lnTo>
                    <a:pt x="85486" y="305344"/>
                  </a:lnTo>
                  <a:lnTo>
                    <a:pt x="85486" y="146609"/>
                  </a:lnTo>
                  <a:lnTo>
                    <a:pt x="82257" y="146609"/>
                  </a:lnTo>
                  <a:lnTo>
                    <a:pt x="79027" y="146609"/>
                  </a:lnTo>
                  <a:lnTo>
                    <a:pt x="75608" y="146609"/>
                  </a:lnTo>
                  <a:lnTo>
                    <a:pt x="75608" y="183713"/>
                  </a:lnTo>
                  <a:lnTo>
                    <a:pt x="75608" y="220820"/>
                  </a:lnTo>
                  <a:lnTo>
                    <a:pt x="75608" y="257930"/>
                  </a:lnTo>
                  <a:lnTo>
                    <a:pt x="75608" y="295047"/>
                  </a:lnTo>
                  <a:lnTo>
                    <a:pt x="75608" y="305344"/>
                  </a:lnTo>
                  <a:lnTo>
                    <a:pt x="69339" y="310481"/>
                  </a:lnTo>
                  <a:lnTo>
                    <a:pt x="56991" y="310481"/>
                  </a:lnTo>
                  <a:lnTo>
                    <a:pt x="44453" y="310481"/>
                  </a:lnTo>
                  <a:lnTo>
                    <a:pt x="38184" y="305344"/>
                  </a:lnTo>
                  <a:lnTo>
                    <a:pt x="38184" y="44311"/>
                  </a:lnTo>
                  <a:lnTo>
                    <a:pt x="35714" y="44311"/>
                  </a:lnTo>
                  <a:lnTo>
                    <a:pt x="33054" y="44311"/>
                  </a:lnTo>
                  <a:lnTo>
                    <a:pt x="30585" y="44311"/>
                  </a:lnTo>
                  <a:lnTo>
                    <a:pt x="30585" y="70339"/>
                  </a:lnTo>
                  <a:lnTo>
                    <a:pt x="30585" y="96363"/>
                  </a:lnTo>
                  <a:lnTo>
                    <a:pt x="30585" y="122386"/>
                  </a:lnTo>
                  <a:lnTo>
                    <a:pt x="30585" y="148414"/>
                  </a:lnTo>
                  <a:lnTo>
                    <a:pt x="30585" y="158711"/>
                  </a:lnTo>
                  <a:lnTo>
                    <a:pt x="25456" y="163848"/>
                  </a:lnTo>
                  <a:lnTo>
                    <a:pt x="15387" y="163848"/>
                  </a:lnTo>
                  <a:lnTo>
                    <a:pt x="5129" y="163848"/>
                  </a:lnTo>
                  <a:lnTo>
                    <a:pt x="0" y="158711"/>
                  </a:lnTo>
                  <a:lnTo>
                    <a:pt x="0" y="29085"/>
                  </a:lnTo>
                  <a:lnTo>
                    <a:pt x="2603" y="16321"/>
                  </a:lnTo>
                  <a:lnTo>
                    <a:pt x="10424" y="7236"/>
                  </a:lnTo>
                  <a:lnTo>
                    <a:pt x="23482" y="1804"/>
                  </a:lnTo>
                  <a:lnTo>
                    <a:pt x="41793" y="0"/>
                  </a:lnTo>
                  <a:lnTo>
                    <a:pt x="61283" y="0"/>
                  </a:lnTo>
                  <a:lnTo>
                    <a:pt x="80737" y="0"/>
                  </a:lnTo>
                  <a:lnTo>
                    <a:pt x="100191" y="0"/>
                  </a:lnTo>
                  <a:lnTo>
                    <a:pt x="119681" y="0"/>
                  </a:lnTo>
                  <a:lnTo>
                    <a:pt x="137773" y="1804"/>
                  </a:lnTo>
                  <a:lnTo>
                    <a:pt x="150717" y="7236"/>
                  </a:lnTo>
                  <a:lnTo>
                    <a:pt x="158497" y="16321"/>
                  </a:lnTo>
                  <a:lnTo>
                    <a:pt x="161095" y="29085"/>
                  </a:lnTo>
                  <a:lnTo>
                    <a:pt x="161095" y="58918"/>
                  </a:lnTo>
                  <a:lnTo>
                    <a:pt x="161095" y="88750"/>
                  </a:lnTo>
                  <a:lnTo>
                    <a:pt x="161095" y="118582"/>
                  </a:lnTo>
                  <a:lnTo>
                    <a:pt x="161095" y="148414"/>
                  </a:lnTo>
                  <a:close/>
                </a:path>
              </a:pathLst>
            </a:custGeom>
            <a:ln w="14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0652" y="3954919"/>
              <a:ext cx="161290" cy="378460"/>
            </a:xfrm>
            <a:custGeom>
              <a:avLst/>
              <a:gdLst/>
              <a:ahLst/>
              <a:cxnLst/>
              <a:rect l="l" t="t" r="r" b="b"/>
              <a:pathLst>
                <a:path w="161289" h="378460">
                  <a:moveTo>
                    <a:pt x="89286" y="0"/>
                  </a:moveTo>
                  <a:lnTo>
                    <a:pt x="71048" y="0"/>
                  </a:lnTo>
                  <a:lnTo>
                    <a:pt x="63260" y="2822"/>
                  </a:lnTo>
                  <a:lnTo>
                    <a:pt x="56991" y="8954"/>
                  </a:lnTo>
                  <a:lnTo>
                    <a:pt x="50342" y="15063"/>
                  </a:lnTo>
                  <a:lnTo>
                    <a:pt x="47112" y="22375"/>
                  </a:lnTo>
                  <a:lnTo>
                    <a:pt x="47112" y="39614"/>
                  </a:lnTo>
                  <a:lnTo>
                    <a:pt x="80357" y="64465"/>
                  </a:lnTo>
                  <a:lnTo>
                    <a:pt x="86840" y="63842"/>
                  </a:lnTo>
                  <a:lnTo>
                    <a:pt x="113602" y="39614"/>
                  </a:lnTo>
                  <a:lnTo>
                    <a:pt x="113602" y="22375"/>
                  </a:lnTo>
                  <a:lnTo>
                    <a:pt x="110372" y="15063"/>
                  </a:lnTo>
                  <a:lnTo>
                    <a:pt x="97074" y="2822"/>
                  </a:lnTo>
                  <a:lnTo>
                    <a:pt x="89286" y="0"/>
                  </a:lnTo>
                  <a:close/>
                </a:path>
                <a:path w="161289" h="378460">
                  <a:moveTo>
                    <a:pt x="123100" y="111924"/>
                  </a:moveTo>
                  <a:lnTo>
                    <a:pt x="38184" y="111924"/>
                  </a:lnTo>
                  <a:lnTo>
                    <a:pt x="38184" y="372957"/>
                  </a:lnTo>
                  <a:lnTo>
                    <a:pt x="44453" y="378094"/>
                  </a:lnTo>
                  <a:lnTo>
                    <a:pt x="69339" y="378094"/>
                  </a:lnTo>
                  <a:lnTo>
                    <a:pt x="75608" y="372957"/>
                  </a:lnTo>
                  <a:lnTo>
                    <a:pt x="75608" y="214222"/>
                  </a:lnTo>
                  <a:lnTo>
                    <a:pt x="123100" y="214222"/>
                  </a:lnTo>
                  <a:lnTo>
                    <a:pt x="123100" y="111924"/>
                  </a:lnTo>
                  <a:close/>
                </a:path>
                <a:path w="161289" h="378460">
                  <a:moveTo>
                    <a:pt x="123100" y="214222"/>
                  </a:moveTo>
                  <a:lnTo>
                    <a:pt x="85486" y="214222"/>
                  </a:lnTo>
                  <a:lnTo>
                    <a:pt x="85486" y="372957"/>
                  </a:lnTo>
                  <a:lnTo>
                    <a:pt x="91945" y="378094"/>
                  </a:lnTo>
                  <a:lnTo>
                    <a:pt x="116641" y="378094"/>
                  </a:lnTo>
                  <a:lnTo>
                    <a:pt x="123100" y="372957"/>
                  </a:lnTo>
                  <a:lnTo>
                    <a:pt x="123100" y="214222"/>
                  </a:lnTo>
                  <a:close/>
                </a:path>
                <a:path w="161289" h="378460">
                  <a:moveTo>
                    <a:pt x="119681" y="67612"/>
                  </a:moveTo>
                  <a:lnTo>
                    <a:pt x="41793" y="67612"/>
                  </a:lnTo>
                  <a:lnTo>
                    <a:pt x="23482" y="69417"/>
                  </a:lnTo>
                  <a:lnTo>
                    <a:pt x="10424" y="74849"/>
                  </a:lnTo>
                  <a:lnTo>
                    <a:pt x="2603" y="83934"/>
                  </a:lnTo>
                  <a:lnTo>
                    <a:pt x="0" y="96698"/>
                  </a:lnTo>
                  <a:lnTo>
                    <a:pt x="0" y="226324"/>
                  </a:lnTo>
                  <a:lnTo>
                    <a:pt x="5129" y="231461"/>
                  </a:lnTo>
                  <a:lnTo>
                    <a:pt x="25456" y="231461"/>
                  </a:lnTo>
                  <a:lnTo>
                    <a:pt x="30585" y="226324"/>
                  </a:lnTo>
                  <a:lnTo>
                    <a:pt x="30585" y="111924"/>
                  </a:lnTo>
                  <a:lnTo>
                    <a:pt x="161095" y="111924"/>
                  </a:lnTo>
                  <a:lnTo>
                    <a:pt x="161095" y="96698"/>
                  </a:lnTo>
                  <a:lnTo>
                    <a:pt x="158497" y="83934"/>
                  </a:lnTo>
                  <a:lnTo>
                    <a:pt x="150717" y="74849"/>
                  </a:lnTo>
                  <a:lnTo>
                    <a:pt x="137773" y="69417"/>
                  </a:lnTo>
                  <a:lnTo>
                    <a:pt x="119681" y="67612"/>
                  </a:lnTo>
                  <a:close/>
                </a:path>
                <a:path w="161289" h="378460">
                  <a:moveTo>
                    <a:pt x="161095" y="111924"/>
                  </a:moveTo>
                  <a:lnTo>
                    <a:pt x="130509" y="111924"/>
                  </a:lnTo>
                  <a:lnTo>
                    <a:pt x="130509" y="226324"/>
                  </a:lnTo>
                  <a:lnTo>
                    <a:pt x="135828" y="231461"/>
                  </a:lnTo>
                  <a:lnTo>
                    <a:pt x="155965" y="231461"/>
                  </a:lnTo>
                  <a:lnTo>
                    <a:pt x="161095" y="226324"/>
                  </a:lnTo>
                  <a:lnTo>
                    <a:pt x="161095" y="111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690" y="3946844"/>
              <a:ext cx="82639" cy="806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90652" y="4022531"/>
              <a:ext cx="161290" cy="310515"/>
            </a:xfrm>
            <a:custGeom>
              <a:avLst/>
              <a:gdLst/>
              <a:ahLst/>
              <a:cxnLst/>
              <a:rect l="l" t="t" r="r" b="b"/>
              <a:pathLst>
                <a:path w="161289" h="310514">
                  <a:moveTo>
                    <a:pt x="161095" y="148414"/>
                  </a:moveTo>
                  <a:lnTo>
                    <a:pt x="161095" y="158711"/>
                  </a:lnTo>
                  <a:lnTo>
                    <a:pt x="155965" y="163848"/>
                  </a:lnTo>
                  <a:lnTo>
                    <a:pt x="145897" y="163848"/>
                  </a:lnTo>
                  <a:lnTo>
                    <a:pt x="135828" y="163848"/>
                  </a:lnTo>
                  <a:lnTo>
                    <a:pt x="130509" y="158711"/>
                  </a:lnTo>
                  <a:lnTo>
                    <a:pt x="130509" y="148414"/>
                  </a:lnTo>
                  <a:lnTo>
                    <a:pt x="130509" y="122386"/>
                  </a:lnTo>
                  <a:lnTo>
                    <a:pt x="130509" y="96363"/>
                  </a:lnTo>
                  <a:lnTo>
                    <a:pt x="130509" y="70339"/>
                  </a:lnTo>
                  <a:lnTo>
                    <a:pt x="130509" y="44311"/>
                  </a:lnTo>
                  <a:lnTo>
                    <a:pt x="128040" y="44311"/>
                  </a:lnTo>
                  <a:lnTo>
                    <a:pt x="125570" y="44311"/>
                  </a:lnTo>
                  <a:lnTo>
                    <a:pt x="123100" y="44311"/>
                  </a:lnTo>
                  <a:lnTo>
                    <a:pt x="123100" y="94458"/>
                  </a:lnTo>
                  <a:lnTo>
                    <a:pt x="123100" y="305344"/>
                  </a:lnTo>
                  <a:lnTo>
                    <a:pt x="116641" y="310481"/>
                  </a:lnTo>
                  <a:lnTo>
                    <a:pt x="104293" y="310481"/>
                  </a:lnTo>
                  <a:lnTo>
                    <a:pt x="91945" y="310481"/>
                  </a:lnTo>
                  <a:lnTo>
                    <a:pt x="85486" y="305344"/>
                  </a:lnTo>
                  <a:lnTo>
                    <a:pt x="85486" y="146609"/>
                  </a:lnTo>
                  <a:lnTo>
                    <a:pt x="82257" y="146609"/>
                  </a:lnTo>
                  <a:lnTo>
                    <a:pt x="79027" y="146609"/>
                  </a:lnTo>
                  <a:lnTo>
                    <a:pt x="75608" y="146609"/>
                  </a:lnTo>
                  <a:lnTo>
                    <a:pt x="75608" y="183713"/>
                  </a:lnTo>
                  <a:lnTo>
                    <a:pt x="75608" y="220820"/>
                  </a:lnTo>
                  <a:lnTo>
                    <a:pt x="75608" y="257930"/>
                  </a:lnTo>
                  <a:lnTo>
                    <a:pt x="75608" y="295047"/>
                  </a:lnTo>
                  <a:lnTo>
                    <a:pt x="75608" y="305344"/>
                  </a:lnTo>
                  <a:lnTo>
                    <a:pt x="69339" y="310481"/>
                  </a:lnTo>
                  <a:lnTo>
                    <a:pt x="56991" y="310481"/>
                  </a:lnTo>
                  <a:lnTo>
                    <a:pt x="44453" y="310481"/>
                  </a:lnTo>
                  <a:lnTo>
                    <a:pt x="38184" y="305344"/>
                  </a:lnTo>
                  <a:lnTo>
                    <a:pt x="38184" y="44311"/>
                  </a:lnTo>
                  <a:lnTo>
                    <a:pt x="35714" y="44311"/>
                  </a:lnTo>
                  <a:lnTo>
                    <a:pt x="33054" y="44311"/>
                  </a:lnTo>
                  <a:lnTo>
                    <a:pt x="30585" y="44311"/>
                  </a:lnTo>
                  <a:lnTo>
                    <a:pt x="30585" y="70339"/>
                  </a:lnTo>
                  <a:lnTo>
                    <a:pt x="30585" y="96363"/>
                  </a:lnTo>
                  <a:lnTo>
                    <a:pt x="30585" y="122386"/>
                  </a:lnTo>
                  <a:lnTo>
                    <a:pt x="30585" y="148414"/>
                  </a:lnTo>
                  <a:lnTo>
                    <a:pt x="30585" y="158711"/>
                  </a:lnTo>
                  <a:lnTo>
                    <a:pt x="25456" y="163848"/>
                  </a:lnTo>
                  <a:lnTo>
                    <a:pt x="15387" y="163848"/>
                  </a:lnTo>
                  <a:lnTo>
                    <a:pt x="5129" y="163848"/>
                  </a:lnTo>
                  <a:lnTo>
                    <a:pt x="0" y="158711"/>
                  </a:lnTo>
                  <a:lnTo>
                    <a:pt x="0" y="29085"/>
                  </a:lnTo>
                  <a:lnTo>
                    <a:pt x="2603" y="16321"/>
                  </a:lnTo>
                  <a:lnTo>
                    <a:pt x="10424" y="7236"/>
                  </a:lnTo>
                  <a:lnTo>
                    <a:pt x="23482" y="1804"/>
                  </a:lnTo>
                  <a:lnTo>
                    <a:pt x="41793" y="0"/>
                  </a:lnTo>
                  <a:lnTo>
                    <a:pt x="61283" y="0"/>
                  </a:lnTo>
                  <a:lnTo>
                    <a:pt x="80737" y="0"/>
                  </a:lnTo>
                  <a:lnTo>
                    <a:pt x="100191" y="0"/>
                  </a:lnTo>
                  <a:lnTo>
                    <a:pt x="119681" y="0"/>
                  </a:lnTo>
                  <a:lnTo>
                    <a:pt x="137773" y="1804"/>
                  </a:lnTo>
                  <a:lnTo>
                    <a:pt x="150717" y="7236"/>
                  </a:lnTo>
                  <a:lnTo>
                    <a:pt x="158497" y="16321"/>
                  </a:lnTo>
                  <a:lnTo>
                    <a:pt x="161095" y="29085"/>
                  </a:lnTo>
                  <a:lnTo>
                    <a:pt x="161095" y="58918"/>
                  </a:lnTo>
                  <a:lnTo>
                    <a:pt x="161095" y="88750"/>
                  </a:lnTo>
                  <a:lnTo>
                    <a:pt x="161095" y="118582"/>
                  </a:lnTo>
                  <a:lnTo>
                    <a:pt x="161095" y="148414"/>
                  </a:lnTo>
                  <a:close/>
                </a:path>
              </a:pathLst>
            </a:custGeom>
            <a:ln w="14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80202" y="4657034"/>
            <a:ext cx="1155065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120" dirty="0">
                <a:latin typeface="Arial Narrow"/>
                <a:cs typeface="Arial Narrow"/>
              </a:rPr>
              <a:t>Customer</a:t>
            </a:r>
            <a:r>
              <a:rPr sz="1450" spc="-35" dirty="0">
                <a:latin typeface="Arial Narrow"/>
                <a:cs typeface="Arial Narrow"/>
              </a:rPr>
              <a:t> </a:t>
            </a:r>
            <a:r>
              <a:rPr sz="1450" spc="-100" dirty="0">
                <a:latin typeface="Arial Narrow"/>
                <a:cs typeface="Arial Narrow"/>
              </a:rPr>
              <a:t>Departure</a:t>
            </a:r>
            <a:endParaRPr sz="145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55802" y="3870304"/>
            <a:ext cx="5036185" cy="1388110"/>
            <a:chOff x="2055802" y="3870304"/>
            <a:chExt cx="5036185" cy="1388110"/>
          </a:xfrm>
        </p:grpSpPr>
        <p:sp>
          <p:nvSpPr>
            <p:cNvPr id="19" name="object 19"/>
            <p:cNvSpPr/>
            <p:nvPr/>
          </p:nvSpPr>
          <p:spPr>
            <a:xfrm>
              <a:off x="2055802" y="4306634"/>
              <a:ext cx="1788160" cy="208279"/>
            </a:xfrm>
            <a:custGeom>
              <a:avLst/>
              <a:gdLst/>
              <a:ahLst/>
              <a:cxnLst/>
              <a:rect l="l" t="t" r="r" b="b"/>
              <a:pathLst>
                <a:path w="1788160" h="208279">
                  <a:moveTo>
                    <a:pt x="1673640" y="104126"/>
                  </a:moveTo>
                  <a:lnTo>
                    <a:pt x="1616649" y="208252"/>
                  </a:lnTo>
                  <a:lnTo>
                    <a:pt x="1730631" y="138835"/>
                  </a:lnTo>
                  <a:lnTo>
                    <a:pt x="1673640" y="138835"/>
                  </a:lnTo>
                  <a:lnTo>
                    <a:pt x="1673640" y="104126"/>
                  </a:lnTo>
                  <a:close/>
                </a:path>
                <a:path w="1788160" h="208279">
                  <a:moveTo>
                    <a:pt x="1654643" y="69417"/>
                  </a:moveTo>
                  <a:lnTo>
                    <a:pt x="0" y="69417"/>
                  </a:lnTo>
                  <a:lnTo>
                    <a:pt x="0" y="138835"/>
                  </a:lnTo>
                  <a:lnTo>
                    <a:pt x="1654643" y="138835"/>
                  </a:lnTo>
                  <a:lnTo>
                    <a:pt x="1673640" y="104126"/>
                  </a:lnTo>
                  <a:lnTo>
                    <a:pt x="1654643" y="69417"/>
                  </a:lnTo>
                  <a:close/>
                </a:path>
                <a:path w="1788160" h="208279">
                  <a:moveTo>
                    <a:pt x="1730631" y="69417"/>
                  </a:moveTo>
                  <a:lnTo>
                    <a:pt x="1673640" y="69417"/>
                  </a:lnTo>
                  <a:lnTo>
                    <a:pt x="1673640" y="138835"/>
                  </a:lnTo>
                  <a:lnTo>
                    <a:pt x="1730631" y="138835"/>
                  </a:lnTo>
                  <a:lnTo>
                    <a:pt x="1787622" y="104126"/>
                  </a:lnTo>
                  <a:lnTo>
                    <a:pt x="1730631" y="69417"/>
                  </a:lnTo>
                  <a:close/>
                </a:path>
                <a:path w="1788160" h="208279">
                  <a:moveTo>
                    <a:pt x="1616649" y="0"/>
                  </a:moveTo>
                  <a:lnTo>
                    <a:pt x="1673640" y="104126"/>
                  </a:lnTo>
                  <a:lnTo>
                    <a:pt x="1673640" y="69417"/>
                  </a:lnTo>
                  <a:lnTo>
                    <a:pt x="1730631" y="69417"/>
                  </a:lnTo>
                  <a:lnTo>
                    <a:pt x="16166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56722" y="3878559"/>
              <a:ext cx="1702435" cy="1371600"/>
            </a:xfrm>
            <a:custGeom>
              <a:avLst/>
              <a:gdLst/>
              <a:ahLst/>
              <a:cxnLst/>
              <a:rect l="l" t="t" r="r" b="b"/>
              <a:pathLst>
                <a:path w="1702435" h="1371600">
                  <a:moveTo>
                    <a:pt x="0" y="1370995"/>
                  </a:moveTo>
                  <a:lnTo>
                    <a:pt x="1702136" y="1370995"/>
                  </a:lnTo>
                  <a:lnTo>
                    <a:pt x="1702136" y="0"/>
                  </a:lnTo>
                  <a:lnTo>
                    <a:pt x="0" y="0"/>
                  </a:lnTo>
                  <a:lnTo>
                    <a:pt x="0" y="1370995"/>
                  </a:lnTo>
                  <a:close/>
                </a:path>
              </a:pathLst>
            </a:custGeom>
            <a:ln w="16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5165" y="4140032"/>
              <a:ext cx="330548" cy="3089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63608" y="4481334"/>
              <a:ext cx="1528445" cy="208279"/>
            </a:xfrm>
            <a:custGeom>
              <a:avLst/>
              <a:gdLst/>
              <a:ahLst/>
              <a:cxnLst/>
              <a:rect l="l" t="t" r="r" b="b"/>
              <a:pathLst>
                <a:path w="1528445" h="208279">
                  <a:moveTo>
                    <a:pt x="1414330" y="104126"/>
                  </a:moveTo>
                  <a:lnTo>
                    <a:pt x="1357339" y="208252"/>
                  </a:lnTo>
                  <a:lnTo>
                    <a:pt x="1471321" y="138835"/>
                  </a:lnTo>
                  <a:lnTo>
                    <a:pt x="1414330" y="138835"/>
                  </a:lnTo>
                  <a:lnTo>
                    <a:pt x="1414330" y="104126"/>
                  </a:lnTo>
                  <a:close/>
                </a:path>
                <a:path w="1528445" h="208279">
                  <a:moveTo>
                    <a:pt x="1395333" y="69417"/>
                  </a:moveTo>
                  <a:lnTo>
                    <a:pt x="0" y="69417"/>
                  </a:lnTo>
                  <a:lnTo>
                    <a:pt x="0" y="138835"/>
                  </a:lnTo>
                  <a:lnTo>
                    <a:pt x="1395333" y="138835"/>
                  </a:lnTo>
                  <a:lnTo>
                    <a:pt x="1414330" y="104126"/>
                  </a:lnTo>
                  <a:lnTo>
                    <a:pt x="1395333" y="69417"/>
                  </a:lnTo>
                  <a:close/>
                </a:path>
                <a:path w="1528445" h="208279">
                  <a:moveTo>
                    <a:pt x="1471321" y="69417"/>
                  </a:moveTo>
                  <a:lnTo>
                    <a:pt x="1414330" y="69417"/>
                  </a:lnTo>
                  <a:lnTo>
                    <a:pt x="1414330" y="138835"/>
                  </a:lnTo>
                  <a:lnTo>
                    <a:pt x="1471321" y="138835"/>
                  </a:lnTo>
                  <a:lnTo>
                    <a:pt x="1528313" y="104126"/>
                  </a:lnTo>
                  <a:lnTo>
                    <a:pt x="1471321" y="69417"/>
                  </a:lnTo>
                  <a:close/>
                </a:path>
                <a:path w="1528445" h="208279">
                  <a:moveTo>
                    <a:pt x="1357339" y="0"/>
                  </a:moveTo>
                  <a:lnTo>
                    <a:pt x="1414330" y="104126"/>
                  </a:lnTo>
                  <a:lnTo>
                    <a:pt x="1414330" y="69417"/>
                  </a:lnTo>
                  <a:lnTo>
                    <a:pt x="1471321" y="69417"/>
                  </a:lnTo>
                  <a:lnTo>
                    <a:pt x="1357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80119" y="5307334"/>
            <a:ext cx="78994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130" dirty="0">
                <a:latin typeface="Arial Narrow"/>
                <a:cs typeface="Arial Narrow"/>
              </a:rPr>
              <a:t>Work</a:t>
            </a:r>
            <a:r>
              <a:rPr sz="1450" spc="-60" dirty="0">
                <a:latin typeface="Arial Narrow"/>
                <a:cs typeface="Arial Narrow"/>
              </a:rPr>
              <a:t> </a:t>
            </a:r>
            <a:r>
              <a:rPr sz="1450" spc="-100" dirty="0">
                <a:latin typeface="Arial Narrow"/>
                <a:cs typeface="Arial Narrow"/>
              </a:rPr>
              <a:t>Centers</a:t>
            </a:r>
            <a:endParaRPr sz="1450">
              <a:latin typeface="Arial Narrow"/>
              <a:cs typeface="Arial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49011" y="4140032"/>
            <a:ext cx="1245870" cy="942975"/>
            <a:chOff x="4249011" y="4140032"/>
            <a:chExt cx="1245870" cy="94297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2516" y="4140032"/>
              <a:ext cx="330548" cy="3089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3719" y="4140032"/>
              <a:ext cx="330548" cy="3089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49000" y="4225658"/>
              <a:ext cx="916940" cy="857885"/>
            </a:xfrm>
            <a:custGeom>
              <a:avLst/>
              <a:gdLst/>
              <a:ahLst/>
              <a:cxnLst/>
              <a:rect l="l" t="t" r="r" b="b"/>
              <a:pathLst>
                <a:path w="916939" h="857885">
                  <a:moveTo>
                    <a:pt x="286854" y="46278"/>
                  </a:moveTo>
                  <a:lnTo>
                    <a:pt x="267868" y="34709"/>
                  </a:lnTo>
                  <a:lnTo>
                    <a:pt x="210870" y="0"/>
                  </a:lnTo>
                  <a:lnTo>
                    <a:pt x="239369" y="34709"/>
                  </a:lnTo>
                  <a:lnTo>
                    <a:pt x="4178" y="34709"/>
                  </a:lnTo>
                  <a:lnTo>
                    <a:pt x="0" y="39890"/>
                  </a:lnTo>
                  <a:lnTo>
                    <a:pt x="0" y="52654"/>
                  </a:lnTo>
                  <a:lnTo>
                    <a:pt x="4178" y="57848"/>
                  </a:lnTo>
                  <a:lnTo>
                    <a:pt x="239369" y="57848"/>
                  </a:lnTo>
                  <a:lnTo>
                    <a:pt x="210870" y="92557"/>
                  </a:lnTo>
                  <a:lnTo>
                    <a:pt x="267868" y="57848"/>
                  </a:lnTo>
                  <a:lnTo>
                    <a:pt x="286854" y="46278"/>
                  </a:lnTo>
                  <a:close/>
                </a:path>
                <a:path w="916939" h="857885">
                  <a:moveTo>
                    <a:pt x="916609" y="811022"/>
                  </a:moveTo>
                  <a:lnTo>
                    <a:pt x="897610" y="799452"/>
                  </a:lnTo>
                  <a:lnTo>
                    <a:pt x="840625" y="764743"/>
                  </a:lnTo>
                  <a:lnTo>
                    <a:pt x="869124" y="799452"/>
                  </a:lnTo>
                  <a:lnTo>
                    <a:pt x="633933" y="799452"/>
                  </a:lnTo>
                  <a:lnTo>
                    <a:pt x="629754" y="804633"/>
                  </a:lnTo>
                  <a:lnTo>
                    <a:pt x="629754" y="817410"/>
                  </a:lnTo>
                  <a:lnTo>
                    <a:pt x="633933" y="822591"/>
                  </a:lnTo>
                  <a:lnTo>
                    <a:pt x="869124" y="822591"/>
                  </a:lnTo>
                  <a:lnTo>
                    <a:pt x="840625" y="857300"/>
                  </a:lnTo>
                  <a:lnTo>
                    <a:pt x="897610" y="822591"/>
                  </a:lnTo>
                  <a:lnTo>
                    <a:pt x="916609" y="811022"/>
                  </a:lnTo>
                  <a:close/>
                </a:path>
                <a:path w="916939" h="857885">
                  <a:moveTo>
                    <a:pt x="916609" y="46278"/>
                  </a:moveTo>
                  <a:lnTo>
                    <a:pt x="897610" y="34709"/>
                  </a:lnTo>
                  <a:lnTo>
                    <a:pt x="840625" y="0"/>
                  </a:lnTo>
                  <a:lnTo>
                    <a:pt x="869124" y="34709"/>
                  </a:lnTo>
                  <a:lnTo>
                    <a:pt x="633933" y="34709"/>
                  </a:lnTo>
                  <a:lnTo>
                    <a:pt x="629754" y="39890"/>
                  </a:lnTo>
                  <a:lnTo>
                    <a:pt x="629754" y="52654"/>
                  </a:lnTo>
                  <a:lnTo>
                    <a:pt x="633933" y="57848"/>
                  </a:lnTo>
                  <a:lnTo>
                    <a:pt x="869124" y="57848"/>
                  </a:lnTo>
                  <a:lnTo>
                    <a:pt x="840625" y="92557"/>
                  </a:lnTo>
                  <a:lnTo>
                    <a:pt x="897610" y="57848"/>
                  </a:lnTo>
                  <a:lnTo>
                    <a:pt x="916609" y="46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32731" y="5218483"/>
            <a:ext cx="71247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110" dirty="0">
                <a:latin typeface="Arial Narrow"/>
                <a:cs typeface="Arial Narrow"/>
              </a:rPr>
              <a:t>Waiting</a:t>
            </a:r>
            <a:r>
              <a:rPr sz="1450" spc="-25" dirty="0">
                <a:latin typeface="Arial Narrow"/>
                <a:cs typeface="Arial Narrow"/>
              </a:rPr>
              <a:t> </a:t>
            </a:r>
            <a:r>
              <a:rPr sz="1450" spc="-80" dirty="0">
                <a:latin typeface="Arial Narrow"/>
                <a:cs typeface="Arial Narrow"/>
              </a:rPr>
              <a:t>Line</a:t>
            </a:r>
            <a:endParaRPr sz="145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93014" y="3691710"/>
            <a:ext cx="6038215" cy="2023745"/>
            <a:chOff x="1493014" y="3691710"/>
            <a:chExt cx="6038215" cy="2023745"/>
          </a:xfrm>
        </p:grpSpPr>
        <p:sp>
          <p:nvSpPr>
            <p:cNvPr id="30" name="object 30"/>
            <p:cNvSpPr/>
            <p:nvPr/>
          </p:nvSpPr>
          <p:spPr>
            <a:xfrm>
              <a:off x="2416746" y="3871617"/>
              <a:ext cx="248920" cy="516890"/>
            </a:xfrm>
            <a:custGeom>
              <a:avLst/>
              <a:gdLst/>
              <a:ahLst/>
              <a:cxnLst/>
              <a:rect l="l" t="t" r="r" b="b"/>
              <a:pathLst>
                <a:path w="248919" h="516889">
                  <a:moveTo>
                    <a:pt x="124620" y="0"/>
                  </a:moveTo>
                  <a:lnTo>
                    <a:pt x="82233" y="19211"/>
                  </a:lnTo>
                  <a:lnTo>
                    <a:pt x="73898" y="43108"/>
                  </a:lnTo>
                  <a:lnTo>
                    <a:pt x="74800" y="51661"/>
                  </a:lnTo>
                  <a:lnTo>
                    <a:pt x="105124" y="83040"/>
                  </a:lnTo>
                  <a:lnTo>
                    <a:pt x="124620" y="86239"/>
                  </a:lnTo>
                  <a:lnTo>
                    <a:pt x="134558" y="85440"/>
                  </a:lnTo>
                  <a:lnTo>
                    <a:pt x="171305" y="59522"/>
                  </a:lnTo>
                  <a:lnTo>
                    <a:pt x="174962" y="43108"/>
                  </a:lnTo>
                  <a:lnTo>
                    <a:pt x="174042" y="34517"/>
                  </a:lnTo>
                  <a:lnTo>
                    <a:pt x="143855" y="3037"/>
                  </a:lnTo>
                  <a:lnTo>
                    <a:pt x="124620" y="0"/>
                  </a:lnTo>
                  <a:close/>
                </a:path>
                <a:path w="248919" h="516889">
                  <a:moveTo>
                    <a:pt x="117591" y="345606"/>
                  </a:moveTo>
                  <a:lnTo>
                    <a:pt x="60030" y="345606"/>
                  </a:lnTo>
                  <a:lnTo>
                    <a:pt x="60030" y="495293"/>
                  </a:lnTo>
                  <a:lnTo>
                    <a:pt x="61781" y="504722"/>
                  </a:lnTo>
                  <a:lnTo>
                    <a:pt x="67059" y="511453"/>
                  </a:lnTo>
                  <a:lnTo>
                    <a:pt x="75899" y="515491"/>
                  </a:lnTo>
                  <a:lnTo>
                    <a:pt x="88336" y="516836"/>
                  </a:lnTo>
                  <a:lnTo>
                    <a:pt x="101162" y="515491"/>
                  </a:lnTo>
                  <a:lnTo>
                    <a:pt x="110301" y="511453"/>
                  </a:lnTo>
                  <a:lnTo>
                    <a:pt x="115772" y="504722"/>
                  </a:lnTo>
                  <a:lnTo>
                    <a:pt x="117591" y="495293"/>
                  </a:lnTo>
                  <a:lnTo>
                    <a:pt x="117591" y="345606"/>
                  </a:lnTo>
                  <a:close/>
                </a:path>
                <a:path w="248919" h="516889">
                  <a:moveTo>
                    <a:pt x="190160" y="345606"/>
                  </a:moveTo>
                  <a:lnTo>
                    <a:pt x="132219" y="345606"/>
                  </a:lnTo>
                  <a:lnTo>
                    <a:pt x="132219" y="495293"/>
                  </a:lnTo>
                  <a:lnTo>
                    <a:pt x="134030" y="504722"/>
                  </a:lnTo>
                  <a:lnTo>
                    <a:pt x="139438" y="511453"/>
                  </a:lnTo>
                  <a:lnTo>
                    <a:pt x="148408" y="515491"/>
                  </a:lnTo>
                  <a:lnTo>
                    <a:pt x="160905" y="516836"/>
                  </a:lnTo>
                  <a:lnTo>
                    <a:pt x="173650" y="515491"/>
                  </a:lnTo>
                  <a:lnTo>
                    <a:pt x="182799" y="511453"/>
                  </a:lnTo>
                  <a:lnTo>
                    <a:pt x="188314" y="504722"/>
                  </a:lnTo>
                  <a:lnTo>
                    <a:pt x="190160" y="495293"/>
                  </a:lnTo>
                  <a:lnTo>
                    <a:pt x="190160" y="345606"/>
                  </a:lnTo>
                  <a:close/>
                </a:path>
                <a:path w="248919" h="516889">
                  <a:moveTo>
                    <a:pt x="190160" y="136243"/>
                  </a:moveTo>
                  <a:lnTo>
                    <a:pt x="59650" y="136243"/>
                  </a:lnTo>
                  <a:lnTo>
                    <a:pt x="59650" y="238426"/>
                  </a:lnTo>
                  <a:lnTo>
                    <a:pt x="44827" y="265276"/>
                  </a:lnTo>
                  <a:lnTo>
                    <a:pt x="14823" y="318743"/>
                  </a:lnTo>
                  <a:lnTo>
                    <a:pt x="0" y="345606"/>
                  </a:lnTo>
                  <a:lnTo>
                    <a:pt x="248481" y="345606"/>
                  </a:lnTo>
                  <a:lnTo>
                    <a:pt x="233945" y="318743"/>
                  </a:lnTo>
                  <a:lnTo>
                    <a:pt x="204589" y="265276"/>
                  </a:lnTo>
                  <a:lnTo>
                    <a:pt x="190160" y="238426"/>
                  </a:lnTo>
                  <a:lnTo>
                    <a:pt x="190160" y="136243"/>
                  </a:lnTo>
                  <a:close/>
                </a:path>
                <a:path w="248919" h="516889">
                  <a:moveTo>
                    <a:pt x="183891" y="90312"/>
                  </a:moveTo>
                  <a:lnTo>
                    <a:pt x="64969" y="90312"/>
                  </a:lnTo>
                  <a:lnTo>
                    <a:pt x="37154" y="93180"/>
                  </a:lnTo>
                  <a:lnTo>
                    <a:pt x="17263" y="101789"/>
                  </a:lnTo>
                  <a:lnTo>
                    <a:pt x="5316" y="116142"/>
                  </a:lnTo>
                  <a:lnTo>
                    <a:pt x="1329" y="136243"/>
                  </a:lnTo>
                  <a:lnTo>
                    <a:pt x="1329" y="231854"/>
                  </a:lnTo>
                  <a:lnTo>
                    <a:pt x="2825" y="241112"/>
                  </a:lnTo>
                  <a:lnTo>
                    <a:pt x="7313" y="247762"/>
                  </a:lnTo>
                  <a:lnTo>
                    <a:pt x="14793" y="251775"/>
                  </a:lnTo>
                  <a:lnTo>
                    <a:pt x="25266" y="253119"/>
                  </a:lnTo>
                  <a:lnTo>
                    <a:pt x="35408" y="251775"/>
                  </a:lnTo>
                  <a:lnTo>
                    <a:pt x="42719" y="247762"/>
                  </a:lnTo>
                  <a:lnTo>
                    <a:pt x="47145" y="241112"/>
                  </a:lnTo>
                  <a:lnTo>
                    <a:pt x="48632" y="231854"/>
                  </a:lnTo>
                  <a:lnTo>
                    <a:pt x="48632" y="136243"/>
                  </a:lnTo>
                  <a:lnTo>
                    <a:pt x="247531" y="136243"/>
                  </a:lnTo>
                  <a:lnTo>
                    <a:pt x="243545" y="116142"/>
                  </a:lnTo>
                  <a:lnTo>
                    <a:pt x="231597" y="101789"/>
                  </a:lnTo>
                  <a:lnTo>
                    <a:pt x="211707" y="93180"/>
                  </a:lnTo>
                  <a:lnTo>
                    <a:pt x="183891" y="90312"/>
                  </a:lnTo>
                  <a:close/>
                </a:path>
                <a:path w="248919" h="516889">
                  <a:moveTo>
                    <a:pt x="247531" y="136243"/>
                  </a:moveTo>
                  <a:lnTo>
                    <a:pt x="201558" y="136243"/>
                  </a:lnTo>
                  <a:lnTo>
                    <a:pt x="201558" y="231854"/>
                  </a:lnTo>
                  <a:lnTo>
                    <a:pt x="203045" y="241112"/>
                  </a:lnTo>
                  <a:lnTo>
                    <a:pt x="207471" y="247762"/>
                  </a:lnTo>
                  <a:lnTo>
                    <a:pt x="214782" y="251775"/>
                  </a:lnTo>
                  <a:lnTo>
                    <a:pt x="224925" y="253119"/>
                  </a:lnTo>
                  <a:lnTo>
                    <a:pt x="234788" y="251775"/>
                  </a:lnTo>
                  <a:lnTo>
                    <a:pt x="241856" y="247762"/>
                  </a:lnTo>
                  <a:lnTo>
                    <a:pt x="246109" y="241112"/>
                  </a:lnTo>
                  <a:lnTo>
                    <a:pt x="247531" y="231854"/>
                  </a:lnTo>
                  <a:lnTo>
                    <a:pt x="247531" y="136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2478" y="3863451"/>
              <a:ext cx="117395" cy="1025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16746" y="3961929"/>
              <a:ext cx="248920" cy="426720"/>
            </a:xfrm>
            <a:custGeom>
              <a:avLst/>
              <a:gdLst/>
              <a:ahLst/>
              <a:cxnLst/>
              <a:rect l="l" t="t" r="r" b="b"/>
              <a:pathLst>
                <a:path w="248919" h="426720">
                  <a:moveTo>
                    <a:pt x="248481" y="255294"/>
                  </a:moveTo>
                  <a:lnTo>
                    <a:pt x="233838" y="255294"/>
                  </a:lnTo>
                  <a:lnTo>
                    <a:pt x="219249" y="255294"/>
                  </a:lnTo>
                  <a:lnTo>
                    <a:pt x="204696" y="255294"/>
                  </a:lnTo>
                  <a:lnTo>
                    <a:pt x="190160" y="255294"/>
                  </a:lnTo>
                  <a:lnTo>
                    <a:pt x="190160" y="292710"/>
                  </a:lnTo>
                  <a:lnTo>
                    <a:pt x="190160" y="330129"/>
                  </a:lnTo>
                  <a:lnTo>
                    <a:pt x="190160" y="367552"/>
                  </a:lnTo>
                  <a:lnTo>
                    <a:pt x="190160" y="404981"/>
                  </a:lnTo>
                  <a:lnTo>
                    <a:pt x="188314" y="414409"/>
                  </a:lnTo>
                  <a:lnTo>
                    <a:pt x="182799" y="421141"/>
                  </a:lnTo>
                  <a:lnTo>
                    <a:pt x="173650" y="425179"/>
                  </a:lnTo>
                  <a:lnTo>
                    <a:pt x="160905" y="426524"/>
                  </a:lnTo>
                  <a:lnTo>
                    <a:pt x="148408" y="425179"/>
                  </a:lnTo>
                  <a:lnTo>
                    <a:pt x="139438" y="421141"/>
                  </a:lnTo>
                  <a:lnTo>
                    <a:pt x="134030" y="414409"/>
                  </a:lnTo>
                  <a:lnTo>
                    <a:pt x="132219" y="404981"/>
                  </a:lnTo>
                  <a:lnTo>
                    <a:pt x="132219" y="367552"/>
                  </a:lnTo>
                  <a:lnTo>
                    <a:pt x="132219" y="330129"/>
                  </a:lnTo>
                  <a:lnTo>
                    <a:pt x="132219" y="292710"/>
                  </a:lnTo>
                  <a:lnTo>
                    <a:pt x="132219" y="255294"/>
                  </a:lnTo>
                  <a:lnTo>
                    <a:pt x="127280" y="255294"/>
                  </a:lnTo>
                  <a:lnTo>
                    <a:pt x="122530" y="255294"/>
                  </a:lnTo>
                  <a:lnTo>
                    <a:pt x="117591" y="255294"/>
                  </a:lnTo>
                  <a:lnTo>
                    <a:pt x="117591" y="292710"/>
                  </a:lnTo>
                  <a:lnTo>
                    <a:pt x="117591" y="330129"/>
                  </a:lnTo>
                  <a:lnTo>
                    <a:pt x="117591" y="367552"/>
                  </a:lnTo>
                  <a:lnTo>
                    <a:pt x="117591" y="404981"/>
                  </a:lnTo>
                  <a:lnTo>
                    <a:pt x="115772" y="414409"/>
                  </a:lnTo>
                  <a:lnTo>
                    <a:pt x="110301" y="421141"/>
                  </a:lnTo>
                  <a:lnTo>
                    <a:pt x="101162" y="425179"/>
                  </a:lnTo>
                  <a:lnTo>
                    <a:pt x="88336" y="426524"/>
                  </a:lnTo>
                  <a:lnTo>
                    <a:pt x="75899" y="425179"/>
                  </a:lnTo>
                  <a:lnTo>
                    <a:pt x="67059" y="421141"/>
                  </a:lnTo>
                  <a:lnTo>
                    <a:pt x="61781" y="414409"/>
                  </a:lnTo>
                  <a:lnTo>
                    <a:pt x="60030" y="404981"/>
                  </a:lnTo>
                  <a:lnTo>
                    <a:pt x="60030" y="367552"/>
                  </a:lnTo>
                  <a:lnTo>
                    <a:pt x="60030" y="330129"/>
                  </a:lnTo>
                  <a:lnTo>
                    <a:pt x="60030" y="292710"/>
                  </a:lnTo>
                  <a:lnTo>
                    <a:pt x="60030" y="255294"/>
                  </a:lnTo>
                  <a:lnTo>
                    <a:pt x="45040" y="255294"/>
                  </a:lnTo>
                  <a:lnTo>
                    <a:pt x="30015" y="255294"/>
                  </a:lnTo>
                  <a:lnTo>
                    <a:pt x="14989" y="255294"/>
                  </a:lnTo>
                  <a:lnTo>
                    <a:pt x="0" y="255294"/>
                  </a:lnTo>
                  <a:lnTo>
                    <a:pt x="14823" y="228430"/>
                  </a:lnTo>
                  <a:lnTo>
                    <a:pt x="29825" y="201695"/>
                  </a:lnTo>
                  <a:lnTo>
                    <a:pt x="44827" y="174964"/>
                  </a:lnTo>
                  <a:lnTo>
                    <a:pt x="59650" y="148113"/>
                  </a:lnTo>
                  <a:lnTo>
                    <a:pt x="59650" y="122568"/>
                  </a:lnTo>
                  <a:lnTo>
                    <a:pt x="59650" y="97022"/>
                  </a:lnTo>
                  <a:lnTo>
                    <a:pt x="59650" y="71476"/>
                  </a:lnTo>
                  <a:lnTo>
                    <a:pt x="59650" y="45931"/>
                  </a:lnTo>
                  <a:lnTo>
                    <a:pt x="56041" y="45931"/>
                  </a:lnTo>
                  <a:lnTo>
                    <a:pt x="52241" y="45931"/>
                  </a:lnTo>
                  <a:lnTo>
                    <a:pt x="48632" y="45931"/>
                  </a:lnTo>
                  <a:lnTo>
                    <a:pt x="48632" y="69831"/>
                  </a:lnTo>
                  <a:lnTo>
                    <a:pt x="48632" y="93736"/>
                  </a:lnTo>
                  <a:lnTo>
                    <a:pt x="48632" y="117641"/>
                  </a:lnTo>
                  <a:lnTo>
                    <a:pt x="48632" y="141542"/>
                  </a:lnTo>
                  <a:lnTo>
                    <a:pt x="47145" y="150800"/>
                  </a:lnTo>
                  <a:lnTo>
                    <a:pt x="42719" y="157450"/>
                  </a:lnTo>
                  <a:lnTo>
                    <a:pt x="35408" y="161462"/>
                  </a:lnTo>
                  <a:lnTo>
                    <a:pt x="25266" y="162807"/>
                  </a:lnTo>
                  <a:lnTo>
                    <a:pt x="14793" y="161462"/>
                  </a:lnTo>
                  <a:lnTo>
                    <a:pt x="7313" y="157450"/>
                  </a:lnTo>
                  <a:lnTo>
                    <a:pt x="2825" y="150800"/>
                  </a:lnTo>
                  <a:lnTo>
                    <a:pt x="1329" y="141542"/>
                  </a:lnTo>
                  <a:lnTo>
                    <a:pt x="1329" y="117641"/>
                  </a:lnTo>
                  <a:lnTo>
                    <a:pt x="1329" y="93736"/>
                  </a:lnTo>
                  <a:lnTo>
                    <a:pt x="1329" y="69831"/>
                  </a:lnTo>
                  <a:lnTo>
                    <a:pt x="1329" y="45931"/>
                  </a:lnTo>
                  <a:lnTo>
                    <a:pt x="5316" y="25829"/>
                  </a:lnTo>
                  <a:lnTo>
                    <a:pt x="17263" y="11477"/>
                  </a:lnTo>
                  <a:lnTo>
                    <a:pt x="37154" y="2868"/>
                  </a:lnTo>
                  <a:lnTo>
                    <a:pt x="64969" y="0"/>
                  </a:lnTo>
                  <a:lnTo>
                    <a:pt x="94718" y="0"/>
                  </a:lnTo>
                  <a:lnTo>
                    <a:pt x="124430" y="0"/>
                  </a:lnTo>
                  <a:lnTo>
                    <a:pt x="154143" y="0"/>
                  </a:lnTo>
                  <a:lnTo>
                    <a:pt x="183891" y="0"/>
                  </a:lnTo>
                  <a:lnTo>
                    <a:pt x="211707" y="2868"/>
                  </a:lnTo>
                  <a:lnTo>
                    <a:pt x="231597" y="11477"/>
                  </a:lnTo>
                  <a:lnTo>
                    <a:pt x="243545" y="25829"/>
                  </a:lnTo>
                  <a:lnTo>
                    <a:pt x="247531" y="45931"/>
                  </a:lnTo>
                  <a:lnTo>
                    <a:pt x="247531" y="69831"/>
                  </a:lnTo>
                  <a:lnTo>
                    <a:pt x="247531" y="93736"/>
                  </a:lnTo>
                  <a:lnTo>
                    <a:pt x="247531" y="117641"/>
                  </a:lnTo>
                  <a:lnTo>
                    <a:pt x="247531" y="141542"/>
                  </a:lnTo>
                  <a:lnTo>
                    <a:pt x="246109" y="150800"/>
                  </a:lnTo>
                  <a:lnTo>
                    <a:pt x="241856" y="157450"/>
                  </a:lnTo>
                  <a:lnTo>
                    <a:pt x="234788" y="161462"/>
                  </a:lnTo>
                  <a:lnTo>
                    <a:pt x="224925" y="162807"/>
                  </a:lnTo>
                  <a:lnTo>
                    <a:pt x="214782" y="161462"/>
                  </a:lnTo>
                  <a:lnTo>
                    <a:pt x="207471" y="157450"/>
                  </a:lnTo>
                  <a:lnTo>
                    <a:pt x="203045" y="150800"/>
                  </a:lnTo>
                  <a:lnTo>
                    <a:pt x="201558" y="141542"/>
                  </a:lnTo>
                  <a:lnTo>
                    <a:pt x="201558" y="117641"/>
                  </a:lnTo>
                  <a:lnTo>
                    <a:pt x="201558" y="93736"/>
                  </a:lnTo>
                  <a:lnTo>
                    <a:pt x="201558" y="69831"/>
                  </a:lnTo>
                  <a:lnTo>
                    <a:pt x="201558" y="45931"/>
                  </a:lnTo>
                  <a:lnTo>
                    <a:pt x="197759" y="45931"/>
                  </a:lnTo>
                  <a:lnTo>
                    <a:pt x="193959" y="45931"/>
                  </a:lnTo>
                  <a:lnTo>
                    <a:pt x="190160" y="45931"/>
                  </a:lnTo>
                  <a:lnTo>
                    <a:pt x="190160" y="71476"/>
                  </a:lnTo>
                  <a:lnTo>
                    <a:pt x="190160" y="97022"/>
                  </a:lnTo>
                  <a:lnTo>
                    <a:pt x="190160" y="122568"/>
                  </a:lnTo>
                  <a:lnTo>
                    <a:pt x="190160" y="148113"/>
                  </a:lnTo>
                  <a:lnTo>
                    <a:pt x="204589" y="174964"/>
                  </a:lnTo>
                  <a:lnTo>
                    <a:pt x="219249" y="201695"/>
                  </a:lnTo>
                  <a:lnTo>
                    <a:pt x="233945" y="228430"/>
                  </a:lnTo>
                  <a:lnTo>
                    <a:pt x="248481" y="255294"/>
                  </a:lnTo>
                  <a:close/>
                </a:path>
              </a:pathLst>
            </a:custGeom>
            <a:ln w="150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76698" y="3868146"/>
              <a:ext cx="231775" cy="530860"/>
            </a:xfrm>
            <a:custGeom>
              <a:avLst/>
              <a:gdLst/>
              <a:ahLst/>
              <a:cxnLst/>
              <a:rect l="l" t="t" r="r" b="b"/>
              <a:pathLst>
                <a:path w="231775" h="530860">
                  <a:moveTo>
                    <a:pt x="115255" y="0"/>
                  </a:moveTo>
                  <a:lnTo>
                    <a:pt x="75474" y="19319"/>
                  </a:lnTo>
                  <a:lnTo>
                    <a:pt x="67572" y="43362"/>
                  </a:lnTo>
                  <a:lnTo>
                    <a:pt x="68447" y="52245"/>
                  </a:lnTo>
                  <a:lnTo>
                    <a:pt x="97193" y="86962"/>
                  </a:lnTo>
                  <a:lnTo>
                    <a:pt x="115255" y="90497"/>
                  </a:lnTo>
                  <a:lnTo>
                    <a:pt x="124598" y="89623"/>
                  </a:lnTo>
                  <a:lnTo>
                    <a:pt x="159437" y="60592"/>
                  </a:lnTo>
                  <a:lnTo>
                    <a:pt x="162937" y="43362"/>
                  </a:lnTo>
                  <a:lnTo>
                    <a:pt x="162068" y="34720"/>
                  </a:lnTo>
                  <a:lnTo>
                    <a:pt x="133323" y="3054"/>
                  </a:lnTo>
                  <a:lnTo>
                    <a:pt x="115255" y="0"/>
                  </a:lnTo>
                  <a:close/>
                </a:path>
                <a:path w="231775" h="530860">
                  <a:moveTo>
                    <a:pt x="176615" y="157114"/>
                  </a:moveTo>
                  <a:lnTo>
                    <a:pt x="54730" y="157114"/>
                  </a:lnTo>
                  <a:lnTo>
                    <a:pt x="54730" y="509038"/>
                  </a:lnTo>
                  <a:lnTo>
                    <a:pt x="56433" y="518527"/>
                  </a:lnTo>
                  <a:lnTo>
                    <a:pt x="61517" y="525302"/>
                  </a:lnTo>
                  <a:lnTo>
                    <a:pt x="69941" y="529366"/>
                  </a:lnTo>
                  <a:lnTo>
                    <a:pt x="81668" y="530720"/>
                  </a:lnTo>
                  <a:lnTo>
                    <a:pt x="93405" y="529366"/>
                  </a:lnTo>
                  <a:lnTo>
                    <a:pt x="101836" y="525302"/>
                  </a:lnTo>
                  <a:lnTo>
                    <a:pt x="106921" y="518527"/>
                  </a:lnTo>
                  <a:lnTo>
                    <a:pt x="108625" y="509038"/>
                  </a:lnTo>
                  <a:lnTo>
                    <a:pt x="108625" y="300716"/>
                  </a:lnTo>
                  <a:lnTo>
                    <a:pt x="176615" y="300716"/>
                  </a:lnTo>
                  <a:lnTo>
                    <a:pt x="176615" y="157114"/>
                  </a:lnTo>
                  <a:close/>
                </a:path>
                <a:path w="231775" h="530860">
                  <a:moveTo>
                    <a:pt x="176615" y="300716"/>
                  </a:moveTo>
                  <a:lnTo>
                    <a:pt x="122720" y="300716"/>
                  </a:lnTo>
                  <a:lnTo>
                    <a:pt x="122720" y="509038"/>
                  </a:lnTo>
                  <a:lnTo>
                    <a:pt x="124424" y="518527"/>
                  </a:lnTo>
                  <a:lnTo>
                    <a:pt x="129510" y="525302"/>
                  </a:lnTo>
                  <a:lnTo>
                    <a:pt x="137940" y="529366"/>
                  </a:lnTo>
                  <a:lnTo>
                    <a:pt x="149677" y="530720"/>
                  </a:lnTo>
                  <a:lnTo>
                    <a:pt x="161404" y="529366"/>
                  </a:lnTo>
                  <a:lnTo>
                    <a:pt x="169828" y="525302"/>
                  </a:lnTo>
                  <a:lnTo>
                    <a:pt x="174912" y="518527"/>
                  </a:lnTo>
                  <a:lnTo>
                    <a:pt x="176615" y="509038"/>
                  </a:lnTo>
                  <a:lnTo>
                    <a:pt x="176615" y="300716"/>
                  </a:lnTo>
                  <a:close/>
                </a:path>
                <a:path w="231775" h="530860">
                  <a:moveTo>
                    <a:pt x="171638" y="94893"/>
                  </a:moveTo>
                  <a:lnTo>
                    <a:pt x="60106" y="94893"/>
                  </a:lnTo>
                  <a:lnTo>
                    <a:pt x="33748" y="97432"/>
                  </a:lnTo>
                  <a:lnTo>
                    <a:pt x="14972" y="105066"/>
                  </a:lnTo>
                  <a:lnTo>
                    <a:pt x="3736" y="117824"/>
                  </a:lnTo>
                  <a:lnTo>
                    <a:pt x="0" y="135734"/>
                  </a:lnTo>
                  <a:lnTo>
                    <a:pt x="0" y="303215"/>
                  </a:lnTo>
                  <a:lnTo>
                    <a:pt x="1393" y="312704"/>
                  </a:lnTo>
                  <a:lnTo>
                    <a:pt x="5547" y="319479"/>
                  </a:lnTo>
                  <a:lnTo>
                    <a:pt x="12422" y="323543"/>
                  </a:lnTo>
                  <a:lnTo>
                    <a:pt x="21979" y="324897"/>
                  </a:lnTo>
                  <a:lnTo>
                    <a:pt x="31525" y="323543"/>
                  </a:lnTo>
                  <a:lnTo>
                    <a:pt x="38395" y="319479"/>
                  </a:lnTo>
                  <a:lnTo>
                    <a:pt x="42547" y="312704"/>
                  </a:lnTo>
                  <a:lnTo>
                    <a:pt x="43940" y="303215"/>
                  </a:lnTo>
                  <a:lnTo>
                    <a:pt x="43940" y="157114"/>
                  </a:lnTo>
                  <a:lnTo>
                    <a:pt x="231346" y="157114"/>
                  </a:lnTo>
                  <a:lnTo>
                    <a:pt x="231346" y="135734"/>
                  </a:lnTo>
                  <a:lnTo>
                    <a:pt x="227616" y="117824"/>
                  </a:lnTo>
                  <a:lnTo>
                    <a:pt x="216423" y="105066"/>
                  </a:lnTo>
                  <a:lnTo>
                    <a:pt x="197765" y="97432"/>
                  </a:lnTo>
                  <a:lnTo>
                    <a:pt x="171638" y="94893"/>
                  </a:lnTo>
                  <a:close/>
                </a:path>
                <a:path w="231775" h="530860">
                  <a:moveTo>
                    <a:pt x="231346" y="157114"/>
                  </a:moveTo>
                  <a:lnTo>
                    <a:pt x="187405" y="157114"/>
                  </a:lnTo>
                  <a:lnTo>
                    <a:pt x="187405" y="303215"/>
                  </a:lnTo>
                  <a:lnTo>
                    <a:pt x="188796" y="312704"/>
                  </a:lnTo>
                  <a:lnTo>
                    <a:pt x="192943" y="319479"/>
                  </a:lnTo>
                  <a:lnTo>
                    <a:pt x="199812" y="323543"/>
                  </a:lnTo>
                  <a:lnTo>
                    <a:pt x="209366" y="324897"/>
                  </a:lnTo>
                  <a:lnTo>
                    <a:pt x="218923" y="323543"/>
                  </a:lnTo>
                  <a:lnTo>
                    <a:pt x="225798" y="319479"/>
                  </a:lnTo>
                  <a:lnTo>
                    <a:pt x="229952" y="312704"/>
                  </a:lnTo>
                  <a:lnTo>
                    <a:pt x="231346" y="303215"/>
                  </a:lnTo>
                  <a:lnTo>
                    <a:pt x="231346" y="157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6180" y="3860056"/>
              <a:ext cx="111546" cy="10667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76698" y="3963040"/>
              <a:ext cx="231775" cy="436245"/>
            </a:xfrm>
            <a:custGeom>
              <a:avLst/>
              <a:gdLst/>
              <a:ahLst/>
              <a:cxnLst/>
              <a:rect l="l" t="t" r="r" b="b"/>
              <a:pathLst>
                <a:path w="231775" h="436245">
                  <a:moveTo>
                    <a:pt x="231346" y="208321"/>
                  </a:moveTo>
                  <a:lnTo>
                    <a:pt x="229952" y="217810"/>
                  </a:lnTo>
                  <a:lnTo>
                    <a:pt x="225798" y="224585"/>
                  </a:lnTo>
                  <a:lnTo>
                    <a:pt x="218923" y="228649"/>
                  </a:lnTo>
                  <a:lnTo>
                    <a:pt x="209366" y="230003"/>
                  </a:lnTo>
                  <a:lnTo>
                    <a:pt x="199812" y="228649"/>
                  </a:lnTo>
                  <a:lnTo>
                    <a:pt x="192943" y="224585"/>
                  </a:lnTo>
                  <a:lnTo>
                    <a:pt x="188796" y="217810"/>
                  </a:lnTo>
                  <a:lnTo>
                    <a:pt x="187405" y="208321"/>
                  </a:lnTo>
                  <a:lnTo>
                    <a:pt x="187405" y="171794"/>
                  </a:lnTo>
                  <a:lnTo>
                    <a:pt x="187405" y="135271"/>
                  </a:lnTo>
                  <a:lnTo>
                    <a:pt x="187405" y="98748"/>
                  </a:lnTo>
                  <a:lnTo>
                    <a:pt x="187405" y="62221"/>
                  </a:lnTo>
                  <a:lnTo>
                    <a:pt x="183796" y="62221"/>
                  </a:lnTo>
                  <a:lnTo>
                    <a:pt x="180206" y="62221"/>
                  </a:lnTo>
                  <a:lnTo>
                    <a:pt x="176615" y="62221"/>
                  </a:lnTo>
                  <a:lnTo>
                    <a:pt x="176615" y="112490"/>
                  </a:lnTo>
                  <a:lnTo>
                    <a:pt x="176615" y="414144"/>
                  </a:lnTo>
                  <a:lnTo>
                    <a:pt x="174912" y="423633"/>
                  </a:lnTo>
                  <a:lnTo>
                    <a:pt x="169828" y="430408"/>
                  </a:lnTo>
                  <a:lnTo>
                    <a:pt x="161404" y="434472"/>
                  </a:lnTo>
                  <a:lnTo>
                    <a:pt x="149677" y="435826"/>
                  </a:lnTo>
                  <a:lnTo>
                    <a:pt x="137940" y="434472"/>
                  </a:lnTo>
                  <a:lnTo>
                    <a:pt x="129510" y="430408"/>
                  </a:lnTo>
                  <a:lnTo>
                    <a:pt x="124424" y="423633"/>
                  </a:lnTo>
                  <a:lnTo>
                    <a:pt x="122720" y="414144"/>
                  </a:lnTo>
                  <a:lnTo>
                    <a:pt x="122720" y="362064"/>
                  </a:lnTo>
                  <a:lnTo>
                    <a:pt x="122720" y="309983"/>
                  </a:lnTo>
                  <a:lnTo>
                    <a:pt x="122720" y="257903"/>
                  </a:lnTo>
                  <a:lnTo>
                    <a:pt x="122720" y="205822"/>
                  </a:lnTo>
                  <a:lnTo>
                    <a:pt x="118028" y="205822"/>
                  </a:lnTo>
                  <a:lnTo>
                    <a:pt x="113317" y="205822"/>
                  </a:lnTo>
                  <a:lnTo>
                    <a:pt x="108625" y="205822"/>
                  </a:lnTo>
                  <a:lnTo>
                    <a:pt x="108625" y="257903"/>
                  </a:lnTo>
                  <a:lnTo>
                    <a:pt x="108625" y="309983"/>
                  </a:lnTo>
                  <a:lnTo>
                    <a:pt x="108625" y="362064"/>
                  </a:lnTo>
                  <a:lnTo>
                    <a:pt x="108625" y="414144"/>
                  </a:lnTo>
                  <a:lnTo>
                    <a:pt x="106921" y="423633"/>
                  </a:lnTo>
                  <a:lnTo>
                    <a:pt x="101836" y="430408"/>
                  </a:lnTo>
                  <a:lnTo>
                    <a:pt x="93405" y="434472"/>
                  </a:lnTo>
                  <a:lnTo>
                    <a:pt x="81668" y="435826"/>
                  </a:lnTo>
                  <a:lnTo>
                    <a:pt x="69941" y="434472"/>
                  </a:lnTo>
                  <a:lnTo>
                    <a:pt x="61517" y="430408"/>
                  </a:lnTo>
                  <a:lnTo>
                    <a:pt x="56433" y="423633"/>
                  </a:lnTo>
                  <a:lnTo>
                    <a:pt x="54730" y="414144"/>
                  </a:lnTo>
                  <a:lnTo>
                    <a:pt x="54730" y="363866"/>
                  </a:lnTo>
                  <a:lnTo>
                    <a:pt x="54730" y="313589"/>
                  </a:lnTo>
                  <a:lnTo>
                    <a:pt x="54730" y="62221"/>
                  </a:lnTo>
                  <a:lnTo>
                    <a:pt x="51140" y="62221"/>
                  </a:lnTo>
                  <a:lnTo>
                    <a:pt x="47530" y="62221"/>
                  </a:lnTo>
                  <a:lnTo>
                    <a:pt x="43940" y="62221"/>
                  </a:lnTo>
                  <a:lnTo>
                    <a:pt x="43940" y="98748"/>
                  </a:lnTo>
                  <a:lnTo>
                    <a:pt x="43940" y="135271"/>
                  </a:lnTo>
                  <a:lnTo>
                    <a:pt x="43940" y="171794"/>
                  </a:lnTo>
                  <a:lnTo>
                    <a:pt x="43940" y="208321"/>
                  </a:lnTo>
                  <a:lnTo>
                    <a:pt x="42547" y="217810"/>
                  </a:lnTo>
                  <a:lnTo>
                    <a:pt x="38395" y="224585"/>
                  </a:lnTo>
                  <a:lnTo>
                    <a:pt x="31525" y="228649"/>
                  </a:lnTo>
                  <a:lnTo>
                    <a:pt x="21979" y="230003"/>
                  </a:lnTo>
                  <a:lnTo>
                    <a:pt x="12422" y="228649"/>
                  </a:lnTo>
                  <a:lnTo>
                    <a:pt x="5547" y="224585"/>
                  </a:lnTo>
                  <a:lnTo>
                    <a:pt x="1393" y="217810"/>
                  </a:lnTo>
                  <a:lnTo>
                    <a:pt x="0" y="208321"/>
                  </a:lnTo>
                  <a:lnTo>
                    <a:pt x="0" y="166449"/>
                  </a:lnTo>
                  <a:lnTo>
                    <a:pt x="0" y="124581"/>
                  </a:lnTo>
                  <a:lnTo>
                    <a:pt x="0" y="82713"/>
                  </a:lnTo>
                  <a:lnTo>
                    <a:pt x="0" y="40840"/>
                  </a:lnTo>
                  <a:lnTo>
                    <a:pt x="3736" y="22930"/>
                  </a:lnTo>
                  <a:lnTo>
                    <a:pt x="14972" y="10172"/>
                  </a:lnTo>
                  <a:lnTo>
                    <a:pt x="33748" y="2538"/>
                  </a:lnTo>
                  <a:lnTo>
                    <a:pt x="60106" y="0"/>
                  </a:lnTo>
                  <a:lnTo>
                    <a:pt x="87997" y="0"/>
                  </a:lnTo>
                  <a:lnTo>
                    <a:pt x="115879" y="0"/>
                  </a:lnTo>
                  <a:lnTo>
                    <a:pt x="143758" y="0"/>
                  </a:lnTo>
                  <a:lnTo>
                    <a:pt x="171638" y="0"/>
                  </a:lnTo>
                  <a:lnTo>
                    <a:pt x="197765" y="2538"/>
                  </a:lnTo>
                  <a:lnTo>
                    <a:pt x="216423" y="10172"/>
                  </a:lnTo>
                  <a:lnTo>
                    <a:pt x="227616" y="22930"/>
                  </a:lnTo>
                  <a:lnTo>
                    <a:pt x="231346" y="40840"/>
                  </a:lnTo>
                  <a:lnTo>
                    <a:pt x="231346" y="82713"/>
                  </a:lnTo>
                  <a:lnTo>
                    <a:pt x="231346" y="124581"/>
                  </a:lnTo>
                  <a:lnTo>
                    <a:pt x="231346" y="166449"/>
                  </a:lnTo>
                  <a:lnTo>
                    <a:pt x="231346" y="208321"/>
                  </a:lnTo>
                  <a:close/>
                </a:path>
              </a:pathLst>
            </a:custGeom>
            <a:ln w="14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8292" y="3871617"/>
              <a:ext cx="248920" cy="516890"/>
            </a:xfrm>
            <a:custGeom>
              <a:avLst/>
              <a:gdLst/>
              <a:ahLst/>
              <a:cxnLst/>
              <a:rect l="l" t="t" r="r" b="b"/>
              <a:pathLst>
                <a:path w="248920" h="516889">
                  <a:moveTo>
                    <a:pt x="124620" y="0"/>
                  </a:moveTo>
                  <a:lnTo>
                    <a:pt x="82233" y="19211"/>
                  </a:lnTo>
                  <a:lnTo>
                    <a:pt x="73898" y="43108"/>
                  </a:lnTo>
                  <a:lnTo>
                    <a:pt x="74800" y="51661"/>
                  </a:lnTo>
                  <a:lnTo>
                    <a:pt x="105124" y="83040"/>
                  </a:lnTo>
                  <a:lnTo>
                    <a:pt x="124620" y="86239"/>
                  </a:lnTo>
                  <a:lnTo>
                    <a:pt x="134558" y="85440"/>
                  </a:lnTo>
                  <a:lnTo>
                    <a:pt x="171305" y="59522"/>
                  </a:lnTo>
                  <a:lnTo>
                    <a:pt x="174962" y="43108"/>
                  </a:lnTo>
                  <a:lnTo>
                    <a:pt x="174042" y="34517"/>
                  </a:lnTo>
                  <a:lnTo>
                    <a:pt x="143855" y="3037"/>
                  </a:lnTo>
                  <a:lnTo>
                    <a:pt x="124620" y="0"/>
                  </a:lnTo>
                  <a:close/>
                </a:path>
                <a:path w="248920" h="516889">
                  <a:moveTo>
                    <a:pt x="117591" y="345606"/>
                  </a:moveTo>
                  <a:lnTo>
                    <a:pt x="60030" y="345606"/>
                  </a:lnTo>
                  <a:lnTo>
                    <a:pt x="60030" y="495293"/>
                  </a:lnTo>
                  <a:lnTo>
                    <a:pt x="61781" y="504722"/>
                  </a:lnTo>
                  <a:lnTo>
                    <a:pt x="67059" y="511453"/>
                  </a:lnTo>
                  <a:lnTo>
                    <a:pt x="75899" y="515491"/>
                  </a:lnTo>
                  <a:lnTo>
                    <a:pt x="88336" y="516836"/>
                  </a:lnTo>
                  <a:lnTo>
                    <a:pt x="101162" y="515491"/>
                  </a:lnTo>
                  <a:lnTo>
                    <a:pt x="110301" y="511453"/>
                  </a:lnTo>
                  <a:lnTo>
                    <a:pt x="115772" y="504722"/>
                  </a:lnTo>
                  <a:lnTo>
                    <a:pt x="117591" y="495293"/>
                  </a:lnTo>
                  <a:lnTo>
                    <a:pt x="117591" y="345606"/>
                  </a:lnTo>
                  <a:close/>
                </a:path>
                <a:path w="248920" h="516889">
                  <a:moveTo>
                    <a:pt x="190160" y="345606"/>
                  </a:moveTo>
                  <a:lnTo>
                    <a:pt x="132219" y="345606"/>
                  </a:lnTo>
                  <a:lnTo>
                    <a:pt x="132219" y="495293"/>
                  </a:lnTo>
                  <a:lnTo>
                    <a:pt x="134030" y="504722"/>
                  </a:lnTo>
                  <a:lnTo>
                    <a:pt x="139438" y="511453"/>
                  </a:lnTo>
                  <a:lnTo>
                    <a:pt x="148408" y="515491"/>
                  </a:lnTo>
                  <a:lnTo>
                    <a:pt x="160905" y="516836"/>
                  </a:lnTo>
                  <a:lnTo>
                    <a:pt x="173650" y="515491"/>
                  </a:lnTo>
                  <a:lnTo>
                    <a:pt x="182799" y="511453"/>
                  </a:lnTo>
                  <a:lnTo>
                    <a:pt x="188314" y="504722"/>
                  </a:lnTo>
                  <a:lnTo>
                    <a:pt x="190160" y="495293"/>
                  </a:lnTo>
                  <a:lnTo>
                    <a:pt x="190160" y="345606"/>
                  </a:lnTo>
                  <a:close/>
                </a:path>
                <a:path w="248920" h="516889">
                  <a:moveTo>
                    <a:pt x="190160" y="136243"/>
                  </a:moveTo>
                  <a:lnTo>
                    <a:pt x="59650" y="136243"/>
                  </a:lnTo>
                  <a:lnTo>
                    <a:pt x="59650" y="238426"/>
                  </a:lnTo>
                  <a:lnTo>
                    <a:pt x="44827" y="265276"/>
                  </a:lnTo>
                  <a:lnTo>
                    <a:pt x="14823" y="318743"/>
                  </a:lnTo>
                  <a:lnTo>
                    <a:pt x="0" y="345606"/>
                  </a:lnTo>
                  <a:lnTo>
                    <a:pt x="248481" y="345606"/>
                  </a:lnTo>
                  <a:lnTo>
                    <a:pt x="233945" y="318743"/>
                  </a:lnTo>
                  <a:lnTo>
                    <a:pt x="204589" y="265276"/>
                  </a:lnTo>
                  <a:lnTo>
                    <a:pt x="190160" y="238426"/>
                  </a:lnTo>
                  <a:lnTo>
                    <a:pt x="190160" y="136243"/>
                  </a:lnTo>
                  <a:close/>
                </a:path>
                <a:path w="248920" h="516889">
                  <a:moveTo>
                    <a:pt x="183891" y="90312"/>
                  </a:moveTo>
                  <a:lnTo>
                    <a:pt x="64969" y="90312"/>
                  </a:lnTo>
                  <a:lnTo>
                    <a:pt x="37154" y="93180"/>
                  </a:lnTo>
                  <a:lnTo>
                    <a:pt x="17263" y="101789"/>
                  </a:lnTo>
                  <a:lnTo>
                    <a:pt x="5316" y="116142"/>
                  </a:lnTo>
                  <a:lnTo>
                    <a:pt x="1329" y="136243"/>
                  </a:lnTo>
                  <a:lnTo>
                    <a:pt x="1329" y="231854"/>
                  </a:lnTo>
                  <a:lnTo>
                    <a:pt x="2825" y="241112"/>
                  </a:lnTo>
                  <a:lnTo>
                    <a:pt x="7313" y="247762"/>
                  </a:lnTo>
                  <a:lnTo>
                    <a:pt x="14793" y="251775"/>
                  </a:lnTo>
                  <a:lnTo>
                    <a:pt x="25266" y="253119"/>
                  </a:lnTo>
                  <a:lnTo>
                    <a:pt x="35408" y="251775"/>
                  </a:lnTo>
                  <a:lnTo>
                    <a:pt x="42719" y="247762"/>
                  </a:lnTo>
                  <a:lnTo>
                    <a:pt x="47145" y="241112"/>
                  </a:lnTo>
                  <a:lnTo>
                    <a:pt x="48632" y="231854"/>
                  </a:lnTo>
                  <a:lnTo>
                    <a:pt x="48632" y="136243"/>
                  </a:lnTo>
                  <a:lnTo>
                    <a:pt x="247531" y="136243"/>
                  </a:lnTo>
                  <a:lnTo>
                    <a:pt x="243545" y="116142"/>
                  </a:lnTo>
                  <a:lnTo>
                    <a:pt x="231597" y="101789"/>
                  </a:lnTo>
                  <a:lnTo>
                    <a:pt x="211707" y="93180"/>
                  </a:lnTo>
                  <a:lnTo>
                    <a:pt x="183891" y="90312"/>
                  </a:lnTo>
                  <a:close/>
                </a:path>
                <a:path w="248920" h="516889">
                  <a:moveTo>
                    <a:pt x="247531" y="136243"/>
                  </a:moveTo>
                  <a:lnTo>
                    <a:pt x="201558" y="136243"/>
                  </a:lnTo>
                  <a:lnTo>
                    <a:pt x="201558" y="231854"/>
                  </a:lnTo>
                  <a:lnTo>
                    <a:pt x="203045" y="241112"/>
                  </a:lnTo>
                  <a:lnTo>
                    <a:pt x="207471" y="247762"/>
                  </a:lnTo>
                  <a:lnTo>
                    <a:pt x="214782" y="251775"/>
                  </a:lnTo>
                  <a:lnTo>
                    <a:pt x="224925" y="253119"/>
                  </a:lnTo>
                  <a:lnTo>
                    <a:pt x="234788" y="251775"/>
                  </a:lnTo>
                  <a:lnTo>
                    <a:pt x="241856" y="247762"/>
                  </a:lnTo>
                  <a:lnTo>
                    <a:pt x="246109" y="241112"/>
                  </a:lnTo>
                  <a:lnTo>
                    <a:pt x="247531" y="231854"/>
                  </a:lnTo>
                  <a:lnTo>
                    <a:pt x="247531" y="136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024" y="3863451"/>
              <a:ext cx="117395" cy="10257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088291" y="3961929"/>
              <a:ext cx="248920" cy="426720"/>
            </a:xfrm>
            <a:custGeom>
              <a:avLst/>
              <a:gdLst/>
              <a:ahLst/>
              <a:cxnLst/>
              <a:rect l="l" t="t" r="r" b="b"/>
              <a:pathLst>
                <a:path w="248920" h="426720">
                  <a:moveTo>
                    <a:pt x="248481" y="255294"/>
                  </a:moveTo>
                  <a:lnTo>
                    <a:pt x="233838" y="255294"/>
                  </a:lnTo>
                  <a:lnTo>
                    <a:pt x="219249" y="255294"/>
                  </a:lnTo>
                  <a:lnTo>
                    <a:pt x="204696" y="255294"/>
                  </a:lnTo>
                  <a:lnTo>
                    <a:pt x="190160" y="255294"/>
                  </a:lnTo>
                  <a:lnTo>
                    <a:pt x="190160" y="292710"/>
                  </a:lnTo>
                  <a:lnTo>
                    <a:pt x="190160" y="330129"/>
                  </a:lnTo>
                  <a:lnTo>
                    <a:pt x="190160" y="367552"/>
                  </a:lnTo>
                  <a:lnTo>
                    <a:pt x="190160" y="404981"/>
                  </a:lnTo>
                  <a:lnTo>
                    <a:pt x="188314" y="414409"/>
                  </a:lnTo>
                  <a:lnTo>
                    <a:pt x="182799" y="421141"/>
                  </a:lnTo>
                  <a:lnTo>
                    <a:pt x="173650" y="425179"/>
                  </a:lnTo>
                  <a:lnTo>
                    <a:pt x="160905" y="426524"/>
                  </a:lnTo>
                  <a:lnTo>
                    <a:pt x="148408" y="425179"/>
                  </a:lnTo>
                  <a:lnTo>
                    <a:pt x="139438" y="421141"/>
                  </a:lnTo>
                  <a:lnTo>
                    <a:pt x="134030" y="414409"/>
                  </a:lnTo>
                  <a:lnTo>
                    <a:pt x="132219" y="404981"/>
                  </a:lnTo>
                  <a:lnTo>
                    <a:pt x="132219" y="367552"/>
                  </a:lnTo>
                  <a:lnTo>
                    <a:pt x="132219" y="330129"/>
                  </a:lnTo>
                  <a:lnTo>
                    <a:pt x="132219" y="292710"/>
                  </a:lnTo>
                  <a:lnTo>
                    <a:pt x="132219" y="255294"/>
                  </a:lnTo>
                  <a:lnTo>
                    <a:pt x="127280" y="255294"/>
                  </a:lnTo>
                  <a:lnTo>
                    <a:pt x="122530" y="255294"/>
                  </a:lnTo>
                  <a:lnTo>
                    <a:pt x="117591" y="255294"/>
                  </a:lnTo>
                  <a:lnTo>
                    <a:pt x="117591" y="292710"/>
                  </a:lnTo>
                  <a:lnTo>
                    <a:pt x="117591" y="330129"/>
                  </a:lnTo>
                  <a:lnTo>
                    <a:pt x="117591" y="367552"/>
                  </a:lnTo>
                  <a:lnTo>
                    <a:pt x="117591" y="404981"/>
                  </a:lnTo>
                  <a:lnTo>
                    <a:pt x="115772" y="414409"/>
                  </a:lnTo>
                  <a:lnTo>
                    <a:pt x="110301" y="421141"/>
                  </a:lnTo>
                  <a:lnTo>
                    <a:pt x="101162" y="425179"/>
                  </a:lnTo>
                  <a:lnTo>
                    <a:pt x="88336" y="426524"/>
                  </a:lnTo>
                  <a:lnTo>
                    <a:pt x="75899" y="425179"/>
                  </a:lnTo>
                  <a:lnTo>
                    <a:pt x="67059" y="421141"/>
                  </a:lnTo>
                  <a:lnTo>
                    <a:pt x="61781" y="414409"/>
                  </a:lnTo>
                  <a:lnTo>
                    <a:pt x="60030" y="404981"/>
                  </a:lnTo>
                  <a:lnTo>
                    <a:pt x="60030" y="367552"/>
                  </a:lnTo>
                  <a:lnTo>
                    <a:pt x="60030" y="330129"/>
                  </a:lnTo>
                  <a:lnTo>
                    <a:pt x="60030" y="292710"/>
                  </a:lnTo>
                  <a:lnTo>
                    <a:pt x="60030" y="255294"/>
                  </a:lnTo>
                  <a:lnTo>
                    <a:pt x="45040" y="255294"/>
                  </a:lnTo>
                  <a:lnTo>
                    <a:pt x="30015" y="255294"/>
                  </a:lnTo>
                  <a:lnTo>
                    <a:pt x="14989" y="255294"/>
                  </a:lnTo>
                  <a:lnTo>
                    <a:pt x="0" y="255294"/>
                  </a:lnTo>
                  <a:lnTo>
                    <a:pt x="14823" y="228430"/>
                  </a:lnTo>
                  <a:lnTo>
                    <a:pt x="29825" y="201695"/>
                  </a:lnTo>
                  <a:lnTo>
                    <a:pt x="44827" y="174964"/>
                  </a:lnTo>
                  <a:lnTo>
                    <a:pt x="59650" y="148113"/>
                  </a:lnTo>
                  <a:lnTo>
                    <a:pt x="59650" y="122568"/>
                  </a:lnTo>
                  <a:lnTo>
                    <a:pt x="59650" y="97022"/>
                  </a:lnTo>
                  <a:lnTo>
                    <a:pt x="59650" y="71476"/>
                  </a:lnTo>
                  <a:lnTo>
                    <a:pt x="59650" y="45931"/>
                  </a:lnTo>
                  <a:lnTo>
                    <a:pt x="56041" y="45931"/>
                  </a:lnTo>
                  <a:lnTo>
                    <a:pt x="52241" y="45931"/>
                  </a:lnTo>
                  <a:lnTo>
                    <a:pt x="48632" y="45931"/>
                  </a:lnTo>
                  <a:lnTo>
                    <a:pt x="48632" y="69831"/>
                  </a:lnTo>
                  <a:lnTo>
                    <a:pt x="48632" y="93736"/>
                  </a:lnTo>
                  <a:lnTo>
                    <a:pt x="48632" y="117641"/>
                  </a:lnTo>
                  <a:lnTo>
                    <a:pt x="48632" y="141542"/>
                  </a:lnTo>
                  <a:lnTo>
                    <a:pt x="47145" y="150800"/>
                  </a:lnTo>
                  <a:lnTo>
                    <a:pt x="42719" y="157450"/>
                  </a:lnTo>
                  <a:lnTo>
                    <a:pt x="35408" y="161462"/>
                  </a:lnTo>
                  <a:lnTo>
                    <a:pt x="25266" y="162807"/>
                  </a:lnTo>
                  <a:lnTo>
                    <a:pt x="14793" y="161462"/>
                  </a:lnTo>
                  <a:lnTo>
                    <a:pt x="7313" y="157450"/>
                  </a:lnTo>
                  <a:lnTo>
                    <a:pt x="2825" y="150800"/>
                  </a:lnTo>
                  <a:lnTo>
                    <a:pt x="1329" y="141542"/>
                  </a:lnTo>
                  <a:lnTo>
                    <a:pt x="1329" y="117641"/>
                  </a:lnTo>
                  <a:lnTo>
                    <a:pt x="1329" y="93736"/>
                  </a:lnTo>
                  <a:lnTo>
                    <a:pt x="1329" y="69831"/>
                  </a:lnTo>
                  <a:lnTo>
                    <a:pt x="1329" y="45931"/>
                  </a:lnTo>
                  <a:lnTo>
                    <a:pt x="5316" y="25829"/>
                  </a:lnTo>
                  <a:lnTo>
                    <a:pt x="17263" y="11477"/>
                  </a:lnTo>
                  <a:lnTo>
                    <a:pt x="37154" y="2868"/>
                  </a:lnTo>
                  <a:lnTo>
                    <a:pt x="64969" y="0"/>
                  </a:lnTo>
                  <a:lnTo>
                    <a:pt x="94718" y="0"/>
                  </a:lnTo>
                  <a:lnTo>
                    <a:pt x="124430" y="0"/>
                  </a:lnTo>
                  <a:lnTo>
                    <a:pt x="154143" y="0"/>
                  </a:lnTo>
                  <a:lnTo>
                    <a:pt x="183891" y="0"/>
                  </a:lnTo>
                  <a:lnTo>
                    <a:pt x="211707" y="2868"/>
                  </a:lnTo>
                  <a:lnTo>
                    <a:pt x="231597" y="11477"/>
                  </a:lnTo>
                  <a:lnTo>
                    <a:pt x="243545" y="25829"/>
                  </a:lnTo>
                  <a:lnTo>
                    <a:pt x="247531" y="45931"/>
                  </a:lnTo>
                  <a:lnTo>
                    <a:pt x="247531" y="69831"/>
                  </a:lnTo>
                  <a:lnTo>
                    <a:pt x="247531" y="93736"/>
                  </a:lnTo>
                  <a:lnTo>
                    <a:pt x="247531" y="117641"/>
                  </a:lnTo>
                  <a:lnTo>
                    <a:pt x="247531" y="141542"/>
                  </a:lnTo>
                  <a:lnTo>
                    <a:pt x="246109" y="150800"/>
                  </a:lnTo>
                  <a:lnTo>
                    <a:pt x="241856" y="157450"/>
                  </a:lnTo>
                  <a:lnTo>
                    <a:pt x="234788" y="161462"/>
                  </a:lnTo>
                  <a:lnTo>
                    <a:pt x="224925" y="162807"/>
                  </a:lnTo>
                  <a:lnTo>
                    <a:pt x="214782" y="161462"/>
                  </a:lnTo>
                  <a:lnTo>
                    <a:pt x="207471" y="157450"/>
                  </a:lnTo>
                  <a:lnTo>
                    <a:pt x="203045" y="150800"/>
                  </a:lnTo>
                  <a:lnTo>
                    <a:pt x="201558" y="141542"/>
                  </a:lnTo>
                  <a:lnTo>
                    <a:pt x="201558" y="117641"/>
                  </a:lnTo>
                  <a:lnTo>
                    <a:pt x="201558" y="93736"/>
                  </a:lnTo>
                  <a:lnTo>
                    <a:pt x="201558" y="69831"/>
                  </a:lnTo>
                  <a:lnTo>
                    <a:pt x="201558" y="45931"/>
                  </a:lnTo>
                  <a:lnTo>
                    <a:pt x="197759" y="45931"/>
                  </a:lnTo>
                  <a:lnTo>
                    <a:pt x="193959" y="45931"/>
                  </a:lnTo>
                  <a:lnTo>
                    <a:pt x="190160" y="45931"/>
                  </a:lnTo>
                  <a:lnTo>
                    <a:pt x="190160" y="71476"/>
                  </a:lnTo>
                  <a:lnTo>
                    <a:pt x="190160" y="97022"/>
                  </a:lnTo>
                  <a:lnTo>
                    <a:pt x="190160" y="122568"/>
                  </a:lnTo>
                  <a:lnTo>
                    <a:pt x="190160" y="148113"/>
                  </a:lnTo>
                  <a:lnTo>
                    <a:pt x="204589" y="174964"/>
                  </a:lnTo>
                  <a:lnTo>
                    <a:pt x="219249" y="201695"/>
                  </a:lnTo>
                  <a:lnTo>
                    <a:pt x="233945" y="228430"/>
                  </a:lnTo>
                  <a:lnTo>
                    <a:pt x="248481" y="255294"/>
                  </a:lnTo>
                  <a:close/>
                </a:path>
              </a:pathLst>
            </a:custGeom>
            <a:ln w="150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48244" y="3868146"/>
              <a:ext cx="231775" cy="530860"/>
            </a:xfrm>
            <a:custGeom>
              <a:avLst/>
              <a:gdLst/>
              <a:ahLst/>
              <a:cxnLst/>
              <a:rect l="l" t="t" r="r" b="b"/>
              <a:pathLst>
                <a:path w="231775" h="530860">
                  <a:moveTo>
                    <a:pt x="115312" y="0"/>
                  </a:moveTo>
                  <a:lnTo>
                    <a:pt x="75483" y="19319"/>
                  </a:lnTo>
                  <a:lnTo>
                    <a:pt x="67629" y="43362"/>
                  </a:lnTo>
                  <a:lnTo>
                    <a:pt x="68490" y="52245"/>
                  </a:lnTo>
                  <a:lnTo>
                    <a:pt x="97217" y="86962"/>
                  </a:lnTo>
                  <a:lnTo>
                    <a:pt x="115312" y="90497"/>
                  </a:lnTo>
                  <a:lnTo>
                    <a:pt x="124596" y="89623"/>
                  </a:lnTo>
                  <a:lnTo>
                    <a:pt x="159432" y="60592"/>
                  </a:lnTo>
                  <a:lnTo>
                    <a:pt x="162994" y="43362"/>
                  </a:lnTo>
                  <a:lnTo>
                    <a:pt x="162104" y="34720"/>
                  </a:lnTo>
                  <a:lnTo>
                    <a:pt x="133311" y="3054"/>
                  </a:lnTo>
                  <a:lnTo>
                    <a:pt x="115312" y="0"/>
                  </a:lnTo>
                  <a:close/>
                </a:path>
                <a:path w="231775" h="530860">
                  <a:moveTo>
                    <a:pt x="176672" y="157114"/>
                  </a:moveTo>
                  <a:lnTo>
                    <a:pt x="54711" y="157114"/>
                  </a:lnTo>
                  <a:lnTo>
                    <a:pt x="54711" y="509038"/>
                  </a:lnTo>
                  <a:lnTo>
                    <a:pt x="56415" y="518527"/>
                  </a:lnTo>
                  <a:lnTo>
                    <a:pt x="61502" y="525302"/>
                  </a:lnTo>
                  <a:lnTo>
                    <a:pt x="69938" y="529366"/>
                  </a:lnTo>
                  <a:lnTo>
                    <a:pt x="81687" y="530720"/>
                  </a:lnTo>
                  <a:lnTo>
                    <a:pt x="93435" y="529366"/>
                  </a:lnTo>
                  <a:lnTo>
                    <a:pt x="101871" y="525302"/>
                  </a:lnTo>
                  <a:lnTo>
                    <a:pt x="106959" y="518527"/>
                  </a:lnTo>
                  <a:lnTo>
                    <a:pt x="108663" y="509038"/>
                  </a:lnTo>
                  <a:lnTo>
                    <a:pt x="108663" y="300716"/>
                  </a:lnTo>
                  <a:lnTo>
                    <a:pt x="176672" y="300716"/>
                  </a:lnTo>
                  <a:lnTo>
                    <a:pt x="176672" y="157114"/>
                  </a:lnTo>
                  <a:close/>
                </a:path>
                <a:path w="231775" h="530860">
                  <a:moveTo>
                    <a:pt x="176672" y="300716"/>
                  </a:moveTo>
                  <a:lnTo>
                    <a:pt x="122720" y="300716"/>
                  </a:lnTo>
                  <a:lnTo>
                    <a:pt x="122720" y="509038"/>
                  </a:lnTo>
                  <a:lnTo>
                    <a:pt x="124424" y="518527"/>
                  </a:lnTo>
                  <a:lnTo>
                    <a:pt x="129512" y="525302"/>
                  </a:lnTo>
                  <a:lnTo>
                    <a:pt x="137948" y="529366"/>
                  </a:lnTo>
                  <a:lnTo>
                    <a:pt x="149696" y="530720"/>
                  </a:lnTo>
                  <a:lnTo>
                    <a:pt x="161445" y="529366"/>
                  </a:lnTo>
                  <a:lnTo>
                    <a:pt x="169881" y="525302"/>
                  </a:lnTo>
                  <a:lnTo>
                    <a:pt x="174968" y="518527"/>
                  </a:lnTo>
                  <a:lnTo>
                    <a:pt x="176672" y="509038"/>
                  </a:lnTo>
                  <a:lnTo>
                    <a:pt x="176672" y="300716"/>
                  </a:lnTo>
                  <a:close/>
                </a:path>
                <a:path w="231775" h="530860">
                  <a:moveTo>
                    <a:pt x="171733" y="94893"/>
                  </a:moveTo>
                  <a:lnTo>
                    <a:pt x="60030" y="94893"/>
                  </a:lnTo>
                  <a:lnTo>
                    <a:pt x="33740" y="97432"/>
                  </a:lnTo>
                  <a:lnTo>
                    <a:pt x="14983" y="105066"/>
                  </a:lnTo>
                  <a:lnTo>
                    <a:pt x="3743" y="117824"/>
                  </a:lnTo>
                  <a:lnTo>
                    <a:pt x="0" y="135734"/>
                  </a:lnTo>
                  <a:lnTo>
                    <a:pt x="0" y="303215"/>
                  </a:lnTo>
                  <a:lnTo>
                    <a:pt x="1386" y="312704"/>
                  </a:lnTo>
                  <a:lnTo>
                    <a:pt x="5532" y="319479"/>
                  </a:lnTo>
                  <a:lnTo>
                    <a:pt x="12422" y="323543"/>
                  </a:lnTo>
                  <a:lnTo>
                    <a:pt x="22036" y="324897"/>
                  </a:lnTo>
                  <a:lnTo>
                    <a:pt x="31541" y="323543"/>
                  </a:lnTo>
                  <a:lnTo>
                    <a:pt x="38374" y="319479"/>
                  </a:lnTo>
                  <a:lnTo>
                    <a:pt x="42499" y="312704"/>
                  </a:lnTo>
                  <a:lnTo>
                    <a:pt x="43883" y="303215"/>
                  </a:lnTo>
                  <a:lnTo>
                    <a:pt x="43883" y="157114"/>
                  </a:lnTo>
                  <a:lnTo>
                    <a:pt x="231384" y="157114"/>
                  </a:lnTo>
                  <a:lnTo>
                    <a:pt x="231384" y="135734"/>
                  </a:lnTo>
                  <a:lnTo>
                    <a:pt x="227647" y="117824"/>
                  </a:lnTo>
                  <a:lnTo>
                    <a:pt x="216447" y="105066"/>
                  </a:lnTo>
                  <a:lnTo>
                    <a:pt x="197803" y="97432"/>
                  </a:lnTo>
                  <a:lnTo>
                    <a:pt x="171733" y="94893"/>
                  </a:lnTo>
                  <a:close/>
                </a:path>
                <a:path w="231775" h="530860">
                  <a:moveTo>
                    <a:pt x="231384" y="157114"/>
                  </a:moveTo>
                  <a:lnTo>
                    <a:pt x="187310" y="157114"/>
                  </a:lnTo>
                  <a:lnTo>
                    <a:pt x="187310" y="303215"/>
                  </a:lnTo>
                  <a:lnTo>
                    <a:pt x="188723" y="312704"/>
                  </a:lnTo>
                  <a:lnTo>
                    <a:pt x="192915" y="319479"/>
                  </a:lnTo>
                  <a:lnTo>
                    <a:pt x="199813" y="323543"/>
                  </a:lnTo>
                  <a:lnTo>
                    <a:pt x="209347" y="324897"/>
                  </a:lnTo>
                  <a:lnTo>
                    <a:pt x="218961" y="323543"/>
                  </a:lnTo>
                  <a:lnTo>
                    <a:pt x="225851" y="319479"/>
                  </a:lnTo>
                  <a:lnTo>
                    <a:pt x="229997" y="312704"/>
                  </a:lnTo>
                  <a:lnTo>
                    <a:pt x="231384" y="303215"/>
                  </a:lnTo>
                  <a:lnTo>
                    <a:pt x="231384" y="157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7783" y="3860056"/>
              <a:ext cx="111546" cy="10667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5802" y="4496383"/>
              <a:ext cx="1787622" cy="71499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48244" y="3963040"/>
              <a:ext cx="231775" cy="436245"/>
            </a:xfrm>
            <a:custGeom>
              <a:avLst/>
              <a:gdLst/>
              <a:ahLst/>
              <a:cxnLst/>
              <a:rect l="l" t="t" r="r" b="b"/>
              <a:pathLst>
                <a:path w="231775" h="436245">
                  <a:moveTo>
                    <a:pt x="231384" y="208321"/>
                  </a:moveTo>
                  <a:lnTo>
                    <a:pt x="229997" y="217810"/>
                  </a:lnTo>
                  <a:lnTo>
                    <a:pt x="225851" y="224585"/>
                  </a:lnTo>
                  <a:lnTo>
                    <a:pt x="218961" y="228649"/>
                  </a:lnTo>
                  <a:lnTo>
                    <a:pt x="209347" y="230003"/>
                  </a:lnTo>
                  <a:lnTo>
                    <a:pt x="199813" y="228649"/>
                  </a:lnTo>
                  <a:lnTo>
                    <a:pt x="192915" y="224585"/>
                  </a:lnTo>
                  <a:lnTo>
                    <a:pt x="188723" y="217810"/>
                  </a:lnTo>
                  <a:lnTo>
                    <a:pt x="187310" y="208321"/>
                  </a:lnTo>
                  <a:lnTo>
                    <a:pt x="187310" y="171794"/>
                  </a:lnTo>
                  <a:lnTo>
                    <a:pt x="187310" y="135271"/>
                  </a:lnTo>
                  <a:lnTo>
                    <a:pt x="187310" y="98748"/>
                  </a:lnTo>
                  <a:lnTo>
                    <a:pt x="187310" y="62221"/>
                  </a:lnTo>
                  <a:lnTo>
                    <a:pt x="183891" y="62221"/>
                  </a:lnTo>
                  <a:lnTo>
                    <a:pt x="180282" y="62221"/>
                  </a:lnTo>
                  <a:lnTo>
                    <a:pt x="176672" y="62221"/>
                  </a:lnTo>
                  <a:lnTo>
                    <a:pt x="176672" y="112490"/>
                  </a:lnTo>
                  <a:lnTo>
                    <a:pt x="176672" y="414144"/>
                  </a:lnTo>
                  <a:lnTo>
                    <a:pt x="174968" y="423633"/>
                  </a:lnTo>
                  <a:lnTo>
                    <a:pt x="169881" y="430408"/>
                  </a:lnTo>
                  <a:lnTo>
                    <a:pt x="161445" y="434472"/>
                  </a:lnTo>
                  <a:lnTo>
                    <a:pt x="149696" y="435826"/>
                  </a:lnTo>
                  <a:lnTo>
                    <a:pt x="137948" y="434472"/>
                  </a:lnTo>
                  <a:lnTo>
                    <a:pt x="129512" y="430408"/>
                  </a:lnTo>
                  <a:lnTo>
                    <a:pt x="124424" y="423633"/>
                  </a:lnTo>
                  <a:lnTo>
                    <a:pt x="122720" y="414144"/>
                  </a:lnTo>
                  <a:lnTo>
                    <a:pt x="122720" y="362064"/>
                  </a:lnTo>
                  <a:lnTo>
                    <a:pt x="122720" y="309983"/>
                  </a:lnTo>
                  <a:lnTo>
                    <a:pt x="122720" y="257903"/>
                  </a:lnTo>
                  <a:lnTo>
                    <a:pt x="122720" y="205822"/>
                  </a:lnTo>
                  <a:lnTo>
                    <a:pt x="117971" y="205822"/>
                  </a:lnTo>
                  <a:lnTo>
                    <a:pt x="113412" y="205822"/>
                  </a:lnTo>
                  <a:lnTo>
                    <a:pt x="108663" y="205822"/>
                  </a:lnTo>
                  <a:lnTo>
                    <a:pt x="108663" y="257903"/>
                  </a:lnTo>
                  <a:lnTo>
                    <a:pt x="108663" y="309983"/>
                  </a:lnTo>
                  <a:lnTo>
                    <a:pt x="108663" y="362064"/>
                  </a:lnTo>
                  <a:lnTo>
                    <a:pt x="108663" y="414144"/>
                  </a:lnTo>
                  <a:lnTo>
                    <a:pt x="106959" y="423633"/>
                  </a:lnTo>
                  <a:lnTo>
                    <a:pt x="101871" y="430408"/>
                  </a:lnTo>
                  <a:lnTo>
                    <a:pt x="93435" y="434472"/>
                  </a:lnTo>
                  <a:lnTo>
                    <a:pt x="81687" y="435826"/>
                  </a:lnTo>
                  <a:lnTo>
                    <a:pt x="69938" y="434472"/>
                  </a:lnTo>
                  <a:lnTo>
                    <a:pt x="61502" y="430408"/>
                  </a:lnTo>
                  <a:lnTo>
                    <a:pt x="56415" y="423633"/>
                  </a:lnTo>
                  <a:lnTo>
                    <a:pt x="54711" y="414144"/>
                  </a:lnTo>
                  <a:lnTo>
                    <a:pt x="54711" y="363866"/>
                  </a:lnTo>
                  <a:lnTo>
                    <a:pt x="54711" y="313589"/>
                  </a:lnTo>
                  <a:lnTo>
                    <a:pt x="54711" y="62221"/>
                  </a:lnTo>
                  <a:lnTo>
                    <a:pt x="51102" y="62221"/>
                  </a:lnTo>
                  <a:lnTo>
                    <a:pt x="47492" y="62221"/>
                  </a:lnTo>
                  <a:lnTo>
                    <a:pt x="43883" y="62221"/>
                  </a:lnTo>
                  <a:lnTo>
                    <a:pt x="43883" y="98748"/>
                  </a:lnTo>
                  <a:lnTo>
                    <a:pt x="43883" y="135271"/>
                  </a:lnTo>
                  <a:lnTo>
                    <a:pt x="43883" y="171794"/>
                  </a:lnTo>
                  <a:lnTo>
                    <a:pt x="43883" y="208321"/>
                  </a:lnTo>
                  <a:lnTo>
                    <a:pt x="42499" y="217810"/>
                  </a:lnTo>
                  <a:lnTo>
                    <a:pt x="38374" y="224585"/>
                  </a:lnTo>
                  <a:lnTo>
                    <a:pt x="31541" y="228649"/>
                  </a:lnTo>
                  <a:lnTo>
                    <a:pt x="22036" y="230003"/>
                  </a:lnTo>
                  <a:lnTo>
                    <a:pt x="12422" y="228649"/>
                  </a:lnTo>
                  <a:lnTo>
                    <a:pt x="5532" y="224585"/>
                  </a:lnTo>
                  <a:lnTo>
                    <a:pt x="1386" y="217810"/>
                  </a:lnTo>
                  <a:lnTo>
                    <a:pt x="0" y="208321"/>
                  </a:lnTo>
                  <a:lnTo>
                    <a:pt x="0" y="166449"/>
                  </a:lnTo>
                  <a:lnTo>
                    <a:pt x="0" y="124581"/>
                  </a:lnTo>
                  <a:lnTo>
                    <a:pt x="0" y="82713"/>
                  </a:lnTo>
                  <a:lnTo>
                    <a:pt x="0" y="40840"/>
                  </a:lnTo>
                  <a:lnTo>
                    <a:pt x="3743" y="22930"/>
                  </a:lnTo>
                  <a:lnTo>
                    <a:pt x="14983" y="10172"/>
                  </a:lnTo>
                  <a:lnTo>
                    <a:pt x="33740" y="2538"/>
                  </a:lnTo>
                  <a:lnTo>
                    <a:pt x="60030" y="0"/>
                  </a:lnTo>
                  <a:lnTo>
                    <a:pt x="87956" y="0"/>
                  </a:lnTo>
                  <a:lnTo>
                    <a:pt x="115882" y="0"/>
                  </a:lnTo>
                  <a:lnTo>
                    <a:pt x="143807" y="0"/>
                  </a:lnTo>
                  <a:lnTo>
                    <a:pt x="171733" y="0"/>
                  </a:lnTo>
                  <a:lnTo>
                    <a:pt x="197803" y="2538"/>
                  </a:lnTo>
                  <a:lnTo>
                    <a:pt x="216447" y="10172"/>
                  </a:lnTo>
                  <a:lnTo>
                    <a:pt x="227647" y="22930"/>
                  </a:lnTo>
                  <a:lnTo>
                    <a:pt x="231384" y="40840"/>
                  </a:lnTo>
                  <a:lnTo>
                    <a:pt x="231384" y="82713"/>
                  </a:lnTo>
                  <a:lnTo>
                    <a:pt x="231384" y="124581"/>
                  </a:lnTo>
                  <a:lnTo>
                    <a:pt x="231384" y="166449"/>
                  </a:lnTo>
                  <a:lnTo>
                    <a:pt x="231384" y="208321"/>
                  </a:lnTo>
                  <a:close/>
                </a:path>
              </a:pathLst>
            </a:custGeom>
            <a:ln w="14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3728" y="4726429"/>
              <a:ext cx="92926" cy="7116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606156" y="4791885"/>
              <a:ext cx="187960" cy="270510"/>
            </a:xfrm>
            <a:custGeom>
              <a:avLst/>
              <a:gdLst/>
              <a:ahLst/>
              <a:cxnLst/>
              <a:rect l="l" t="t" r="r" b="b"/>
              <a:pathLst>
                <a:path w="187960" h="270510">
                  <a:moveTo>
                    <a:pt x="187690" y="161627"/>
                  </a:moveTo>
                  <a:lnTo>
                    <a:pt x="176690" y="161627"/>
                  </a:lnTo>
                  <a:lnTo>
                    <a:pt x="165654" y="161627"/>
                  </a:lnTo>
                  <a:lnTo>
                    <a:pt x="154618" y="161627"/>
                  </a:lnTo>
                  <a:lnTo>
                    <a:pt x="143617" y="161627"/>
                  </a:lnTo>
                  <a:lnTo>
                    <a:pt x="143617" y="185315"/>
                  </a:lnTo>
                  <a:lnTo>
                    <a:pt x="143617" y="209004"/>
                  </a:lnTo>
                  <a:lnTo>
                    <a:pt x="143617" y="232693"/>
                  </a:lnTo>
                  <a:lnTo>
                    <a:pt x="143617" y="256382"/>
                  </a:lnTo>
                  <a:lnTo>
                    <a:pt x="142231" y="262361"/>
                  </a:lnTo>
                  <a:lnTo>
                    <a:pt x="138084" y="266626"/>
                  </a:lnTo>
                  <a:lnTo>
                    <a:pt x="131195" y="269183"/>
                  </a:lnTo>
                  <a:lnTo>
                    <a:pt x="121581" y="270034"/>
                  </a:lnTo>
                  <a:lnTo>
                    <a:pt x="112106" y="269183"/>
                  </a:lnTo>
                  <a:lnTo>
                    <a:pt x="105338" y="266626"/>
                  </a:lnTo>
                  <a:lnTo>
                    <a:pt x="101278" y="262361"/>
                  </a:lnTo>
                  <a:lnTo>
                    <a:pt x="99924" y="256382"/>
                  </a:lnTo>
                  <a:lnTo>
                    <a:pt x="99924" y="232693"/>
                  </a:lnTo>
                  <a:lnTo>
                    <a:pt x="99924" y="209004"/>
                  </a:lnTo>
                  <a:lnTo>
                    <a:pt x="99924" y="185315"/>
                  </a:lnTo>
                  <a:lnTo>
                    <a:pt x="99924" y="161627"/>
                  </a:lnTo>
                  <a:lnTo>
                    <a:pt x="96125" y="161627"/>
                  </a:lnTo>
                  <a:lnTo>
                    <a:pt x="92515" y="161627"/>
                  </a:lnTo>
                  <a:lnTo>
                    <a:pt x="88906" y="161627"/>
                  </a:lnTo>
                  <a:lnTo>
                    <a:pt x="88906" y="185315"/>
                  </a:lnTo>
                  <a:lnTo>
                    <a:pt x="88906" y="209004"/>
                  </a:lnTo>
                  <a:lnTo>
                    <a:pt x="88906" y="232693"/>
                  </a:lnTo>
                  <a:lnTo>
                    <a:pt x="88906" y="256382"/>
                  </a:lnTo>
                  <a:lnTo>
                    <a:pt x="87520" y="262361"/>
                  </a:lnTo>
                  <a:lnTo>
                    <a:pt x="83373" y="266626"/>
                  </a:lnTo>
                  <a:lnTo>
                    <a:pt x="76483" y="269183"/>
                  </a:lnTo>
                  <a:lnTo>
                    <a:pt x="66869" y="270034"/>
                  </a:lnTo>
                  <a:lnTo>
                    <a:pt x="57424" y="269183"/>
                  </a:lnTo>
                  <a:lnTo>
                    <a:pt x="50722" y="266626"/>
                  </a:lnTo>
                  <a:lnTo>
                    <a:pt x="46726" y="262361"/>
                  </a:lnTo>
                  <a:lnTo>
                    <a:pt x="45402" y="256382"/>
                  </a:lnTo>
                  <a:lnTo>
                    <a:pt x="45402" y="232693"/>
                  </a:lnTo>
                  <a:lnTo>
                    <a:pt x="45402" y="209004"/>
                  </a:lnTo>
                  <a:lnTo>
                    <a:pt x="45402" y="185315"/>
                  </a:lnTo>
                  <a:lnTo>
                    <a:pt x="45402" y="161627"/>
                  </a:lnTo>
                  <a:lnTo>
                    <a:pt x="34034" y="161627"/>
                  </a:lnTo>
                  <a:lnTo>
                    <a:pt x="22701" y="161627"/>
                  </a:lnTo>
                  <a:lnTo>
                    <a:pt x="11368" y="161627"/>
                  </a:lnTo>
                  <a:lnTo>
                    <a:pt x="0" y="161627"/>
                  </a:lnTo>
                  <a:lnTo>
                    <a:pt x="11202" y="144615"/>
                  </a:lnTo>
                  <a:lnTo>
                    <a:pt x="22511" y="127702"/>
                  </a:lnTo>
                  <a:lnTo>
                    <a:pt x="33820" y="110784"/>
                  </a:lnTo>
                  <a:lnTo>
                    <a:pt x="45023" y="93759"/>
                  </a:lnTo>
                  <a:lnTo>
                    <a:pt x="45023" y="77586"/>
                  </a:lnTo>
                  <a:lnTo>
                    <a:pt x="45023" y="61414"/>
                  </a:lnTo>
                  <a:lnTo>
                    <a:pt x="45023" y="45246"/>
                  </a:lnTo>
                  <a:lnTo>
                    <a:pt x="45023" y="29085"/>
                  </a:lnTo>
                  <a:lnTo>
                    <a:pt x="42363" y="29085"/>
                  </a:lnTo>
                  <a:lnTo>
                    <a:pt x="39513" y="29085"/>
                  </a:lnTo>
                  <a:lnTo>
                    <a:pt x="36664" y="29085"/>
                  </a:lnTo>
                  <a:lnTo>
                    <a:pt x="36664" y="44218"/>
                  </a:lnTo>
                  <a:lnTo>
                    <a:pt x="36664" y="59351"/>
                  </a:lnTo>
                  <a:lnTo>
                    <a:pt x="36664" y="74484"/>
                  </a:lnTo>
                  <a:lnTo>
                    <a:pt x="36664" y="89618"/>
                  </a:lnTo>
                  <a:lnTo>
                    <a:pt x="36664" y="98526"/>
                  </a:lnTo>
                  <a:lnTo>
                    <a:pt x="30775" y="103061"/>
                  </a:lnTo>
                  <a:lnTo>
                    <a:pt x="18997" y="103061"/>
                  </a:lnTo>
                  <a:lnTo>
                    <a:pt x="7028" y="103061"/>
                  </a:lnTo>
                  <a:lnTo>
                    <a:pt x="949" y="98526"/>
                  </a:lnTo>
                  <a:lnTo>
                    <a:pt x="949" y="29085"/>
                  </a:lnTo>
                  <a:lnTo>
                    <a:pt x="3971" y="16360"/>
                  </a:lnTo>
                  <a:lnTo>
                    <a:pt x="13012" y="7271"/>
                  </a:lnTo>
                  <a:lnTo>
                    <a:pt x="28038" y="1817"/>
                  </a:lnTo>
                  <a:lnTo>
                    <a:pt x="49012" y="0"/>
                  </a:lnTo>
                  <a:lnTo>
                    <a:pt x="71523" y="0"/>
                  </a:lnTo>
                  <a:lnTo>
                    <a:pt x="94035" y="0"/>
                  </a:lnTo>
                  <a:lnTo>
                    <a:pt x="116546" y="0"/>
                  </a:lnTo>
                  <a:lnTo>
                    <a:pt x="139058" y="0"/>
                  </a:lnTo>
                  <a:lnTo>
                    <a:pt x="160032" y="1817"/>
                  </a:lnTo>
                  <a:lnTo>
                    <a:pt x="175057" y="7271"/>
                  </a:lnTo>
                  <a:lnTo>
                    <a:pt x="184099" y="16360"/>
                  </a:lnTo>
                  <a:lnTo>
                    <a:pt x="187120" y="29085"/>
                  </a:lnTo>
                  <a:lnTo>
                    <a:pt x="187120" y="44218"/>
                  </a:lnTo>
                  <a:lnTo>
                    <a:pt x="187120" y="59351"/>
                  </a:lnTo>
                  <a:lnTo>
                    <a:pt x="187120" y="74484"/>
                  </a:lnTo>
                  <a:lnTo>
                    <a:pt x="187120" y="89618"/>
                  </a:lnTo>
                  <a:lnTo>
                    <a:pt x="187120" y="98526"/>
                  </a:lnTo>
                  <a:lnTo>
                    <a:pt x="181421" y="103061"/>
                  </a:lnTo>
                  <a:lnTo>
                    <a:pt x="170023" y="103061"/>
                  </a:lnTo>
                  <a:lnTo>
                    <a:pt x="158245" y="103061"/>
                  </a:lnTo>
                  <a:lnTo>
                    <a:pt x="152356" y="98526"/>
                  </a:lnTo>
                  <a:lnTo>
                    <a:pt x="152356" y="29085"/>
                  </a:lnTo>
                  <a:lnTo>
                    <a:pt x="149506" y="29085"/>
                  </a:lnTo>
                  <a:lnTo>
                    <a:pt x="146467" y="29085"/>
                  </a:lnTo>
                  <a:lnTo>
                    <a:pt x="143617" y="29085"/>
                  </a:lnTo>
                  <a:lnTo>
                    <a:pt x="143617" y="45246"/>
                  </a:lnTo>
                  <a:lnTo>
                    <a:pt x="143617" y="61414"/>
                  </a:lnTo>
                  <a:lnTo>
                    <a:pt x="143617" y="77586"/>
                  </a:lnTo>
                  <a:lnTo>
                    <a:pt x="143617" y="93759"/>
                  </a:lnTo>
                  <a:lnTo>
                    <a:pt x="154644" y="110774"/>
                  </a:lnTo>
                  <a:lnTo>
                    <a:pt x="165725" y="127693"/>
                  </a:lnTo>
                  <a:lnTo>
                    <a:pt x="176770" y="144612"/>
                  </a:lnTo>
                  <a:lnTo>
                    <a:pt x="187690" y="161627"/>
                  </a:lnTo>
                  <a:close/>
                </a:path>
              </a:pathLst>
            </a:custGeom>
            <a:ln w="15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34009" y="4702313"/>
              <a:ext cx="161290" cy="378460"/>
            </a:xfrm>
            <a:custGeom>
              <a:avLst/>
              <a:gdLst/>
              <a:ahLst/>
              <a:cxnLst/>
              <a:rect l="l" t="t" r="r" b="b"/>
              <a:pathLst>
                <a:path w="161289" h="378460">
                  <a:moveTo>
                    <a:pt x="89286" y="0"/>
                  </a:moveTo>
                  <a:lnTo>
                    <a:pt x="71048" y="0"/>
                  </a:lnTo>
                  <a:lnTo>
                    <a:pt x="63260" y="2822"/>
                  </a:lnTo>
                  <a:lnTo>
                    <a:pt x="56991" y="8954"/>
                  </a:lnTo>
                  <a:lnTo>
                    <a:pt x="50342" y="15063"/>
                  </a:lnTo>
                  <a:lnTo>
                    <a:pt x="47112" y="22375"/>
                  </a:lnTo>
                  <a:lnTo>
                    <a:pt x="47112" y="39614"/>
                  </a:lnTo>
                  <a:lnTo>
                    <a:pt x="80357" y="64465"/>
                  </a:lnTo>
                  <a:lnTo>
                    <a:pt x="86840" y="63842"/>
                  </a:lnTo>
                  <a:lnTo>
                    <a:pt x="113602" y="39614"/>
                  </a:lnTo>
                  <a:lnTo>
                    <a:pt x="113602" y="22375"/>
                  </a:lnTo>
                  <a:lnTo>
                    <a:pt x="110372" y="15063"/>
                  </a:lnTo>
                  <a:lnTo>
                    <a:pt x="97074" y="2822"/>
                  </a:lnTo>
                  <a:lnTo>
                    <a:pt x="89286" y="0"/>
                  </a:lnTo>
                  <a:close/>
                </a:path>
                <a:path w="161289" h="378460">
                  <a:moveTo>
                    <a:pt x="123100" y="111924"/>
                  </a:moveTo>
                  <a:lnTo>
                    <a:pt x="38184" y="111924"/>
                  </a:lnTo>
                  <a:lnTo>
                    <a:pt x="38184" y="372957"/>
                  </a:lnTo>
                  <a:lnTo>
                    <a:pt x="44453" y="378094"/>
                  </a:lnTo>
                  <a:lnTo>
                    <a:pt x="69339" y="378094"/>
                  </a:lnTo>
                  <a:lnTo>
                    <a:pt x="75608" y="372957"/>
                  </a:lnTo>
                  <a:lnTo>
                    <a:pt x="75608" y="214222"/>
                  </a:lnTo>
                  <a:lnTo>
                    <a:pt x="123100" y="214222"/>
                  </a:lnTo>
                  <a:lnTo>
                    <a:pt x="123100" y="111924"/>
                  </a:lnTo>
                  <a:close/>
                </a:path>
                <a:path w="161289" h="378460">
                  <a:moveTo>
                    <a:pt x="123100" y="214222"/>
                  </a:moveTo>
                  <a:lnTo>
                    <a:pt x="85486" y="214222"/>
                  </a:lnTo>
                  <a:lnTo>
                    <a:pt x="85486" y="372957"/>
                  </a:lnTo>
                  <a:lnTo>
                    <a:pt x="91945" y="378094"/>
                  </a:lnTo>
                  <a:lnTo>
                    <a:pt x="116641" y="378094"/>
                  </a:lnTo>
                  <a:lnTo>
                    <a:pt x="123100" y="372957"/>
                  </a:lnTo>
                  <a:lnTo>
                    <a:pt x="123100" y="214222"/>
                  </a:lnTo>
                  <a:close/>
                </a:path>
                <a:path w="161289" h="378460">
                  <a:moveTo>
                    <a:pt x="119681" y="67612"/>
                  </a:moveTo>
                  <a:lnTo>
                    <a:pt x="41793" y="67612"/>
                  </a:lnTo>
                  <a:lnTo>
                    <a:pt x="23482" y="69417"/>
                  </a:lnTo>
                  <a:lnTo>
                    <a:pt x="10424" y="74849"/>
                  </a:lnTo>
                  <a:lnTo>
                    <a:pt x="2603" y="83934"/>
                  </a:lnTo>
                  <a:lnTo>
                    <a:pt x="0" y="96698"/>
                  </a:lnTo>
                  <a:lnTo>
                    <a:pt x="0" y="226324"/>
                  </a:lnTo>
                  <a:lnTo>
                    <a:pt x="5129" y="231461"/>
                  </a:lnTo>
                  <a:lnTo>
                    <a:pt x="25456" y="231461"/>
                  </a:lnTo>
                  <a:lnTo>
                    <a:pt x="30585" y="226324"/>
                  </a:lnTo>
                  <a:lnTo>
                    <a:pt x="30585" y="111924"/>
                  </a:lnTo>
                  <a:lnTo>
                    <a:pt x="161095" y="111924"/>
                  </a:lnTo>
                  <a:lnTo>
                    <a:pt x="161095" y="96698"/>
                  </a:lnTo>
                  <a:lnTo>
                    <a:pt x="158497" y="83934"/>
                  </a:lnTo>
                  <a:lnTo>
                    <a:pt x="150717" y="74849"/>
                  </a:lnTo>
                  <a:lnTo>
                    <a:pt x="137773" y="69417"/>
                  </a:lnTo>
                  <a:lnTo>
                    <a:pt x="119681" y="67612"/>
                  </a:lnTo>
                  <a:close/>
                </a:path>
                <a:path w="161289" h="378460">
                  <a:moveTo>
                    <a:pt x="161095" y="111924"/>
                  </a:moveTo>
                  <a:lnTo>
                    <a:pt x="130509" y="111924"/>
                  </a:lnTo>
                  <a:lnTo>
                    <a:pt x="130509" y="226324"/>
                  </a:lnTo>
                  <a:lnTo>
                    <a:pt x="135828" y="231461"/>
                  </a:lnTo>
                  <a:lnTo>
                    <a:pt x="155965" y="231461"/>
                  </a:lnTo>
                  <a:lnTo>
                    <a:pt x="161095" y="226324"/>
                  </a:lnTo>
                  <a:lnTo>
                    <a:pt x="161095" y="111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7" y="4694239"/>
              <a:ext cx="82639" cy="8061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234009" y="4769926"/>
              <a:ext cx="161290" cy="310515"/>
            </a:xfrm>
            <a:custGeom>
              <a:avLst/>
              <a:gdLst/>
              <a:ahLst/>
              <a:cxnLst/>
              <a:rect l="l" t="t" r="r" b="b"/>
              <a:pathLst>
                <a:path w="161289" h="310514">
                  <a:moveTo>
                    <a:pt x="161095" y="148414"/>
                  </a:moveTo>
                  <a:lnTo>
                    <a:pt x="161095" y="158711"/>
                  </a:lnTo>
                  <a:lnTo>
                    <a:pt x="155965" y="163848"/>
                  </a:lnTo>
                  <a:lnTo>
                    <a:pt x="145897" y="163848"/>
                  </a:lnTo>
                  <a:lnTo>
                    <a:pt x="135828" y="163848"/>
                  </a:lnTo>
                  <a:lnTo>
                    <a:pt x="130509" y="158711"/>
                  </a:lnTo>
                  <a:lnTo>
                    <a:pt x="130509" y="148414"/>
                  </a:lnTo>
                  <a:lnTo>
                    <a:pt x="130509" y="122386"/>
                  </a:lnTo>
                  <a:lnTo>
                    <a:pt x="130509" y="96363"/>
                  </a:lnTo>
                  <a:lnTo>
                    <a:pt x="130509" y="70339"/>
                  </a:lnTo>
                  <a:lnTo>
                    <a:pt x="130509" y="44311"/>
                  </a:lnTo>
                  <a:lnTo>
                    <a:pt x="128040" y="44311"/>
                  </a:lnTo>
                  <a:lnTo>
                    <a:pt x="125570" y="44311"/>
                  </a:lnTo>
                  <a:lnTo>
                    <a:pt x="123100" y="44311"/>
                  </a:lnTo>
                  <a:lnTo>
                    <a:pt x="123100" y="94458"/>
                  </a:lnTo>
                  <a:lnTo>
                    <a:pt x="123100" y="305344"/>
                  </a:lnTo>
                  <a:lnTo>
                    <a:pt x="116641" y="310481"/>
                  </a:lnTo>
                  <a:lnTo>
                    <a:pt x="104293" y="310481"/>
                  </a:lnTo>
                  <a:lnTo>
                    <a:pt x="91945" y="310481"/>
                  </a:lnTo>
                  <a:lnTo>
                    <a:pt x="85486" y="305344"/>
                  </a:lnTo>
                  <a:lnTo>
                    <a:pt x="85486" y="146609"/>
                  </a:lnTo>
                  <a:lnTo>
                    <a:pt x="82257" y="146609"/>
                  </a:lnTo>
                  <a:lnTo>
                    <a:pt x="79027" y="146609"/>
                  </a:lnTo>
                  <a:lnTo>
                    <a:pt x="75608" y="146609"/>
                  </a:lnTo>
                  <a:lnTo>
                    <a:pt x="75608" y="183713"/>
                  </a:lnTo>
                  <a:lnTo>
                    <a:pt x="75608" y="220820"/>
                  </a:lnTo>
                  <a:lnTo>
                    <a:pt x="75608" y="257930"/>
                  </a:lnTo>
                  <a:lnTo>
                    <a:pt x="75608" y="295047"/>
                  </a:lnTo>
                  <a:lnTo>
                    <a:pt x="75608" y="305344"/>
                  </a:lnTo>
                  <a:lnTo>
                    <a:pt x="69339" y="310481"/>
                  </a:lnTo>
                  <a:lnTo>
                    <a:pt x="56991" y="310481"/>
                  </a:lnTo>
                  <a:lnTo>
                    <a:pt x="44453" y="310481"/>
                  </a:lnTo>
                  <a:lnTo>
                    <a:pt x="38184" y="305344"/>
                  </a:lnTo>
                  <a:lnTo>
                    <a:pt x="38184" y="44311"/>
                  </a:lnTo>
                  <a:lnTo>
                    <a:pt x="35714" y="44311"/>
                  </a:lnTo>
                  <a:lnTo>
                    <a:pt x="33054" y="44311"/>
                  </a:lnTo>
                  <a:lnTo>
                    <a:pt x="30585" y="44311"/>
                  </a:lnTo>
                  <a:lnTo>
                    <a:pt x="30585" y="70339"/>
                  </a:lnTo>
                  <a:lnTo>
                    <a:pt x="30585" y="96363"/>
                  </a:lnTo>
                  <a:lnTo>
                    <a:pt x="30585" y="122386"/>
                  </a:lnTo>
                  <a:lnTo>
                    <a:pt x="30585" y="148414"/>
                  </a:lnTo>
                  <a:lnTo>
                    <a:pt x="30585" y="158711"/>
                  </a:lnTo>
                  <a:lnTo>
                    <a:pt x="25456" y="163848"/>
                  </a:lnTo>
                  <a:lnTo>
                    <a:pt x="15387" y="163848"/>
                  </a:lnTo>
                  <a:lnTo>
                    <a:pt x="5129" y="163848"/>
                  </a:lnTo>
                  <a:lnTo>
                    <a:pt x="0" y="158711"/>
                  </a:lnTo>
                  <a:lnTo>
                    <a:pt x="0" y="29085"/>
                  </a:lnTo>
                  <a:lnTo>
                    <a:pt x="2603" y="16321"/>
                  </a:lnTo>
                  <a:lnTo>
                    <a:pt x="10424" y="7236"/>
                  </a:lnTo>
                  <a:lnTo>
                    <a:pt x="23482" y="1804"/>
                  </a:lnTo>
                  <a:lnTo>
                    <a:pt x="41793" y="0"/>
                  </a:lnTo>
                  <a:lnTo>
                    <a:pt x="61283" y="0"/>
                  </a:lnTo>
                  <a:lnTo>
                    <a:pt x="80737" y="0"/>
                  </a:lnTo>
                  <a:lnTo>
                    <a:pt x="100191" y="0"/>
                  </a:lnTo>
                  <a:lnTo>
                    <a:pt x="119681" y="0"/>
                  </a:lnTo>
                  <a:lnTo>
                    <a:pt x="137773" y="1804"/>
                  </a:lnTo>
                  <a:lnTo>
                    <a:pt x="150717" y="7236"/>
                  </a:lnTo>
                  <a:lnTo>
                    <a:pt x="158497" y="16321"/>
                  </a:lnTo>
                  <a:lnTo>
                    <a:pt x="161095" y="29085"/>
                  </a:lnTo>
                  <a:lnTo>
                    <a:pt x="161095" y="58918"/>
                  </a:lnTo>
                  <a:lnTo>
                    <a:pt x="161095" y="88750"/>
                  </a:lnTo>
                  <a:lnTo>
                    <a:pt x="161095" y="118582"/>
                  </a:lnTo>
                  <a:lnTo>
                    <a:pt x="161095" y="148414"/>
                  </a:lnTo>
                  <a:close/>
                </a:path>
              </a:pathLst>
            </a:custGeom>
            <a:ln w="14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90652" y="4702313"/>
              <a:ext cx="161290" cy="378460"/>
            </a:xfrm>
            <a:custGeom>
              <a:avLst/>
              <a:gdLst/>
              <a:ahLst/>
              <a:cxnLst/>
              <a:rect l="l" t="t" r="r" b="b"/>
              <a:pathLst>
                <a:path w="161289" h="378460">
                  <a:moveTo>
                    <a:pt x="89286" y="0"/>
                  </a:moveTo>
                  <a:lnTo>
                    <a:pt x="71048" y="0"/>
                  </a:lnTo>
                  <a:lnTo>
                    <a:pt x="63260" y="2822"/>
                  </a:lnTo>
                  <a:lnTo>
                    <a:pt x="56991" y="8954"/>
                  </a:lnTo>
                  <a:lnTo>
                    <a:pt x="50342" y="15063"/>
                  </a:lnTo>
                  <a:lnTo>
                    <a:pt x="47112" y="22375"/>
                  </a:lnTo>
                  <a:lnTo>
                    <a:pt x="47112" y="39614"/>
                  </a:lnTo>
                  <a:lnTo>
                    <a:pt x="80357" y="64465"/>
                  </a:lnTo>
                  <a:lnTo>
                    <a:pt x="86840" y="63842"/>
                  </a:lnTo>
                  <a:lnTo>
                    <a:pt x="113602" y="39614"/>
                  </a:lnTo>
                  <a:lnTo>
                    <a:pt x="113602" y="22375"/>
                  </a:lnTo>
                  <a:lnTo>
                    <a:pt x="110372" y="15063"/>
                  </a:lnTo>
                  <a:lnTo>
                    <a:pt x="97074" y="2822"/>
                  </a:lnTo>
                  <a:lnTo>
                    <a:pt x="89286" y="0"/>
                  </a:lnTo>
                  <a:close/>
                </a:path>
                <a:path w="161289" h="378460">
                  <a:moveTo>
                    <a:pt x="123100" y="111924"/>
                  </a:moveTo>
                  <a:lnTo>
                    <a:pt x="38184" y="111924"/>
                  </a:lnTo>
                  <a:lnTo>
                    <a:pt x="38184" y="372957"/>
                  </a:lnTo>
                  <a:lnTo>
                    <a:pt x="44453" y="378094"/>
                  </a:lnTo>
                  <a:lnTo>
                    <a:pt x="69339" y="378094"/>
                  </a:lnTo>
                  <a:lnTo>
                    <a:pt x="75608" y="372957"/>
                  </a:lnTo>
                  <a:lnTo>
                    <a:pt x="75608" y="214222"/>
                  </a:lnTo>
                  <a:lnTo>
                    <a:pt x="123100" y="214222"/>
                  </a:lnTo>
                  <a:lnTo>
                    <a:pt x="123100" y="111924"/>
                  </a:lnTo>
                  <a:close/>
                </a:path>
                <a:path w="161289" h="378460">
                  <a:moveTo>
                    <a:pt x="123100" y="214222"/>
                  </a:moveTo>
                  <a:lnTo>
                    <a:pt x="85486" y="214222"/>
                  </a:lnTo>
                  <a:lnTo>
                    <a:pt x="85486" y="372957"/>
                  </a:lnTo>
                  <a:lnTo>
                    <a:pt x="91945" y="378094"/>
                  </a:lnTo>
                  <a:lnTo>
                    <a:pt x="116641" y="378094"/>
                  </a:lnTo>
                  <a:lnTo>
                    <a:pt x="123100" y="372957"/>
                  </a:lnTo>
                  <a:lnTo>
                    <a:pt x="123100" y="214222"/>
                  </a:lnTo>
                  <a:close/>
                </a:path>
                <a:path w="161289" h="378460">
                  <a:moveTo>
                    <a:pt x="119681" y="67612"/>
                  </a:moveTo>
                  <a:lnTo>
                    <a:pt x="41793" y="67612"/>
                  </a:lnTo>
                  <a:lnTo>
                    <a:pt x="23482" y="69417"/>
                  </a:lnTo>
                  <a:lnTo>
                    <a:pt x="10424" y="74849"/>
                  </a:lnTo>
                  <a:lnTo>
                    <a:pt x="2603" y="83934"/>
                  </a:lnTo>
                  <a:lnTo>
                    <a:pt x="0" y="96698"/>
                  </a:lnTo>
                  <a:lnTo>
                    <a:pt x="0" y="226324"/>
                  </a:lnTo>
                  <a:lnTo>
                    <a:pt x="5129" y="231461"/>
                  </a:lnTo>
                  <a:lnTo>
                    <a:pt x="25456" y="231461"/>
                  </a:lnTo>
                  <a:lnTo>
                    <a:pt x="30585" y="226324"/>
                  </a:lnTo>
                  <a:lnTo>
                    <a:pt x="30585" y="111924"/>
                  </a:lnTo>
                  <a:lnTo>
                    <a:pt x="161095" y="111924"/>
                  </a:lnTo>
                  <a:lnTo>
                    <a:pt x="161095" y="96698"/>
                  </a:lnTo>
                  <a:lnTo>
                    <a:pt x="158497" y="83934"/>
                  </a:lnTo>
                  <a:lnTo>
                    <a:pt x="150717" y="74849"/>
                  </a:lnTo>
                  <a:lnTo>
                    <a:pt x="137773" y="69417"/>
                  </a:lnTo>
                  <a:lnTo>
                    <a:pt x="119681" y="67612"/>
                  </a:lnTo>
                  <a:close/>
                </a:path>
                <a:path w="161289" h="378460">
                  <a:moveTo>
                    <a:pt x="161095" y="111924"/>
                  </a:moveTo>
                  <a:lnTo>
                    <a:pt x="130509" y="111924"/>
                  </a:lnTo>
                  <a:lnTo>
                    <a:pt x="130509" y="226324"/>
                  </a:lnTo>
                  <a:lnTo>
                    <a:pt x="135828" y="231461"/>
                  </a:lnTo>
                  <a:lnTo>
                    <a:pt x="155965" y="231461"/>
                  </a:lnTo>
                  <a:lnTo>
                    <a:pt x="161095" y="226324"/>
                  </a:lnTo>
                  <a:lnTo>
                    <a:pt x="161095" y="111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689" y="4694239"/>
              <a:ext cx="82639" cy="8061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90651" y="4769926"/>
              <a:ext cx="161290" cy="310515"/>
            </a:xfrm>
            <a:custGeom>
              <a:avLst/>
              <a:gdLst/>
              <a:ahLst/>
              <a:cxnLst/>
              <a:rect l="l" t="t" r="r" b="b"/>
              <a:pathLst>
                <a:path w="161289" h="310514">
                  <a:moveTo>
                    <a:pt x="161095" y="148414"/>
                  </a:moveTo>
                  <a:lnTo>
                    <a:pt x="161095" y="158711"/>
                  </a:lnTo>
                  <a:lnTo>
                    <a:pt x="155965" y="163848"/>
                  </a:lnTo>
                  <a:lnTo>
                    <a:pt x="145897" y="163848"/>
                  </a:lnTo>
                  <a:lnTo>
                    <a:pt x="135828" y="163848"/>
                  </a:lnTo>
                  <a:lnTo>
                    <a:pt x="130509" y="158711"/>
                  </a:lnTo>
                  <a:lnTo>
                    <a:pt x="130509" y="148414"/>
                  </a:lnTo>
                  <a:lnTo>
                    <a:pt x="130509" y="122386"/>
                  </a:lnTo>
                  <a:lnTo>
                    <a:pt x="130509" y="96363"/>
                  </a:lnTo>
                  <a:lnTo>
                    <a:pt x="130509" y="70339"/>
                  </a:lnTo>
                  <a:lnTo>
                    <a:pt x="130509" y="44311"/>
                  </a:lnTo>
                  <a:lnTo>
                    <a:pt x="128040" y="44311"/>
                  </a:lnTo>
                  <a:lnTo>
                    <a:pt x="125570" y="44311"/>
                  </a:lnTo>
                  <a:lnTo>
                    <a:pt x="123100" y="44311"/>
                  </a:lnTo>
                  <a:lnTo>
                    <a:pt x="123100" y="94458"/>
                  </a:lnTo>
                  <a:lnTo>
                    <a:pt x="123100" y="305344"/>
                  </a:lnTo>
                  <a:lnTo>
                    <a:pt x="116641" y="310481"/>
                  </a:lnTo>
                  <a:lnTo>
                    <a:pt x="104293" y="310481"/>
                  </a:lnTo>
                  <a:lnTo>
                    <a:pt x="91945" y="310481"/>
                  </a:lnTo>
                  <a:lnTo>
                    <a:pt x="85486" y="305344"/>
                  </a:lnTo>
                  <a:lnTo>
                    <a:pt x="85486" y="146609"/>
                  </a:lnTo>
                  <a:lnTo>
                    <a:pt x="82257" y="146609"/>
                  </a:lnTo>
                  <a:lnTo>
                    <a:pt x="79027" y="146609"/>
                  </a:lnTo>
                  <a:lnTo>
                    <a:pt x="75608" y="146609"/>
                  </a:lnTo>
                  <a:lnTo>
                    <a:pt x="75608" y="183713"/>
                  </a:lnTo>
                  <a:lnTo>
                    <a:pt x="75608" y="220820"/>
                  </a:lnTo>
                  <a:lnTo>
                    <a:pt x="75608" y="257930"/>
                  </a:lnTo>
                  <a:lnTo>
                    <a:pt x="75608" y="295047"/>
                  </a:lnTo>
                  <a:lnTo>
                    <a:pt x="75608" y="305344"/>
                  </a:lnTo>
                  <a:lnTo>
                    <a:pt x="69339" y="310481"/>
                  </a:lnTo>
                  <a:lnTo>
                    <a:pt x="56991" y="310481"/>
                  </a:lnTo>
                  <a:lnTo>
                    <a:pt x="44453" y="310481"/>
                  </a:lnTo>
                  <a:lnTo>
                    <a:pt x="38184" y="305344"/>
                  </a:lnTo>
                  <a:lnTo>
                    <a:pt x="38184" y="44311"/>
                  </a:lnTo>
                  <a:lnTo>
                    <a:pt x="35714" y="44311"/>
                  </a:lnTo>
                  <a:lnTo>
                    <a:pt x="33054" y="44311"/>
                  </a:lnTo>
                  <a:lnTo>
                    <a:pt x="30585" y="44311"/>
                  </a:lnTo>
                  <a:lnTo>
                    <a:pt x="30585" y="70339"/>
                  </a:lnTo>
                  <a:lnTo>
                    <a:pt x="30585" y="96363"/>
                  </a:lnTo>
                  <a:lnTo>
                    <a:pt x="30585" y="122386"/>
                  </a:lnTo>
                  <a:lnTo>
                    <a:pt x="30585" y="148414"/>
                  </a:lnTo>
                  <a:lnTo>
                    <a:pt x="30585" y="158711"/>
                  </a:lnTo>
                  <a:lnTo>
                    <a:pt x="25456" y="163848"/>
                  </a:lnTo>
                  <a:lnTo>
                    <a:pt x="15387" y="163848"/>
                  </a:lnTo>
                  <a:lnTo>
                    <a:pt x="5129" y="163848"/>
                  </a:lnTo>
                  <a:lnTo>
                    <a:pt x="0" y="158711"/>
                  </a:lnTo>
                  <a:lnTo>
                    <a:pt x="0" y="29085"/>
                  </a:lnTo>
                  <a:lnTo>
                    <a:pt x="2603" y="16321"/>
                  </a:lnTo>
                  <a:lnTo>
                    <a:pt x="10424" y="7236"/>
                  </a:lnTo>
                  <a:lnTo>
                    <a:pt x="23482" y="1804"/>
                  </a:lnTo>
                  <a:lnTo>
                    <a:pt x="41793" y="0"/>
                  </a:lnTo>
                  <a:lnTo>
                    <a:pt x="61283" y="0"/>
                  </a:lnTo>
                  <a:lnTo>
                    <a:pt x="80737" y="0"/>
                  </a:lnTo>
                  <a:lnTo>
                    <a:pt x="100191" y="0"/>
                  </a:lnTo>
                  <a:lnTo>
                    <a:pt x="119681" y="0"/>
                  </a:lnTo>
                  <a:lnTo>
                    <a:pt x="137773" y="1804"/>
                  </a:lnTo>
                  <a:lnTo>
                    <a:pt x="150717" y="7236"/>
                  </a:lnTo>
                  <a:lnTo>
                    <a:pt x="158497" y="16321"/>
                  </a:lnTo>
                  <a:lnTo>
                    <a:pt x="161095" y="29085"/>
                  </a:lnTo>
                  <a:lnTo>
                    <a:pt x="161095" y="58918"/>
                  </a:lnTo>
                  <a:lnTo>
                    <a:pt x="161095" y="88750"/>
                  </a:lnTo>
                  <a:lnTo>
                    <a:pt x="161095" y="118582"/>
                  </a:lnTo>
                  <a:lnTo>
                    <a:pt x="161095" y="148414"/>
                  </a:lnTo>
                  <a:close/>
                </a:path>
              </a:pathLst>
            </a:custGeom>
            <a:ln w="14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5165" y="4887427"/>
              <a:ext cx="330548" cy="3089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2516" y="4887427"/>
              <a:ext cx="330548" cy="30890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3720" y="4887427"/>
              <a:ext cx="330548" cy="30890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026186" y="3987313"/>
              <a:ext cx="248920" cy="516890"/>
            </a:xfrm>
            <a:custGeom>
              <a:avLst/>
              <a:gdLst/>
              <a:ahLst/>
              <a:cxnLst/>
              <a:rect l="l" t="t" r="r" b="b"/>
              <a:pathLst>
                <a:path w="248920" h="516889">
                  <a:moveTo>
                    <a:pt x="124620" y="0"/>
                  </a:moveTo>
                  <a:lnTo>
                    <a:pt x="82233" y="19211"/>
                  </a:lnTo>
                  <a:lnTo>
                    <a:pt x="73898" y="43108"/>
                  </a:lnTo>
                  <a:lnTo>
                    <a:pt x="74800" y="51661"/>
                  </a:lnTo>
                  <a:lnTo>
                    <a:pt x="105124" y="83040"/>
                  </a:lnTo>
                  <a:lnTo>
                    <a:pt x="124620" y="86239"/>
                  </a:lnTo>
                  <a:lnTo>
                    <a:pt x="134558" y="85440"/>
                  </a:lnTo>
                  <a:lnTo>
                    <a:pt x="171305" y="59522"/>
                  </a:lnTo>
                  <a:lnTo>
                    <a:pt x="174962" y="43108"/>
                  </a:lnTo>
                  <a:lnTo>
                    <a:pt x="174042" y="34517"/>
                  </a:lnTo>
                  <a:lnTo>
                    <a:pt x="143855" y="3037"/>
                  </a:lnTo>
                  <a:lnTo>
                    <a:pt x="124620" y="0"/>
                  </a:lnTo>
                  <a:close/>
                </a:path>
                <a:path w="248920" h="516889">
                  <a:moveTo>
                    <a:pt x="117591" y="345606"/>
                  </a:moveTo>
                  <a:lnTo>
                    <a:pt x="60030" y="345606"/>
                  </a:lnTo>
                  <a:lnTo>
                    <a:pt x="60030" y="495293"/>
                  </a:lnTo>
                  <a:lnTo>
                    <a:pt x="61781" y="504722"/>
                  </a:lnTo>
                  <a:lnTo>
                    <a:pt x="67059" y="511453"/>
                  </a:lnTo>
                  <a:lnTo>
                    <a:pt x="75899" y="515491"/>
                  </a:lnTo>
                  <a:lnTo>
                    <a:pt x="88336" y="516836"/>
                  </a:lnTo>
                  <a:lnTo>
                    <a:pt x="101162" y="515491"/>
                  </a:lnTo>
                  <a:lnTo>
                    <a:pt x="110301" y="511453"/>
                  </a:lnTo>
                  <a:lnTo>
                    <a:pt x="115772" y="504722"/>
                  </a:lnTo>
                  <a:lnTo>
                    <a:pt x="117591" y="495293"/>
                  </a:lnTo>
                  <a:lnTo>
                    <a:pt x="117591" y="345606"/>
                  </a:lnTo>
                  <a:close/>
                </a:path>
                <a:path w="248920" h="516889">
                  <a:moveTo>
                    <a:pt x="190160" y="345606"/>
                  </a:moveTo>
                  <a:lnTo>
                    <a:pt x="132219" y="345606"/>
                  </a:lnTo>
                  <a:lnTo>
                    <a:pt x="132219" y="495293"/>
                  </a:lnTo>
                  <a:lnTo>
                    <a:pt x="134030" y="504722"/>
                  </a:lnTo>
                  <a:lnTo>
                    <a:pt x="139438" y="511453"/>
                  </a:lnTo>
                  <a:lnTo>
                    <a:pt x="148408" y="515491"/>
                  </a:lnTo>
                  <a:lnTo>
                    <a:pt x="160905" y="516836"/>
                  </a:lnTo>
                  <a:lnTo>
                    <a:pt x="173650" y="515491"/>
                  </a:lnTo>
                  <a:lnTo>
                    <a:pt x="182799" y="511453"/>
                  </a:lnTo>
                  <a:lnTo>
                    <a:pt x="188314" y="504722"/>
                  </a:lnTo>
                  <a:lnTo>
                    <a:pt x="190160" y="495293"/>
                  </a:lnTo>
                  <a:lnTo>
                    <a:pt x="190160" y="345606"/>
                  </a:lnTo>
                  <a:close/>
                </a:path>
                <a:path w="248920" h="516889">
                  <a:moveTo>
                    <a:pt x="190160" y="136243"/>
                  </a:moveTo>
                  <a:lnTo>
                    <a:pt x="59650" y="136243"/>
                  </a:lnTo>
                  <a:lnTo>
                    <a:pt x="59650" y="238426"/>
                  </a:lnTo>
                  <a:lnTo>
                    <a:pt x="44827" y="265276"/>
                  </a:lnTo>
                  <a:lnTo>
                    <a:pt x="14823" y="318743"/>
                  </a:lnTo>
                  <a:lnTo>
                    <a:pt x="0" y="345606"/>
                  </a:lnTo>
                  <a:lnTo>
                    <a:pt x="248481" y="345606"/>
                  </a:lnTo>
                  <a:lnTo>
                    <a:pt x="233945" y="318743"/>
                  </a:lnTo>
                  <a:lnTo>
                    <a:pt x="204589" y="265276"/>
                  </a:lnTo>
                  <a:lnTo>
                    <a:pt x="190160" y="238426"/>
                  </a:lnTo>
                  <a:lnTo>
                    <a:pt x="190160" y="136243"/>
                  </a:lnTo>
                  <a:close/>
                </a:path>
                <a:path w="248920" h="516889">
                  <a:moveTo>
                    <a:pt x="183891" y="90312"/>
                  </a:moveTo>
                  <a:lnTo>
                    <a:pt x="64969" y="90312"/>
                  </a:lnTo>
                  <a:lnTo>
                    <a:pt x="37154" y="93180"/>
                  </a:lnTo>
                  <a:lnTo>
                    <a:pt x="17263" y="101789"/>
                  </a:lnTo>
                  <a:lnTo>
                    <a:pt x="5316" y="116142"/>
                  </a:lnTo>
                  <a:lnTo>
                    <a:pt x="1329" y="136243"/>
                  </a:lnTo>
                  <a:lnTo>
                    <a:pt x="1329" y="231854"/>
                  </a:lnTo>
                  <a:lnTo>
                    <a:pt x="2825" y="241112"/>
                  </a:lnTo>
                  <a:lnTo>
                    <a:pt x="7313" y="247762"/>
                  </a:lnTo>
                  <a:lnTo>
                    <a:pt x="14793" y="251775"/>
                  </a:lnTo>
                  <a:lnTo>
                    <a:pt x="25266" y="253119"/>
                  </a:lnTo>
                  <a:lnTo>
                    <a:pt x="35408" y="251775"/>
                  </a:lnTo>
                  <a:lnTo>
                    <a:pt x="42719" y="247762"/>
                  </a:lnTo>
                  <a:lnTo>
                    <a:pt x="47145" y="241112"/>
                  </a:lnTo>
                  <a:lnTo>
                    <a:pt x="48632" y="231854"/>
                  </a:lnTo>
                  <a:lnTo>
                    <a:pt x="48632" y="136243"/>
                  </a:lnTo>
                  <a:lnTo>
                    <a:pt x="247531" y="136243"/>
                  </a:lnTo>
                  <a:lnTo>
                    <a:pt x="243545" y="116142"/>
                  </a:lnTo>
                  <a:lnTo>
                    <a:pt x="231597" y="101789"/>
                  </a:lnTo>
                  <a:lnTo>
                    <a:pt x="211707" y="93180"/>
                  </a:lnTo>
                  <a:lnTo>
                    <a:pt x="183891" y="90312"/>
                  </a:lnTo>
                  <a:close/>
                </a:path>
                <a:path w="248920" h="516889">
                  <a:moveTo>
                    <a:pt x="247531" y="136243"/>
                  </a:moveTo>
                  <a:lnTo>
                    <a:pt x="201558" y="136243"/>
                  </a:lnTo>
                  <a:lnTo>
                    <a:pt x="201558" y="231854"/>
                  </a:lnTo>
                  <a:lnTo>
                    <a:pt x="203045" y="241112"/>
                  </a:lnTo>
                  <a:lnTo>
                    <a:pt x="207471" y="247762"/>
                  </a:lnTo>
                  <a:lnTo>
                    <a:pt x="214782" y="251775"/>
                  </a:lnTo>
                  <a:lnTo>
                    <a:pt x="224925" y="253119"/>
                  </a:lnTo>
                  <a:lnTo>
                    <a:pt x="234788" y="251775"/>
                  </a:lnTo>
                  <a:lnTo>
                    <a:pt x="241856" y="247762"/>
                  </a:lnTo>
                  <a:lnTo>
                    <a:pt x="246109" y="241112"/>
                  </a:lnTo>
                  <a:lnTo>
                    <a:pt x="247531" y="231854"/>
                  </a:lnTo>
                  <a:lnTo>
                    <a:pt x="247531" y="136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1918" y="3979147"/>
              <a:ext cx="117395" cy="1025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026186" y="4077625"/>
              <a:ext cx="248920" cy="426720"/>
            </a:xfrm>
            <a:custGeom>
              <a:avLst/>
              <a:gdLst/>
              <a:ahLst/>
              <a:cxnLst/>
              <a:rect l="l" t="t" r="r" b="b"/>
              <a:pathLst>
                <a:path w="248920" h="426720">
                  <a:moveTo>
                    <a:pt x="248481" y="255294"/>
                  </a:moveTo>
                  <a:lnTo>
                    <a:pt x="233838" y="255294"/>
                  </a:lnTo>
                  <a:lnTo>
                    <a:pt x="219249" y="255294"/>
                  </a:lnTo>
                  <a:lnTo>
                    <a:pt x="204696" y="255294"/>
                  </a:lnTo>
                  <a:lnTo>
                    <a:pt x="190160" y="255294"/>
                  </a:lnTo>
                  <a:lnTo>
                    <a:pt x="190160" y="292710"/>
                  </a:lnTo>
                  <a:lnTo>
                    <a:pt x="190160" y="330129"/>
                  </a:lnTo>
                  <a:lnTo>
                    <a:pt x="190160" y="367552"/>
                  </a:lnTo>
                  <a:lnTo>
                    <a:pt x="190160" y="404981"/>
                  </a:lnTo>
                  <a:lnTo>
                    <a:pt x="188314" y="414409"/>
                  </a:lnTo>
                  <a:lnTo>
                    <a:pt x="182799" y="421141"/>
                  </a:lnTo>
                  <a:lnTo>
                    <a:pt x="173650" y="425179"/>
                  </a:lnTo>
                  <a:lnTo>
                    <a:pt x="160905" y="426524"/>
                  </a:lnTo>
                  <a:lnTo>
                    <a:pt x="148408" y="425179"/>
                  </a:lnTo>
                  <a:lnTo>
                    <a:pt x="139438" y="421141"/>
                  </a:lnTo>
                  <a:lnTo>
                    <a:pt x="134030" y="414409"/>
                  </a:lnTo>
                  <a:lnTo>
                    <a:pt x="132219" y="404981"/>
                  </a:lnTo>
                  <a:lnTo>
                    <a:pt x="132219" y="367552"/>
                  </a:lnTo>
                  <a:lnTo>
                    <a:pt x="132219" y="330129"/>
                  </a:lnTo>
                  <a:lnTo>
                    <a:pt x="132219" y="292710"/>
                  </a:lnTo>
                  <a:lnTo>
                    <a:pt x="132219" y="255294"/>
                  </a:lnTo>
                  <a:lnTo>
                    <a:pt x="127280" y="255294"/>
                  </a:lnTo>
                  <a:lnTo>
                    <a:pt x="122530" y="255294"/>
                  </a:lnTo>
                  <a:lnTo>
                    <a:pt x="117591" y="255294"/>
                  </a:lnTo>
                  <a:lnTo>
                    <a:pt x="117591" y="292710"/>
                  </a:lnTo>
                  <a:lnTo>
                    <a:pt x="117591" y="330129"/>
                  </a:lnTo>
                  <a:lnTo>
                    <a:pt x="117591" y="367552"/>
                  </a:lnTo>
                  <a:lnTo>
                    <a:pt x="117591" y="404981"/>
                  </a:lnTo>
                  <a:lnTo>
                    <a:pt x="115772" y="414409"/>
                  </a:lnTo>
                  <a:lnTo>
                    <a:pt x="110301" y="421141"/>
                  </a:lnTo>
                  <a:lnTo>
                    <a:pt x="101162" y="425179"/>
                  </a:lnTo>
                  <a:lnTo>
                    <a:pt x="88336" y="426524"/>
                  </a:lnTo>
                  <a:lnTo>
                    <a:pt x="75899" y="425179"/>
                  </a:lnTo>
                  <a:lnTo>
                    <a:pt x="67059" y="421141"/>
                  </a:lnTo>
                  <a:lnTo>
                    <a:pt x="61781" y="414409"/>
                  </a:lnTo>
                  <a:lnTo>
                    <a:pt x="60030" y="404981"/>
                  </a:lnTo>
                  <a:lnTo>
                    <a:pt x="60030" y="367552"/>
                  </a:lnTo>
                  <a:lnTo>
                    <a:pt x="60030" y="330129"/>
                  </a:lnTo>
                  <a:lnTo>
                    <a:pt x="60030" y="292710"/>
                  </a:lnTo>
                  <a:lnTo>
                    <a:pt x="60030" y="255294"/>
                  </a:lnTo>
                  <a:lnTo>
                    <a:pt x="45040" y="255294"/>
                  </a:lnTo>
                  <a:lnTo>
                    <a:pt x="30015" y="255294"/>
                  </a:lnTo>
                  <a:lnTo>
                    <a:pt x="14989" y="255294"/>
                  </a:lnTo>
                  <a:lnTo>
                    <a:pt x="0" y="255294"/>
                  </a:lnTo>
                  <a:lnTo>
                    <a:pt x="14823" y="228430"/>
                  </a:lnTo>
                  <a:lnTo>
                    <a:pt x="29825" y="201695"/>
                  </a:lnTo>
                  <a:lnTo>
                    <a:pt x="44827" y="174964"/>
                  </a:lnTo>
                  <a:lnTo>
                    <a:pt x="59650" y="148113"/>
                  </a:lnTo>
                  <a:lnTo>
                    <a:pt x="59650" y="122568"/>
                  </a:lnTo>
                  <a:lnTo>
                    <a:pt x="59650" y="97022"/>
                  </a:lnTo>
                  <a:lnTo>
                    <a:pt x="59650" y="71476"/>
                  </a:lnTo>
                  <a:lnTo>
                    <a:pt x="59650" y="45931"/>
                  </a:lnTo>
                  <a:lnTo>
                    <a:pt x="56041" y="45931"/>
                  </a:lnTo>
                  <a:lnTo>
                    <a:pt x="52241" y="45931"/>
                  </a:lnTo>
                  <a:lnTo>
                    <a:pt x="48632" y="45931"/>
                  </a:lnTo>
                  <a:lnTo>
                    <a:pt x="48632" y="69831"/>
                  </a:lnTo>
                  <a:lnTo>
                    <a:pt x="48632" y="93736"/>
                  </a:lnTo>
                  <a:lnTo>
                    <a:pt x="48632" y="117641"/>
                  </a:lnTo>
                  <a:lnTo>
                    <a:pt x="48632" y="141542"/>
                  </a:lnTo>
                  <a:lnTo>
                    <a:pt x="47145" y="150800"/>
                  </a:lnTo>
                  <a:lnTo>
                    <a:pt x="42719" y="157450"/>
                  </a:lnTo>
                  <a:lnTo>
                    <a:pt x="35408" y="161462"/>
                  </a:lnTo>
                  <a:lnTo>
                    <a:pt x="25266" y="162807"/>
                  </a:lnTo>
                  <a:lnTo>
                    <a:pt x="14793" y="161462"/>
                  </a:lnTo>
                  <a:lnTo>
                    <a:pt x="7313" y="157450"/>
                  </a:lnTo>
                  <a:lnTo>
                    <a:pt x="2825" y="150800"/>
                  </a:lnTo>
                  <a:lnTo>
                    <a:pt x="1329" y="141542"/>
                  </a:lnTo>
                  <a:lnTo>
                    <a:pt x="1329" y="117641"/>
                  </a:lnTo>
                  <a:lnTo>
                    <a:pt x="1329" y="93736"/>
                  </a:lnTo>
                  <a:lnTo>
                    <a:pt x="1329" y="69831"/>
                  </a:lnTo>
                  <a:lnTo>
                    <a:pt x="1329" y="45931"/>
                  </a:lnTo>
                  <a:lnTo>
                    <a:pt x="5316" y="25829"/>
                  </a:lnTo>
                  <a:lnTo>
                    <a:pt x="17263" y="11477"/>
                  </a:lnTo>
                  <a:lnTo>
                    <a:pt x="37154" y="2868"/>
                  </a:lnTo>
                  <a:lnTo>
                    <a:pt x="64969" y="0"/>
                  </a:lnTo>
                  <a:lnTo>
                    <a:pt x="94718" y="0"/>
                  </a:lnTo>
                  <a:lnTo>
                    <a:pt x="124430" y="0"/>
                  </a:lnTo>
                  <a:lnTo>
                    <a:pt x="154143" y="0"/>
                  </a:lnTo>
                  <a:lnTo>
                    <a:pt x="183891" y="0"/>
                  </a:lnTo>
                  <a:lnTo>
                    <a:pt x="211707" y="2868"/>
                  </a:lnTo>
                  <a:lnTo>
                    <a:pt x="231597" y="11477"/>
                  </a:lnTo>
                  <a:lnTo>
                    <a:pt x="243545" y="25829"/>
                  </a:lnTo>
                  <a:lnTo>
                    <a:pt x="247531" y="45931"/>
                  </a:lnTo>
                  <a:lnTo>
                    <a:pt x="247531" y="69831"/>
                  </a:lnTo>
                  <a:lnTo>
                    <a:pt x="247531" y="93736"/>
                  </a:lnTo>
                  <a:lnTo>
                    <a:pt x="247531" y="117641"/>
                  </a:lnTo>
                  <a:lnTo>
                    <a:pt x="247531" y="141542"/>
                  </a:lnTo>
                  <a:lnTo>
                    <a:pt x="246109" y="150800"/>
                  </a:lnTo>
                  <a:lnTo>
                    <a:pt x="241856" y="157450"/>
                  </a:lnTo>
                  <a:lnTo>
                    <a:pt x="234788" y="161462"/>
                  </a:lnTo>
                  <a:lnTo>
                    <a:pt x="224925" y="162807"/>
                  </a:lnTo>
                  <a:lnTo>
                    <a:pt x="214782" y="161462"/>
                  </a:lnTo>
                  <a:lnTo>
                    <a:pt x="207471" y="157450"/>
                  </a:lnTo>
                  <a:lnTo>
                    <a:pt x="203045" y="150800"/>
                  </a:lnTo>
                  <a:lnTo>
                    <a:pt x="201558" y="141542"/>
                  </a:lnTo>
                  <a:lnTo>
                    <a:pt x="201558" y="117641"/>
                  </a:lnTo>
                  <a:lnTo>
                    <a:pt x="201558" y="93736"/>
                  </a:lnTo>
                  <a:lnTo>
                    <a:pt x="201558" y="69831"/>
                  </a:lnTo>
                  <a:lnTo>
                    <a:pt x="201558" y="45931"/>
                  </a:lnTo>
                  <a:lnTo>
                    <a:pt x="197759" y="45931"/>
                  </a:lnTo>
                  <a:lnTo>
                    <a:pt x="193959" y="45931"/>
                  </a:lnTo>
                  <a:lnTo>
                    <a:pt x="190160" y="45931"/>
                  </a:lnTo>
                  <a:lnTo>
                    <a:pt x="190160" y="71476"/>
                  </a:lnTo>
                  <a:lnTo>
                    <a:pt x="190160" y="97022"/>
                  </a:lnTo>
                  <a:lnTo>
                    <a:pt x="190160" y="122568"/>
                  </a:lnTo>
                  <a:lnTo>
                    <a:pt x="190160" y="148113"/>
                  </a:lnTo>
                  <a:lnTo>
                    <a:pt x="204589" y="174964"/>
                  </a:lnTo>
                  <a:lnTo>
                    <a:pt x="219249" y="201695"/>
                  </a:lnTo>
                  <a:lnTo>
                    <a:pt x="233945" y="228430"/>
                  </a:lnTo>
                  <a:lnTo>
                    <a:pt x="248481" y="255294"/>
                  </a:lnTo>
                  <a:close/>
                </a:path>
              </a:pathLst>
            </a:custGeom>
            <a:ln w="150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86139" y="3983842"/>
              <a:ext cx="231775" cy="530860"/>
            </a:xfrm>
            <a:custGeom>
              <a:avLst/>
              <a:gdLst/>
              <a:ahLst/>
              <a:cxnLst/>
              <a:rect l="l" t="t" r="r" b="b"/>
              <a:pathLst>
                <a:path w="231775" h="530860">
                  <a:moveTo>
                    <a:pt x="115312" y="0"/>
                  </a:moveTo>
                  <a:lnTo>
                    <a:pt x="75483" y="19319"/>
                  </a:lnTo>
                  <a:lnTo>
                    <a:pt x="67629" y="43362"/>
                  </a:lnTo>
                  <a:lnTo>
                    <a:pt x="68490" y="52245"/>
                  </a:lnTo>
                  <a:lnTo>
                    <a:pt x="97217" y="86962"/>
                  </a:lnTo>
                  <a:lnTo>
                    <a:pt x="115312" y="90497"/>
                  </a:lnTo>
                  <a:lnTo>
                    <a:pt x="124596" y="89623"/>
                  </a:lnTo>
                  <a:lnTo>
                    <a:pt x="159432" y="60592"/>
                  </a:lnTo>
                  <a:lnTo>
                    <a:pt x="162994" y="43362"/>
                  </a:lnTo>
                  <a:lnTo>
                    <a:pt x="162104" y="34720"/>
                  </a:lnTo>
                  <a:lnTo>
                    <a:pt x="133311" y="3054"/>
                  </a:lnTo>
                  <a:lnTo>
                    <a:pt x="115312" y="0"/>
                  </a:lnTo>
                  <a:close/>
                </a:path>
                <a:path w="231775" h="530860">
                  <a:moveTo>
                    <a:pt x="176672" y="157114"/>
                  </a:moveTo>
                  <a:lnTo>
                    <a:pt x="54711" y="157114"/>
                  </a:lnTo>
                  <a:lnTo>
                    <a:pt x="54711" y="509038"/>
                  </a:lnTo>
                  <a:lnTo>
                    <a:pt x="56415" y="518527"/>
                  </a:lnTo>
                  <a:lnTo>
                    <a:pt x="61502" y="525302"/>
                  </a:lnTo>
                  <a:lnTo>
                    <a:pt x="69938" y="529366"/>
                  </a:lnTo>
                  <a:lnTo>
                    <a:pt x="81687" y="530720"/>
                  </a:lnTo>
                  <a:lnTo>
                    <a:pt x="93435" y="529366"/>
                  </a:lnTo>
                  <a:lnTo>
                    <a:pt x="101871" y="525302"/>
                  </a:lnTo>
                  <a:lnTo>
                    <a:pt x="106959" y="518527"/>
                  </a:lnTo>
                  <a:lnTo>
                    <a:pt x="108663" y="509038"/>
                  </a:lnTo>
                  <a:lnTo>
                    <a:pt x="108663" y="300716"/>
                  </a:lnTo>
                  <a:lnTo>
                    <a:pt x="176672" y="300716"/>
                  </a:lnTo>
                  <a:lnTo>
                    <a:pt x="176672" y="157114"/>
                  </a:lnTo>
                  <a:close/>
                </a:path>
                <a:path w="231775" h="530860">
                  <a:moveTo>
                    <a:pt x="176672" y="300716"/>
                  </a:moveTo>
                  <a:lnTo>
                    <a:pt x="122720" y="300716"/>
                  </a:lnTo>
                  <a:lnTo>
                    <a:pt x="122720" y="509038"/>
                  </a:lnTo>
                  <a:lnTo>
                    <a:pt x="124424" y="518527"/>
                  </a:lnTo>
                  <a:lnTo>
                    <a:pt x="129512" y="525302"/>
                  </a:lnTo>
                  <a:lnTo>
                    <a:pt x="137948" y="529366"/>
                  </a:lnTo>
                  <a:lnTo>
                    <a:pt x="149696" y="530720"/>
                  </a:lnTo>
                  <a:lnTo>
                    <a:pt x="161445" y="529366"/>
                  </a:lnTo>
                  <a:lnTo>
                    <a:pt x="169881" y="525302"/>
                  </a:lnTo>
                  <a:lnTo>
                    <a:pt x="174968" y="518527"/>
                  </a:lnTo>
                  <a:lnTo>
                    <a:pt x="176672" y="509038"/>
                  </a:lnTo>
                  <a:lnTo>
                    <a:pt x="176672" y="300716"/>
                  </a:lnTo>
                  <a:close/>
                </a:path>
                <a:path w="231775" h="530860">
                  <a:moveTo>
                    <a:pt x="171733" y="94893"/>
                  </a:moveTo>
                  <a:lnTo>
                    <a:pt x="60030" y="94893"/>
                  </a:lnTo>
                  <a:lnTo>
                    <a:pt x="33740" y="97432"/>
                  </a:lnTo>
                  <a:lnTo>
                    <a:pt x="14983" y="105066"/>
                  </a:lnTo>
                  <a:lnTo>
                    <a:pt x="3743" y="117824"/>
                  </a:lnTo>
                  <a:lnTo>
                    <a:pt x="0" y="135734"/>
                  </a:lnTo>
                  <a:lnTo>
                    <a:pt x="0" y="303215"/>
                  </a:lnTo>
                  <a:lnTo>
                    <a:pt x="1386" y="312704"/>
                  </a:lnTo>
                  <a:lnTo>
                    <a:pt x="5532" y="319479"/>
                  </a:lnTo>
                  <a:lnTo>
                    <a:pt x="12422" y="323543"/>
                  </a:lnTo>
                  <a:lnTo>
                    <a:pt x="22036" y="324897"/>
                  </a:lnTo>
                  <a:lnTo>
                    <a:pt x="31541" y="323543"/>
                  </a:lnTo>
                  <a:lnTo>
                    <a:pt x="38374" y="319479"/>
                  </a:lnTo>
                  <a:lnTo>
                    <a:pt x="42499" y="312704"/>
                  </a:lnTo>
                  <a:lnTo>
                    <a:pt x="43883" y="303215"/>
                  </a:lnTo>
                  <a:lnTo>
                    <a:pt x="43883" y="157114"/>
                  </a:lnTo>
                  <a:lnTo>
                    <a:pt x="231384" y="157114"/>
                  </a:lnTo>
                  <a:lnTo>
                    <a:pt x="231384" y="135734"/>
                  </a:lnTo>
                  <a:lnTo>
                    <a:pt x="227647" y="117824"/>
                  </a:lnTo>
                  <a:lnTo>
                    <a:pt x="216447" y="105066"/>
                  </a:lnTo>
                  <a:lnTo>
                    <a:pt x="197803" y="97432"/>
                  </a:lnTo>
                  <a:lnTo>
                    <a:pt x="171733" y="94893"/>
                  </a:lnTo>
                  <a:close/>
                </a:path>
                <a:path w="231775" h="530860">
                  <a:moveTo>
                    <a:pt x="231384" y="157114"/>
                  </a:moveTo>
                  <a:lnTo>
                    <a:pt x="187310" y="157114"/>
                  </a:lnTo>
                  <a:lnTo>
                    <a:pt x="187310" y="303215"/>
                  </a:lnTo>
                  <a:lnTo>
                    <a:pt x="188723" y="312704"/>
                  </a:lnTo>
                  <a:lnTo>
                    <a:pt x="192915" y="319479"/>
                  </a:lnTo>
                  <a:lnTo>
                    <a:pt x="199813" y="323543"/>
                  </a:lnTo>
                  <a:lnTo>
                    <a:pt x="209347" y="324897"/>
                  </a:lnTo>
                  <a:lnTo>
                    <a:pt x="218961" y="323543"/>
                  </a:lnTo>
                  <a:lnTo>
                    <a:pt x="225851" y="319479"/>
                  </a:lnTo>
                  <a:lnTo>
                    <a:pt x="229997" y="312704"/>
                  </a:lnTo>
                  <a:lnTo>
                    <a:pt x="231384" y="303215"/>
                  </a:lnTo>
                  <a:lnTo>
                    <a:pt x="231384" y="157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5677" y="3975752"/>
              <a:ext cx="111546" cy="10667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686138" y="4078736"/>
              <a:ext cx="231775" cy="436245"/>
            </a:xfrm>
            <a:custGeom>
              <a:avLst/>
              <a:gdLst/>
              <a:ahLst/>
              <a:cxnLst/>
              <a:rect l="l" t="t" r="r" b="b"/>
              <a:pathLst>
                <a:path w="231775" h="436245">
                  <a:moveTo>
                    <a:pt x="231384" y="208321"/>
                  </a:moveTo>
                  <a:lnTo>
                    <a:pt x="229997" y="217810"/>
                  </a:lnTo>
                  <a:lnTo>
                    <a:pt x="225851" y="224585"/>
                  </a:lnTo>
                  <a:lnTo>
                    <a:pt x="218961" y="228649"/>
                  </a:lnTo>
                  <a:lnTo>
                    <a:pt x="209347" y="230003"/>
                  </a:lnTo>
                  <a:lnTo>
                    <a:pt x="199813" y="228649"/>
                  </a:lnTo>
                  <a:lnTo>
                    <a:pt x="192915" y="224585"/>
                  </a:lnTo>
                  <a:lnTo>
                    <a:pt x="188723" y="217810"/>
                  </a:lnTo>
                  <a:lnTo>
                    <a:pt x="187310" y="208321"/>
                  </a:lnTo>
                  <a:lnTo>
                    <a:pt x="187310" y="171794"/>
                  </a:lnTo>
                  <a:lnTo>
                    <a:pt x="187310" y="135271"/>
                  </a:lnTo>
                  <a:lnTo>
                    <a:pt x="187310" y="98748"/>
                  </a:lnTo>
                  <a:lnTo>
                    <a:pt x="187310" y="62221"/>
                  </a:lnTo>
                  <a:lnTo>
                    <a:pt x="183891" y="62221"/>
                  </a:lnTo>
                  <a:lnTo>
                    <a:pt x="180282" y="62221"/>
                  </a:lnTo>
                  <a:lnTo>
                    <a:pt x="176672" y="62221"/>
                  </a:lnTo>
                  <a:lnTo>
                    <a:pt x="176672" y="112490"/>
                  </a:lnTo>
                  <a:lnTo>
                    <a:pt x="176672" y="414144"/>
                  </a:lnTo>
                  <a:lnTo>
                    <a:pt x="174968" y="423633"/>
                  </a:lnTo>
                  <a:lnTo>
                    <a:pt x="169881" y="430408"/>
                  </a:lnTo>
                  <a:lnTo>
                    <a:pt x="161445" y="434472"/>
                  </a:lnTo>
                  <a:lnTo>
                    <a:pt x="149696" y="435826"/>
                  </a:lnTo>
                  <a:lnTo>
                    <a:pt x="137948" y="434472"/>
                  </a:lnTo>
                  <a:lnTo>
                    <a:pt x="129512" y="430408"/>
                  </a:lnTo>
                  <a:lnTo>
                    <a:pt x="124424" y="423633"/>
                  </a:lnTo>
                  <a:lnTo>
                    <a:pt x="122720" y="414144"/>
                  </a:lnTo>
                  <a:lnTo>
                    <a:pt x="122720" y="362064"/>
                  </a:lnTo>
                  <a:lnTo>
                    <a:pt x="122720" y="309983"/>
                  </a:lnTo>
                  <a:lnTo>
                    <a:pt x="122720" y="257903"/>
                  </a:lnTo>
                  <a:lnTo>
                    <a:pt x="122720" y="205822"/>
                  </a:lnTo>
                  <a:lnTo>
                    <a:pt x="117971" y="205822"/>
                  </a:lnTo>
                  <a:lnTo>
                    <a:pt x="113412" y="205822"/>
                  </a:lnTo>
                  <a:lnTo>
                    <a:pt x="108663" y="205822"/>
                  </a:lnTo>
                  <a:lnTo>
                    <a:pt x="108663" y="257903"/>
                  </a:lnTo>
                  <a:lnTo>
                    <a:pt x="108663" y="309983"/>
                  </a:lnTo>
                  <a:lnTo>
                    <a:pt x="108663" y="362064"/>
                  </a:lnTo>
                  <a:lnTo>
                    <a:pt x="108663" y="414144"/>
                  </a:lnTo>
                  <a:lnTo>
                    <a:pt x="106959" y="423633"/>
                  </a:lnTo>
                  <a:lnTo>
                    <a:pt x="101871" y="430408"/>
                  </a:lnTo>
                  <a:lnTo>
                    <a:pt x="93435" y="434472"/>
                  </a:lnTo>
                  <a:lnTo>
                    <a:pt x="81687" y="435826"/>
                  </a:lnTo>
                  <a:lnTo>
                    <a:pt x="69938" y="434472"/>
                  </a:lnTo>
                  <a:lnTo>
                    <a:pt x="61502" y="430408"/>
                  </a:lnTo>
                  <a:lnTo>
                    <a:pt x="56415" y="423633"/>
                  </a:lnTo>
                  <a:lnTo>
                    <a:pt x="54711" y="414144"/>
                  </a:lnTo>
                  <a:lnTo>
                    <a:pt x="54711" y="363866"/>
                  </a:lnTo>
                  <a:lnTo>
                    <a:pt x="54711" y="313589"/>
                  </a:lnTo>
                  <a:lnTo>
                    <a:pt x="54711" y="62221"/>
                  </a:lnTo>
                  <a:lnTo>
                    <a:pt x="51102" y="62221"/>
                  </a:lnTo>
                  <a:lnTo>
                    <a:pt x="47492" y="62221"/>
                  </a:lnTo>
                  <a:lnTo>
                    <a:pt x="43883" y="62221"/>
                  </a:lnTo>
                  <a:lnTo>
                    <a:pt x="43883" y="98748"/>
                  </a:lnTo>
                  <a:lnTo>
                    <a:pt x="43883" y="135271"/>
                  </a:lnTo>
                  <a:lnTo>
                    <a:pt x="43883" y="171794"/>
                  </a:lnTo>
                  <a:lnTo>
                    <a:pt x="43883" y="208321"/>
                  </a:lnTo>
                  <a:lnTo>
                    <a:pt x="42499" y="217810"/>
                  </a:lnTo>
                  <a:lnTo>
                    <a:pt x="38374" y="224585"/>
                  </a:lnTo>
                  <a:lnTo>
                    <a:pt x="31541" y="228649"/>
                  </a:lnTo>
                  <a:lnTo>
                    <a:pt x="22036" y="230003"/>
                  </a:lnTo>
                  <a:lnTo>
                    <a:pt x="12422" y="228649"/>
                  </a:lnTo>
                  <a:lnTo>
                    <a:pt x="5532" y="224585"/>
                  </a:lnTo>
                  <a:lnTo>
                    <a:pt x="1386" y="217810"/>
                  </a:lnTo>
                  <a:lnTo>
                    <a:pt x="0" y="208321"/>
                  </a:lnTo>
                  <a:lnTo>
                    <a:pt x="0" y="166449"/>
                  </a:lnTo>
                  <a:lnTo>
                    <a:pt x="0" y="124581"/>
                  </a:lnTo>
                  <a:lnTo>
                    <a:pt x="0" y="82713"/>
                  </a:lnTo>
                  <a:lnTo>
                    <a:pt x="0" y="40840"/>
                  </a:lnTo>
                  <a:lnTo>
                    <a:pt x="3743" y="22930"/>
                  </a:lnTo>
                  <a:lnTo>
                    <a:pt x="14983" y="10172"/>
                  </a:lnTo>
                  <a:lnTo>
                    <a:pt x="33740" y="2538"/>
                  </a:lnTo>
                  <a:lnTo>
                    <a:pt x="60030" y="0"/>
                  </a:lnTo>
                  <a:lnTo>
                    <a:pt x="87956" y="0"/>
                  </a:lnTo>
                  <a:lnTo>
                    <a:pt x="115882" y="0"/>
                  </a:lnTo>
                  <a:lnTo>
                    <a:pt x="143807" y="0"/>
                  </a:lnTo>
                  <a:lnTo>
                    <a:pt x="171733" y="0"/>
                  </a:lnTo>
                  <a:lnTo>
                    <a:pt x="197803" y="2538"/>
                  </a:lnTo>
                  <a:lnTo>
                    <a:pt x="216447" y="10172"/>
                  </a:lnTo>
                  <a:lnTo>
                    <a:pt x="227647" y="22930"/>
                  </a:lnTo>
                  <a:lnTo>
                    <a:pt x="231384" y="40840"/>
                  </a:lnTo>
                  <a:lnTo>
                    <a:pt x="231384" y="82713"/>
                  </a:lnTo>
                  <a:lnTo>
                    <a:pt x="231384" y="124581"/>
                  </a:lnTo>
                  <a:lnTo>
                    <a:pt x="231384" y="166449"/>
                  </a:lnTo>
                  <a:lnTo>
                    <a:pt x="231384" y="208321"/>
                  </a:lnTo>
                  <a:close/>
                </a:path>
              </a:pathLst>
            </a:custGeom>
            <a:ln w="14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57685" y="3983842"/>
              <a:ext cx="231775" cy="530860"/>
            </a:xfrm>
            <a:custGeom>
              <a:avLst/>
              <a:gdLst/>
              <a:ahLst/>
              <a:cxnLst/>
              <a:rect l="l" t="t" r="r" b="b"/>
              <a:pathLst>
                <a:path w="231775" h="530860">
                  <a:moveTo>
                    <a:pt x="115312" y="0"/>
                  </a:moveTo>
                  <a:lnTo>
                    <a:pt x="75483" y="19319"/>
                  </a:lnTo>
                  <a:lnTo>
                    <a:pt x="67629" y="43362"/>
                  </a:lnTo>
                  <a:lnTo>
                    <a:pt x="68490" y="52245"/>
                  </a:lnTo>
                  <a:lnTo>
                    <a:pt x="97217" y="86962"/>
                  </a:lnTo>
                  <a:lnTo>
                    <a:pt x="115312" y="90497"/>
                  </a:lnTo>
                  <a:lnTo>
                    <a:pt x="124596" y="89623"/>
                  </a:lnTo>
                  <a:lnTo>
                    <a:pt x="159432" y="60592"/>
                  </a:lnTo>
                  <a:lnTo>
                    <a:pt x="162994" y="43362"/>
                  </a:lnTo>
                  <a:lnTo>
                    <a:pt x="162104" y="34720"/>
                  </a:lnTo>
                  <a:lnTo>
                    <a:pt x="133311" y="3054"/>
                  </a:lnTo>
                  <a:lnTo>
                    <a:pt x="115312" y="0"/>
                  </a:lnTo>
                  <a:close/>
                </a:path>
                <a:path w="231775" h="530860">
                  <a:moveTo>
                    <a:pt x="176672" y="157114"/>
                  </a:moveTo>
                  <a:lnTo>
                    <a:pt x="54711" y="157114"/>
                  </a:lnTo>
                  <a:lnTo>
                    <a:pt x="54711" y="509038"/>
                  </a:lnTo>
                  <a:lnTo>
                    <a:pt x="56415" y="518527"/>
                  </a:lnTo>
                  <a:lnTo>
                    <a:pt x="61502" y="525302"/>
                  </a:lnTo>
                  <a:lnTo>
                    <a:pt x="69938" y="529366"/>
                  </a:lnTo>
                  <a:lnTo>
                    <a:pt x="81687" y="530720"/>
                  </a:lnTo>
                  <a:lnTo>
                    <a:pt x="93435" y="529366"/>
                  </a:lnTo>
                  <a:lnTo>
                    <a:pt x="101871" y="525302"/>
                  </a:lnTo>
                  <a:lnTo>
                    <a:pt x="106959" y="518527"/>
                  </a:lnTo>
                  <a:lnTo>
                    <a:pt x="108663" y="509038"/>
                  </a:lnTo>
                  <a:lnTo>
                    <a:pt x="108663" y="300716"/>
                  </a:lnTo>
                  <a:lnTo>
                    <a:pt x="176672" y="300716"/>
                  </a:lnTo>
                  <a:lnTo>
                    <a:pt x="176672" y="157114"/>
                  </a:lnTo>
                  <a:close/>
                </a:path>
                <a:path w="231775" h="530860">
                  <a:moveTo>
                    <a:pt x="176672" y="300716"/>
                  </a:moveTo>
                  <a:lnTo>
                    <a:pt x="122720" y="300716"/>
                  </a:lnTo>
                  <a:lnTo>
                    <a:pt x="122720" y="509038"/>
                  </a:lnTo>
                  <a:lnTo>
                    <a:pt x="124424" y="518527"/>
                  </a:lnTo>
                  <a:lnTo>
                    <a:pt x="129512" y="525302"/>
                  </a:lnTo>
                  <a:lnTo>
                    <a:pt x="137948" y="529366"/>
                  </a:lnTo>
                  <a:lnTo>
                    <a:pt x="149696" y="530720"/>
                  </a:lnTo>
                  <a:lnTo>
                    <a:pt x="161445" y="529366"/>
                  </a:lnTo>
                  <a:lnTo>
                    <a:pt x="169881" y="525302"/>
                  </a:lnTo>
                  <a:lnTo>
                    <a:pt x="174968" y="518527"/>
                  </a:lnTo>
                  <a:lnTo>
                    <a:pt x="176672" y="509038"/>
                  </a:lnTo>
                  <a:lnTo>
                    <a:pt x="176672" y="300716"/>
                  </a:lnTo>
                  <a:close/>
                </a:path>
                <a:path w="231775" h="530860">
                  <a:moveTo>
                    <a:pt x="171733" y="94893"/>
                  </a:moveTo>
                  <a:lnTo>
                    <a:pt x="60030" y="94893"/>
                  </a:lnTo>
                  <a:lnTo>
                    <a:pt x="33740" y="97432"/>
                  </a:lnTo>
                  <a:lnTo>
                    <a:pt x="14983" y="105066"/>
                  </a:lnTo>
                  <a:lnTo>
                    <a:pt x="3743" y="117824"/>
                  </a:lnTo>
                  <a:lnTo>
                    <a:pt x="0" y="135734"/>
                  </a:lnTo>
                  <a:lnTo>
                    <a:pt x="0" y="303215"/>
                  </a:lnTo>
                  <a:lnTo>
                    <a:pt x="1386" y="312704"/>
                  </a:lnTo>
                  <a:lnTo>
                    <a:pt x="5532" y="319479"/>
                  </a:lnTo>
                  <a:lnTo>
                    <a:pt x="12422" y="323543"/>
                  </a:lnTo>
                  <a:lnTo>
                    <a:pt x="22036" y="324897"/>
                  </a:lnTo>
                  <a:lnTo>
                    <a:pt x="31541" y="323543"/>
                  </a:lnTo>
                  <a:lnTo>
                    <a:pt x="38374" y="319479"/>
                  </a:lnTo>
                  <a:lnTo>
                    <a:pt x="42499" y="312704"/>
                  </a:lnTo>
                  <a:lnTo>
                    <a:pt x="43883" y="303215"/>
                  </a:lnTo>
                  <a:lnTo>
                    <a:pt x="43883" y="157114"/>
                  </a:lnTo>
                  <a:lnTo>
                    <a:pt x="231384" y="157114"/>
                  </a:lnTo>
                  <a:lnTo>
                    <a:pt x="231384" y="135734"/>
                  </a:lnTo>
                  <a:lnTo>
                    <a:pt x="227647" y="117824"/>
                  </a:lnTo>
                  <a:lnTo>
                    <a:pt x="216447" y="105066"/>
                  </a:lnTo>
                  <a:lnTo>
                    <a:pt x="197803" y="97432"/>
                  </a:lnTo>
                  <a:lnTo>
                    <a:pt x="171733" y="94893"/>
                  </a:lnTo>
                  <a:close/>
                </a:path>
                <a:path w="231775" h="530860">
                  <a:moveTo>
                    <a:pt x="231384" y="157114"/>
                  </a:moveTo>
                  <a:lnTo>
                    <a:pt x="187310" y="157114"/>
                  </a:lnTo>
                  <a:lnTo>
                    <a:pt x="187310" y="303215"/>
                  </a:lnTo>
                  <a:lnTo>
                    <a:pt x="188723" y="312704"/>
                  </a:lnTo>
                  <a:lnTo>
                    <a:pt x="192915" y="319479"/>
                  </a:lnTo>
                  <a:lnTo>
                    <a:pt x="199813" y="323543"/>
                  </a:lnTo>
                  <a:lnTo>
                    <a:pt x="209347" y="324897"/>
                  </a:lnTo>
                  <a:lnTo>
                    <a:pt x="218961" y="323543"/>
                  </a:lnTo>
                  <a:lnTo>
                    <a:pt x="225851" y="319479"/>
                  </a:lnTo>
                  <a:lnTo>
                    <a:pt x="229997" y="312704"/>
                  </a:lnTo>
                  <a:lnTo>
                    <a:pt x="231384" y="303215"/>
                  </a:lnTo>
                  <a:lnTo>
                    <a:pt x="231384" y="157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7223" y="3975752"/>
              <a:ext cx="111546" cy="10667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357684" y="4078736"/>
              <a:ext cx="231775" cy="436245"/>
            </a:xfrm>
            <a:custGeom>
              <a:avLst/>
              <a:gdLst/>
              <a:ahLst/>
              <a:cxnLst/>
              <a:rect l="l" t="t" r="r" b="b"/>
              <a:pathLst>
                <a:path w="231775" h="436245">
                  <a:moveTo>
                    <a:pt x="231384" y="208321"/>
                  </a:moveTo>
                  <a:lnTo>
                    <a:pt x="229997" y="217810"/>
                  </a:lnTo>
                  <a:lnTo>
                    <a:pt x="225851" y="224585"/>
                  </a:lnTo>
                  <a:lnTo>
                    <a:pt x="218961" y="228649"/>
                  </a:lnTo>
                  <a:lnTo>
                    <a:pt x="209347" y="230003"/>
                  </a:lnTo>
                  <a:lnTo>
                    <a:pt x="199813" y="228649"/>
                  </a:lnTo>
                  <a:lnTo>
                    <a:pt x="192915" y="224585"/>
                  </a:lnTo>
                  <a:lnTo>
                    <a:pt x="188723" y="217810"/>
                  </a:lnTo>
                  <a:lnTo>
                    <a:pt x="187310" y="208321"/>
                  </a:lnTo>
                  <a:lnTo>
                    <a:pt x="187310" y="171794"/>
                  </a:lnTo>
                  <a:lnTo>
                    <a:pt x="187310" y="135271"/>
                  </a:lnTo>
                  <a:lnTo>
                    <a:pt x="187310" y="98748"/>
                  </a:lnTo>
                  <a:lnTo>
                    <a:pt x="187310" y="62221"/>
                  </a:lnTo>
                  <a:lnTo>
                    <a:pt x="183891" y="62221"/>
                  </a:lnTo>
                  <a:lnTo>
                    <a:pt x="180282" y="62221"/>
                  </a:lnTo>
                  <a:lnTo>
                    <a:pt x="176672" y="62221"/>
                  </a:lnTo>
                  <a:lnTo>
                    <a:pt x="176672" y="112490"/>
                  </a:lnTo>
                  <a:lnTo>
                    <a:pt x="176672" y="414144"/>
                  </a:lnTo>
                  <a:lnTo>
                    <a:pt x="174968" y="423633"/>
                  </a:lnTo>
                  <a:lnTo>
                    <a:pt x="169881" y="430408"/>
                  </a:lnTo>
                  <a:lnTo>
                    <a:pt x="161445" y="434472"/>
                  </a:lnTo>
                  <a:lnTo>
                    <a:pt x="149696" y="435826"/>
                  </a:lnTo>
                  <a:lnTo>
                    <a:pt x="137948" y="434472"/>
                  </a:lnTo>
                  <a:lnTo>
                    <a:pt x="129512" y="430408"/>
                  </a:lnTo>
                  <a:lnTo>
                    <a:pt x="124424" y="423633"/>
                  </a:lnTo>
                  <a:lnTo>
                    <a:pt x="122720" y="414144"/>
                  </a:lnTo>
                  <a:lnTo>
                    <a:pt x="122720" y="362064"/>
                  </a:lnTo>
                  <a:lnTo>
                    <a:pt x="122720" y="309983"/>
                  </a:lnTo>
                  <a:lnTo>
                    <a:pt x="122720" y="257903"/>
                  </a:lnTo>
                  <a:lnTo>
                    <a:pt x="122720" y="205822"/>
                  </a:lnTo>
                  <a:lnTo>
                    <a:pt x="117971" y="205822"/>
                  </a:lnTo>
                  <a:lnTo>
                    <a:pt x="113412" y="205822"/>
                  </a:lnTo>
                  <a:lnTo>
                    <a:pt x="108663" y="205822"/>
                  </a:lnTo>
                  <a:lnTo>
                    <a:pt x="108663" y="257903"/>
                  </a:lnTo>
                  <a:lnTo>
                    <a:pt x="108663" y="309983"/>
                  </a:lnTo>
                  <a:lnTo>
                    <a:pt x="108663" y="362064"/>
                  </a:lnTo>
                  <a:lnTo>
                    <a:pt x="108663" y="414144"/>
                  </a:lnTo>
                  <a:lnTo>
                    <a:pt x="106959" y="423633"/>
                  </a:lnTo>
                  <a:lnTo>
                    <a:pt x="101871" y="430408"/>
                  </a:lnTo>
                  <a:lnTo>
                    <a:pt x="93435" y="434472"/>
                  </a:lnTo>
                  <a:lnTo>
                    <a:pt x="81687" y="435826"/>
                  </a:lnTo>
                  <a:lnTo>
                    <a:pt x="69938" y="434472"/>
                  </a:lnTo>
                  <a:lnTo>
                    <a:pt x="61502" y="430408"/>
                  </a:lnTo>
                  <a:lnTo>
                    <a:pt x="56415" y="423633"/>
                  </a:lnTo>
                  <a:lnTo>
                    <a:pt x="54711" y="414144"/>
                  </a:lnTo>
                  <a:lnTo>
                    <a:pt x="54711" y="363866"/>
                  </a:lnTo>
                  <a:lnTo>
                    <a:pt x="54711" y="313589"/>
                  </a:lnTo>
                  <a:lnTo>
                    <a:pt x="54711" y="62221"/>
                  </a:lnTo>
                  <a:lnTo>
                    <a:pt x="51102" y="62221"/>
                  </a:lnTo>
                  <a:lnTo>
                    <a:pt x="47492" y="62221"/>
                  </a:lnTo>
                  <a:lnTo>
                    <a:pt x="43883" y="62221"/>
                  </a:lnTo>
                  <a:lnTo>
                    <a:pt x="43883" y="98748"/>
                  </a:lnTo>
                  <a:lnTo>
                    <a:pt x="43883" y="135271"/>
                  </a:lnTo>
                  <a:lnTo>
                    <a:pt x="43883" y="171794"/>
                  </a:lnTo>
                  <a:lnTo>
                    <a:pt x="43883" y="208321"/>
                  </a:lnTo>
                  <a:lnTo>
                    <a:pt x="42499" y="217810"/>
                  </a:lnTo>
                  <a:lnTo>
                    <a:pt x="38374" y="224585"/>
                  </a:lnTo>
                  <a:lnTo>
                    <a:pt x="31541" y="228649"/>
                  </a:lnTo>
                  <a:lnTo>
                    <a:pt x="22036" y="230003"/>
                  </a:lnTo>
                  <a:lnTo>
                    <a:pt x="12422" y="228649"/>
                  </a:lnTo>
                  <a:lnTo>
                    <a:pt x="5532" y="224585"/>
                  </a:lnTo>
                  <a:lnTo>
                    <a:pt x="1386" y="217810"/>
                  </a:lnTo>
                  <a:lnTo>
                    <a:pt x="0" y="208321"/>
                  </a:lnTo>
                  <a:lnTo>
                    <a:pt x="0" y="166449"/>
                  </a:lnTo>
                  <a:lnTo>
                    <a:pt x="0" y="124581"/>
                  </a:lnTo>
                  <a:lnTo>
                    <a:pt x="0" y="82713"/>
                  </a:lnTo>
                  <a:lnTo>
                    <a:pt x="0" y="40840"/>
                  </a:lnTo>
                  <a:lnTo>
                    <a:pt x="3743" y="22930"/>
                  </a:lnTo>
                  <a:lnTo>
                    <a:pt x="14983" y="10172"/>
                  </a:lnTo>
                  <a:lnTo>
                    <a:pt x="33740" y="2538"/>
                  </a:lnTo>
                  <a:lnTo>
                    <a:pt x="60030" y="0"/>
                  </a:lnTo>
                  <a:lnTo>
                    <a:pt x="87956" y="0"/>
                  </a:lnTo>
                  <a:lnTo>
                    <a:pt x="115882" y="0"/>
                  </a:lnTo>
                  <a:lnTo>
                    <a:pt x="143807" y="0"/>
                  </a:lnTo>
                  <a:lnTo>
                    <a:pt x="171733" y="0"/>
                  </a:lnTo>
                  <a:lnTo>
                    <a:pt x="197803" y="2538"/>
                  </a:lnTo>
                  <a:lnTo>
                    <a:pt x="216447" y="10172"/>
                  </a:lnTo>
                  <a:lnTo>
                    <a:pt x="227647" y="22930"/>
                  </a:lnTo>
                  <a:lnTo>
                    <a:pt x="231384" y="40840"/>
                  </a:lnTo>
                  <a:lnTo>
                    <a:pt x="231384" y="82713"/>
                  </a:lnTo>
                  <a:lnTo>
                    <a:pt x="231384" y="124581"/>
                  </a:lnTo>
                  <a:lnTo>
                    <a:pt x="231384" y="166449"/>
                  </a:lnTo>
                  <a:lnTo>
                    <a:pt x="231384" y="208321"/>
                  </a:lnTo>
                  <a:close/>
                </a:path>
              </a:pathLst>
            </a:custGeom>
            <a:ln w="14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93014" y="3691710"/>
              <a:ext cx="6038215" cy="2023745"/>
            </a:xfrm>
            <a:custGeom>
              <a:avLst/>
              <a:gdLst/>
              <a:ahLst/>
              <a:cxnLst/>
              <a:rect l="l" t="t" r="r" b="b"/>
              <a:pathLst>
                <a:path w="6038215" h="2023745">
                  <a:moveTo>
                    <a:pt x="6038118" y="0"/>
                  </a:moveTo>
                  <a:lnTo>
                    <a:pt x="0" y="0"/>
                  </a:lnTo>
                  <a:lnTo>
                    <a:pt x="0" y="2023289"/>
                  </a:lnTo>
                  <a:lnTo>
                    <a:pt x="6038118" y="2023289"/>
                  </a:lnTo>
                  <a:lnTo>
                    <a:pt x="6038118" y="2017154"/>
                  </a:lnTo>
                  <a:lnTo>
                    <a:pt x="21846" y="2017154"/>
                  </a:lnTo>
                  <a:lnTo>
                    <a:pt x="10923" y="2003848"/>
                  </a:lnTo>
                  <a:lnTo>
                    <a:pt x="21846" y="2003848"/>
                  </a:lnTo>
                  <a:lnTo>
                    <a:pt x="21846" y="26610"/>
                  </a:lnTo>
                  <a:lnTo>
                    <a:pt x="10923" y="26610"/>
                  </a:lnTo>
                  <a:lnTo>
                    <a:pt x="21846" y="13305"/>
                  </a:lnTo>
                  <a:lnTo>
                    <a:pt x="6038118" y="13305"/>
                  </a:lnTo>
                  <a:lnTo>
                    <a:pt x="6038118" y="0"/>
                  </a:lnTo>
                  <a:close/>
                </a:path>
                <a:path w="6038215" h="2023745">
                  <a:moveTo>
                    <a:pt x="21846" y="2003848"/>
                  </a:moveTo>
                  <a:lnTo>
                    <a:pt x="10923" y="2003848"/>
                  </a:lnTo>
                  <a:lnTo>
                    <a:pt x="21846" y="2017154"/>
                  </a:lnTo>
                  <a:lnTo>
                    <a:pt x="21846" y="2003848"/>
                  </a:lnTo>
                  <a:close/>
                </a:path>
                <a:path w="6038215" h="2023745">
                  <a:moveTo>
                    <a:pt x="6016271" y="2003848"/>
                  </a:moveTo>
                  <a:lnTo>
                    <a:pt x="21846" y="2003848"/>
                  </a:lnTo>
                  <a:lnTo>
                    <a:pt x="21846" y="2017154"/>
                  </a:lnTo>
                  <a:lnTo>
                    <a:pt x="6016271" y="2017154"/>
                  </a:lnTo>
                  <a:lnTo>
                    <a:pt x="6016271" y="2003848"/>
                  </a:lnTo>
                  <a:close/>
                </a:path>
                <a:path w="6038215" h="2023745">
                  <a:moveTo>
                    <a:pt x="6016271" y="13305"/>
                  </a:moveTo>
                  <a:lnTo>
                    <a:pt x="6016271" y="2017154"/>
                  </a:lnTo>
                  <a:lnTo>
                    <a:pt x="6027290" y="2003848"/>
                  </a:lnTo>
                  <a:lnTo>
                    <a:pt x="6038118" y="2003848"/>
                  </a:lnTo>
                  <a:lnTo>
                    <a:pt x="6038118" y="26610"/>
                  </a:lnTo>
                  <a:lnTo>
                    <a:pt x="6027290" y="26610"/>
                  </a:lnTo>
                  <a:lnTo>
                    <a:pt x="6016271" y="13305"/>
                  </a:lnTo>
                  <a:close/>
                </a:path>
                <a:path w="6038215" h="2023745">
                  <a:moveTo>
                    <a:pt x="6038118" y="2003848"/>
                  </a:moveTo>
                  <a:lnTo>
                    <a:pt x="6027290" y="2003848"/>
                  </a:lnTo>
                  <a:lnTo>
                    <a:pt x="6016271" y="2017154"/>
                  </a:lnTo>
                  <a:lnTo>
                    <a:pt x="6038118" y="2017154"/>
                  </a:lnTo>
                  <a:lnTo>
                    <a:pt x="6038118" y="2003848"/>
                  </a:lnTo>
                  <a:close/>
                </a:path>
                <a:path w="6038215" h="2023745">
                  <a:moveTo>
                    <a:pt x="21846" y="13305"/>
                  </a:moveTo>
                  <a:lnTo>
                    <a:pt x="10923" y="26610"/>
                  </a:lnTo>
                  <a:lnTo>
                    <a:pt x="21846" y="26610"/>
                  </a:lnTo>
                  <a:lnTo>
                    <a:pt x="21846" y="13305"/>
                  </a:lnTo>
                  <a:close/>
                </a:path>
                <a:path w="6038215" h="2023745">
                  <a:moveTo>
                    <a:pt x="6016271" y="13305"/>
                  </a:moveTo>
                  <a:lnTo>
                    <a:pt x="21846" y="13305"/>
                  </a:lnTo>
                  <a:lnTo>
                    <a:pt x="21846" y="26610"/>
                  </a:lnTo>
                  <a:lnTo>
                    <a:pt x="6016271" y="26610"/>
                  </a:lnTo>
                  <a:lnTo>
                    <a:pt x="6016271" y="13305"/>
                  </a:lnTo>
                  <a:close/>
                </a:path>
                <a:path w="6038215" h="2023745">
                  <a:moveTo>
                    <a:pt x="6038118" y="13305"/>
                  </a:moveTo>
                  <a:lnTo>
                    <a:pt x="6016271" y="13305"/>
                  </a:lnTo>
                  <a:lnTo>
                    <a:pt x="6027290" y="26610"/>
                  </a:lnTo>
                  <a:lnTo>
                    <a:pt x="6038118" y="26610"/>
                  </a:lnTo>
                  <a:lnTo>
                    <a:pt x="6038118" y="13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93801"/>
            <a:ext cx="7578090" cy="453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0259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700" dirty="0">
                <a:latin typeface="Lucida Sans Unicode"/>
                <a:cs typeface="Lucida Sans Unicode"/>
              </a:rPr>
              <a:t>There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are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following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reasons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for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providing </a:t>
            </a:r>
            <a:r>
              <a:rPr sz="2700" dirty="0">
                <a:latin typeface="Lucida Sans Unicode"/>
                <a:cs typeface="Lucida Sans Unicode"/>
              </a:rPr>
              <a:t>service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through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multi-</a:t>
            </a:r>
            <a:r>
              <a:rPr sz="2700" dirty="0">
                <a:latin typeface="Lucida Sans Unicode"/>
                <a:cs typeface="Lucida Sans Unicode"/>
              </a:rPr>
              <a:t>channel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system:</a:t>
            </a:r>
            <a:endParaRPr sz="2700">
              <a:latin typeface="Lucida Sans Unicode"/>
              <a:cs typeface="Lucida Sans Unicode"/>
            </a:endParaRPr>
          </a:p>
          <a:p>
            <a:pPr marL="763905" marR="5080" lvl="1" indent="-231775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3905" algn="l"/>
              </a:tabLst>
            </a:pPr>
            <a:r>
              <a:rPr sz="2700" dirty="0">
                <a:latin typeface="Lucida Sans Unicode"/>
                <a:cs typeface="Lucida Sans Unicode"/>
              </a:rPr>
              <a:t>Size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types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customers </a:t>
            </a:r>
            <a:r>
              <a:rPr sz="2700" dirty="0">
                <a:latin typeface="Lucida Sans Unicode"/>
                <a:cs typeface="Lucida Sans Unicode"/>
              </a:rPr>
              <a:t>(Balking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customers,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jockeying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customers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reneging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customers)</a:t>
            </a:r>
            <a:endParaRPr sz="2700">
              <a:latin typeface="Lucida Sans Unicode"/>
              <a:cs typeface="Lucida Sans Unicode"/>
            </a:endParaRPr>
          </a:p>
          <a:p>
            <a:pPr marL="763270" lvl="1" indent="-231140">
              <a:lnSpc>
                <a:spcPct val="100000"/>
              </a:lnSpc>
              <a:spcBef>
                <a:spcPts val="2405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3270" algn="l"/>
              </a:tabLst>
            </a:pPr>
            <a:r>
              <a:rPr sz="2700" dirty="0">
                <a:latin typeface="Lucida Sans Unicode"/>
                <a:cs typeface="Lucida Sans Unicode"/>
              </a:rPr>
              <a:t>Level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0" dirty="0">
                <a:latin typeface="Lucida Sans Unicode"/>
                <a:cs typeface="Lucida Sans Unicode"/>
              </a:rPr>
              <a:t> competition</a:t>
            </a:r>
            <a:endParaRPr sz="2700">
              <a:latin typeface="Lucida Sans Unicode"/>
              <a:cs typeface="Lucida Sans Unicode"/>
            </a:endParaRPr>
          </a:p>
          <a:p>
            <a:pPr marL="763270" lvl="1" indent="-2311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3270" algn="l"/>
              </a:tabLst>
            </a:pPr>
            <a:r>
              <a:rPr sz="2700" dirty="0">
                <a:latin typeface="Lucida Sans Unicode"/>
                <a:cs typeface="Lucida Sans Unicode"/>
              </a:rPr>
              <a:t>Market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nature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(ie.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elastic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market)</a:t>
            </a:r>
            <a:endParaRPr sz="2700">
              <a:latin typeface="Lucida Sans Unicode"/>
              <a:cs typeface="Lucida Sans Unicode"/>
            </a:endParaRPr>
          </a:p>
          <a:p>
            <a:pPr marL="763270" lvl="1" indent="-231140">
              <a:lnSpc>
                <a:spcPct val="100000"/>
              </a:lnSpc>
              <a:spcBef>
                <a:spcPts val="2400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3270" algn="l"/>
              </a:tabLst>
            </a:pPr>
            <a:r>
              <a:rPr sz="2700" dirty="0">
                <a:latin typeface="Lucida Sans Unicode"/>
                <a:cs typeface="Lucida Sans Unicode"/>
              </a:rPr>
              <a:t>Opportunity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cost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calculation.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727063"/>
            <a:ext cx="335597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spc="-190" dirty="0">
                <a:latin typeface="Century"/>
                <a:cs typeface="Century"/>
              </a:rPr>
              <a:t>Equations</a:t>
            </a:r>
            <a:r>
              <a:rPr sz="1950" spc="100" dirty="0">
                <a:latin typeface="Century"/>
                <a:cs typeface="Century"/>
              </a:rPr>
              <a:t> </a:t>
            </a:r>
            <a:r>
              <a:rPr sz="1950" spc="-220" dirty="0">
                <a:latin typeface="Century"/>
                <a:cs typeface="Century"/>
              </a:rPr>
              <a:t>used</a:t>
            </a:r>
            <a:r>
              <a:rPr sz="1950" spc="100" dirty="0">
                <a:latin typeface="Century"/>
                <a:cs typeface="Century"/>
              </a:rPr>
              <a:t> </a:t>
            </a:r>
            <a:r>
              <a:rPr sz="1950" spc="-190" dirty="0">
                <a:latin typeface="Century"/>
                <a:cs typeface="Century"/>
              </a:rPr>
              <a:t>in</a:t>
            </a:r>
            <a:r>
              <a:rPr sz="1950" spc="85" dirty="0">
                <a:latin typeface="Century"/>
                <a:cs typeface="Century"/>
              </a:rPr>
              <a:t> </a:t>
            </a:r>
            <a:r>
              <a:rPr sz="1950" spc="-220" dirty="0">
                <a:latin typeface="Century"/>
                <a:cs typeface="Century"/>
              </a:rPr>
              <a:t>Queuing</a:t>
            </a:r>
            <a:r>
              <a:rPr sz="1950" spc="85" dirty="0">
                <a:latin typeface="Century"/>
                <a:cs typeface="Century"/>
              </a:rPr>
              <a:t> </a:t>
            </a:r>
            <a:r>
              <a:rPr sz="1950" spc="-175" dirty="0">
                <a:latin typeface="Century"/>
                <a:cs typeface="Century"/>
              </a:rPr>
              <a:t>Theory</a:t>
            </a:r>
            <a:endParaRPr sz="195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700" y="1032835"/>
            <a:ext cx="8102600" cy="96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95"/>
              </a:spcBef>
            </a:pPr>
            <a:r>
              <a:rPr sz="1750" spc="-95" dirty="0">
                <a:latin typeface="Book Antiqua"/>
                <a:cs typeface="Book Antiqua"/>
              </a:rPr>
              <a:t>The</a:t>
            </a:r>
            <a:r>
              <a:rPr sz="1750" spc="15" dirty="0">
                <a:latin typeface="Book Antiqua"/>
                <a:cs typeface="Book Antiqua"/>
              </a:rPr>
              <a:t> </a:t>
            </a:r>
            <a:r>
              <a:rPr sz="1750" spc="-130" dirty="0">
                <a:latin typeface="Book Antiqua"/>
                <a:cs typeface="Book Antiqua"/>
              </a:rPr>
              <a:t>problems</a:t>
            </a:r>
            <a:r>
              <a:rPr sz="1750" spc="40" dirty="0">
                <a:latin typeface="Book Antiqua"/>
                <a:cs typeface="Book Antiqua"/>
              </a:rPr>
              <a:t> </a:t>
            </a:r>
            <a:r>
              <a:rPr sz="1750" spc="-35" dirty="0">
                <a:latin typeface="Book Antiqua"/>
                <a:cs typeface="Book Antiqua"/>
              </a:rPr>
              <a:t>of</a:t>
            </a:r>
            <a:r>
              <a:rPr sz="1750" spc="20" dirty="0">
                <a:latin typeface="Book Antiqua"/>
                <a:cs typeface="Book Antiqua"/>
              </a:rPr>
              <a:t> </a:t>
            </a:r>
            <a:r>
              <a:rPr sz="1750" spc="-125" dirty="0">
                <a:latin typeface="Book Antiqua"/>
                <a:cs typeface="Book Antiqua"/>
              </a:rPr>
              <a:t>queuing</a:t>
            </a:r>
            <a:r>
              <a:rPr sz="1750" spc="25" dirty="0">
                <a:latin typeface="Book Antiqua"/>
                <a:cs typeface="Book Antiqua"/>
              </a:rPr>
              <a:t> </a:t>
            </a:r>
            <a:r>
              <a:rPr sz="1750" spc="-120" dirty="0">
                <a:latin typeface="Book Antiqua"/>
                <a:cs typeface="Book Antiqua"/>
              </a:rPr>
              <a:t>system</a:t>
            </a:r>
            <a:r>
              <a:rPr sz="1750" spc="25" dirty="0">
                <a:latin typeface="Book Antiqua"/>
                <a:cs typeface="Book Antiqua"/>
              </a:rPr>
              <a:t> </a:t>
            </a:r>
            <a:r>
              <a:rPr sz="1750" spc="-70" dirty="0">
                <a:latin typeface="Book Antiqua"/>
                <a:cs typeface="Book Antiqua"/>
              </a:rPr>
              <a:t>are</a:t>
            </a:r>
            <a:r>
              <a:rPr sz="1750" spc="25" dirty="0">
                <a:latin typeface="Book Antiqua"/>
                <a:cs typeface="Book Antiqua"/>
              </a:rPr>
              <a:t> </a:t>
            </a:r>
            <a:r>
              <a:rPr sz="1750" spc="-114" dirty="0">
                <a:latin typeface="Book Antiqua"/>
                <a:cs typeface="Book Antiqua"/>
              </a:rPr>
              <a:t>solved</a:t>
            </a:r>
            <a:r>
              <a:rPr sz="1750" spc="20" dirty="0">
                <a:latin typeface="Book Antiqua"/>
                <a:cs typeface="Book Antiqua"/>
              </a:rPr>
              <a:t> </a:t>
            </a:r>
            <a:r>
              <a:rPr sz="1750" spc="-100" dirty="0">
                <a:latin typeface="Book Antiqua"/>
                <a:cs typeface="Book Antiqua"/>
              </a:rPr>
              <a:t>using</a:t>
            </a:r>
            <a:r>
              <a:rPr sz="1750" spc="20" dirty="0">
                <a:latin typeface="Book Antiqua"/>
                <a:cs typeface="Book Antiqua"/>
              </a:rPr>
              <a:t> </a:t>
            </a:r>
            <a:r>
              <a:rPr sz="1750" spc="-110" dirty="0">
                <a:latin typeface="Book Antiqua"/>
                <a:cs typeface="Book Antiqua"/>
              </a:rPr>
              <a:t>various</a:t>
            </a:r>
            <a:r>
              <a:rPr sz="1750" spc="20" dirty="0">
                <a:latin typeface="Book Antiqua"/>
                <a:cs typeface="Book Antiqua"/>
              </a:rPr>
              <a:t> </a:t>
            </a:r>
            <a:r>
              <a:rPr sz="1750" spc="-120" dirty="0">
                <a:latin typeface="Book Antiqua"/>
                <a:cs typeface="Book Antiqua"/>
              </a:rPr>
              <a:t>models.</a:t>
            </a:r>
            <a:r>
              <a:rPr sz="1750" spc="30" dirty="0">
                <a:latin typeface="Book Antiqua"/>
                <a:cs typeface="Book Antiqua"/>
              </a:rPr>
              <a:t> </a:t>
            </a:r>
            <a:r>
              <a:rPr sz="1750" spc="-140" dirty="0">
                <a:latin typeface="Book Antiqua"/>
                <a:cs typeface="Book Antiqua"/>
              </a:rPr>
              <a:t>Some</a:t>
            </a:r>
            <a:r>
              <a:rPr sz="1750" spc="30" dirty="0">
                <a:latin typeface="Book Antiqua"/>
                <a:cs typeface="Book Antiqua"/>
              </a:rPr>
              <a:t> </a:t>
            </a:r>
            <a:r>
              <a:rPr sz="1750" spc="-25" dirty="0">
                <a:latin typeface="Book Antiqua"/>
                <a:cs typeface="Book Antiqua"/>
              </a:rPr>
              <a:t>of</a:t>
            </a:r>
            <a:r>
              <a:rPr sz="1750" spc="20" dirty="0">
                <a:latin typeface="Book Antiqua"/>
                <a:cs typeface="Book Antiqua"/>
              </a:rPr>
              <a:t> </a:t>
            </a:r>
            <a:r>
              <a:rPr sz="1750" spc="-65" dirty="0">
                <a:latin typeface="Book Antiqua"/>
                <a:cs typeface="Book Antiqua"/>
              </a:rPr>
              <a:t>the</a:t>
            </a:r>
            <a:r>
              <a:rPr sz="1750" spc="70" dirty="0">
                <a:latin typeface="Book Antiqua"/>
                <a:cs typeface="Book Antiqua"/>
              </a:rPr>
              <a:t> </a:t>
            </a:r>
            <a:r>
              <a:rPr sz="1750" spc="-125" dirty="0">
                <a:latin typeface="Book Antiqua"/>
                <a:cs typeface="Book Antiqua"/>
              </a:rPr>
              <a:t>formulae</a:t>
            </a:r>
            <a:r>
              <a:rPr sz="1750" spc="15" dirty="0">
                <a:latin typeface="Book Antiqua"/>
                <a:cs typeface="Book Antiqua"/>
              </a:rPr>
              <a:t> </a:t>
            </a:r>
            <a:r>
              <a:rPr sz="1750" spc="-25" dirty="0">
                <a:latin typeface="Book Antiqua"/>
                <a:cs typeface="Book Antiqua"/>
              </a:rPr>
              <a:t>for </a:t>
            </a:r>
            <a:r>
              <a:rPr sz="1750" spc="-145" dirty="0">
                <a:latin typeface="Book Antiqua"/>
                <a:cs typeface="Book Antiqua"/>
              </a:rPr>
              <a:t>solving</a:t>
            </a:r>
            <a:r>
              <a:rPr sz="1750" spc="-15" dirty="0">
                <a:latin typeface="Book Antiqua"/>
                <a:cs typeface="Book Antiqua"/>
              </a:rPr>
              <a:t> </a:t>
            </a:r>
            <a:r>
              <a:rPr sz="1750" spc="-145" dirty="0">
                <a:latin typeface="Book Antiqua"/>
                <a:cs typeface="Book Antiqua"/>
              </a:rPr>
              <a:t>the</a:t>
            </a:r>
            <a:r>
              <a:rPr sz="1750" spc="-25" dirty="0">
                <a:latin typeface="Book Antiqua"/>
                <a:cs typeface="Book Antiqua"/>
              </a:rPr>
              <a:t> </a:t>
            </a:r>
            <a:r>
              <a:rPr sz="1750" spc="-150" dirty="0">
                <a:latin typeface="Book Antiqua"/>
                <a:cs typeface="Book Antiqua"/>
              </a:rPr>
              <a:t>problems</a:t>
            </a:r>
            <a:r>
              <a:rPr sz="1750" spc="-25" dirty="0">
                <a:latin typeface="Book Antiqua"/>
                <a:cs typeface="Book Antiqua"/>
              </a:rPr>
              <a:t> </a:t>
            </a:r>
            <a:r>
              <a:rPr sz="1750" spc="-135" dirty="0">
                <a:latin typeface="Book Antiqua"/>
                <a:cs typeface="Book Antiqua"/>
              </a:rPr>
              <a:t>of</a:t>
            </a:r>
            <a:r>
              <a:rPr sz="1750" spc="-30" dirty="0">
                <a:latin typeface="Book Antiqua"/>
                <a:cs typeface="Book Antiqua"/>
              </a:rPr>
              <a:t> </a:t>
            </a:r>
            <a:r>
              <a:rPr sz="1750" spc="-155" dirty="0">
                <a:latin typeface="Book Antiqua"/>
                <a:cs typeface="Book Antiqua"/>
              </a:rPr>
              <a:t>queuing</a:t>
            </a:r>
            <a:r>
              <a:rPr sz="1750" spc="-15" dirty="0">
                <a:latin typeface="Book Antiqua"/>
                <a:cs typeface="Book Antiqua"/>
              </a:rPr>
              <a:t> </a:t>
            </a:r>
            <a:r>
              <a:rPr sz="1750" spc="-160" dirty="0">
                <a:latin typeface="Book Antiqua"/>
                <a:cs typeface="Book Antiqua"/>
              </a:rPr>
              <a:t>system</a:t>
            </a:r>
            <a:r>
              <a:rPr sz="1750" spc="-25" dirty="0">
                <a:latin typeface="Book Antiqua"/>
                <a:cs typeface="Book Antiqua"/>
              </a:rPr>
              <a:t> </a:t>
            </a:r>
            <a:r>
              <a:rPr sz="1750" spc="-140" dirty="0">
                <a:latin typeface="Book Antiqua"/>
                <a:cs typeface="Book Antiqua"/>
              </a:rPr>
              <a:t>are</a:t>
            </a:r>
            <a:r>
              <a:rPr sz="1750" spc="-25" dirty="0">
                <a:latin typeface="Book Antiqua"/>
                <a:cs typeface="Book Antiqua"/>
              </a:rPr>
              <a:t> </a:t>
            </a:r>
            <a:r>
              <a:rPr sz="1750" spc="-155" dirty="0">
                <a:latin typeface="Book Antiqua"/>
                <a:cs typeface="Book Antiqua"/>
              </a:rPr>
              <a:t>mentioned</a:t>
            </a:r>
            <a:r>
              <a:rPr sz="1750" spc="-25" dirty="0">
                <a:latin typeface="Book Antiqua"/>
                <a:cs typeface="Book Antiqua"/>
              </a:rPr>
              <a:t> </a:t>
            </a:r>
            <a:r>
              <a:rPr sz="1750" spc="-10" dirty="0">
                <a:latin typeface="Book Antiqua"/>
                <a:cs typeface="Book Antiqua"/>
              </a:rPr>
              <a:t>below:</a:t>
            </a:r>
            <a:endParaRPr sz="175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417830" algn="l"/>
              </a:tabLst>
            </a:pPr>
            <a:r>
              <a:rPr sz="1600" spc="-25" dirty="0">
                <a:latin typeface="Book Antiqua"/>
                <a:cs typeface="Book Antiqua"/>
              </a:rPr>
              <a:t>1.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165" dirty="0">
                <a:latin typeface="Book Antiqua"/>
                <a:cs typeface="Book Antiqua"/>
              </a:rPr>
              <a:t>The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probability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that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service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10" dirty="0">
                <a:latin typeface="Book Antiqua"/>
                <a:cs typeface="Book Antiqua"/>
              </a:rPr>
              <a:t>facility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10" dirty="0">
                <a:latin typeface="Book Antiqua"/>
                <a:cs typeface="Book Antiqua"/>
              </a:rPr>
              <a:t>is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25" dirty="0">
                <a:latin typeface="Book Antiqua"/>
                <a:cs typeface="Book Antiqua"/>
              </a:rPr>
              <a:t>idle</a:t>
            </a:r>
            <a:r>
              <a:rPr sz="1600" spc="-50" dirty="0">
                <a:latin typeface="Book Antiqua"/>
                <a:cs typeface="Book Antiqua"/>
              </a:rPr>
              <a:t> </a:t>
            </a:r>
            <a:r>
              <a:rPr sz="1600" spc="-100" dirty="0">
                <a:latin typeface="Book Antiqua"/>
                <a:cs typeface="Book Antiqua"/>
              </a:rPr>
              <a:t>(i.e.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the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probability</a:t>
            </a:r>
            <a:r>
              <a:rPr sz="1600" spc="-2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of</a:t>
            </a:r>
            <a:r>
              <a:rPr sz="1600" spc="-25" dirty="0">
                <a:latin typeface="Book Antiqua"/>
                <a:cs typeface="Book Antiqua"/>
              </a:rPr>
              <a:t> </a:t>
            </a:r>
            <a:r>
              <a:rPr sz="1600" spc="-175" dirty="0">
                <a:latin typeface="Book Antiqua"/>
                <a:cs typeface="Book Antiqua"/>
              </a:rPr>
              <a:t>no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50" dirty="0">
                <a:latin typeface="Book Antiqua"/>
                <a:cs typeface="Book Antiqua"/>
              </a:rPr>
              <a:t>customers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in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the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0" dirty="0">
                <a:latin typeface="Book Antiqua"/>
                <a:cs typeface="Book Antiqua"/>
              </a:rPr>
              <a:t>system).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541" y="2069551"/>
            <a:ext cx="7701280" cy="558800"/>
          </a:xfrm>
          <a:custGeom>
            <a:avLst/>
            <a:gdLst/>
            <a:ahLst/>
            <a:cxnLst/>
            <a:rect l="l" t="t" r="r" b="b"/>
            <a:pathLst>
              <a:path w="7701280" h="558800">
                <a:moveTo>
                  <a:pt x="0" y="558578"/>
                </a:moveTo>
                <a:lnTo>
                  <a:pt x="7701026" y="558578"/>
                </a:lnTo>
                <a:lnTo>
                  <a:pt x="7701026" y="0"/>
                </a:lnTo>
                <a:lnTo>
                  <a:pt x="0" y="0"/>
                </a:lnTo>
                <a:lnTo>
                  <a:pt x="0" y="55857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4994" y="2195023"/>
            <a:ext cx="7924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50" b="1" i="1" spc="-75" dirty="0">
                <a:latin typeface="Book Antiqua"/>
                <a:cs typeface="Book Antiqua"/>
              </a:rPr>
              <a:t>P</a:t>
            </a:r>
            <a:r>
              <a:rPr sz="1575" b="1" i="1" spc="-112" baseline="-7936" dirty="0">
                <a:latin typeface="Book Antiqua"/>
                <a:cs typeface="Book Antiqua"/>
              </a:rPr>
              <a:t>0</a:t>
            </a:r>
            <a:r>
              <a:rPr sz="1575" b="1" i="1" spc="30" baseline="-7936" dirty="0">
                <a:latin typeface="Book Antiqua"/>
                <a:cs typeface="Book Antiqua"/>
              </a:rPr>
              <a:t> </a:t>
            </a:r>
            <a:r>
              <a:rPr sz="1650" b="1" i="1" spc="-150" dirty="0">
                <a:latin typeface="Book Antiqua"/>
                <a:cs typeface="Book Antiqua"/>
              </a:rPr>
              <a:t>=</a:t>
            </a:r>
            <a:r>
              <a:rPr sz="1650" b="1" i="1" spc="-55" dirty="0">
                <a:latin typeface="Book Antiqua"/>
                <a:cs typeface="Book Antiqua"/>
              </a:rPr>
              <a:t> </a:t>
            </a:r>
            <a:r>
              <a:rPr sz="1650" b="1" i="1" spc="-130" dirty="0">
                <a:latin typeface="Book Antiqua"/>
                <a:cs typeface="Book Antiqua"/>
              </a:rPr>
              <a:t>1</a:t>
            </a:r>
            <a:r>
              <a:rPr sz="1650" b="1" i="1" spc="-45" dirty="0">
                <a:latin typeface="Book Antiqua"/>
                <a:cs typeface="Book Antiqua"/>
              </a:rPr>
              <a:t> </a:t>
            </a:r>
            <a:r>
              <a:rPr sz="1650" b="1" i="1" spc="-95" dirty="0">
                <a:latin typeface="Book Antiqua"/>
                <a:cs typeface="Book Antiqua"/>
              </a:rPr>
              <a:t>-</a:t>
            </a:r>
            <a:r>
              <a:rPr sz="1650" b="1" i="1" spc="-70" dirty="0">
                <a:latin typeface="Book Antiqua"/>
                <a:cs typeface="Book Antiqua"/>
              </a:rPr>
              <a:t> </a:t>
            </a:r>
            <a:r>
              <a:rPr sz="2625" i="1" u="heavy" spc="-75" baseline="3650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2625" baseline="36507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753" y="2317043"/>
            <a:ext cx="11683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i="1" spc="-150" dirty="0">
                <a:latin typeface="Symbol"/>
                <a:cs typeface="Symbol"/>
              </a:rPr>
              <a:t>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2651131"/>
            <a:ext cx="61683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1600" spc="-25" dirty="0">
                <a:latin typeface="Book Antiqua"/>
                <a:cs typeface="Book Antiqua"/>
              </a:rPr>
              <a:t>2.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165" dirty="0">
                <a:latin typeface="Book Antiqua"/>
                <a:cs typeface="Book Antiqua"/>
              </a:rPr>
              <a:t>The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probability</a:t>
            </a:r>
            <a:r>
              <a:rPr sz="1600" spc="-25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that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40" dirty="0">
                <a:latin typeface="Book Antiqua"/>
                <a:cs typeface="Book Antiqua"/>
              </a:rPr>
              <a:t>there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are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14" dirty="0">
                <a:latin typeface="Book Antiqua"/>
                <a:cs typeface="Book Antiqua"/>
              </a:rPr>
              <a:t>‘n’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40" dirty="0">
                <a:latin typeface="Book Antiqua"/>
                <a:cs typeface="Book Antiqua"/>
              </a:rPr>
              <a:t>units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40" dirty="0">
                <a:latin typeface="Book Antiqua"/>
                <a:cs typeface="Book Antiqua"/>
              </a:rPr>
              <a:t>(or</a:t>
            </a:r>
            <a:r>
              <a:rPr sz="1600" spc="-10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exactly</a:t>
            </a:r>
            <a:r>
              <a:rPr sz="1600" spc="-25" dirty="0">
                <a:latin typeface="Book Antiqua"/>
                <a:cs typeface="Book Antiqua"/>
              </a:rPr>
              <a:t> </a:t>
            </a:r>
            <a:r>
              <a:rPr sz="1600" spc="-185" dirty="0">
                <a:latin typeface="Book Antiqua"/>
                <a:cs typeface="Book Antiqua"/>
              </a:rPr>
              <a:t>n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customers)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in</a:t>
            </a:r>
            <a:r>
              <a:rPr sz="1600" spc="-2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the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85" dirty="0">
                <a:latin typeface="Book Antiqua"/>
                <a:cs typeface="Book Antiqua"/>
              </a:rPr>
              <a:t>system.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1821" y="3040804"/>
            <a:ext cx="7699375" cy="607695"/>
          </a:xfrm>
          <a:custGeom>
            <a:avLst/>
            <a:gdLst/>
            <a:ahLst/>
            <a:cxnLst/>
            <a:rect l="l" t="t" r="r" b="b"/>
            <a:pathLst>
              <a:path w="7699375" h="607695">
                <a:moveTo>
                  <a:pt x="0" y="607386"/>
                </a:moveTo>
                <a:lnTo>
                  <a:pt x="7698746" y="607386"/>
                </a:lnTo>
                <a:lnTo>
                  <a:pt x="7698746" y="0"/>
                </a:lnTo>
                <a:lnTo>
                  <a:pt x="0" y="0"/>
                </a:lnTo>
                <a:lnTo>
                  <a:pt x="0" y="60738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7274" y="3131075"/>
            <a:ext cx="931544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650" b="1" i="1" spc="-135" dirty="0">
                <a:latin typeface="Book Antiqua"/>
                <a:cs typeface="Book Antiqua"/>
              </a:rPr>
              <a:t>P</a:t>
            </a:r>
            <a:r>
              <a:rPr sz="1575" b="1" i="1" spc="-202" baseline="-7936" dirty="0">
                <a:latin typeface="Book Antiqua"/>
                <a:cs typeface="Book Antiqua"/>
              </a:rPr>
              <a:t>n</a:t>
            </a:r>
            <a:r>
              <a:rPr sz="1575" b="1" i="1" spc="-37" baseline="-7936" dirty="0">
                <a:latin typeface="Book Antiqua"/>
                <a:cs typeface="Book Antiqua"/>
              </a:rPr>
              <a:t> </a:t>
            </a:r>
            <a:r>
              <a:rPr sz="1650" b="1" i="1" spc="-150" dirty="0">
                <a:latin typeface="Book Antiqua"/>
                <a:cs typeface="Book Antiqua"/>
              </a:rPr>
              <a:t>=</a:t>
            </a:r>
            <a:r>
              <a:rPr sz="1650" b="1" i="1" spc="-55" dirty="0">
                <a:latin typeface="Book Antiqua"/>
                <a:cs typeface="Book Antiqua"/>
              </a:rPr>
              <a:t> </a:t>
            </a:r>
            <a:r>
              <a:rPr sz="1650" b="1" i="1" spc="-114" dirty="0">
                <a:latin typeface="Book Antiqua"/>
                <a:cs typeface="Book Antiqua"/>
              </a:rPr>
              <a:t>P</a:t>
            </a:r>
            <a:r>
              <a:rPr sz="1575" b="1" i="1" spc="-172" baseline="-7936" dirty="0">
                <a:latin typeface="Book Antiqua"/>
                <a:cs typeface="Book Antiqua"/>
              </a:rPr>
              <a:t>0</a:t>
            </a:r>
            <a:r>
              <a:rPr sz="1575" b="1" i="1" spc="97" baseline="-7936" dirty="0">
                <a:latin typeface="Book Antiqua"/>
                <a:cs typeface="Book Antiqua"/>
              </a:rPr>
              <a:t> </a:t>
            </a:r>
            <a:r>
              <a:rPr sz="3150" spc="-67" baseline="-27777" dirty="0">
                <a:latin typeface="Symbol"/>
                <a:cs typeface="Symbol"/>
              </a:rPr>
              <a:t></a:t>
            </a:r>
            <a:r>
              <a:rPr sz="2625" i="1" spc="-67" baseline="-30158" dirty="0">
                <a:latin typeface="Symbol"/>
                <a:cs typeface="Symbol"/>
              </a:rPr>
              <a:t></a:t>
            </a:r>
            <a:r>
              <a:rPr sz="3150" spc="-67" baseline="-27777" dirty="0">
                <a:latin typeface="Symbol"/>
                <a:cs typeface="Symbol"/>
              </a:rPr>
              <a:t></a:t>
            </a:r>
            <a:endParaRPr sz="3150" baseline="-27777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9012" y="3261297"/>
            <a:ext cx="98298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475" b="1" i="1" spc="-225" baseline="35353" dirty="0">
                <a:latin typeface="Book Antiqua"/>
                <a:cs typeface="Book Antiqua"/>
              </a:rPr>
              <a:t>=</a:t>
            </a:r>
            <a:r>
              <a:rPr sz="2475" b="1" i="1" spc="-89" baseline="35353" dirty="0">
                <a:latin typeface="Book Antiqua"/>
                <a:cs typeface="Book Antiqua"/>
              </a:rPr>
              <a:t> </a:t>
            </a:r>
            <a:r>
              <a:rPr sz="2100" spc="-120" dirty="0">
                <a:latin typeface="Symbol"/>
                <a:cs typeface="Symbol"/>
              </a:rPr>
              <a:t></a:t>
            </a:r>
            <a:r>
              <a:rPr sz="2475" b="1" i="1" spc="-179" baseline="35353" dirty="0">
                <a:latin typeface="Book Antiqua"/>
                <a:cs typeface="Book Antiqua"/>
              </a:rPr>
              <a:t>1</a:t>
            </a:r>
            <a:r>
              <a:rPr sz="2475" b="1" i="1" spc="-44" baseline="35353" dirty="0">
                <a:latin typeface="Book Antiqua"/>
                <a:cs typeface="Book Antiqua"/>
              </a:rPr>
              <a:t> </a:t>
            </a:r>
            <a:r>
              <a:rPr sz="2475" b="1" i="1" spc="-165" baseline="35353" dirty="0">
                <a:latin typeface="Book Antiqua"/>
                <a:cs typeface="Book Antiqua"/>
              </a:rPr>
              <a:t>-</a:t>
            </a:r>
            <a:r>
              <a:rPr sz="2625" i="1" spc="-142" baseline="1587" dirty="0">
                <a:latin typeface="Symbol"/>
                <a:cs typeface="Symbol"/>
              </a:rPr>
              <a:t></a:t>
            </a:r>
            <a:r>
              <a:rPr sz="2100" spc="-95" dirty="0">
                <a:latin typeface="Symbol"/>
                <a:cs typeface="Symbol"/>
              </a:rPr>
              <a:t></a:t>
            </a:r>
            <a:r>
              <a:rPr sz="2625" i="1" spc="-142" baseline="1587" dirty="0">
                <a:latin typeface="Symbol"/>
                <a:cs typeface="Symbol"/>
              </a:rPr>
              <a:t></a:t>
            </a:r>
            <a:r>
              <a:rPr sz="2100" spc="-95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3179" y="3060575"/>
            <a:ext cx="15043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26110" algn="l"/>
                <a:tab pos="922019" algn="l"/>
              </a:tabLst>
            </a:pPr>
            <a:r>
              <a:rPr sz="2100" spc="-20" dirty="0">
                <a:latin typeface="Symbol"/>
                <a:cs typeface="Symbol"/>
              </a:rPr>
              <a:t></a:t>
            </a:r>
            <a:r>
              <a:rPr sz="2625" i="1" u="heavy" spc="-30" baseline="1904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100" spc="-20" dirty="0">
                <a:latin typeface="Symbol"/>
                <a:cs typeface="Symbol"/>
              </a:rPr>
              <a:t></a:t>
            </a:r>
            <a:r>
              <a:rPr sz="1575" b="1" i="1" spc="-30" baseline="68783" dirty="0">
                <a:latin typeface="Book Antiqua"/>
                <a:cs typeface="Book Antiqua"/>
              </a:rPr>
              <a:t>n</a:t>
            </a:r>
            <a:r>
              <a:rPr sz="1575" b="1" i="1" baseline="68783" dirty="0">
                <a:latin typeface="Book Antiqua"/>
                <a:cs typeface="Book Antiqua"/>
              </a:rPr>
              <a:t>	</a:t>
            </a:r>
            <a:r>
              <a:rPr sz="2100" spc="-50" dirty="0">
                <a:latin typeface="Symbol"/>
                <a:cs typeface="Symbol"/>
              </a:rPr>
              <a:t>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625" i="1" u="heavy" spc="-104" baseline="1904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100" spc="-70" dirty="0">
                <a:latin typeface="Symbol"/>
                <a:cs typeface="Symbol"/>
              </a:rPr>
              <a:t></a:t>
            </a:r>
            <a:r>
              <a:rPr sz="2625" i="1" u="heavy" spc="-104" baseline="1904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100" spc="-70" dirty="0">
                <a:latin typeface="Symbol"/>
                <a:cs typeface="Symbol"/>
              </a:rPr>
              <a:t></a:t>
            </a:r>
            <a:r>
              <a:rPr sz="1575" b="1" i="1" spc="-104" baseline="68783" dirty="0">
                <a:latin typeface="Book Antiqua"/>
                <a:cs typeface="Book Antiqua"/>
              </a:rPr>
              <a:t>n</a:t>
            </a:r>
            <a:endParaRPr sz="1575" baseline="68783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700" y="3671283"/>
            <a:ext cx="72396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1600" spc="-25" dirty="0">
                <a:latin typeface="Book Antiqua"/>
                <a:cs typeface="Book Antiqua"/>
              </a:rPr>
              <a:t>3.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125" dirty="0">
                <a:latin typeface="Book Antiqua"/>
                <a:cs typeface="Book Antiqua"/>
              </a:rPr>
              <a:t>Utilization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factor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55" dirty="0">
                <a:latin typeface="Book Antiqua"/>
                <a:cs typeface="Book Antiqua"/>
              </a:rPr>
              <a:t>or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14" dirty="0">
                <a:latin typeface="Book Antiqua"/>
                <a:cs typeface="Book Antiqua"/>
              </a:rPr>
              <a:t>traffic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25" dirty="0">
                <a:latin typeface="Book Antiqua"/>
                <a:cs typeface="Book Antiqua"/>
              </a:rPr>
              <a:t>intensity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defines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as</a:t>
            </a:r>
            <a:r>
              <a:rPr sz="1600" spc="-10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probability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that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30" dirty="0">
                <a:latin typeface="Book Antiqua"/>
                <a:cs typeface="Book Antiqua"/>
              </a:rPr>
              <a:t>service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10" dirty="0">
                <a:latin typeface="Book Antiqua"/>
                <a:cs typeface="Book Antiqua"/>
              </a:rPr>
              <a:t>facility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10" dirty="0">
                <a:latin typeface="Book Antiqua"/>
                <a:cs typeface="Book Antiqua"/>
              </a:rPr>
              <a:t>is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50" dirty="0">
                <a:latin typeface="Book Antiqua"/>
                <a:cs typeface="Book Antiqua"/>
              </a:rPr>
              <a:t>being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35" dirty="0">
                <a:latin typeface="Book Antiqua"/>
                <a:cs typeface="Book Antiqua"/>
              </a:rPr>
              <a:t>used.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1821" y="4060888"/>
            <a:ext cx="7699375" cy="589280"/>
          </a:xfrm>
          <a:custGeom>
            <a:avLst/>
            <a:gdLst/>
            <a:ahLst/>
            <a:cxnLst/>
            <a:rect l="l" t="t" r="r" b="b"/>
            <a:pathLst>
              <a:path w="7699375" h="589279">
                <a:moveTo>
                  <a:pt x="0" y="588947"/>
                </a:moveTo>
                <a:lnTo>
                  <a:pt x="7698746" y="588947"/>
                </a:lnTo>
                <a:lnTo>
                  <a:pt x="7698746" y="0"/>
                </a:lnTo>
                <a:lnTo>
                  <a:pt x="0" y="0"/>
                </a:lnTo>
                <a:lnTo>
                  <a:pt x="0" y="58894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5806" y="4306211"/>
            <a:ext cx="11683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50" i="1" spc="-150" dirty="0">
                <a:latin typeface="Symbol"/>
                <a:cs typeface="Symbol"/>
              </a:rPr>
              <a:t>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274" y="4183649"/>
            <a:ext cx="44456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650" b="1" i="1" spc="-145" dirty="0">
                <a:latin typeface="Book Antiqua"/>
                <a:cs typeface="Book Antiqua"/>
              </a:rPr>
              <a:t>ρ</a:t>
            </a:r>
            <a:r>
              <a:rPr sz="1650" b="1" i="1" spc="-180" dirty="0">
                <a:latin typeface="Book Antiqua"/>
                <a:cs typeface="Book Antiqua"/>
              </a:rPr>
              <a:t> </a:t>
            </a:r>
            <a:r>
              <a:rPr sz="1650" b="1" i="1" spc="-150" dirty="0">
                <a:latin typeface="Book Antiqua"/>
                <a:cs typeface="Book Antiqua"/>
              </a:rPr>
              <a:t>=</a:t>
            </a:r>
            <a:r>
              <a:rPr sz="1650" b="1" i="1" spc="-30" dirty="0">
                <a:latin typeface="Book Antiqua"/>
                <a:cs typeface="Book Antiqua"/>
              </a:rPr>
              <a:t> </a:t>
            </a:r>
            <a:r>
              <a:rPr sz="2625" i="1" u="heavy" spc="-89" baseline="3650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625" baseline="36507" dirty="0">
                <a:latin typeface="Times New Roman"/>
                <a:cs typeface="Times New Roman"/>
              </a:rPr>
              <a:t>	</a:t>
            </a:r>
            <a:r>
              <a:rPr sz="1650" b="1" i="1" spc="-150" dirty="0">
                <a:latin typeface="Book Antiqua"/>
                <a:cs typeface="Book Antiqua"/>
              </a:rPr>
              <a:t>=</a:t>
            </a:r>
            <a:r>
              <a:rPr sz="1650" b="1" i="1" spc="-35" dirty="0">
                <a:latin typeface="Book Antiqua"/>
                <a:cs typeface="Book Antiqua"/>
              </a:rPr>
              <a:t> </a:t>
            </a:r>
            <a:r>
              <a:rPr sz="1650" b="1" i="1" spc="-125" dirty="0">
                <a:latin typeface="Book Antiqua"/>
                <a:cs typeface="Book Antiqua"/>
              </a:rPr>
              <a:t>Average</a:t>
            </a:r>
            <a:r>
              <a:rPr sz="1650" b="1" i="1" spc="-55" dirty="0">
                <a:latin typeface="Book Antiqua"/>
                <a:cs typeface="Book Antiqua"/>
              </a:rPr>
              <a:t> </a:t>
            </a:r>
            <a:r>
              <a:rPr sz="1650" b="1" i="1" spc="-114" dirty="0">
                <a:latin typeface="Book Antiqua"/>
                <a:cs typeface="Book Antiqua"/>
              </a:rPr>
              <a:t>rate</a:t>
            </a:r>
            <a:r>
              <a:rPr sz="1650" b="1" i="1" spc="-35" dirty="0">
                <a:latin typeface="Book Antiqua"/>
                <a:cs typeface="Book Antiqua"/>
              </a:rPr>
              <a:t> </a:t>
            </a:r>
            <a:r>
              <a:rPr sz="1650" b="1" i="1" spc="-114" dirty="0">
                <a:latin typeface="Book Antiqua"/>
                <a:cs typeface="Book Antiqua"/>
              </a:rPr>
              <a:t>of</a:t>
            </a:r>
            <a:r>
              <a:rPr sz="1650" b="1" i="1" spc="-45" dirty="0">
                <a:latin typeface="Book Antiqua"/>
                <a:cs typeface="Book Antiqua"/>
              </a:rPr>
              <a:t> </a:t>
            </a:r>
            <a:r>
              <a:rPr sz="1650" b="1" i="1" spc="-114" dirty="0">
                <a:latin typeface="Book Antiqua"/>
                <a:cs typeface="Book Antiqua"/>
              </a:rPr>
              <a:t>Arrival/average</a:t>
            </a:r>
            <a:r>
              <a:rPr sz="1650" b="1" i="1" spc="-35" dirty="0">
                <a:latin typeface="Book Antiqua"/>
                <a:cs typeface="Book Antiqua"/>
              </a:rPr>
              <a:t> </a:t>
            </a:r>
            <a:r>
              <a:rPr sz="1650" b="1" i="1" spc="-110" dirty="0">
                <a:latin typeface="Book Antiqua"/>
                <a:cs typeface="Book Antiqua"/>
              </a:rPr>
              <a:t>rate</a:t>
            </a:r>
            <a:r>
              <a:rPr sz="1650" b="1" i="1" spc="-40" dirty="0">
                <a:latin typeface="Book Antiqua"/>
                <a:cs typeface="Book Antiqua"/>
              </a:rPr>
              <a:t> </a:t>
            </a:r>
            <a:r>
              <a:rPr sz="1650" b="1" i="1" spc="-114" dirty="0">
                <a:latin typeface="Book Antiqua"/>
                <a:cs typeface="Book Antiqua"/>
              </a:rPr>
              <a:t>of</a:t>
            </a:r>
            <a:r>
              <a:rPr sz="1650" b="1" i="1" spc="-40" dirty="0">
                <a:latin typeface="Book Antiqua"/>
                <a:cs typeface="Book Antiqua"/>
              </a:rPr>
              <a:t> service</a:t>
            </a:r>
            <a:endParaRPr sz="165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1821" y="5061984"/>
            <a:ext cx="7699375" cy="600075"/>
          </a:xfrm>
          <a:custGeom>
            <a:avLst/>
            <a:gdLst/>
            <a:ahLst/>
            <a:cxnLst/>
            <a:rect l="l" t="t" r="r" b="b"/>
            <a:pathLst>
              <a:path w="7699375" h="600075">
                <a:moveTo>
                  <a:pt x="0" y="599794"/>
                </a:moveTo>
                <a:lnTo>
                  <a:pt x="7698746" y="599794"/>
                </a:lnTo>
                <a:lnTo>
                  <a:pt x="7698746" y="0"/>
                </a:lnTo>
                <a:lnTo>
                  <a:pt x="0" y="0"/>
                </a:lnTo>
                <a:lnTo>
                  <a:pt x="0" y="59979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000" y="4672386"/>
            <a:ext cx="6663055" cy="92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30530" algn="l"/>
              </a:tabLst>
            </a:pPr>
            <a:r>
              <a:rPr sz="1600" spc="-25" dirty="0">
                <a:latin typeface="Book Antiqua"/>
                <a:cs typeface="Book Antiqua"/>
              </a:rPr>
              <a:t>4.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150" dirty="0">
                <a:latin typeface="Book Antiqua"/>
                <a:cs typeface="Book Antiqua"/>
              </a:rPr>
              <a:t>Expected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55" dirty="0">
                <a:latin typeface="Book Antiqua"/>
                <a:cs typeface="Book Antiqua"/>
              </a:rPr>
              <a:t>or</a:t>
            </a:r>
            <a:r>
              <a:rPr sz="1600" spc="-20" dirty="0">
                <a:latin typeface="Book Antiqua"/>
                <a:cs typeface="Book Antiqua"/>
              </a:rPr>
              <a:t> </a:t>
            </a:r>
            <a:r>
              <a:rPr sz="1600" spc="-190" dirty="0">
                <a:latin typeface="Book Antiqua"/>
                <a:cs typeface="Book Antiqua"/>
              </a:rPr>
              <a:t>mean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70" dirty="0">
                <a:latin typeface="Book Antiqua"/>
                <a:cs typeface="Book Antiqua"/>
              </a:rPr>
              <a:t>number</a:t>
            </a:r>
            <a:r>
              <a:rPr sz="1600" spc="-4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of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50" dirty="0">
                <a:latin typeface="Book Antiqua"/>
                <a:cs typeface="Book Antiqua"/>
              </a:rPr>
              <a:t>customer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20" dirty="0">
                <a:latin typeface="Book Antiqua"/>
                <a:cs typeface="Book Antiqua"/>
              </a:rPr>
              <a:t>(units)</a:t>
            </a:r>
            <a:r>
              <a:rPr sz="1600" spc="-40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in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the</a:t>
            </a:r>
            <a:r>
              <a:rPr sz="1600" spc="-45" dirty="0">
                <a:latin typeface="Book Antiqua"/>
                <a:cs typeface="Book Antiqua"/>
              </a:rPr>
              <a:t> </a:t>
            </a:r>
            <a:r>
              <a:rPr sz="1600" spc="-150" dirty="0">
                <a:latin typeface="Book Antiqua"/>
                <a:cs typeface="Book Antiqua"/>
              </a:rPr>
              <a:t>system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or</a:t>
            </a:r>
            <a:r>
              <a:rPr sz="1600" spc="-55" dirty="0">
                <a:latin typeface="Book Antiqua"/>
                <a:cs typeface="Book Antiqua"/>
              </a:rPr>
              <a:t> </a:t>
            </a:r>
            <a:r>
              <a:rPr sz="1600" spc="-135" dirty="0">
                <a:latin typeface="Book Antiqua"/>
                <a:cs typeface="Book Antiqua"/>
              </a:rPr>
              <a:t>length</a:t>
            </a:r>
            <a:r>
              <a:rPr sz="1600" spc="-35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of</a:t>
            </a:r>
            <a:r>
              <a:rPr sz="1600" spc="-30" dirty="0">
                <a:latin typeface="Book Antiqua"/>
                <a:cs typeface="Book Antiqua"/>
              </a:rPr>
              <a:t> </a:t>
            </a:r>
            <a:r>
              <a:rPr sz="1600" spc="-145" dirty="0">
                <a:latin typeface="Book Antiqua"/>
                <a:cs typeface="Book Antiqua"/>
              </a:rPr>
              <a:t>the</a:t>
            </a:r>
            <a:r>
              <a:rPr sz="1600" spc="-45" dirty="0">
                <a:latin typeface="Book Antiqua"/>
                <a:cs typeface="Book Antiqua"/>
              </a:rPr>
              <a:t> </a:t>
            </a:r>
            <a:r>
              <a:rPr sz="1600" spc="-60" dirty="0">
                <a:latin typeface="Book Antiqua"/>
                <a:cs typeface="Book Antiqua"/>
              </a:rPr>
              <a:t>system</a:t>
            </a:r>
            <a:endParaRPr sz="1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600">
              <a:latin typeface="Book Antiqua"/>
              <a:cs typeface="Book Antiqua"/>
            </a:endParaRPr>
          </a:p>
          <a:p>
            <a:pPr marL="834390">
              <a:lnSpc>
                <a:spcPts val="1530"/>
              </a:lnSpc>
            </a:pPr>
            <a:r>
              <a:rPr sz="1650" b="1" i="1" spc="-90" dirty="0">
                <a:latin typeface="Book Antiqua"/>
                <a:cs typeface="Book Antiqua"/>
              </a:rPr>
              <a:t>L</a:t>
            </a:r>
            <a:r>
              <a:rPr sz="1575" b="1" i="1" spc="-135" baseline="-7936" dirty="0">
                <a:latin typeface="Book Antiqua"/>
                <a:cs typeface="Book Antiqua"/>
              </a:rPr>
              <a:t>S</a:t>
            </a:r>
            <a:r>
              <a:rPr sz="1575" b="1" i="1" spc="52" baseline="-7936" dirty="0">
                <a:latin typeface="Book Antiqua"/>
                <a:cs typeface="Book Antiqua"/>
              </a:rPr>
              <a:t> </a:t>
            </a:r>
            <a:r>
              <a:rPr sz="1650" b="1" i="1" spc="-150" dirty="0">
                <a:latin typeface="Book Antiqua"/>
                <a:cs typeface="Book Antiqua"/>
              </a:rPr>
              <a:t>=</a:t>
            </a:r>
            <a:r>
              <a:rPr sz="1650" b="1" i="1" spc="-70" dirty="0">
                <a:latin typeface="Book Antiqua"/>
                <a:cs typeface="Book Antiqua"/>
              </a:rPr>
              <a:t> </a:t>
            </a:r>
            <a:r>
              <a:rPr sz="2625" i="1" spc="-315" baseline="-30158" dirty="0">
                <a:latin typeface="Symbol"/>
                <a:cs typeface="Symbol"/>
              </a:rPr>
              <a:t></a:t>
            </a:r>
            <a:r>
              <a:rPr sz="2625" spc="-300" baseline="-30158" dirty="0">
                <a:latin typeface="Times New Roman"/>
                <a:cs typeface="Times New Roman"/>
              </a:rPr>
              <a:t> </a:t>
            </a:r>
            <a:r>
              <a:rPr sz="2625" i="1" spc="-75" baseline="36507" dirty="0">
                <a:latin typeface="Symbol"/>
                <a:cs typeface="Symbol"/>
              </a:rPr>
              <a:t></a:t>
            </a:r>
            <a:endParaRPr sz="2625" baseline="36507">
              <a:latin typeface="Symbol"/>
              <a:cs typeface="Symbol"/>
            </a:endParaRPr>
          </a:p>
          <a:p>
            <a:pPr marL="1356995">
              <a:lnSpc>
                <a:spcPts val="1530"/>
              </a:lnSpc>
            </a:pPr>
            <a:r>
              <a:rPr sz="1650" b="1" i="1" spc="-95" dirty="0">
                <a:latin typeface="Book Antiqua"/>
                <a:cs typeface="Book Antiqua"/>
              </a:rPr>
              <a:t>-</a:t>
            </a:r>
            <a:r>
              <a:rPr sz="1650" b="1" i="1" spc="-65" dirty="0">
                <a:latin typeface="Book Antiqua"/>
                <a:cs typeface="Book Antiqua"/>
              </a:rPr>
              <a:t> </a:t>
            </a:r>
            <a:r>
              <a:rPr sz="1750" i="1" spc="-50" dirty="0">
                <a:latin typeface="Symbol"/>
                <a:cs typeface="Symbol"/>
              </a:rPr>
              <a:t>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14712" y="5322300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0" y="0"/>
                </a:moveTo>
                <a:lnTo>
                  <a:pt x="364743" y="0"/>
                </a:lnTo>
              </a:path>
            </a:pathLst>
          </a:custGeom>
          <a:ln w="16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754418"/>
            <a:ext cx="8023859" cy="62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 marR="5080" indent="-401955">
              <a:lnSpc>
                <a:spcPct val="112900"/>
              </a:lnSpc>
              <a:spcBef>
                <a:spcPts val="95"/>
              </a:spcBef>
              <a:tabLst>
                <a:tab pos="459740" algn="l"/>
              </a:tabLst>
            </a:pPr>
            <a:r>
              <a:rPr sz="1750" spc="-25" dirty="0">
                <a:latin typeface="Book Antiqua"/>
                <a:cs typeface="Book Antiqua"/>
              </a:rPr>
              <a:t>5.</a:t>
            </a:r>
            <a:r>
              <a:rPr sz="1750" dirty="0">
                <a:latin typeface="Book Antiqua"/>
                <a:cs typeface="Book Antiqua"/>
              </a:rPr>
              <a:t>		</a:t>
            </a:r>
            <a:r>
              <a:rPr sz="1750" spc="-285" dirty="0">
                <a:latin typeface="Book Antiqua"/>
                <a:cs typeface="Book Antiqua"/>
              </a:rPr>
              <a:t>Mean</a:t>
            </a:r>
            <a:r>
              <a:rPr sz="1750" spc="100" dirty="0">
                <a:latin typeface="Book Antiqua"/>
                <a:cs typeface="Book Antiqua"/>
              </a:rPr>
              <a:t> </a:t>
            </a:r>
            <a:r>
              <a:rPr sz="1750" spc="-215" dirty="0">
                <a:latin typeface="Book Antiqua"/>
                <a:cs typeface="Book Antiqua"/>
              </a:rPr>
              <a:t>(expected</a:t>
            </a:r>
            <a:r>
              <a:rPr sz="1750" spc="12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or</a:t>
            </a:r>
            <a:r>
              <a:rPr sz="1750" spc="114" dirty="0">
                <a:latin typeface="Book Antiqua"/>
                <a:cs typeface="Book Antiqua"/>
              </a:rPr>
              <a:t> </a:t>
            </a:r>
            <a:r>
              <a:rPr sz="1750" spc="-220" dirty="0">
                <a:latin typeface="Book Antiqua"/>
                <a:cs typeface="Book Antiqua"/>
              </a:rPr>
              <a:t>average)</a:t>
            </a:r>
            <a:r>
              <a:rPr sz="1750" spc="125" dirty="0">
                <a:latin typeface="Book Antiqua"/>
                <a:cs typeface="Book Antiqua"/>
              </a:rPr>
              <a:t> </a:t>
            </a:r>
            <a:r>
              <a:rPr sz="1750" spc="-260" dirty="0">
                <a:latin typeface="Book Antiqua"/>
                <a:cs typeface="Book Antiqua"/>
              </a:rPr>
              <a:t>number</a:t>
            </a:r>
            <a:r>
              <a:rPr sz="1750" spc="120" dirty="0">
                <a:latin typeface="Book Antiqua"/>
                <a:cs typeface="Book Antiqua"/>
              </a:rPr>
              <a:t> </a:t>
            </a:r>
            <a:r>
              <a:rPr sz="1750" spc="-180" dirty="0">
                <a:latin typeface="Book Antiqua"/>
                <a:cs typeface="Book Antiqua"/>
              </a:rPr>
              <a:t>of</a:t>
            </a:r>
            <a:r>
              <a:rPr sz="1750" spc="125" dirty="0">
                <a:latin typeface="Book Antiqua"/>
                <a:cs typeface="Book Antiqua"/>
              </a:rPr>
              <a:t> </a:t>
            </a:r>
            <a:r>
              <a:rPr sz="1750" spc="-229" dirty="0">
                <a:latin typeface="Book Antiqua"/>
                <a:cs typeface="Book Antiqua"/>
              </a:rPr>
              <a:t>customers</a:t>
            </a:r>
            <a:r>
              <a:rPr sz="1750" spc="110" dirty="0">
                <a:latin typeface="Book Antiqua"/>
                <a:cs typeface="Book Antiqua"/>
              </a:rPr>
              <a:t> </a:t>
            </a:r>
            <a:r>
              <a:rPr sz="1750" spc="-185" dirty="0">
                <a:latin typeface="Book Antiqua"/>
                <a:cs typeface="Book Antiqua"/>
              </a:rPr>
              <a:t>(units)</a:t>
            </a:r>
            <a:r>
              <a:rPr sz="1750" spc="125" dirty="0">
                <a:latin typeface="Book Antiqua"/>
                <a:cs typeface="Book Antiqua"/>
              </a:rPr>
              <a:t> </a:t>
            </a:r>
            <a:r>
              <a:rPr sz="1750" spc="-185" dirty="0">
                <a:latin typeface="Book Antiqua"/>
                <a:cs typeface="Book Antiqua"/>
              </a:rPr>
              <a:t>in</a:t>
            </a:r>
            <a:r>
              <a:rPr sz="1750" spc="105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the</a:t>
            </a:r>
            <a:r>
              <a:rPr sz="1750" spc="114" dirty="0">
                <a:latin typeface="Book Antiqua"/>
                <a:cs typeface="Book Antiqua"/>
              </a:rPr>
              <a:t> </a:t>
            </a:r>
            <a:r>
              <a:rPr sz="1750" spc="-240" dirty="0">
                <a:latin typeface="Book Antiqua"/>
                <a:cs typeface="Book Antiqua"/>
              </a:rPr>
              <a:t>queue</a:t>
            </a:r>
            <a:r>
              <a:rPr sz="1750" spc="110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waiting</a:t>
            </a:r>
            <a:r>
              <a:rPr sz="1750" spc="120" dirty="0">
                <a:latin typeface="Book Antiqua"/>
                <a:cs typeface="Book Antiqua"/>
              </a:rPr>
              <a:t> </a:t>
            </a:r>
            <a:r>
              <a:rPr sz="1750" spc="-185" dirty="0">
                <a:latin typeface="Book Antiqua"/>
                <a:cs typeface="Book Antiqua"/>
              </a:rPr>
              <a:t>to</a:t>
            </a:r>
            <a:r>
              <a:rPr sz="1750" spc="114" dirty="0">
                <a:latin typeface="Book Antiqua"/>
                <a:cs typeface="Book Antiqua"/>
              </a:rPr>
              <a:t> </a:t>
            </a:r>
            <a:r>
              <a:rPr sz="1750" spc="-200" dirty="0">
                <a:latin typeface="Book Antiqua"/>
                <a:cs typeface="Book Antiqua"/>
              </a:rPr>
              <a:t>service</a:t>
            </a:r>
            <a:r>
              <a:rPr sz="1750" spc="95" dirty="0">
                <a:latin typeface="Book Antiqua"/>
                <a:cs typeface="Book Antiqua"/>
              </a:rPr>
              <a:t> </a:t>
            </a:r>
            <a:r>
              <a:rPr sz="1750" spc="-165" dirty="0">
                <a:latin typeface="Book Antiqua"/>
                <a:cs typeface="Book Antiqua"/>
              </a:rPr>
              <a:t>(average </a:t>
            </a:r>
            <a:r>
              <a:rPr sz="1750" spc="-220" dirty="0">
                <a:latin typeface="Book Antiqua"/>
                <a:cs typeface="Book Antiqua"/>
              </a:rPr>
              <a:t>length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of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45" dirty="0">
                <a:latin typeface="Book Antiqua"/>
                <a:cs typeface="Book Antiqua"/>
              </a:rPr>
              <a:t>a</a:t>
            </a:r>
            <a:r>
              <a:rPr sz="1750" spc="-70" dirty="0">
                <a:latin typeface="Book Antiqua"/>
                <a:cs typeface="Book Antiqua"/>
              </a:rPr>
              <a:t> queue)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4452" y="1517685"/>
            <a:ext cx="7626350" cy="673100"/>
          </a:xfrm>
          <a:custGeom>
            <a:avLst/>
            <a:gdLst/>
            <a:ahLst/>
            <a:cxnLst/>
            <a:rect l="l" t="t" r="r" b="b"/>
            <a:pathLst>
              <a:path w="7626350" h="673100">
                <a:moveTo>
                  <a:pt x="0" y="672478"/>
                </a:moveTo>
                <a:lnTo>
                  <a:pt x="7626145" y="672478"/>
                </a:lnTo>
                <a:lnTo>
                  <a:pt x="7626145" y="0"/>
                </a:lnTo>
                <a:lnTo>
                  <a:pt x="0" y="0"/>
                </a:lnTo>
                <a:lnTo>
                  <a:pt x="0" y="67247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8573" y="1432270"/>
            <a:ext cx="21971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850" i="1" spc="-112" baseline="-14619" dirty="0">
                <a:latin typeface="Symbol"/>
                <a:cs typeface="Symbol"/>
              </a:rPr>
              <a:t></a:t>
            </a:r>
            <a:r>
              <a:rPr sz="1150" b="1" i="1" spc="-75" dirty="0">
                <a:latin typeface="Book Antiqua"/>
                <a:cs typeface="Book Antiqua"/>
              </a:rPr>
              <a:t>2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9449" y="1801410"/>
            <a:ext cx="59880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i="1" spc="-254" dirty="0">
                <a:latin typeface="Symbol"/>
                <a:cs typeface="Symbol"/>
              </a:rPr>
              <a:t></a:t>
            </a:r>
            <a:r>
              <a:rPr sz="1850" b="1" i="1" spc="-254" dirty="0">
                <a:latin typeface="Book Antiqua"/>
                <a:cs typeface="Book Antiqua"/>
              </a:rPr>
              <a:t>(</a:t>
            </a:r>
            <a:r>
              <a:rPr sz="1900" i="1" spc="-254" dirty="0">
                <a:latin typeface="Symbol"/>
                <a:cs typeface="Symbol"/>
              </a:rPr>
              <a:t>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850" b="1" i="1" spc="-190" dirty="0">
                <a:latin typeface="Book Antiqua"/>
                <a:cs typeface="Book Antiqua"/>
              </a:rPr>
              <a:t>-</a:t>
            </a:r>
            <a:r>
              <a:rPr sz="1850" b="1" i="1" spc="-110" dirty="0">
                <a:latin typeface="Book Antiqua"/>
                <a:cs typeface="Book Antiqua"/>
              </a:rPr>
              <a:t> </a:t>
            </a:r>
            <a:r>
              <a:rPr sz="1900" i="1" spc="-155" dirty="0">
                <a:latin typeface="Symbol"/>
                <a:cs typeface="Symbol"/>
              </a:rPr>
              <a:t></a:t>
            </a:r>
            <a:r>
              <a:rPr sz="1850" b="1" i="1" spc="-155" dirty="0">
                <a:latin typeface="Book Antiqua"/>
                <a:cs typeface="Book Antiqua"/>
              </a:rPr>
              <a:t>)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9449" y="1815078"/>
            <a:ext cx="582930" cy="0"/>
          </a:xfrm>
          <a:custGeom>
            <a:avLst/>
            <a:gdLst/>
            <a:ahLst/>
            <a:cxnLst/>
            <a:rect l="l" t="t" r="r" b="b"/>
            <a:pathLst>
              <a:path w="582930">
                <a:moveTo>
                  <a:pt x="0" y="0"/>
                </a:moveTo>
                <a:lnTo>
                  <a:pt x="582602" y="0"/>
                </a:lnTo>
              </a:path>
            </a:pathLst>
          </a:custGeom>
          <a:ln w="17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9633" y="1785036"/>
            <a:ext cx="12401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176655" algn="l"/>
              </a:tabLst>
            </a:pPr>
            <a:r>
              <a:rPr sz="1150" b="1" i="1" spc="-50" dirty="0">
                <a:latin typeface="Book Antiqua"/>
                <a:cs typeface="Book Antiqua"/>
              </a:rPr>
              <a:t>q</a:t>
            </a:r>
            <a:r>
              <a:rPr sz="1150" b="1" i="1" dirty="0">
                <a:latin typeface="Book Antiqua"/>
                <a:cs typeface="Book Antiqua"/>
              </a:rPr>
              <a:t>	</a:t>
            </a:r>
            <a:r>
              <a:rPr sz="1150" b="1" i="1" spc="-70" dirty="0">
                <a:latin typeface="Book Antiqua"/>
                <a:cs typeface="Book Antiqua"/>
              </a:rPr>
              <a:t>s</a:t>
            </a:r>
            <a:endParaRPr sz="11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1242" y="1675037"/>
            <a:ext cx="146240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22985" algn="l"/>
              </a:tabLst>
            </a:pPr>
            <a:r>
              <a:rPr sz="1850" b="1" i="1" spc="-270" dirty="0">
                <a:latin typeface="Book Antiqua"/>
                <a:cs typeface="Book Antiqua"/>
              </a:rPr>
              <a:t>L</a:t>
            </a:r>
            <a:r>
              <a:rPr sz="1850" b="1" i="1" spc="245" dirty="0">
                <a:latin typeface="Book Antiqua"/>
                <a:cs typeface="Book Antiqua"/>
              </a:rPr>
              <a:t> </a:t>
            </a:r>
            <a:r>
              <a:rPr sz="1850" b="1" i="1" spc="-335" dirty="0">
                <a:latin typeface="Book Antiqua"/>
                <a:cs typeface="Book Antiqua"/>
              </a:rPr>
              <a:t>=</a:t>
            </a:r>
            <a:r>
              <a:rPr sz="1850" b="1" i="1" dirty="0">
                <a:latin typeface="Book Antiqua"/>
                <a:cs typeface="Book Antiqua"/>
              </a:rPr>
              <a:t>	</a:t>
            </a:r>
            <a:r>
              <a:rPr sz="1850" b="1" i="1" spc="-285" dirty="0">
                <a:latin typeface="Book Antiqua"/>
                <a:cs typeface="Book Antiqua"/>
              </a:rPr>
              <a:t>=</a:t>
            </a:r>
            <a:r>
              <a:rPr sz="1850" b="1" i="1" spc="-110" dirty="0">
                <a:latin typeface="Book Antiqua"/>
                <a:cs typeface="Book Antiqua"/>
              </a:rPr>
              <a:t> </a:t>
            </a:r>
            <a:r>
              <a:rPr sz="1850" b="1" i="1" spc="-270" dirty="0">
                <a:latin typeface="Book Antiqua"/>
                <a:cs typeface="Book Antiqua"/>
              </a:rPr>
              <a:t>L</a:t>
            </a:r>
            <a:r>
              <a:rPr sz="1850" b="1" i="1" spc="275" dirty="0">
                <a:latin typeface="Book Antiqua"/>
                <a:cs typeface="Book Antiqua"/>
              </a:rPr>
              <a:t> </a:t>
            </a:r>
            <a:r>
              <a:rPr sz="1850" b="1" i="1" spc="-110" dirty="0">
                <a:latin typeface="Book Antiqua"/>
                <a:cs typeface="Book Antiqua"/>
              </a:rPr>
              <a:t>-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4255" y="1509566"/>
            <a:ext cx="115570" cy="60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05"/>
              </a:spcBef>
            </a:pPr>
            <a:r>
              <a:rPr sz="1900" i="1" u="heavy" spc="-3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19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900" i="1" spc="-350" dirty="0">
                <a:latin typeface="Symbol"/>
                <a:cs typeface="Symbol"/>
              </a:rPr>
              <a:t>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2216111"/>
            <a:ext cx="52158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020" algn="l"/>
              </a:tabLst>
            </a:pPr>
            <a:r>
              <a:rPr sz="1750" spc="-25" dirty="0">
                <a:latin typeface="Book Antiqua"/>
                <a:cs typeface="Book Antiqua"/>
              </a:rPr>
              <a:t>6.</a:t>
            </a:r>
            <a:r>
              <a:rPr sz="1750" dirty="0">
                <a:latin typeface="Book Antiqua"/>
                <a:cs typeface="Book Antiqua"/>
              </a:rPr>
              <a:t>	</a:t>
            </a:r>
            <a:r>
              <a:rPr sz="1750" spc="-285" dirty="0">
                <a:latin typeface="Book Antiqua"/>
                <a:cs typeface="Book Antiqua"/>
              </a:rPr>
              <a:t>Mean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220" dirty="0">
                <a:latin typeface="Book Antiqua"/>
                <a:cs typeface="Book Antiqua"/>
              </a:rPr>
              <a:t>(expected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215" dirty="0">
                <a:latin typeface="Book Antiqua"/>
                <a:cs typeface="Book Antiqua"/>
              </a:rPr>
              <a:t>or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20" dirty="0">
                <a:latin typeface="Book Antiqua"/>
                <a:cs typeface="Book Antiqua"/>
              </a:rPr>
              <a:t>average)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235" dirty="0">
                <a:latin typeface="Book Antiqua"/>
                <a:cs typeface="Book Antiqua"/>
              </a:rPr>
              <a:t>time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45" dirty="0">
                <a:latin typeface="Book Antiqua"/>
                <a:cs typeface="Book Antiqua"/>
              </a:rPr>
              <a:t>a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unit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35" dirty="0">
                <a:latin typeface="Book Antiqua"/>
                <a:cs typeface="Book Antiqua"/>
              </a:rPr>
              <a:t>spends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25" dirty="0">
                <a:latin typeface="Book Antiqua"/>
                <a:cs typeface="Book Antiqua"/>
              </a:rPr>
              <a:t>waiting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in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160" dirty="0">
                <a:latin typeface="Book Antiqua"/>
                <a:cs typeface="Book Antiqua"/>
              </a:rPr>
              <a:t>queue.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4452" y="2642544"/>
            <a:ext cx="7626350" cy="657225"/>
          </a:xfrm>
          <a:custGeom>
            <a:avLst/>
            <a:gdLst/>
            <a:ahLst/>
            <a:cxnLst/>
            <a:rect l="l" t="t" r="r" b="b"/>
            <a:pathLst>
              <a:path w="7626350" h="657225">
                <a:moveTo>
                  <a:pt x="0" y="657018"/>
                </a:moveTo>
                <a:lnTo>
                  <a:pt x="7626145" y="657018"/>
                </a:lnTo>
                <a:lnTo>
                  <a:pt x="7626145" y="0"/>
                </a:lnTo>
                <a:lnTo>
                  <a:pt x="0" y="0"/>
                </a:lnTo>
                <a:lnTo>
                  <a:pt x="0" y="65701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5842" y="2787411"/>
            <a:ext cx="3035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50" b="1" i="1" spc="-330" dirty="0">
                <a:latin typeface="Book Antiqua"/>
                <a:cs typeface="Book Antiqua"/>
              </a:rPr>
              <a:t>W</a:t>
            </a:r>
            <a:r>
              <a:rPr sz="1725" b="1" i="1" spc="-494" baseline="-9661" dirty="0">
                <a:latin typeface="Book Antiqua"/>
                <a:cs typeface="Book Antiqua"/>
              </a:rPr>
              <a:t>q</a:t>
            </a:r>
            <a:endParaRPr sz="1725" baseline="-9661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5340" y="2552548"/>
            <a:ext cx="102870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903605" algn="l"/>
              </a:tabLst>
            </a:pPr>
            <a:r>
              <a:rPr sz="2775" b="1" i="1" spc="-427" baseline="-40540" dirty="0">
                <a:latin typeface="Book Antiqua"/>
                <a:cs typeface="Book Antiqua"/>
              </a:rPr>
              <a:t>=</a:t>
            </a:r>
            <a:r>
              <a:rPr sz="2775" b="1" i="1" spc="247" baseline="-40540" dirty="0">
                <a:latin typeface="Book Antiqua"/>
                <a:cs typeface="Book Antiqua"/>
              </a:rPr>
              <a:t> </a:t>
            </a:r>
            <a:r>
              <a:rPr sz="2850" i="1" u="heavy" spc="-405" baseline="-29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i="1" u="heavy" spc="-405" baseline="-292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850" spc="465" baseline="-2923" dirty="0">
                <a:latin typeface="Times New Roman"/>
                <a:cs typeface="Times New Roman"/>
              </a:rPr>
              <a:t> </a:t>
            </a:r>
            <a:r>
              <a:rPr sz="3525" baseline="-18912" dirty="0">
                <a:latin typeface="Symbol"/>
                <a:cs typeface="Symbol"/>
              </a:rPr>
              <a:t></a:t>
            </a:r>
            <a:r>
              <a:rPr sz="1850" b="1" i="1" u="heavy" spc="3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1850" b="1" i="1" u="heavy" spc="-5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</a:t>
            </a:r>
            <a:r>
              <a:rPr sz="1850" b="1" i="1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525" spc="-75" baseline="-18912" dirty="0">
                <a:latin typeface="Symbol"/>
                <a:cs typeface="Symbol"/>
              </a:rPr>
              <a:t></a:t>
            </a:r>
            <a:endParaRPr sz="3525" baseline="-18912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0103" y="2858761"/>
            <a:ext cx="73850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900" i="1" spc="-300" dirty="0">
                <a:latin typeface="Symbol"/>
                <a:cs typeface="Symbol"/>
              </a:rPr>
              <a:t></a:t>
            </a:r>
            <a:r>
              <a:rPr sz="1900" spc="229" dirty="0">
                <a:latin typeface="Times New Roman"/>
                <a:cs typeface="Times New Roman"/>
              </a:rPr>
              <a:t> </a:t>
            </a:r>
            <a:r>
              <a:rPr sz="3525" spc="-405" baseline="-3546" dirty="0">
                <a:latin typeface="Symbol"/>
                <a:cs typeface="Symbol"/>
              </a:rPr>
              <a:t></a:t>
            </a:r>
            <a:r>
              <a:rPr sz="1900" i="1" spc="-270" dirty="0">
                <a:latin typeface="Symbol"/>
                <a:cs typeface="Symbol"/>
              </a:rPr>
              <a:t>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850" b="1" i="1" spc="-190" dirty="0">
                <a:latin typeface="Book Antiqua"/>
                <a:cs typeface="Book Antiqua"/>
              </a:rPr>
              <a:t>-</a:t>
            </a:r>
            <a:r>
              <a:rPr sz="1850" b="1" i="1" spc="-125" dirty="0">
                <a:latin typeface="Book Antiqua"/>
                <a:cs typeface="Book Antiqua"/>
              </a:rPr>
              <a:t> </a:t>
            </a:r>
            <a:r>
              <a:rPr sz="1900" i="1" spc="-200" dirty="0">
                <a:latin typeface="Symbol"/>
                <a:cs typeface="Symbol"/>
              </a:rPr>
              <a:t></a:t>
            </a:r>
            <a:r>
              <a:rPr sz="3525" spc="-300" baseline="-3546" dirty="0">
                <a:latin typeface="Symbol"/>
                <a:cs typeface="Symbol"/>
              </a:rPr>
              <a:t>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3326205"/>
            <a:ext cx="589216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020" algn="l"/>
              </a:tabLst>
            </a:pPr>
            <a:r>
              <a:rPr sz="1750" spc="-25" dirty="0">
                <a:latin typeface="Book Antiqua"/>
                <a:cs typeface="Book Antiqua"/>
              </a:rPr>
              <a:t>7.</a:t>
            </a:r>
            <a:r>
              <a:rPr sz="1750" dirty="0">
                <a:latin typeface="Book Antiqua"/>
                <a:cs typeface="Book Antiqua"/>
              </a:rPr>
              <a:t>	</a:t>
            </a:r>
            <a:r>
              <a:rPr sz="1750" spc="-285" dirty="0">
                <a:latin typeface="Book Antiqua"/>
                <a:cs typeface="Book Antiqua"/>
              </a:rPr>
              <a:t>Mean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(expected)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225" dirty="0">
                <a:latin typeface="Book Antiqua"/>
                <a:cs typeface="Book Antiqua"/>
              </a:rPr>
              <a:t>waiting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35" dirty="0">
                <a:latin typeface="Book Antiqua"/>
                <a:cs typeface="Book Antiqua"/>
              </a:rPr>
              <a:t>time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95" dirty="0">
                <a:latin typeface="Book Antiqua"/>
                <a:cs typeface="Book Antiqua"/>
              </a:rPr>
              <a:t>in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240" dirty="0">
                <a:latin typeface="Book Antiqua"/>
                <a:cs typeface="Book Antiqua"/>
              </a:rPr>
              <a:t>system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210" dirty="0">
                <a:latin typeface="Book Antiqua"/>
                <a:cs typeface="Book Antiqua"/>
              </a:rPr>
              <a:t>(time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in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45" dirty="0">
                <a:latin typeface="Book Antiqua"/>
                <a:cs typeface="Book Antiqua"/>
              </a:rPr>
              <a:t>queue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20" dirty="0">
                <a:latin typeface="Book Antiqua"/>
                <a:cs typeface="Book Antiqua"/>
              </a:rPr>
              <a:t>plus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00" dirty="0">
                <a:latin typeface="Book Antiqua"/>
                <a:cs typeface="Book Antiqua"/>
              </a:rPr>
              <a:t>service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30" dirty="0">
                <a:latin typeface="Book Antiqua"/>
                <a:cs typeface="Book Antiqua"/>
              </a:rPr>
              <a:t>time):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4452" y="3755116"/>
            <a:ext cx="7626350" cy="652145"/>
          </a:xfrm>
          <a:custGeom>
            <a:avLst/>
            <a:gdLst/>
            <a:ahLst/>
            <a:cxnLst/>
            <a:rect l="l" t="t" r="r" b="b"/>
            <a:pathLst>
              <a:path w="7626350" h="652145">
                <a:moveTo>
                  <a:pt x="0" y="651667"/>
                </a:moveTo>
                <a:lnTo>
                  <a:pt x="7626145" y="651667"/>
                </a:lnTo>
                <a:lnTo>
                  <a:pt x="7626145" y="0"/>
                </a:lnTo>
                <a:lnTo>
                  <a:pt x="0" y="0"/>
                </a:lnTo>
                <a:lnTo>
                  <a:pt x="0" y="65166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85842" y="3894631"/>
            <a:ext cx="2927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50" b="1" i="1" spc="-320" dirty="0">
                <a:latin typeface="Book Antiqua"/>
                <a:cs typeface="Book Antiqua"/>
              </a:rPr>
              <a:t>W</a:t>
            </a:r>
            <a:r>
              <a:rPr sz="1725" b="1" i="1" spc="-480" baseline="-9661" dirty="0">
                <a:latin typeface="Book Antiqua"/>
                <a:cs typeface="Book Antiqua"/>
              </a:rPr>
              <a:t>s</a:t>
            </a:r>
            <a:endParaRPr sz="1725" baseline="-9661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6234" y="3721606"/>
            <a:ext cx="1022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50" b="1" i="1" spc="-170" dirty="0">
                <a:latin typeface="Book Antiqua"/>
                <a:cs typeface="Book Antiqua"/>
              </a:rPr>
              <a:t>1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4049" y="4021003"/>
            <a:ext cx="57721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775" b="1" i="1" spc="-427" baseline="31531" dirty="0">
                <a:latin typeface="Book Antiqua"/>
                <a:cs typeface="Book Antiqua"/>
              </a:rPr>
              <a:t>=</a:t>
            </a:r>
            <a:r>
              <a:rPr sz="2775" b="1" i="1" spc="-150" baseline="31531" dirty="0">
                <a:latin typeface="Book Antiqua"/>
                <a:cs typeface="Book Antiqua"/>
              </a:rPr>
              <a:t> </a:t>
            </a:r>
            <a:r>
              <a:rPr sz="1900" i="1" spc="-300" dirty="0">
                <a:latin typeface="Symbol"/>
                <a:cs typeface="Symbol"/>
              </a:rPr>
              <a:t>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850" b="1" i="1" spc="-190" dirty="0">
                <a:latin typeface="Book Antiqua"/>
                <a:cs typeface="Book Antiqua"/>
              </a:rPr>
              <a:t>-</a:t>
            </a:r>
            <a:r>
              <a:rPr sz="1850" b="1" i="1" spc="-120" dirty="0">
                <a:latin typeface="Book Antiqua"/>
                <a:cs typeface="Book Antiqua"/>
              </a:rPr>
              <a:t> </a:t>
            </a:r>
            <a:r>
              <a:rPr sz="1900" i="1" spc="-320" dirty="0">
                <a:latin typeface="Symbol"/>
                <a:cs typeface="Symbol"/>
              </a:rPr>
              <a:t>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3003" y="4034572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9045" y="0"/>
                </a:lnTo>
              </a:path>
            </a:pathLst>
          </a:custGeom>
          <a:ln w="17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6900" y="4432732"/>
            <a:ext cx="428180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80" dirty="0">
                <a:latin typeface="Book Antiqua"/>
                <a:cs typeface="Book Antiqua"/>
              </a:rPr>
              <a:t>8.</a:t>
            </a:r>
            <a:r>
              <a:rPr sz="1750" spc="-85" dirty="0">
                <a:latin typeface="Book Antiqua"/>
                <a:cs typeface="Book Antiqua"/>
              </a:rPr>
              <a:t> </a:t>
            </a:r>
            <a:r>
              <a:rPr sz="1750" spc="-254" dirty="0">
                <a:latin typeface="Book Antiqua"/>
                <a:cs typeface="Book Antiqua"/>
              </a:rPr>
              <a:t>The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probability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that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195" dirty="0">
                <a:latin typeface="Book Antiqua"/>
                <a:cs typeface="Book Antiqua"/>
              </a:rPr>
              <a:t>at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90" dirty="0">
                <a:latin typeface="Book Antiqua"/>
                <a:cs typeface="Book Antiqua"/>
              </a:rPr>
              <a:t>least</a:t>
            </a:r>
            <a:r>
              <a:rPr sz="1750" spc="-55" dirty="0">
                <a:latin typeface="Book Antiqua"/>
                <a:cs typeface="Book Antiqua"/>
              </a:rPr>
              <a:t> </a:t>
            </a:r>
            <a:r>
              <a:rPr sz="1750" spc="-245" dirty="0">
                <a:latin typeface="Book Antiqua"/>
                <a:cs typeface="Book Antiqua"/>
              </a:rPr>
              <a:t>one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235" dirty="0">
                <a:latin typeface="Book Antiqua"/>
                <a:cs typeface="Book Antiqua"/>
              </a:rPr>
              <a:t>customer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in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15" dirty="0">
                <a:latin typeface="Book Antiqua"/>
                <a:cs typeface="Book Antiqua"/>
              </a:rPr>
              <a:t>the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75" dirty="0">
                <a:latin typeface="Book Antiqua"/>
                <a:cs typeface="Book Antiqua"/>
              </a:rPr>
              <a:t>system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4452" y="4859265"/>
            <a:ext cx="7626350" cy="32448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0" rIns="0" bIns="0" rtlCol="0">
            <a:spAutoFit/>
          </a:bodyPr>
          <a:lstStyle/>
          <a:p>
            <a:pPr marL="426720">
              <a:lnSpc>
                <a:spcPts val="2080"/>
              </a:lnSpc>
            </a:pPr>
            <a:r>
              <a:rPr sz="1850" b="1" i="1" spc="-215" dirty="0">
                <a:latin typeface="Book Antiqua"/>
                <a:cs typeface="Book Antiqua"/>
              </a:rPr>
              <a:t>(p≥1)</a:t>
            </a:r>
            <a:r>
              <a:rPr sz="1850" b="1" i="1" spc="-100" dirty="0">
                <a:latin typeface="Book Antiqua"/>
                <a:cs typeface="Book Antiqua"/>
              </a:rPr>
              <a:t> </a:t>
            </a:r>
            <a:r>
              <a:rPr sz="1850" b="1" i="1" spc="-285" dirty="0">
                <a:latin typeface="Book Antiqua"/>
                <a:cs typeface="Book Antiqua"/>
              </a:rPr>
              <a:t>=</a:t>
            </a:r>
            <a:r>
              <a:rPr sz="1850" b="1" i="1" spc="-95" dirty="0">
                <a:latin typeface="Book Antiqua"/>
                <a:cs typeface="Book Antiqua"/>
              </a:rPr>
              <a:t> </a:t>
            </a:r>
            <a:r>
              <a:rPr sz="1850" b="1" i="1" spc="-240" dirty="0">
                <a:latin typeface="Book Antiqua"/>
                <a:cs typeface="Book Antiqua"/>
              </a:rPr>
              <a:t>1</a:t>
            </a:r>
            <a:r>
              <a:rPr sz="1850" b="1" i="1" spc="-70" dirty="0">
                <a:latin typeface="Book Antiqua"/>
                <a:cs typeface="Book Antiqua"/>
              </a:rPr>
              <a:t> </a:t>
            </a:r>
            <a:r>
              <a:rPr sz="1850" b="1" i="1" spc="-190" dirty="0">
                <a:latin typeface="Book Antiqua"/>
                <a:cs typeface="Book Antiqua"/>
              </a:rPr>
              <a:t>-</a:t>
            </a:r>
            <a:r>
              <a:rPr sz="1850" b="1" i="1" spc="-90" dirty="0">
                <a:latin typeface="Book Antiqua"/>
                <a:cs typeface="Book Antiqua"/>
              </a:rPr>
              <a:t> </a:t>
            </a:r>
            <a:r>
              <a:rPr sz="1850" b="1" i="1" spc="-25" dirty="0">
                <a:latin typeface="Book Antiqua"/>
                <a:cs typeface="Book Antiqua"/>
              </a:rPr>
              <a:t>P</a:t>
            </a:r>
            <a:r>
              <a:rPr sz="1725" b="1" i="1" spc="-37" baseline="-9661" dirty="0">
                <a:latin typeface="Book Antiqua"/>
                <a:cs typeface="Book Antiqua"/>
              </a:rPr>
              <a:t>o</a:t>
            </a:r>
            <a:endParaRPr sz="1725" baseline="-9661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900" y="5209263"/>
            <a:ext cx="436943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80" dirty="0">
                <a:latin typeface="Book Antiqua"/>
                <a:cs typeface="Book Antiqua"/>
              </a:rPr>
              <a:t>9.</a:t>
            </a:r>
            <a:r>
              <a:rPr sz="1750" spc="-80" dirty="0">
                <a:latin typeface="Book Antiqua"/>
                <a:cs typeface="Book Antiqua"/>
              </a:rPr>
              <a:t> </a:t>
            </a:r>
            <a:r>
              <a:rPr sz="1750" spc="-254" dirty="0">
                <a:latin typeface="Book Antiqua"/>
                <a:cs typeface="Book Antiqua"/>
              </a:rPr>
              <a:t>The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probability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that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195" dirty="0">
                <a:latin typeface="Book Antiqua"/>
                <a:cs typeface="Book Antiqua"/>
              </a:rPr>
              <a:t>at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95" dirty="0">
                <a:latin typeface="Book Antiqua"/>
                <a:cs typeface="Book Antiqua"/>
              </a:rPr>
              <a:t>least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60" dirty="0">
                <a:latin typeface="Book Antiqua"/>
                <a:cs typeface="Book Antiqua"/>
              </a:rPr>
              <a:t>two</a:t>
            </a:r>
            <a:r>
              <a:rPr sz="1750" spc="-70" dirty="0">
                <a:latin typeface="Book Antiqua"/>
                <a:cs typeface="Book Antiqua"/>
              </a:rPr>
              <a:t> </a:t>
            </a:r>
            <a:r>
              <a:rPr sz="1750" spc="-229" dirty="0">
                <a:latin typeface="Book Antiqua"/>
                <a:cs typeface="Book Antiqua"/>
              </a:rPr>
              <a:t>customers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204" dirty="0">
                <a:latin typeface="Book Antiqua"/>
                <a:cs typeface="Book Antiqua"/>
              </a:rPr>
              <a:t>in</a:t>
            </a:r>
            <a:r>
              <a:rPr sz="1750" spc="-65" dirty="0">
                <a:latin typeface="Book Antiqua"/>
                <a:cs typeface="Book Antiqua"/>
              </a:rPr>
              <a:t> </a:t>
            </a:r>
            <a:r>
              <a:rPr sz="1750" spc="-215" dirty="0">
                <a:latin typeface="Book Antiqua"/>
                <a:cs typeface="Book Antiqua"/>
              </a:rPr>
              <a:t>the</a:t>
            </a:r>
            <a:r>
              <a:rPr sz="1750" spc="-75" dirty="0">
                <a:latin typeface="Book Antiqua"/>
                <a:cs typeface="Book Antiqua"/>
              </a:rPr>
              <a:t> </a:t>
            </a:r>
            <a:r>
              <a:rPr sz="1750" spc="-175" dirty="0">
                <a:latin typeface="Book Antiqua"/>
                <a:cs typeface="Book Antiqua"/>
              </a:rPr>
              <a:t>system</a:t>
            </a:r>
            <a:endParaRPr sz="175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452" y="5638761"/>
            <a:ext cx="7626350" cy="32448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0" rIns="0" bIns="0" rtlCol="0">
            <a:spAutoFit/>
          </a:bodyPr>
          <a:lstStyle/>
          <a:p>
            <a:pPr marL="471805">
              <a:lnSpc>
                <a:spcPts val="2080"/>
              </a:lnSpc>
            </a:pPr>
            <a:r>
              <a:rPr sz="1850" b="1" i="1" spc="-215" dirty="0">
                <a:latin typeface="Book Antiqua"/>
                <a:cs typeface="Book Antiqua"/>
              </a:rPr>
              <a:t>(p≥2)</a:t>
            </a:r>
            <a:r>
              <a:rPr sz="1850" b="1" i="1" spc="-100" dirty="0">
                <a:latin typeface="Book Antiqua"/>
                <a:cs typeface="Book Antiqua"/>
              </a:rPr>
              <a:t> </a:t>
            </a:r>
            <a:r>
              <a:rPr sz="1850" b="1" i="1" spc="-285" dirty="0">
                <a:latin typeface="Book Antiqua"/>
                <a:cs typeface="Book Antiqua"/>
              </a:rPr>
              <a:t>=</a:t>
            </a:r>
            <a:r>
              <a:rPr sz="1850" b="1" i="1" spc="-95" dirty="0">
                <a:latin typeface="Book Antiqua"/>
                <a:cs typeface="Book Antiqua"/>
              </a:rPr>
              <a:t> </a:t>
            </a:r>
            <a:r>
              <a:rPr sz="1850" b="1" i="1" spc="-240" dirty="0">
                <a:latin typeface="Book Antiqua"/>
                <a:cs typeface="Book Antiqua"/>
              </a:rPr>
              <a:t>1</a:t>
            </a:r>
            <a:r>
              <a:rPr sz="1850" b="1" i="1" spc="-70" dirty="0">
                <a:latin typeface="Book Antiqua"/>
                <a:cs typeface="Book Antiqua"/>
              </a:rPr>
              <a:t> </a:t>
            </a:r>
            <a:r>
              <a:rPr sz="1850" b="1" i="1" spc="-240" dirty="0">
                <a:latin typeface="Book Antiqua"/>
                <a:cs typeface="Book Antiqua"/>
              </a:rPr>
              <a:t>–</a:t>
            </a:r>
            <a:r>
              <a:rPr sz="1850" b="1" i="1" spc="-85" dirty="0">
                <a:latin typeface="Book Antiqua"/>
                <a:cs typeface="Book Antiqua"/>
              </a:rPr>
              <a:t> </a:t>
            </a:r>
            <a:r>
              <a:rPr sz="1850" b="1" i="1" spc="-215" dirty="0">
                <a:latin typeface="Book Antiqua"/>
                <a:cs typeface="Book Antiqua"/>
              </a:rPr>
              <a:t>[P</a:t>
            </a:r>
            <a:r>
              <a:rPr sz="1725" b="1" i="1" spc="-322" baseline="-9661" dirty="0">
                <a:latin typeface="Book Antiqua"/>
                <a:cs typeface="Book Antiqua"/>
              </a:rPr>
              <a:t>o</a:t>
            </a:r>
            <a:r>
              <a:rPr sz="1725" b="1" i="1" spc="-97" baseline="-9661" dirty="0">
                <a:latin typeface="Book Antiqua"/>
                <a:cs typeface="Book Antiqua"/>
              </a:rPr>
              <a:t> </a:t>
            </a:r>
            <a:r>
              <a:rPr sz="1850" b="1" i="1" spc="-285" dirty="0">
                <a:latin typeface="Book Antiqua"/>
                <a:cs typeface="Book Antiqua"/>
              </a:rPr>
              <a:t>+</a:t>
            </a:r>
            <a:r>
              <a:rPr sz="1850" b="1" i="1" spc="-90" dirty="0">
                <a:latin typeface="Book Antiqua"/>
                <a:cs typeface="Book Antiqua"/>
              </a:rPr>
              <a:t> </a:t>
            </a:r>
            <a:r>
              <a:rPr sz="1850" b="1" i="1" spc="-25" dirty="0">
                <a:latin typeface="Book Antiqua"/>
                <a:cs typeface="Book Antiqua"/>
              </a:rPr>
              <a:t>P</a:t>
            </a:r>
            <a:r>
              <a:rPr sz="1725" b="1" i="1" spc="-37" baseline="-9661" dirty="0">
                <a:latin typeface="Book Antiqua"/>
                <a:cs typeface="Book Antiqua"/>
              </a:rPr>
              <a:t>1</a:t>
            </a:r>
            <a:r>
              <a:rPr sz="1850" b="1" i="1" spc="-25" dirty="0">
                <a:latin typeface="Book Antiqua"/>
                <a:cs typeface="Book Antiqua"/>
              </a:rPr>
              <a:t>]</a:t>
            </a:r>
            <a:endParaRPr sz="18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4497"/>
            <a:ext cx="7923530" cy="395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5"/>
              </a:spcBef>
            </a:pP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sz="17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endParaRPr sz="1700">
              <a:latin typeface="Lucida Sans Unicode"/>
              <a:cs typeface="Lucida Sans Unicode"/>
            </a:endParaRPr>
          </a:p>
          <a:p>
            <a:pPr marL="268605" marR="36830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shopping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mall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considering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setting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desk </a:t>
            </a:r>
            <a:r>
              <a:rPr sz="1700" dirty="0">
                <a:latin typeface="Lucida Sans Unicode"/>
                <a:cs typeface="Lucida Sans Unicode"/>
              </a:rPr>
              <a:t>managed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obtained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from </a:t>
            </a:r>
            <a:r>
              <a:rPr sz="1700" dirty="0">
                <a:latin typeface="Lucida Sans Unicode"/>
                <a:cs typeface="Lucida Sans Unicode"/>
              </a:rPr>
              <a:t>similar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desks,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believed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people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</a:t>
            </a:r>
            <a:r>
              <a:rPr sz="1700" spc="5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desk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20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hour.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takes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minutes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answer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question.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assumed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arrivals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Poisson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distribution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answer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exponentially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distributed.</a:t>
            </a:r>
            <a:endParaRPr sz="1700">
              <a:latin typeface="Lucida Sans Unicode"/>
              <a:cs typeface="Lucida Sans Unicode"/>
            </a:endParaRPr>
          </a:p>
          <a:p>
            <a:pPr marL="728980" lvl="1" indent="-254635">
              <a:lnSpc>
                <a:spcPts val="2035"/>
              </a:lnSpc>
              <a:buAutoNum type="alphaLcPeriod"/>
              <a:tabLst>
                <a:tab pos="728980" algn="l"/>
              </a:tabLst>
            </a:pP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probability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idle.</a:t>
            </a:r>
            <a:endParaRPr sz="1700">
              <a:latin typeface="Lucida Sans Unicode"/>
              <a:cs typeface="Lucida Sans Unicode"/>
            </a:endParaRPr>
          </a:p>
          <a:p>
            <a:pPr marL="745490" lvl="1" indent="-271145">
              <a:lnSpc>
                <a:spcPts val="2030"/>
              </a:lnSpc>
              <a:buAutoNum type="alphaLcPeriod"/>
              <a:tabLst>
                <a:tab pos="745490" algn="l"/>
              </a:tabLst>
            </a:pP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proportion</a:t>
            </a:r>
            <a:r>
              <a:rPr sz="1700" spc="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busy.</a:t>
            </a:r>
            <a:endParaRPr sz="1700">
              <a:latin typeface="Lucida Sans Unicode"/>
              <a:cs typeface="Lucida Sans Unicode"/>
            </a:endParaRPr>
          </a:p>
          <a:p>
            <a:pPr marL="719455" lvl="1" indent="-245110">
              <a:lnSpc>
                <a:spcPts val="1830"/>
              </a:lnSpc>
              <a:buAutoNum type="alphaLcPeriod"/>
              <a:tabLst>
                <a:tab pos="719455" algn="l"/>
              </a:tabLst>
            </a:pP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people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receiving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waiting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receive</a:t>
            </a:r>
            <a:endParaRPr sz="1700">
              <a:latin typeface="Lucida Sans Unicode"/>
              <a:cs typeface="Lucida Sans Unicode"/>
            </a:endParaRPr>
          </a:p>
          <a:p>
            <a:pPr marL="588645">
              <a:lnSpc>
                <a:spcPts val="1835"/>
              </a:lnSpc>
            </a:pPr>
            <a:r>
              <a:rPr sz="1700" dirty="0">
                <a:latin typeface="Lucida Sans Unicode"/>
                <a:cs typeface="Lucida Sans Unicode"/>
              </a:rPr>
              <a:t>some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information.</a:t>
            </a:r>
            <a:endParaRPr sz="1700">
              <a:latin typeface="Lucida Sans Unicode"/>
              <a:cs typeface="Lucida Sans Unicode"/>
            </a:endParaRPr>
          </a:p>
          <a:p>
            <a:pPr marL="588645" marR="636270" lvl="1" indent="-114300">
              <a:lnSpc>
                <a:spcPts val="1630"/>
              </a:lnSpc>
              <a:spcBef>
                <a:spcPts val="395"/>
              </a:spcBef>
              <a:buAutoNum type="alphaLcPeriod" startAt="4"/>
              <a:tabLst>
                <a:tab pos="588645" algn="l"/>
                <a:tab pos="745490" algn="l"/>
              </a:tabLst>
            </a:pPr>
            <a:r>
              <a:rPr sz="1700" dirty="0">
                <a:latin typeface="Lucida Sans Unicode"/>
                <a:cs typeface="Lucida Sans Unicode"/>
              </a:rPr>
              <a:t>	Find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people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waiting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line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get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some </a:t>
            </a:r>
            <a:r>
              <a:rPr sz="1700" spc="-10" dirty="0">
                <a:latin typeface="Lucida Sans Unicode"/>
                <a:cs typeface="Lucida Sans Unicode"/>
              </a:rPr>
              <a:t>information.</a:t>
            </a:r>
            <a:endParaRPr sz="1700">
              <a:latin typeface="Lucida Sans Unicode"/>
              <a:cs typeface="Lucida Sans Unicode"/>
            </a:endParaRPr>
          </a:p>
          <a:p>
            <a:pPr marL="588645" marR="287020" lvl="1" indent="-114300">
              <a:lnSpc>
                <a:spcPct val="80000"/>
              </a:lnSpc>
              <a:spcBef>
                <a:spcPts val="414"/>
              </a:spcBef>
              <a:buAutoNum type="alphaLcPeriod" startAt="4"/>
              <a:tabLst>
                <a:tab pos="588645" algn="l"/>
                <a:tab pos="730250" algn="l"/>
              </a:tabLst>
            </a:pPr>
            <a:r>
              <a:rPr sz="1700" dirty="0">
                <a:latin typeface="Lucida Sans Unicode"/>
                <a:cs typeface="Lucida Sans Unicode"/>
              </a:rPr>
              <a:t>	Find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person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seeking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information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spends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spc="-10" dirty="0">
                <a:latin typeface="Lucida Sans Unicode"/>
                <a:cs typeface="Lucida Sans Unicode"/>
              </a:rPr>
              <a:t>system.</a:t>
            </a:r>
            <a:endParaRPr sz="1700">
              <a:latin typeface="Lucida Sans Unicode"/>
              <a:cs typeface="Lucida Sans Unicode"/>
            </a:endParaRPr>
          </a:p>
          <a:p>
            <a:pPr marL="588645" marR="5080" lvl="1" indent="-114300">
              <a:lnSpc>
                <a:spcPts val="1630"/>
              </a:lnSpc>
              <a:spcBef>
                <a:spcPts val="380"/>
              </a:spcBef>
              <a:buAutoNum type="alphaLcPeriod" startAt="4"/>
              <a:tabLst>
                <a:tab pos="588645" algn="l"/>
                <a:tab pos="688975" algn="l"/>
              </a:tabLst>
            </a:pPr>
            <a:r>
              <a:rPr sz="1700" dirty="0">
                <a:latin typeface="Lucida Sans Unicode"/>
                <a:cs typeface="Lucida Sans Unicode"/>
              </a:rPr>
              <a:t>	Find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expected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person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spends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just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waiting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line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have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a </a:t>
            </a:r>
            <a:r>
              <a:rPr sz="1700" dirty="0">
                <a:latin typeface="Lucida Sans Unicode"/>
                <a:cs typeface="Lucida Sans Unicode"/>
              </a:rPr>
              <a:t>question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answered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(time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queue).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70331"/>
            <a:ext cx="3250691" cy="1139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77444"/>
            <a:ext cx="869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Lucida Sans Unicode"/>
                <a:cs typeface="Lucida Sans Unicode"/>
              </a:rPr>
              <a:t>Where,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080" indent="-51435">
              <a:lnSpc>
                <a:spcPct val="116599"/>
              </a:lnSpc>
              <a:spcBef>
                <a:spcPts val="95"/>
              </a:spcBef>
            </a:pPr>
            <a:r>
              <a:rPr dirty="0"/>
              <a:t>arrival</a:t>
            </a:r>
            <a:r>
              <a:rPr spc="-15" dirty="0"/>
              <a:t> </a:t>
            </a:r>
            <a:r>
              <a:rPr dirty="0"/>
              <a:t>rate</a:t>
            </a:r>
            <a:r>
              <a:rPr spc="-25" dirty="0"/>
              <a:t> </a:t>
            </a:r>
            <a:r>
              <a:rPr dirty="0"/>
              <a:t>(ℷ)</a:t>
            </a:r>
            <a:r>
              <a:rPr spc="-5" dirty="0"/>
              <a:t> </a:t>
            </a:r>
            <a:r>
              <a:rPr dirty="0"/>
              <a:t>=</a:t>
            </a:r>
            <a:r>
              <a:rPr spc="-25" dirty="0"/>
              <a:t> </a:t>
            </a:r>
            <a:r>
              <a:rPr dirty="0"/>
              <a:t>20</a:t>
            </a:r>
            <a:r>
              <a:rPr spc="-20" dirty="0"/>
              <a:t> </a:t>
            </a:r>
            <a:r>
              <a:rPr dirty="0"/>
              <a:t>customers</a:t>
            </a:r>
            <a:r>
              <a:rPr spc="-50" dirty="0"/>
              <a:t> </a:t>
            </a:r>
            <a:r>
              <a:rPr dirty="0"/>
              <a:t>per</a:t>
            </a:r>
            <a:r>
              <a:rPr spc="-15" dirty="0"/>
              <a:t> </a:t>
            </a:r>
            <a:r>
              <a:rPr spc="-20" dirty="0"/>
              <a:t>hour </a:t>
            </a:r>
            <a:r>
              <a:rPr dirty="0"/>
              <a:t>service</a:t>
            </a:r>
            <a:r>
              <a:rPr spc="-25" dirty="0"/>
              <a:t> </a:t>
            </a:r>
            <a:r>
              <a:rPr dirty="0"/>
              <a:t>rate</a:t>
            </a:r>
            <a:r>
              <a:rPr spc="-10" dirty="0"/>
              <a:t> </a:t>
            </a:r>
            <a:r>
              <a:rPr dirty="0"/>
              <a:t>(µ)</a:t>
            </a:r>
            <a:r>
              <a:rPr spc="-20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dirty="0"/>
              <a:t>30</a:t>
            </a:r>
            <a:r>
              <a:rPr spc="-35" dirty="0"/>
              <a:t> </a:t>
            </a:r>
            <a:r>
              <a:rPr dirty="0"/>
              <a:t>customers</a:t>
            </a:r>
            <a:r>
              <a:rPr spc="-35" dirty="0"/>
              <a:t> </a:t>
            </a:r>
            <a:r>
              <a:rPr dirty="0"/>
              <a:t>per</a:t>
            </a:r>
            <a:r>
              <a:rPr spc="-10" dirty="0"/>
              <a:t> </a:t>
            </a:r>
            <a:r>
              <a:rPr spc="-20" dirty="0"/>
              <a:t>hour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4653" y="1419260"/>
            <a:ext cx="12446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u="heavy" spc="-19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5016" y="1404894"/>
            <a:ext cx="2076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u="heavy" spc="-19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20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1940" y="2106433"/>
            <a:ext cx="12446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u="heavy" spc="-19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0" y="1583032"/>
            <a:ext cx="2975610" cy="998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4500" indent="-393700">
              <a:lnSpc>
                <a:spcPct val="100000"/>
              </a:lnSpc>
              <a:spcBef>
                <a:spcPts val="125"/>
              </a:spcBef>
              <a:buAutoNum type="alphaLcPeriod"/>
              <a:tabLst>
                <a:tab pos="444500" algn="l"/>
              </a:tabLst>
            </a:pPr>
            <a:r>
              <a:rPr sz="1850" spc="-200" dirty="0">
                <a:latin typeface="Book Antiqua"/>
                <a:cs typeface="Book Antiqua"/>
              </a:rPr>
              <a:t>P</a:t>
            </a:r>
            <a:r>
              <a:rPr sz="1800" spc="-300" baseline="-9259" dirty="0">
                <a:latin typeface="Book Antiqua"/>
                <a:cs typeface="Book Antiqua"/>
              </a:rPr>
              <a:t>0</a:t>
            </a:r>
            <a:r>
              <a:rPr sz="1800" spc="104" baseline="-9259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1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2775" spc="-382" baseline="-30030" dirty="0">
                <a:latin typeface="Symbol"/>
                <a:cs typeface="Symbol"/>
              </a:rPr>
              <a:t></a:t>
            </a:r>
            <a:r>
              <a:rPr sz="2775" spc="-112" baseline="-30030" dirty="0">
                <a:latin typeface="Times New Roman"/>
                <a:cs typeface="Times New Roman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1</a:t>
            </a:r>
            <a:r>
              <a:rPr sz="1850" spc="-75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85" dirty="0">
                <a:latin typeface="Book Antiqua"/>
                <a:cs typeface="Book Antiqua"/>
              </a:rPr>
              <a:t> </a:t>
            </a:r>
            <a:r>
              <a:rPr sz="2775" spc="-337" baseline="-28528" dirty="0">
                <a:latin typeface="Book Antiqua"/>
                <a:cs typeface="Book Antiqua"/>
              </a:rPr>
              <a:t>30</a:t>
            </a:r>
            <a:r>
              <a:rPr sz="2775" spc="-127" baseline="-28528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190" dirty="0">
                <a:latin typeface="Book Antiqua"/>
                <a:cs typeface="Book Antiqua"/>
              </a:rPr>
              <a:t>0.33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75" dirty="0">
                <a:latin typeface="Book Antiqua"/>
                <a:cs typeface="Book Antiqua"/>
              </a:rPr>
              <a:t> </a:t>
            </a:r>
            <a:r>
              <a:rPr sz="1850" spc="-290" dirty="0">
                <a:latin typeface="Book Antiqua"/>
                <a:cs typeface="Book Antiqua"/>
              </a:rPr>
              <a:t>33%</a:t>
            </a:r>
            <a:endParaRPr sz="185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Book Antiqua"/>
              <a:buAutoNum type="alphaLcPeriod"/>
            </a:pPr>
            <a:endParaRPr sz="1850">
              <a:latin typeface="Book Antiqua"/>
              <a:cs typeface="Book Antiqua"/>
            </a:endParaRPr>
          </a:p>
          <a:p>
            <a:pPr marL="444500" indent="-3937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44500" algn="l"/>
              </a:tabLst>
            </a:pPr>
            <a:r>
              <a:rPr sz="1850" spc="-270" dirty="0">
                <a:latin typeface="Book Antiqua"/>
                <a:cs typeface="Book Antiqua"/>
              </a:rPr>
              <a:t>p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2775" spc="-382" baseline="-30030" dirty="0">
                <a:latin typeface="Symbol"/>
                <a:cs typeface="Symbol"/>
              </a:rPr>
              <a:t></a:t>
            </a:r>
            <a:r>
              <a:rPr sz="2775" spc="-135" baseline="-30030" dirty="0">
                <a:latin typeface="Times New Roman"/>
                <a:cs typeface="Times New Roman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275" dirty="0">
                <a:latin typeface="Book Antiqua"/>
                <a:cs typeface="Book Antiqua"/>
              </a:rPr>
              <a:t> </a:t>
            </a:r>
            <a:r>
              <a:rPr sz="1850" spc="-20" dirty="0">
                <a:latin typeface="Book Antiqua"/>
                <a:cs typeface="Book Antiqua"/>
              </a:rPr>
              <a:t>0.66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700" y="2963364"/>
            <a:ext cx="289179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ts val="1620"/>
              </a:lnSpc>
              <a:spcBef>
                <a:spcPts val="125"/>
              </a:spcBef>
              <a:tabLst>
                <a:tab pos="431800" algn="l"/>
                <a:tab pos="1196975" algn="l"/>
                <a:tab pos="1579880" algn="l"/>
                <a:tab pos="1945005" algn="l"/>
              </a:tabLst>
            </a:pPr>
            <a:r>
              <a:rPr sz="1850" spc="-25" dirty="0">
                <a:latin typeface="Book Antiqua"/>
                <a:cs typeface="Book Antiqua"/>
              </a:rPr>
              <a:t>c.</a:t>
            </a:r>
            <a:r>
              <a:rPr sz="1850" dirty="0">
                <a:latin typeface="Book Antiqua"/>
                <a:cs typeface="Book Antiqua"/>
              </a:rPr>
              <a:t>	</a:t>
            </a:r>
            <a:r>
              <a:rPr sz="1850" spc="-210" dirty="0">
                <a:latin typeface="Book Antiqua"/>
                <a:cs typeface="Book Antiqua"/>
              </a:rPr>
              <a:t>L</a:t>
            </a:r>
            <a:r>
              <a:rPr sz="1800" spc="-315" baseline="-9259" dirty="0">
                <a:latin typeface="Book Antiqua"/>
                <a:cs typeface="Book Antiqua"/>
              </a:rPr>
              <a:t>S</a:t>
            </a:r>
            <a:r>
              <a:rPr sz="1800" spc="120" baseline="-9259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2775" u="heavy" spc="157" baseline="390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775" u="heavy" spc="-75" baseline="39039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775" u="heavy" baseline="390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75" baseline="39039" dirty="0">
                <a:latin typeface="Times New Roman"/>
                <a:cs typeface="Times New Roman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u="heavy" spc="-37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20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spc="-172" baseline="42042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2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1850" spc="-135" dirty="0">
                <a:latin typeface="Book Antiqua"/>
                <a:cs typeface="Book Antiqua"/>
              </a:rPr>
              <a:t>people</a:t>
            </a:r>
            <a:endParaRPr sz="1850">
              <a:latin typeface="Book Antiqua"/>
              <a:cs typeface="Book Antiqua"/>
            </a:endParaRPr>
          </a:p>
          <a:p>
            <a:pPr marL="808355">
              <a:lnSpc>
                <a:spcPts val="1620"/>
              </a:lnSpc>
              <a:tabLst>
                <a:tab pos="1395730" algn="l"/>
              </a:tabLst>
            </a:pPr>
            <a:r>
              <a:rPr sz="1850" spc="-250" dirty="0">
                <a:latin typeface="Symbol"/>
                <a:cs typeface="Symbol"/>
              </a:rPr>
              <a:t></a:t>
            </a:r>
            <a:r>
              <a:rPr sz="1850" spc="-85" dirty="0">
                <a:latin typeface="Times New Roman"/>
                <a:cs typeface="Times New Roman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315" dirty="0">
                <a:latin typeface="Symbol"/>
                <a:cs typeface="Symbol"/>
              </a:rPr>
              <a:t>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2775" spc="-337" baseline="3003" dirty="0">
                <a:latin typeface="Book Antiqua"/>
                <a:cs typeface="Book Antiqua"/>
              </a:rPr>
              <a:t>30</a:t>
            </a:r>
            <a:r>
              <a:rPr sz="2775" spc="-120" baseline="3003" dirty="0">
                <a:latin typeface="Book Antiqua"/>
                <a:cs typeface="Book Antiqua"/>
              </a:rPr>
              <a:t> </a:t>
            </a:r>
            <a:r>
              <a:rPr sz="2775" spc="-345" baseline="3003" dirty="0">
                <a:latin typeface="Book Antiqua"/>
                <a:cs typeface="Book Antiqua"/>
              </a:rPr>
              <a:t>–</a:t>
            </a:r>
            <a:r>
              <a:rPr sz="2775" spc="-120" baseline="3003" dirty="0">
                <a:latin typeface="Book Antiqua"/>
                <a:cs typeface="Book Antiqua"/>
              </a:rPr>
              <a:t> </a:t>
            </a:r>
            <a:r>
              <a:rPr sz="2775" spc="-37" baseline="3003" dirty="0">
                <a:latin typeface="Book Antiqua"/>
                <a:cs typeface="Book Antiqua"/>
              </a:rPr>
              <a:t>20</a:t>
            </a:r>
            <a:endParaRPr sz="2775" baseline="3003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8149" y="3785601"/>
            <a:ext cx="9017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114" dirty="0">
                <a:latin typeface="Book Antiqua"/>
                <a:cs typeface="Book Antiqua"/>
              </a:rPr>
              <a:t>q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3678718"/>
            <a:ext cx="75184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6400" algn="l"/>
              </a:tabLst>
            </a:pPr>
            <a:r>
              <a:rPr sz="1850" spc="-25" dirty="0">
                <a:latin typeface="Book Antiqua"/>
                <a:cs typeface="Book Antiqua"/>
              </a:rPr>
              <a:t>d.</a:t>
            </a:r>
            <a:r>
              <a:rPr sz="1850" dirty="0">
                <a:latin typeface="Book Antiqua"/>
                <a:cs typeface="Book Antiqua"/>
              </a:rPr>
              <a:t>	</a:t>
            </a:r>
            <a:r>
              <a:rPr sz="1850" spc="-270" dirty="0">
                <a:latin typeface="Book Antiqua"/>
                <a:cs typeface="Book Antiqua"/>
              </a:rPr>
              <a:t>L</a:t>
            </a:r>
            <a:r>
              <a:rPr sz="1850" spc="434" dirty="0">
                <a:latin typeface="Book Antiqua"/>
                <a:cs typeface="Book Antiqua"/>
              </a:rPr>
              <a:t> </a:t>
            </a:r>
            <a:r>
              <a:rPr sz="1850" spc="-335" dirty="0">
                <a:latin typeface="Book Antiqua"/>
                <a:cs typeface="Book Antiqua"/>
              </a:rPr>
              <a:t>=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9380" y="3440243"/>
            <a:ext cx="233679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75" spc="-104" baseline="-15015" dirty="0">
                <a:latin typeface="Symbol"/>
                <a:cs typeface="Symbol"/>
              </a:rPr>
              <a:t></a:t>
            </a:r>
            <a:r>
              <a:rPr sz="1200" spc="-70" dirty="0">
                <a:latin typeface="Book Antiqua"/>
                <a:cs typeface="Book Antiqua"/>
              </a:rPr>
              <a:t>2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6179" y="3808586"/>
            <a:ext cx="63944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15" dirty="0">
                <a:latin typeface="Symbol"/>
                <a:cs typeface="Symbol"/>
              </a:rPr>
              <a:t></a:t>
            </a:r>
            <a:r>
              <a:rPr sz="1850" spc="-215" dirty="0">
                <a:latin typeface="Book Antiqua"/>
                <a:cs typeface="Book Antiqua"/>
              </a:rPr>
              <a:t>(</a:t>
            </a:r>
            <a:r>
              <a:rPr sz="1850" spc="-215" dirty="0">
                <a:latin typeface="Symbol"/>
                <a:cs typeface="Symbol"/>
              </a:rPr>
              <a:t>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140" dirty="0">
                <a:latin typeface="Symbol"/>
                <a:cs typeface="Symbol"/>
              </a:rPr>
              <a:t></a:t>
            </a:r>
            <a:r>
              <a:rPr sz="1850" spc="-140" dirty="0">
                <a:latin typeface="Book Antiqua"/>
                <a:cs typeface="Book Antiqua"/>
              </a:rPr>
              <a:t>)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8879" y="3817839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>
                <a:moveTo>
                  <a:pt x="0" y="0"/>
                </a:moveTo>
                <a:lnTo>
                  <a:pt x="616248" y="0"/>
                </a:lnTo>
              </a:path>
            </a:pathLst>
          </a:custGeom>
          <a:ln w="17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08945" y="3678718"/>
            <a:ext cx="13398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335" dirty="0">
                <a:latin typeface="Book Antiqua"/>
                <a:cs typeface="Book Antiqua"/>
              </a:rPr>
              <a:t>=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4218" y="3500580"/>
            <a:ext cx="31559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50" spc="-105" dirty="0">
                <a:latin typeface="Book Antiqua"/>
                <a:cs typeface="Book Antiqua"/>
              </a:rPr>
              <a:t>20</a:t>
            </a:r>
            <a:r>
              <a:rPr sz="1800" spc="-157" baseline="23148" dirty="0">
                <a:latin typeface="Book Antiqua"/>
                <a:cs typeface="Book Antiqua"/>
              </a:rPr>
              <a:t>2</a:t>
            </a:r>
            <a:endParaRPr sz="1800" baseline="23148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6220" y="3797094"/>
            <a:ext cx="87630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00" dirty="0">
                <a:latin typeface="Book Antiqua"/>
                <a:cs typeface="Book Antiqua"/>
              </a:rPr>
              <a:t>30(30</a:t>
            </a:r>
            <a:r>
              <a:rPr sz="1850" spc="-85" dirty="0">
                <a:latin typeface="Book Antiqua"/>
                <a:cs typeface="Book Antiqua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170" dirty="0">
                <a:latin typeface="Book Antiqua"/>
                <a:cs typeface="Book Antiqua"/>
              </a:rPr>
              <a:t>20)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1135" y="3817839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535" y="0"/>
                </a:lnTo>
              </a:path>
            </a:pathLst>
          </a:custGeom>
          <a:ln w="17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63273" y="3678718"/>
            <a:ext cx="108839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195" dirty="0">
                <a:latin typeface="Book Antiqua"/>
                <a:cs typeface="Book Antiqua"/>
              </a:rPr>
              <a:t>1.33</a:t>
            </a:r>
            <a:r>
              <a:rPr sz="1850" spc="-85" dirty="0">
                <a:latin typeface="Book Antiqua"/>
                <a:cs typeface="Book Antiqua"/>
              </a:rPr>
              <a:t> </a:t>
            </a:r>
            <a:r>
              <a:rPr sz="1850" spc="-204" dirty="0">
                <a:latin typeface="Book Antiqua"/>
                <a:cs typeface="Book Antiqua"/>
              </a:rPr>
              <a:t>people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000" y="4383226"/>
            <a:ext cx="3854450" cy="1148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4500" indent="-393700">
              <a:lnSpc>
                <a:spcPts val="1620"/>
              </a:lnSpc>
              <a:spcBef>
                <a:spcPts val="125"/>
              </a:spcBef>
              <a:buAutoNum type="alphaLcPeriod" startAt="5"/>
              <a:tabLst>
                <a:tab pos="444500" algn="l"/>
                <a:tab pos="1266825" algn="l"/>
                <a:tab pos="1696720" algn="l"/>
                <a:tab pos="2015489" algn="l"/>
              </a:tabLst>
            </a:pPr>
            <a:r>
              <a:rPr sz="1850" spc="-280" dirty="0">
                <a:latin typeface="Book Antiqua"/>
                <a:cs typeface="Book Antiqua"/>
              </a:rPr>
              <a:t>W</a:t>
            </a:r>
            <a:r>
              <a:rPr sz="1800" spc="-419" baseline="-9259" dirty="0">
                <a:latin typeface="Book Antiqua"/>
                <a:cs typeface="Book Antiqua"/>
              </a:rPr>
              <a:t>s</a:t>
            </a:r>
            <a:r>
              <a:rPr sz="1800" spc="120" baseline="-9259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2775" u="heavy" spc="179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2775" u="heavy" spc="-89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baseline="42042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u="heavy" spc="-75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spc="-165" baseline="42042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100" dirty="0">
                <a:latin typeface="Book Antiqua"/>
                <a:cs typeface="Book Antiqua"/>
              </a:rPr>
              <a:t> </a:t>
            </a:r>
            <a:r>
              <a:rPr sz="1850" spc="-190" dirty="0">
                <a:latin typeface="Book Antiqua"/>
                <a:cs typeface="Book Antiqua"/>
              </a:rPr>
              <a:t>0.10</a:t>
            </a:r>
            <a:r>
              <a:rPr sz="1850" spc="-90" dirty="0">
                <a:latin typeface="Book Antiqua"/>
                <a:cs typeface="Book Antiqua"/>
              </a:rPr>
              <a:t> </a:t>
            </a:r>
            <a:r>
              <a:rPr sz="1850" spc="-25" dirty="0">
                <a:latin typeface="Book Antiqua"/>
                <a:cs typeface="Book Antiqua"/>
              </a:rPr>
              <a:t>hours</a:t>
            </a:r>
            <a:endParaRPr sz="1850">
              <a:latin typeface="Book Antiqua"/>
              <a:cs typeface="Book Antiqua"/>
            </a:endParaRPr>
          </a:p>
          <a:p>
            <a:pPr marL="878840">
              <a:lnSpc>
                <a:spcPts val="1620"/>
              </a:lnSpc>
              <a:tabLst>
                <a:tab pos="1468755" algn="l"/>
              </a:tabLst>
            </a:pPr>
            <a:r>
              <a:rPr sz="1850" spc="-250" dirty="0">
                <a:latin typeface="Symbol"/>
                <a:cs typeface="Symbol"/>
              </a:rPr>
              <a:t></a:t>
            </a:r>
            <a:r>
              <a:rPr sz="1850" spc="-85" dirty="0">
                <a:latin typeface="Times New Roman"/>
                <a:cs typeface="Times New Roman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315" dirty="0">
                <a:latin typeface="Symbol"/>
                <a:cs typeface="Symbol"/>
              </a:rPr>
              <a:t>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2775" spc="-337" baseline="3003" dirty="0">
                <a:latin typeface="Book Antiqua"/>
                <a:cs typeface="Book Antiqua"/>
              </a:rPr>
              <a:t>30</a:t>
            </a:r>
            <a:r>
              <a:rPr sz="2775" spc="-120" baseline="3003" dirty="0">
                <a:latin typeface="Book Antiqua"/>
                <a:cs typeface="Book Antiqua"/>
              </a:rPr>
              <a:t> </a:t>
            </a:r>
            <a:r>
              <a:rPr sz="2775" spc="-345" baseline="3003" dirty="0">
                <a:latin typeface="Book Antiqua"/>
                <a:cs typeface="Book Antiqua"/>
              </a:rPr>
              <a:t>–</a:t>
            </a:r>
            <a:r>
              <a:rPr sz="2775" spc="-120" baseline="3003" dirty="0">
                <a:latin typeface="Book Antiqua"/>
                <a:cs typeface="Book Antiqua"/>
              </a:rPr>
              <a:t> </a:t>
            </a:r>
            <a:r>
              <a:rPr sz="2775" spc="-37" baseline="3003" dirty="0">
                <a:latin typeface="Book Antiqua"/>
                <a:cs typeface="Book Antiqua"/>
              </a:rPr>
              <a:t>20</a:t>
            </a:r>
            <a:endParaRPr sz="2775" baseline="3003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Book Antiqua"/>
              <a:cs typeface="Book Antiqua"/>
            </a:endParaRPr>
          </a:p>
          <a:p>
            <a:pPr marL="444500" indent="-393700">
              <a:lnSpc>
                <a:spcPts val="1620"/>
              </a:lnSpc>
              <a:buAutoNum type="alphaLcPeriod" startAt="6"/>
              <a:tabLst>
                <a:tab pos="444500" algn="l"/>
                <a:tab pos="1153795" algn="l"/>
                <a:tab pos="1512570" algn="l"/>
                <a:tab pos="2049145" algn="l"/>
                <a:tab pos="2567305" algn="l"/>
              </a:tabLst>
            </a:pPr>
            <a:r>
              <a:rPr sz="1850" spc="-300" dirty="0">
                <a:latin typeface="Book Antiqua"/>
                <a:cs typeface="Book Antiqua"/>
              </a:rPr>
              <a:t>W</a:t>
            </a:r>
            <a:r>
              <a:rPr sz="1800" spc="-450" baseline="-9259" dirty="0">
                <a:latin typeface="Book Antiqua"/>
                <a:cs typeface="Book Antiqua"/>
              </a:rPr>
              <a:t>q</a:t>
            </a:r>
            <a:r>
              <a:rPr sz="1800" spc="254" baseline="-9259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10" dirty="0">
                <a:latin typeface="Book Antiqua"/>
                <a:cs typeface="Book Antiqua"/>
              </a:rPr>
              <a:t> </a:t>
            </a:r>
            <a:r>
              <a:rPr sz="2775" u="heavy" baseline="390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75" u="heavy" spc="-75" baseline="39039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2775" u="heavy" baseline="390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75" baseline="39039" dirty="0">
                <a:latin typeface="Times New Roman"/>
                <a:cs typeface="Times New Roman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65" dirty="0">
                <a:latin typeface="Book Antiqua"/>
                <a:cs typeface="Book Antiqua"/>
              </a:rPr>
              <a:t> 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u="heavy" spc="-37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20</a:t>
            </a:r>
            <a:r>
              <a:rPr sz="2775" u="heavy" baseline="42042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775" spc="-172" baseline="42042" dirty="0">
                <a:latin typeface="Book Antiqua"/>
                <a:cs typeface="Book Antiqua"/>
              </a:rPr>
              <a:t> </a:t>
            </a:r>
            <a:r>
              <a:rPr sz="1850" spc="-285" dirty="0">
                <a:latin typeface="Book Antiqua"/>
                <a:cs typeface="Book Antiqua"/>
              </a:rPr>
              <a:t>=</a:t>
            </a:r>
            <a:r>
              <a:rPr sz="1850" spc="-80" dirty="0">
                <a:latin typeface="Book Antiqua"/>
                <a:cs typeface="Book Antiqua"/>
              </a:rPr>
              <a:t> </a:t>
            </a:r>
            <a:r>
              <a:rPr sz="1850" spc="-200" dirty="0">
                <a:latin typeface="Book Antiqua"/>
                <a:cs typeface="Book Antiqua"/>
              </a:rPr>
              <a:t>0.0667</a:t>
            </a:r>
            <a:r>
              <a:rPr sz="1850" spc="-85" dirty="0">
                <a:latin typeface="Book Antiqua"/>
                <a:cs typeface="Book Antiqua"/>
              </a:rPr>
              <a:t> </a:t>
            </a:r>
            <a:r>
              <a:rPr sz="1850" spc="-100" dirty="0">
                <a:latin typeface="Book Antiqua"/>
                <a:cs typeface="Book Antiqua"/>
              </a:rPr>
              <a:t>hours</a:t>
            </a:r>
            <a:endParaRPr sz="1850">
              <a:latin typeface="Book Antiqua"/>
              <a:cs typeface="Book Antiqua"/>
            </a:endParaRPr>
          </a:p>
          <a:p>
            <a:pPr marL="896619">
              <a:lnSpc>
                <a:spcPts val="1620"/>
              </a:lnSpc>
              <a:tabLst>
                <a:tab pos="1714500" algn="l"/>
              </a:tabLst>
            </a:pPr>
            <a:r>
              <a:rPr sz="1850" spc="-215" dirty="0">
                <a:latin typeface="Symbol"/>
                <a:cs typeface="Symbol"/>
              </a:rPr>
              <a:t></a:t>
            </a:r>
            <a:r>
              <a:rPr sz="1850" spc="-215" dirty="0">
                <a:latin typeface="Book Antiqua"/>
                <a:cs typeface="Book Antiqua"/>
              </a:rPr>
              <a:t>(</a:t>
            </a:r>
            <a:r>
              <a:rPr sz="1850" spc="-215" dirty="0">
                <a:latin typeface="Symbol"/>
                <a:cs typeface="Symbol"/>
              </a:rPr>
              <a:t>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spc="-229" dirty="0">
                <a:latin typeface="Book Antiqua"/>
                <a:cs typeface="Book Antiqua"/>
              </a:rPr>
              <a:t>–</a:t>
            </a:r>
            <a:r>
              <a:rPr sz="1850" spc="-95" dirty="0">
                <a:latin typeface="Book Antiqua"/>
                <a:cs typeface="Book Antiqua"/>
              </a:rPr>
              <a:t> </a:t>
            </a:r>
            <a:r>
              <a:rPr sz="1850" spc="-25" dirty="0">
                <a:latin typeface="Symbol"/>
                <a:cs typeface="Symbol"/>
              </a:rPr>
              <a:t></a:t>
            </a:r>
            <a:r>
              <a:rPr sz="1850" spc="-25" dirty="0">
                <a:latin typeface="Book Antiqua"/>
                <a:cs typeface="Book Antiqua"/>
              </a:rPr>
              <a:t>)</a:t>
            </a:r>
            <a:r>
              <a:rPr sz="1850" dirty="0">
                <a:latin typeface="Book Antiqua"/>
                <a:cs typeface="Book Antiqua"/>
              </a:rPr>
              <a:t>	</a:t>
            </a:r>
            <a:r>
              <a:rPr sz="2775" spc="-300" baseline="3003" dirty="0">
                <a:latin typeface="Book Antiqua"/>
                <a:cs typeface="Book Antiqua"/>
              </a:rPr>
              <a:t>30(30</a:t>
            </a:r>
            <a:r>
              <a:rPr sz="2775" spc="-127" baseline="3003" dirty="0">
                <a:latin typeface="Book Antiqua"/>
                <a:cs typeface="Book Antiqua"/>
              </a:rPr>
              <a:t> </a:t>
            </a:r>
            <a:r>
              <a:rPr sz="2775" spc="-345" baseline="3003" dirty="0">
                <a:latin typeface="Book Antiqua"/>
                <a:cs typeface="Book Antiqua"/>
              </a:rPr>
              <a:t>–</a:t>
            </a:r>
            <a:r>
              <a:rPr sz="2775" spc="-120" baseline="3003" dirty="0">
                <a:latin typeface="Book Antiqua"/>
                <a:cs typeface="Book Antiqua"/>
              </a:rPr>
              <a:t> </a:t>
            </a:r>
            <a:r>
              <a:rPr sz="2775" spc="-37" baseline="3003" dirty="0">
                <a:latin typeface="Book Antiqua"/>
                <a:cs typeface="Book Antiqua"/>
              </a:rPr>
              <a:t>20)</a:t>
            </a:r>
            <a:endParaRPr sz="2775" baseline="3003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3575"/>
            <a:ext cx="7936865" cy="52857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5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sz="2500" b="1" spc="-9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5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At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certain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Saloon,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customers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arrive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Poisson </a:t>
            </a:r>
            <a:r>
              <a:rPr sz="2500" dirty="0">
                <a:latin typeface="Lucida Sans Unicode"/>
                <a:cs typeface="Lucida Sans Unicode"/>
              </a:rPr>
              <a:t>distribution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fashion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with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average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time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20 </a:t>
            </a:r>
            <a:r>
              <a:rPr sz="2500" dirty="0">
                <a:latin typeface="Lucida Sans Unicode"/>
                <a:cs typeface="Lucida Sans Unicode"/>
              </a:rPr>
              <a:t>minutes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between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arrivals.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10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interval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between </a:t>
            </a:r>
            <a:r>
              <a:rPr sz="2500" dirty="0">
                <a:latin typeface="Lucida Sans Unicode"/>
                <a:cs typeface="Lucida Sans Unicode"/>
              </a:rPr>
              <a:t>services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at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saloon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follows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exponential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pattern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mean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time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purpose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comes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15 </a:t>
            </a:r>
            <a:r>
              <a:rPr sz="2500" dirty="0">
                <a:latin typeface="Lucida Sans Unicode"/>
                <a:cs typeface="Lucida Sans Unicode"/>
              </a:rPr>
              <a:t>minutes.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light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above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information, determine:</a:t>
            </a:r>
            <a:endParaRPr sz="2500">
              <a:latin typeface="Lucida Sans Unicode"/>
              <a:cs typeface="Lucida Sans Unicode"/>
            </a:endParaRPr>
          </a:p>
          <a:p>
            <a:pPr marL="866140" lvl="1" indent="-391795">
              <a:lnSpc>
                <a:spcPct val="100000"/>
              </a:lnSpc>
              <a:spcBef>
                <a:spcPts val="400"/>
              </a:spcBef>
              <a:buAutoNum type="romanLcPeriod"/>
              <a:tabLst>
                <a:tab pos="866140" algn="l"/>
              </a:tabLst>
            </a:pP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average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length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queue</a:t>
            </a:r>
            <a:endParaRPr sz="2500">
              <a:latin typeface="Lucida Sans Unicode"/>
              <a:cs typeface="Lucida Sans Unicode"/>
            </a:endParaRPr>
          </a:p>
          <a:p>
            <a:pPr marL="532130" marR="1033780" lvl="1" indent="-58419">
              <a:lnSpc>
                <a:spcPct val="100000"/>
              </a:lnSpc>
              <a:spcBef>
                <a:spcPts val="400"/>
              </a:spcBef>
              <a:buAutoNum type="romanLcPeriod"/>
              <a:tabLst>
                <a:tab pos="532130" algn="l"/>
                <a:tab pos="855344" algn="l"/>
              </a:tabLst>
            </a:pPr>
            <a:r>
              <a:rPr sz="2500" dirty="0">
                <a:latin typeface="Lucida Sans Unicode"/>
                <a:cs typeface="Lucida Sans Unicode"/>
              </a:rPr>
              <a:t>	the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average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length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system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the </a:t>
            </a:r>
            <a:r>
              <a:rPr sz="2500" spc="-10" dirty="0">
                <a:latin typeface="Lucida Sans Unicode"/>
                <a:cs typeface="Lucida Sans Unicode"/>
              </a:rPr>
              <a:t>saloon</a:t>
            </a:r>
            <a:endParaRPr sz="2500">
              <a:latin typeface="Lucida Sans Unicode"/>
              <a:cs typeface="Lucida Sans Unicode"/>
            </a:endParaRPr>
          </a:p>
          <a:p>
            <a:pPr marL="947419" lvl="1" indent="-473075">
              <a:lnSpc>
                <a:spcPct val="100000"/>
              </a:lnSpc>
              <a:spcBef>
                <a:spcPts val="405"/>
              </a:spcBef>
              <a:buAutoNum type="romanLcPeriod"/>
              <a:tabLst>
                <a:tab pos="947419" algn="l"/>
              </a:tabLst>
            </a:pP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time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spent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by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customer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queue</a:t>
            </a:r>
            <a:endParaRPr sz="2500">
              <a:latin typeface="Lucida Sans Unicode"/>
              <a:cs typeface="Lucida Sans Unicode"/>
            </a:endParaRPr>
          </a:p>
          <a:p>
            <a:pPr marL="929640" lvl="1" indent="-455295">
              <a:lnSpc>
                <a:spcPct val="100000"/>
              </a:lnSpc>
              <a:spcBef>
                <a:spcPts val="400"/>
              </a:spcBef>
              <a:buAutoNum type="romanLcPeriod"/>
              <a:tabLst>
                <a:tab pos="929640" algn="l"/>
              </a:tabLst>
            </a:pP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total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spent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by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customer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saloon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57048"/>
            <a:ext cx="3016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Fig.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Idea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about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Product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6163" y="1428165"/>
            <a:ext cx="770890" cy="3295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latin typeface="Arial"/>
                <a:cs typeface="Arial"/>
              </a:rPr>
              <a:t>What?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8659" y="1558544"/>
            <a:ext cx="2637155" cy="2208530"/>
            <a:chOff x="708659" y="1558544"/>
            <a:chExt cx="2637155" cy="2208530"/>
          </a:xfrm>
        </p:grpSpPr>
        <p:sp>
          <p:nvSpPr>
            <p:cNvPr id="5" name="object 5"/>
            <p:cNvSpPr/>
            <p:nvPr/>
          </p:nvSpPr>
          <p:spPr>
            <a:xfrm>
              <a:off x="2739262" y="1596644"/>
              <a:ext cx="304165" cy="2132330"/>
            </a:xfrm>
            <a:custGeom>
              <a:avLst/>
              <a:gdLst/>
              <a:ahLst/>
              <a:cxnLst/>
              <a:rect l="l" t="t" r="r" b="b"/>
              <a:pathLst>
                <a:path w="304164" h="2132329">
                  <a:moveTo>
                    <a:pt x="0" y="971930"/>
                  </a:moveTo>
                  <a:lnTo>
                    <a:pt x="303784" y="971930"/>
                  </a:lnTo>
                </a:path>
                <a:path w="304164" h="2132329">
                  <a:moveTo>
                    <a:pt x="303784" y="0"/>
                  </a:moveTo>
                  <a:lnTo>
                    <a:pt x="303784" y="21319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3047" y="1558543"/>
              <a:ext cx="302895" cy="2208530"/>
            </a:xfrm>
            <a:custGeom>
              <a:avLst/>
              <a:gdLst/>
              <a:ahLst/>
              <a:cxnLst/>
              <a:rect l="l" t="t" r="r" b="b"/>
              <a:pathLst>
                <a:path w="302895" h="2208529">
                  <a:moveTo>
                    <a:pt x="302768" y="2170049"/>
                  </a:moveTo>
                  <a:lnTo>
                    <a:pt x="290068" y="2163699"/>
                  </a:lnTo>
                  <a:lnTo>
                    <a:pt x="226568" y="2131949"/>
                  </a:lnTo>
                  <a:lnTo>
                    <a:pt x="247726" y="2163699"/>
                  </a:lnTo>
                  <a:lnTo>
                    <a:pt x="0" y="2163699"/>
                  </a:lnTo>
                  <a:lnTo>
                    <a:pt x="0" y="2176399"/>
                  </a:lnTo>
                  <a:lnTo>
                    <a:pt x="247726" y="2176399"/>
                  </a:lnTo>
                  <a:lnTo>
                    <a:pt x="226568" y="2208149"/>
                  </a:lnTo>
                  <a:lnTo>
                    <a:pt x="290068" y="2176399"/>
                  </a:lnTo>
                  <a:lnTo>
                    <a:pt x="302768" y="2170049"/>
                  </a:lnTo>
                  <a:close/>
                </a:path>
                <a:path w="302895" h="2208529">
                  <a:moveTo>
                    <a:pt x="302768" y="38100"/>
                  </a:moveTo>
                  <a:lnTo>
                    <a:pt x="290068" y="31750"/>
                  </a:lnTo>
                  <a:lnTo>
                    <a:pt x="226568" y="0"/>
                  </a:lnTo>
                  <a:lnTo>
                    <a:pt x="247726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47726" y="44450"/>
                  </a:lnTo>
                  <a:lnTo>
                    <a:pt x="226568" y="76200"/>
                  </a:lnTo>
                  <a:lnTo>
                    <a:pt x="290068" y="44450"/>
                  </a:lnTo>
                  <a:lnTo>
                    <a:pt x="302768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1" y="1909572"/>
              <a:ext cx="2127504" cy="1685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1857756"/>
              <a:ext cx="2342388" cy="14813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0084" y="1891538"/>
              <a:ext cx="2110740" cy="1670050"/>
            </a:xfrm>
            <a:custGeom>
              <a:avLst/>
              <a:gdLst/>
              <a:ahLst/>
              <a:cxnLst/>
              <a:rect l="l" t="t" r="r" b="b"/>
              <a:pathLst>
                <a:path w="2110740" h="1670050">
                  <a:moveTo>
                    <a:pt x="2110613" y="0"/>
                  </a:moveTo>
                  <a:lnTo>
                    <a:pt x="0" y="0"/>
                  </a:lnTo>
                  <a:lnTo>
                    <a:pt x="0" y="1669668"/>
                  </a:lnTo>
                  <a:lnTo>
                    <a:pt x="2110613" y="1669668"/>
                  </a:lnTo>
                  <a:lnTo>
                    <a:pt x="211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69535" y="2257679"/>
            <a:ext cx="3730625" cy="17735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  <a:tabLst>
                <a:tab pos="669290" algn="l"/>
                <a:tab pos="1781810" algn="l"/>
                <a:tab pos="2453640" algn="l"/>
                <a:tab pos="2856230" algn="l"/>
                <a:tab pos="3507104" algn="l"/>
              </a:tabLst>
            </a:pP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Pure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Research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(Idea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draft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18415">
              <a:lnSpc>
                <a:spcPts val="1920"/>
              </a:lnSpc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concept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product)</a:t>
            </a:r>
            <a:endParaRPr sz="1600">
              <a:latin typeface="Arial"/>
              <a:cs typeface="Arial"/>
            </a:endParaRPr>
          </a:p>
          <a:p>
            <a:pPr marL="304800" indent="-286385">
              <a:lnSpc>
                <a:spcPts val="1680"/>
              </a:lnSpc>
              <a:buChar char="•"/>
              <a:tabLst>
                <a:tab pos="304800" algn="l"/>
              </a:tabLst>
            </a:pPr>
            <a:r>
              <a:rPr sz="1400" dirty="0">
                <a:latin typeface="Arial"/>
                <a:cs typeface="Arial"/>
              </a:rPr>
              <a:t>Experts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inside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outside</a:t>
            </a:r>
            <a:endParaRPr sz="14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sz="1400" dirty="0">
                <a:latin typeface="Arial"/>
                <a:cs typeface="Arial"/>
              </a:rPr>
              <a:t>Marketing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personnel</a:t>
            </a:r>
            <a:endParaRPr sz="14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sz="1400" spc="-10" dirty="0">
                <a:latin typeface="Arial"/>
                <a:cs typeface="Arial"/>
              </a:rPr>
              <a:t>Consultants</a:t>
            </a:r>
            <a:endParaRPr sz="14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sz="1400" dirty="0">
                <a:latin typeface="Arial"/>
                <a:cs typeface="Arial"/>
              </a:rPr>
              <a:t>Research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institutions</a:t>
            </a:r>
            <a:endParaRPr sz="14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sz="1400" dirty="0">
                <a:latin typeface="Arial"/>
                <a:cs typeface="Arial"/>
              </a:rPr>
              <a:t>Students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various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universities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9535" y="4181068"/>
            <a:ext cx="3730625" cy="14687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Applied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Research</a:t>
            </a:r>
            <a:r>
              <a:rPr sz="16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(Implementation</a:t>
            </a:r>
            <a:r>
              <a:rPr sz="1600" b="1" spc="-10" dirty="0">
                <a:latin typeface="Ebrima"/>
                <a:cs typeface="Ebrima"/>
              </a:rPr>
              <a:t>)</a:t>
            </a:r>
            <a:endParaRPr sz="1600">
              <a:latin typeface="Ebrima"/>
              <a:cs typeface="Ebrima"/>
            </a:endParaRPr>
          </a:p>
          <a:p>
            <a:pPr marL="80645" indent="-69850">
              <a:lnSpc>
                <a:spcPct val="100000"/>
              </a:lnSpc>
              <a:spcBef>
                <a:spcPts val="10"/>
              </a:spcBef>
              <a:buSzPct val="92857"/>
              <a:buChar char="•"/>
              <a:tabLst>
                <a:tab pos="80645" algn="l"/>
              </a:tabLst>
            </a:pPr>
            <a:r>
              <a:rPr sz="1400" spc="-10" dirty="0">
                <a:latin typeface="Arial"/>
                <a:cs typeface="Arial"/>
              </a:rPr>
              <a:t>Manpower</a:t>
            </a:r>
            <a:endParaRPr sz="1400">
              <a:latin typeface="Arial"/>
              <a:cs typeface="Arial"/>
            </a:endParaRPr>
          </a:p>
          <a:p>
            <a:pPr marL="80010" indent="-69850">
              <a:lnSpc>
                <a:spcPct val="100000"/>
              </a:lnSpc>
              <a:buSzPct val="92857"/>
              <a:buChar char="•"/>
              <a:tabLst>
                <a:tab pos="80010" algn="l"/>
              </a:tabLst>
            </a:pPr>
            <a:r>
              <a:rPr sz="1400" dirty="0">
                <a:latin typeface="Arial"/>
                <a:cs typeface="Arial"/>
              </a:rPr>
              <a:t>Machinery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equipments</a:t>
            </a:r>
            <a:endParaRPr sz="1400">
              <a:latin typeface="Arial"/>
              <a:cs typeface="Arial"/>
            </a:endParaRPr>
          </a:p>
          <a:p>
            <a:pPr marL="80645" indent="-69850">
              <a:lnSpc>
                <a:spcPct val="100000"/>
              </a:lnSpc>
              <a:buSzPct val="92857"/>
              <a:buChar char="•"/>
              <a:tabLst>
                <a:tab pos="80645" algn="l"/>
              </a:tabLst>
            </a:pPr>
            <a:r>
              <a:rPr sz="1400" spc="-10" dirty="0">
                <a:latin typeface="Arial"/>
                <a:cs typeface="Arial"/>
              </a:rPr>
              <a:t>Schedule</a:t>
            </a:r>
            <a:endParaRPr sz="1400">
              <a:latin typeface="Arial"/>
              <a:cs typeface="Arial"/>
            </a:endParaRPr>
          </a:p>
          <a:p>
            <a:pPr marL="80645" indent="-69850">
              <a:lnSpc>
                <a:spcPct val="100000"/>
              </a:lnSpc>
              <a:buSzPct val="92857"/>
              <a:buChar char="•"/>
              <a:tabLst>
                <a:tab pos="80645" algn="l"/>
              </a:tabLst>
            </a:pPr>
            <a:r>
              <a:rPr sz="1400" spc="-10" dirty="0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80645" indent="-69850">
              <a:lnSpc>
                <a:spcPct val="100000"/>
              </a:lnSpc>
              <a:buSzPct val="92857"/>
              <a:buChar char="•"/>
              <a:tabLst>
                <a:tab pos="80645" algn="l"/>
              </a:tabLst>
            </a:pP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084" y="1891538"/>
            <a:ext cx="2110740" cy="16700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85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Product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04165" algn="l"/>
              </a:tabLst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Form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buFont typeface="Wingdings"/>
              <a:buChar char=""/>
              <a:tabLst>
                <a:tab pos="304165" algn="l"/>
              </a:tabLst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Process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  <a:p>
            <a:pPr marL="304165" marR="43815" indent="-287020">
              <a:lnSpc>
                <a:spcPct val="100000"/>
              </a:lnSpc>
              <a:buFont typeface="Wingdings"/>
              <a:buChar char=""/>
              <a:tabLst>
                <a:tab pos="304165" algn="l"/>
              </a:tabLst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Features/Function Design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9884" y="1001687"/>
            <a:ext cx="3730625" cy="55054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Modified</a:t>
            </a:r>
            <a:r>
              <a:rPr sz="16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04800" algn="l"/>
              </a:tabLst>
            </a:pPr>
            <a:r>
              <a:rPr sz="1300" dirty="0">
                <a:latin typeface="Ebrima"/>
                <a:cs typeface="Ebrima"/>
              </a:rPr>
              <a:t>(</a:t>
            </a:r>
            <a:r>
              <a:rPr sz="1400" dirty="0">
                <a:latin typeface="Arial"/>
                <a:cs typeface="Arial"/>
              </a:rPr>
              <a:t>Addition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features)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9535" y="1614576"/>
            <a:ext cx="3730625" cy="5537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Innovative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0"/>
              </a:spcBef>
              <a:buChar char="•"/>
              <a:tabLst>
                <a:tab pos="304800" algn="l"/>
              </a:tabLst>
            </a:pPr>
            <a:r>
              <a:rPr sz="1400" spc="-20" dirty="0">
                <a:latin typeface="Arial"/>
                <a:cs typeface="Arial"/>
              </a:rPr>
              <a:t>(Totally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new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product)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26357" y="1259839"/>
            <a:ext cx="528320" cy="677545"/>
            <a:chOff x="4126357" y="1259839"/>
            <a:chExt cx="528320" cy="677545"/>
          </a:xfrm>
        </p:grpSpPr>
        <p:sp>
          <p:nvSpPr>
            <p:cNvPr id="16" name="object 16"/>
            <p:cNvSpPr/>
            <p:nvPr/>
          </p:nvSpPr>
          <p:spPr>
            <a:xfrm>
              <a:off x="4126357" y="1302257"/>
              <a:ext cx="264160" cy="591820"/>
            </a:xfrm>
            <a:custGeom>
              <a:avLst/>
              <a:gdLst/>
              <a:ahLst/>
              <a:cxnLst/>
              <a:rect l="l" t="t" r="r" b="b"/>
              <a:pathLst>
                <a:path w="264160" h="591819">
                  <a:moveTo>
                    <a:pt x="0" y="293242"/>
                  </a:moveTo>
                  <a:lnTo>
                    <a:pt x="264032" y="293242"/>
                  </a:lnTo>
                </a:path>
                <a:path w="264160" h="591819">
                  <a:moveTo>
                    <a:pt x="264032" y="0"/>
                  </a:moveTo>
                  <a:lnTo>
                    <a:pt x="264032" y="5916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0390" y="1259839"/>
              <a:ext cx="264160" cy="677545"/>
            </a:xfrm>
            <a:custGeom>
              <a:avLst/>
              <a:gdLst/>
              <a:ahLst/>
              <a:cxnLst/>
              <a:rect l="l" t="t" r="r" b="b"/>
              <a:pathLst>
                <a:path w="264160" h="677544">
                  <a:moveTo>
                    <a:pt x="264160" y="639445"/>
                  </a:moveTo>
                  <a:lnTo>
                    <a:pt x="251460" y="633095"/>
                  </a:lnTo>
                  <a:lnTo>
                    <a:pt x="187960" y="601345"/>
                  </a:lnTo>
                  <a:lnTo>
                    <a:pt x="209118" y="633095"/>
                  </a:lnTo>
                  <a:lnTo>
                    <a:pt x="0" y="633095"/>
                  </a:lnTo>
                  <a:lnTo>
                    <a:pt x="0" y="645795"/>
                  </a:lnTo>
                  <a:lnTo>
                    <a:pt x="209118" y="645795"/>
                  </a:lnTo>
                  <a:lnTo>
                    <a:pt x="187960" y="677545"/>
                  </a:lnTo>
                  <a:lnTo>
                    <a:pt x="251460" y="645795"/>
                  </a:lnTo>
                  <a:lnTo>
                    <a:pt x="264160" y="639445"/>
                  </a:lnTo>
                  <a:close/>
                </a:path>
                <a:path w="264160" h="677544">
                  <a:moveTo>
                    <a:pt x="264160" y="38227"/>
                  </a:moveTo>
                  <a:lnTo>
                    <a:pt x="187960" y="0"/>
                  </a:lnTo>
                  <a:lnTo>
                    <a:pt x="209130" y="31877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09105" y="44577"/>
                  </a:lnTo>
                  <a:lnTo>
                    <a:pt x="187960" y="76200"/>
                  </a:lnTo>
                  <a:lnTo>
                    <a:pt x="251409" y="44577"/>
                  </a:lnTo>
                  <a:lnTo>
                    <a:pt x="264160" y="382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36163" y="3561130"/>
            <a:ext cx="770890" cy="3295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latin typeface="Arial"/>
                <a:cs typeface="Arial"/>
              </a:rPr>
              <a:t>How?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12386" y="2973323"/>
            <a:ext cx="548640" cy="2105660"/>
            <a:chOff x="4112386" y="2973323"/>
            <a:chExt cx="548640" cy="2105660"/>
          </a:xfrm>
        </p:grpSpPr>
        <p:sp>
          <p:nvSpPr>
            <p:cNvPr id="20" name="object 20"/>
            <p:cNvSpPr/>
            <p:nvPr/>
          </p:nvSpPr>
          <p:spPr>
            <a:xfrm>
              <a:off x="4112386" y="3022218"/>
              <a:ext cx="274955" cy="2018664"/>
            </a:xfrm>
            <a:custGeom>
              <a:avLst/>
              <a:gdLst/>
              <a:ahLst/>
              <a:cxnLst/>
              <a:rect l="l" t="t" r="r" b="b"/>
              <a:pathLst>
                <a:path w="274954" h="2018664">
                  <a:moveTo>
                    <a:pt x="0" y="695578"/>
                  </a:moveTo>
                  <a:lnTo>
                    <a:pt x="274827" y="695578"/>
                  </a:lnTo>
                </a:path>
                <a:path w="274954" h="2018664">
                  <a:moveTo>
                    <a:pt x="274827" y="0"/>
                  </a:moveTo>
                  <a:lnTo>
                    <a:pt x="274827" y="20185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7215" y="2973323"/>
              <a:ext cx="273685" cy="2105660"/>
            </a:xfrm>
            <a:custGeom>
              <a:avLst/>
              <a:gdLst/>
              <a:ahLst/>
              <a:cxnLst/>
              <a:rect l="l" t="t" r="r" b="b"/>
              <a:pathLst>
                <a:path w="273685" h="2105660">
                  <a:moveTo>
                    <a:pt x="273685" y="2067433"/>
                  </a:moveTo>
                  <a:lnTo>
                    <a:pt x="260985" y="2061083"/>
                  </a:lnTo>
                  <a:lnTo>
                    <a:pt x="197485" y="2029333"/>
                  </a:lnTo>
                  <a:lnTo>
                    <a:pt x="218643" y="2061083"/>
                  </a:lnTo>
                  <a:lnTo>
                    <a:pt x="0" y="2061083"/>
                  </a:lnTo>
                  <a:lnTo>
                    <a:pt x="0" y="2073783"/>
                  </a:lnTo>
                  <a:lnTo>
                    <a:pt x="218643" y="2073783"/>
                  </a:lnTo>
                  <a:lnTo>
                    <a:pt x="197485" y="2105533"/>
                  </a:lnTo>
                  <a:lnTo>
                    <a:pt x="260985" y="2073783"/>
                  </a:lnTo>
                  <a:lnTo>
                    <a:pt x="273685" y="2067433"/>
                  </a:lnTo>
                  <a:close/>
                </a:path>
                <a:path w="273685" h="2105660">
                  <a:moveTo>
                    <a:pt x="273685" y="38100"/>
                  </a:moveTo>
                  <a:lnTo>
                    <a:pt x="260985" y="31750"/>
                  </a:lnTo>
                  <a:lnTo>
                    <a:pt x="197485" y="0"/>
                  </a:lnTo>
                  <a:lnTo>
                    <a:pt x="218643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18643" y="44450"/>
                  </a:lnTo>
                  <a:lnTo>
                    <a:pt x="197485" y="76200"/>
                  </a:lnTo>
                  <a:lnTo>
                    <a:pt x="260985" y="44450"/>
                  </a:lnTo>
                  <a:lnTo>
                    <a:pt x="273685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1141078"/>
            <a:ext cx="3416935" cy="12896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50" b="1" spc="-350" dirty="0">
                <a:latin typeface="Book Antiqua"/>
                <a:cs typeface="Book Antiqua"/>
              </a:rPr>
              <a:t>Solution</a:t>
            </a:r>
            <a:endParaRPr sz="2050">
              <a:latin typeface="Book Antiqua"/>
              <a:cs typeface="Book Antiqua"/>
            </a:endParaRPr>
          </a:p>
          <a:p>
            <a:pPr marL="391160" marR="5080">
              <a:lnSpc>
                <a:spcPts val="3340"/>
              </a:lnSpc>
              <a:spcBef>
                <a:spcPts val="70"/>
              </a:spcBef>
            </a:pPr>
            <a:r>
              <a:rPr sz="2050" spc="-325" dirty="0">
                <a:latin typeface="Book Antiqua"/>
                <a:cs typeface="Book Antiqua"/>
              </a:rPr>
              <a:t>Arrival</a:t>
            </a:r>
            <a:r>
              <a:rPr sz="2050" spc="-14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Rate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2050" spc="-280" dirty="0">
                <a:latin typeface="Book Antiqua"/>
                <a:cs typeface="Book Antiqua"/>
              </a:rPr>
              <a:t>(</a:t>
            </a:r>
            <a:r>
              <a:rPr sz="2050" spc="-280" dirty="0">
                <a:latin typeface="Symbol"/>
                <a:cs typeface="Symbol"/>
              </a:rPr>
              <a:t></a:t>
            </a:r>
            <a:r>
              <a:rPr sz="2050" spc="-280" dirty="0">
                <a:latin typeface="Book Antiqua"/>
                <a:cs typeface="Book Antiqua"/>
              </a:rPr>
              <a:t>)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4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20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2050" spc="-360" dirty="0">
                <a:latin typeface="Book Antiqua"/>
                <a:cs typeface="Book Antiqua"/>
              </a:rPr>
              <a:t>minutes</a:t>
            </a:r>
            <a:r>
              <a:rPr sz="2050" spc="-120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2050" spc="-385" dirty="0">
                <a:latin typeface="Book Antiqua"/>
                <a:cs typeface="Book Antiqua"/>
              </a:rPr>
              <a:t>3/hour</a:t>
            </a:r>
            <a:r>
              <a:rPr sz="2050" spc="509" dirty="0">
                <a:latin typeface="Book Antiqua"/>
                <a:cs typeface="Book Antiqua"/>
              </a:rPr>
              <a:t> </a:t>
            </a:r>
            <a:r>
              <a:rPr sz="2050" spc="-320" dirty="0">
                <a:latin typeface="Book Antiqua"/>
                <a:cs typeface="Book Antiqua"/>
              </a:rPr>
              <a:t>Service</a:t>
            </a:r>
            <a:r>
              <a:rPr sz="2050" spc="-160" dirty="0">
                <a:latin typeface="Book Antiqua"/>
                <a:cs typeface="Book Antiqua"/>
              </a:rPr>
              <a:t> </a:t>
            </a:r>
            <a:r>
              <a:rPr sz="2050" spc="-345" dirty="0">
                <a:latin typeface="Book Antiqua"/>
                <a:cs typeface="Book Antiqua"/>
              </a:rPr>
              <a:t>Rate</a:t>
            </a:r>
            <a:r>
              <a:rPr sz="2050" spc="-145" dirty="0">
                <a:latin typeface="Book Antiqua"/>
                <a:cs typeface="Book Antiqua"/>
              </a:rPr>
              <a:t> </a:t>
            </a:r>
            <a:r>
              <a:rPr sz="2050" spc="-285" dirty="0">
                <a:latin typeface="Book Antiqua"/>
                <a:cs typeface="Book Antiqua"/>
              </a:rPr>
              <a:t>(</a:t>
            </a:r>
            <a:r>
              <a:rPr sz="2050" spc="-285" dirty="0">
                <a:latin typeface="Symbol"/>
                <a:cs typeface="Symbol"/>
              </a:rPr>
              <a:t></a:t>
            </a:r>
            <a:r>
              <a:rPr sz="2050" spc="-285" dirty="0">
                <a:latin typeface="Book Antiqua"/>
                <a:cs typeface="Book Antiqua"/>
              </a:rPr>
              <a:t>)</a:t>
            </a:r>
            <a:r>
              <a:rPr sz="2050" spc="-13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55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15</a:t>
            </a:r>
            <a:r>
              <a:rPr sz="2050" spc="-145" dirty="0">
                <a:latin typeface="Book Antiqua"/>
                <a:cs typeface="Book Antiqua"/>
              </a:rPr>
              <a:t> </a:t>
            </a:r>
            <a:r>
              <a:rPr sz="2050" spc="-360" dirty="0">
                <a:latin typeface="Book Antiqua"/>
                <a:cs typeface="Book Antiqua"/>
              </a:rPr>
              <a:t>minutes</a:t>
            </a:r>
            <a:r>
              <a:rPr sz="2050" spc="-140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35" dirty="0">
                <a:latin typeface="Book Antiqua"/>
                <a:cs typeface="Book Antiqua"/>
              </a:rPr>
              <a:t> </a:t>
            </a:r>
            <a:r>
              <a:rPr sz="2050" spc="-385" dirty="0">
                <a:latin typeface="Book Antiqua"/>
                <a:cs typeface="Book Antiqua"/>
              </a:rPr>
              <a:t>4/hour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6154" y="2861445"/>
            <a:ext cx="61595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40" dirty="0">
                <a:latin typeface="Symbol"/>
                <a:cs typeface="Symbol"/>
              </a:rPr>
              <a:t></a:t>
            </a:r>
            <a:r>
              <a:rPr sz="2050" spc="-340" dirty="0">
                <a:latin typeface="Book Antiqua"/>
                <a:cs typeface="Book Antiqua"/>
              </a:rPr>
              <a:t>(</a:t>
            </a:r>
            <a:r>
              <a:rPr sz="2050" spc="-340" dirty="0">
                <a:latin typeface="Symbol"/>
                <a:cs typeface="Symbol"/>
              </a:rPr>
              <a:t></a:t>
            </a:r>
            <a:r>
              <a:rPr sz="2050" spc="-160" dirty="0">
                <a:latin typeface="Times New Roman"/>
                <a:cs typeface="Times New Roman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2050" spc="-330" dirty="0">
                <a:latin typeface="Symbol"/>
                <a:cs typeface="Symbol"/>
              </a:rPr>
              <a:t></a:t>
            </a:r>
            <a:r>
              <a:rPr sz="2050" spc="-330" dirty="0">
                <a:latin typeface="Book Antiqua"/>
                <a:cs typeface="Book Antiqua"/>
              </a:rPr>
              <a:t>)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8854" y="2870331"/>
            <a:ext cx="592455" cy="0"/>
          </a:xfrm>
          <a:custGeom>
            <a:avLst/>
            <a:gdLst/>
            <a:ahLst/>
            <a:cxnLst/>
            <a:rect l="l" t="t" r="r" b="b"/>
            <a:pathLst>
              <a:path w="592455">
                <a:moveTo>
                  <a:pt x="0" y="0"/>
                </a:moveTo>
                <a:lnTo>
                  <a:pt x="592318" y="0"/>
                </a:lnTo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2717752"/>
            <a:ext cx="154432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1160" algn="l"/>
                <a:tab pos="1426210" algn="l"/>
              </a:tabLst>
            </a:pPr>
            <a:r>
              <a:rPr sz="2050" spc="-25" dirty="0">
                <a:latin typeface="Book Antiqua"/>
                <a:cs typeface="Book Antiqua"/>
              </a:rPr>
              <a:t>i.</a:t>
            </a:r>
            <a:r>
              <a:rPr sz="2050" dirty="0">
                <a:latin typeface="Book Antiqua"/>
                <a:cs typeface="Book Antiqua"/>
              </a:rPr>
              <a:t>	</a:t>
            </a:r>
            <a:r>
              <a:rPr sz="2050" spc="-415" dirty="0">
                <a:latin typeface="Book Antiqua"/>
                <a:cs typeface="Book Antiqua"/>
              </a:rPr>
              <a:t>Lq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2050" spc="-475" dirty="0">
                <a:latin typeface="Book Antiqua"/>
                <a:cs typeface="Book Antiqua"/>
              </a:rPr>
              <a:t>=</a:t>
            </a:r>
            <a:r>
              <a:rPr sz="2050" dirty="0">
                <a:latin typeface="Book Antiqua"/>
                <a:cs typeface="Book Antiqua"/>
              </a:rPr>
              <a:t>	</a:t>
            </a:r>
            <a:r>
              <a:rPr sz="2050" spc="-475" dirty="0">
                <a:latin typeface="Book Antiqua"/>
                <a:cs typeface="Book Antiqua"/>
              </a:rPr>
              <a:t>=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7779" y="2453892"/>
            <a:ext cx="101473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821055" algn="l"/>
              </a:tabLst>
            </a:pPr>
            <a:r>
              <a:rPr sz="3075" spc="-509" baseline="-14905" dirty="0">
                <a:latin typeface="Symbol"/>
                <a:cs typeface="Symbol"/>
              </a:rPr>
              <a:t></a:t>
            </a:r>
            <a:r>
              <a:rPr sz="1350" spc="-340" dirty="0">
                <a:latin typeface="Book Antiqua"/>
                <a:cs typeface="Book Antiqua"/>
              </a:rPr>
              <a:t>2</a:t>
            </a:r>
            <a:r>
              <a:rPr sz="1350" dirty="0">
                <a:latin typeface="Book Antiqua"/>
                <a:cs typeface="Book Antiqua"/>
              </a:rPr>
              <a:t>	</a:t>
            </a:r>
            <a:r>
              <a:rPr sz="3075" spc="-480" baseline="-14905" dirty="0">
                <a:latin typeface="Book Antiqua"/>
                <a:cs typeface="Book Antiqua"/>
              </a:rPr>
              <a:t>3</a:t>
            </a:r>
            <a:r>
              <a:rPr sz="1350" spc="-320" dirty="0">
                <a:latin typeface="Book Antiqua"/>
                <a:cs typeface="Book Antiqua"/>
              </a:rPr>
              <a:t>2</a:t>
            </a:r>
            <a:endParaRPr sz="135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4923" y="2870331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627" y="0"/>
                </a:lnTo>
              </a:path>
            </a:pathLst>
          </a:custGeom>
          <a:ln w="19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11599" y="2520652"/>
            <a:ext cx="11176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u="heavy" spc="-40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9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823" y="2848729"/>
            <a:ext cx="141160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50" spc="-305" dirty="0">
                <a:latin typeface="Book Antiqua"/>
                <a:cs typeface="Book Antiqua"/>
              </a:rPr>
              <a:t>4(4</a:t>
            </a:r>
            <a:r>
              <a:rPr sz="2050" spc="-16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2050" spc="-290" dirty="0">
                <a:latin typeface="Book Antiqua"/>
                <a:cs typeface="Book Antiqua"/>
              </a:rPr>
              <a:t>3)</a:t>
            </a:r>
            <a:r>
              <a:rPr sz="2050" spc="-160" dirty="0">
                <a:latin typeface="Book Antiqua"/>
                <a:cs typeface="Book Antiqua"/>
              </a:rPr>
              <a:t> </a:t>
            </a:r>
            <a:r>
              <a:rPr sz="3075" spc="-637" baseline="28455" dirty="0">
                <a:latin typeface="Book Antiqua"/>
                <a:cs typeface="Book Antiqua"/>
              </a:rPr>
              <a:t>=</a:t>
            </a:r>
            <a:r>
              <a:rPr sz="3075" spc="-209" baseline="28455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4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3075" spc="-637" baseline="28455" dirty="0">
                <a:latin typeface="Book Antiqua"/>
                <a:cs typeface="Book Antiqua"/>
              </a:rPr>
              <a:t>=</a:t>
            </a:r>
            <a:r>
              <a:rPr sz="3075" spc="-217" baseline="28455" dirty="0">
                <a:latin typeface="Book Antiqua"/>
                <a:cs typeface="Book Antiqua"/>
              </a:rPr>
              <a:t> </a:t>
            </a:r>
            <a:r>
              <a:rPr sz="3075" spc="-480" baseline="28455" dirty="0">
                <a:latin typeface="Book Antiqua"/>
                <a:cs typeface="Book Antiqua"/>
              </a:rPr>
              <a:t>2.25</a:t>
            </a:r>
            <a:endParaRPr sz="3075" baseline="28455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348" y="2717752"/>
            <a:ext cx="1014094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85" dirty="0">
                <a:latin typeface="Symbol"/>
                <a:cs typeface="Symbol"/>
              </a:rPr>
              <a:t></a:t>
            </a:r>
            <a:r>
              <a:rPr sz="2050" spc="-150" dirty="0">
                <a:latin typeface="Times New Roman"/>
                <a:cs typeface="Times New Roman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2</a:t>
            </a:r>
            <a:r>
              <a:rPr sz="2050" spc="-165" dirty="0">
                <a:latin typeface="Book Antiqua"/>
                <a:cs typeface="Book Antiqua"/>
              </a:rPr>
              <a:t> </a:t>
            </a:r>
            <a:r>
              <a:rPr sz="2050" spc="-370" dirty="0">
                <a:latin typeface="Book Antiqua"/>
                <a:cs typeface="Book Antiqua"/>
              </a:rPr>
              <a:t>customer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0605" y="3564651"/>
            <a:ext cx="39560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400" dirty="0">
                <a:latin typeface="Symbol"/>
                <a:cs typeface="Symbol"/>
              </a:rPr>
              <a:t></a:t>
            </a:r>
            <a:r>
              <a:rPr sz="2050" spc="-155" dirty="0">
                <a:latin typeface="Times New Roman"/>
                <a:cs typeface="Times New Roman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2050" spc="-445" dirty="0">
                <a:latin typeface="Symbol"/>
                <a:cs typeface="Symbol"/>
              </a:rPr>
              <a:t>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7375" y="3551934"/>
            <a:ext cx="37592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50" dirty="0">
                <a:latin typeface="Book Antiqua"/>
                <a:cs typeface="Book Antiqua"/>
              </a:rPr>
              <a:t>4</a:t>
            </a:r>
            <a:r>
              <a:rPr sz="2050" spc="-16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45" dirty="0">
                <a:latin typeface="Book Antiqua"/>
                <a:cs typeface="Book Antiqua"/>
              </a:rPr>
              <a:t> </a:t>
            </a:r>
            <a:r>
              <a:rPr sz="2050" spc="-400" dirty="0">
                <a:latin typeface="Book Antiqua"/>
                <a:cs typeface="Book Antiqua"/>
              </a:rPr>
              <a:t>3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500" y="3420957"/>
            <a:ext cx="287718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16559" algn="l"/>
                <a:tab pos="1164590" algn="l"/>
                <a:tab pos="1709420" algn="l"/>
              </a:tabLst>
            </a:pPr>
            <a:r>
              <a:rPr sz="2050" spc="-25" dirty="0">
                <a:latin typeface="Book Antiqua"/>
                <a:cs typeface="Book Antiqua"/>
              </a:rPr>
              <a:t>ii.</a:t>
            </a:r>
            <a:r>
              <a:rPr sz="2050" dirty="0">
                <a:latin typeface="Book Antiqua"/>
                <a:cs typeface="Book Antiqua"/>
              </a:rPr>
              <a:t>	</a:t>
            </a:r>
            <a:r>
              <a:rPr sz="2050" spc="-365" dirty="0">
                <a:latin typeface="Book Antiqua"/>
                <a:cs typeface="Book Antiqua"/>
              </a:rPr>
              <a:t>Ls</a:t>
            </a:r>
            <a:r>
              <a:rPr sz="2050" spc="-15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3075" u="heavy" spc="44" baseline="39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3075" u="heavy" spc="-652" baseline="3929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3075" u="heavy" baseline="39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spc="-217" baseline="39295" dirty="0">
                <a:latin typeface="Times New Roman"/>
                <a:cs typeface="Times New Roman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30" dirty="0">
                <a:latin typeface="Book Antiqua"/>
                <a:cs typeface="Book Antiqua"/>
              </a:rPr>
              <a:t> </a:t>
            </a:r>
            <a:r>
              <a:rPr sz="3075" u="heavy" spc="75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3075" u="heavy" spc="-525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3</a:t>
            </a:r>
            <a:r>
              <a:rPr sz="3075" u="heavy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075" spc="-172" baseline="4200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0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3</a:t>
            </a:r>
            <a:r>
              <a:rPr sz="2050" spc="-12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customers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6154" y="4267855"/>
            <a:ext cx="61595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40" dirty="0">
                <a:latin typeface="Symbol"/>
                <a:cs typeface="Symbol"/>
              </a:rPr>
              <a:t></a:t>
            </a:r>
            <a:r>
              <a:rPr sz="2050" spc="-340" dirty="0">
                <a:latin typeface="Book Antiqua"/>
                <a:cs typeface="Book Antiqua"/>
              </a:rPr>
              <a:t>(</a:t>
            </a:r>
            <a:r>
              <a:rPr sz="2050" spc="-340" dirty="0">
                <a:latin typeface="Symbol"/>
                <a:cs typeface="Symbol"/>
              </a:rPr>
              <a:t></a:t>
            </a:r>
            <a:r>
              <a:rPr sz="2050" spc="-160" dirty="0">
                <a:latin typeface="Times New Roman"/>
                <a:cs typeface="Times New Roman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2050" spc="-330" dirty="0">
                <a:latin typeface="Symbol"/>
                <a:cs typeface="Symbol"/>
              </a:rPr>
              <a:t></a:t>
            </a:r>
            <a:r>
              <a:rPr sz="2050" spc="-330" dirty="0">
                <a:latin typeface="Book Antiqua"/>
                <a:cs typeface="Book Antiqua"/>
              </a:rPr>
              <a:t>)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2223" y="4255139"/>
            <a:ext cx="57912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05" dirty="0">
                <a:latin typeface="Book Antiqua"/>
                <a:cs typeface="Book Antiqua"/>
              </a:rPr>
              <a:t>4(4</a:t>
            </a:r>
            <a:r>
              <a:rPr sz="2050" spc="-165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65" dirty="0">
                <a:latin typeface="Book Antiqua"/>
                <a:cs typeface="Book Antiqua"/>
              </a:rPr>
              <a:t> </a:t>
            </a:r>
            <a:r>
              <a:rPr sz="2050" spc="-315" dirty="0">
                <a:latin typeface="Book Antiqua"/>
                <a:cs typeface="Book Antiqua"/>
              </a:rPr>
              <a:t>3)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500" y="4124162"/>
            <a:ext cx="422783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16559" algn="l"/>
                <a:tab pos="1064260" algn="l"/>
                <a:tab pos="1409065" algn="l"/>
                <a:tab pos="1837055" algn="l"/>
                <a:tab pos="2158365" algn="l"/>
              </a:tabLst>
            </a:pPr>
            <a:r>
              <a:rPr sz="2050" spc="-20" dirty="0">
                <a:latin typeface="Book Antiqua"/>
                <a:cs typeface="Book Antiqua"/>
              </a:rPr>
              <a:t>iii.</a:t>
            </a:r>
            <a:r>
              <a:rPr sz="2050" dirty="0">
                <a:latin typeface="Book Antiqua"/>
                <a:cs typeface="Book Antiqua"/>
              </a:rPr>
              <a:t>	</a:t>
            </a:r>
            <a:r>
              <a:rPr sz="2050" spc="-415" dirty="0">
                <a:latin typeface="Book Antiqua"/>
                <a:cs typeface="Book Antiqua"/>
              </a:rPr>
              <a:t>Lq</a:t>
            </a:r>
            <a:r>
              <a:rPr sz="2050" spc="-70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50" dirty="0">
                <a:latin typeface="Book Antiqua"/>
                <a:cs typeface="Book Antiqua"/>
              </a:rPr>
              <a:t> </a:t>
            </a:r>
            <a:r>
              <a:rPr sz="3075" u="heavy" baseline="39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u="heavy" spc="-652" baseline="3929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r>
              <a:rPr sz="3075" u="heavy" baseline="39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baseline="39295" dirty="0">
                <a:latin typeface="Times New Roman"/>
                <a:cs typeface="Times New Roman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114" dirty="0">
                <a:latin typeface="Book Antiqua"/>
                <a:cs typeface="Book Antiqua"/>
              </a:rPr>
              <a:t> </a:t>
            </a:r>
            <a:r>
              <a:rPr sz="3075" u="heavy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075" u="heavy" spc="-600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3</a:t>
            </a:r>
            <a:r>
              <a:rPr sz="3075" u="heavy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075" spc="-232" baseline="4200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20" dirty="0">
                <a:latin typeface="Book Antiqua"/>
                <a:cs typeface="Book Antiqua"/>
              </a:rPr>
              <a:t> </a:t>
            </a:r>
            <a:r>
              <a:rPr sz="2050" spc="-300" dirty="0">
                <a:latin typeface="Book Antiqua"/>
                <a:cs typeface="Book Antiqua"/>
              </a:rPr>
              <a:t>0.75</a:t>
            </a:r>
            <a:r>
              <a:rPr sz="2050" spc="-130" dirty="0">
                <a:latin typeface="Book Antiqua"/>
                <a:cs typeface="Book Antiqua"/>
              </a:rPr>
              <a:t> </a:t>
            </a:r>
            <a:r>
              <a:rPr sz="2050" spc="-360" dirty="0">
                <a:latin typeface="Book Antiqua"/>
                <a:cs typeface="Book Antiqua"/>
              </a:rPr>
              <a:t>hours</a:t>
            </a:r>
            <a:r>
              <a:rPr sz="2050" spc="-14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2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45</a:t>
            </a:r>
            <a:r>
              <a:rPr sz="2050" spc="-130" dirty="0">
                <a:latin typeface="Book Antiqua"/>
                <a:cs typeface="Book Antiqua"/>
              </a:rPr>
              <a:t> </a:t>
            </a:r>
            <a:r>
              <a:rPr sz="2050" spc="-360" dirty="0">
                <a:latin typeface="Book Antiqua"/>
                <a:cs typeface="Book Antiqua"/>
              </a:rPr>
              <a:t>minutes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0605" y="4974250"/>
            <a:ext cx="39560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400" dirty="0">
                <a:latin typeface="Symbol"/>
                <a:cs typeface="Symbol"/>
              </a:rPr>
              <a:t></a:t>
            </a:r>
            <a:r>
              <a:rPr sz="2050" spc="-155" dirty="0">
                <a:latin typeface="Times New Roman"/>
                <a:cs typeface="Times New Roman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70" dirty="0">
                <a:latin typeface="Book Antiqua"/>
                <a:cs typeface="Book Antiqua"/>
              </a:rPr>
              <a:t> </a:t>
            </a:r>
            <a:r>
              <a:rPr sz="2050" spc="-445" dirty="0">
                <a:latin typeface="Symbol"/>
                <a:cs typeface="Symbol"/>
              </a:rPr>
              <a:t>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7375" y="4961534"/>
            <a:ext cx="37592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-350" dirty="0">
                <a:latin typeface="Book Antiqua"/>
                <a:cs typeface="Book Antiqua"/>
              </a:rPr>
              <a:t>4</a:t>
            </a:r>
            <a:r>
              <a:rPr sz="2050" spc="-16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–</a:t>
            </a:r>
            <a:r>
              <a:rPr sz="2050" spc="-145" dirty="0">
                <a:latin typeface="Book Antiqua"/>
                <a:cs typeface="Book Antiqua"/>
              </a:rPr>
              <a:t> </a:t>
            </a:r>
            <a:r>
              <a:rPr sz="2050" spc="-400" dirty="0">
                <a:latin typeface="Book Antiqua"/>
                <a:cs typeface="Book Antiqua"/>
              </a:rPr>
              <a:t>3</a:t>
            </a:r>
            <a:endParaRPr sz="205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500" y="4830557"/>
            <a:ext cx="244538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16559" algn="l"/>
                <a:tab pos="1164590" algn="l"/>
                <a:tab pos="1709420" algn="l"/>
              </a:tabLst>
            </a:pPr>
            <a:r>
              <a:rPr sz="2050" spc="-290" dirty="0">
                <a:latin typeface="Book Antiqua"/>
                <a:cs typeface="Book Antiqua"/>
              </a:rPr>
              <a:t>iv.</a:t>
            </a:r>
            <a:r>
              <a:rPr sz="2050" dirty="0">
                <a:latin typeface="Book Antiqua"/>
                <a:cs typeface="Book Antiqua"/>
              </a:rPr>
              <a:t>	</a:t>
            </a:r>
            <a:r>
              <a:rPr sz="2050" spc="-365" dirty="0">
                <a:latin typeface="Book Antiqua"/>
                <a:cs typeface="Book Antiqua"/>
              </a:rPr>
              <a:t>Ls</a:t>
            </a:r>
            <a:r>
              <a:rPr sz="2050" spc="-16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50" dirty="0">
                <a:latin typeface="Book Antiqua"/>
                <a:cs typeface="Book Antiqua"/>
              </a:rPr>
              <a:t> </a:t>
            </a:r>
            <a:r>
              <a:rPr sz="3075" u="heavy" spc="75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3075" u="heavy" spc="-600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</a:t>
            </a:r>
            <a:r>
              <a:rPr sz="3075" u="heavy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075" spc="-217" baseline="4200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30" dirty="0">
                <a:latin typeface="Book Antiqua"/>
                <a:cs typeface="Book Antiqua"/>
              </a:rPr>
              <a:t> </a:t>
            </a:r>
            <a:r>
              <a:rPr sz="3075" u="heavy" spc="75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 </a:t>
            </a:r>
            <a:r>
              <a:rPr sz="3075" u="heavy" spc="-525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</a:t>
            </a:r>
            <a:r>
              <a:rPr sz="3075" u="heavy" baseline="4200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075" spc="-172" baseline="42005" dirty="0">
                <a:latin typeface="Book Antiqua"/>
                <a:cs typeface="Book Antiqua"/>
              </a:rPr>
              <a:t> </a:t>
            </a:r>
            <a:r>
              <a:rPr sz="2050" spc="-425" dirty="0">
                <a:latin typeface="Book Antiqua"/>
                <a:cs typeface="Book Antiqua"/>
              </a:rPr>
              <a:t>=</a:t>
            </a:r>
            <a:r>
              <a:rPr sz="2050" spc="-100" dirty="0">
                <a:latin typeface="Book Antiqua"/>
                <a:cs typeface="Book Antiqua"/>
              </a:rPr>
              <a:t> </a:t>
            </a:r>
            <a:r>
              <a:rPr sz="2050" spc="-350" dirty="0">
                <a:latin typeface="Book Antiqua"/>
                <a:cs typeface="Book Antiqua"/>
              </a:rPr>
              <a:t>1</a:t>
            </a:r>
            <a:r>
              <a:rPr sz="2050" spc="-120" dirty="0">
                <a:latin typeface="Book Antiqua"/>
                <a:cs typeface="Book Antiqua"/>
              </a:rPr>
              <a:t> </a:t>
            </a:r>
            <a:r>
              <a:rPr sz="2050" spc="-370" dirty="0">
                <a:latin typeface="Book Antiqua"/>
                <a:cs typeface="Book Antiqua"/>
              </a:rPr>
              <a:t>hour</a:t>
            </a:r>
            <a:endParaRPr sz="20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632205"/>
            <a:ext cx="3765550" cy="6534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60"/>
              </a:spcBef>
            </a:pPr>
            <a:r>
              <a:rPr sz="2100" b="1" dirty="0">
                <a:latin typeface="Lucida Sans Unicode"/>
                <a:cs typeface="Lucida Sans Unicode"/>
              </a:rPr>
              <a:t>Problems</a:t>
            </a:r>
            <a:r>
              <a:rPr sz="2100" b="1" spc="-6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for</a:t>
            </a:r>
            <a:r>
              <a:rPr sz="2100" b="1" spc="-4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the</a:t>
            </a:r>
            <a:r>
              <a:rPr sz="2100" b="1" spc="-55" dirty="0">
                <a:latin typeface="Lucida Sans Unicode"/>
                <a:cs typeface="Lucida Sans Unicode"/>
              </a:rPr>
              <a:t> </a:t>
            </a:r>
            <a:r>
              <a:rPr sz="2100" b="1" spc="-10" dirty="0">
                <a:latin typeface="Lucida Sans Unicode"/>
                <a:cs typeface="Lucida Sans Unicode"/>
              </a:rPr>
              <a:t>discussions </a:t>
            </a:r>
            <a:r>
              <a:rPr sz="2100" b="1" dirty="0">
                <a:latin typeface="Lucida Sans Unicode"/>
                <a:cs typeface="Lucida Sans Unicode"/>
              </a:rPr>
              <a:t>Problem</a:t>
            </a:r>
            <a:r>
              <a:rPr sz="2100" b="1" spc="-100" dirty="0">
                <a:latin typeface="Lucida Sans Unicode"/>
                <a:cs typeface="Lucida Sans Unicode"/>
              </a:rPr>
              <a:t> </a:t>
            </a:r>
            <a:r>
              <a:rPr sz="2100" b="1" spc="-50" dirty="0">
                <a:latin typeface="Lucida Sans Unicode"/>
                <a:cs typeface="Lucida Sans Unicode"/>
              </a:rPr>
              <a:t>1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246378"/>
            <a:ext cx="7602855" cy="446532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6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manager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grocery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store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retirement </a:t>
            </a:r>
            <a:r>
              <a:rPr sz="2100" dirty="0">
                <a:latin typeface="Lucida Sans Unicode"/>
                <a:cs typeface="Lucida Sans Unicode"/>
              </a:rPr>
              <a:t>community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Sunnyville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interested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providing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good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senior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citizens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who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shop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her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store. </a:t>
            </a:r>
            <a:r>
              <a:rPr sz="2100" dirty="0">
                <a:latin typeface="Lucida Sans Unicode"/>
                <a:cs typeface="Lucida Sans Unicode"/>
              </a:rPr>
              <a:t>Currently,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store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has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separate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checkout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counter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for </a:t>
            </a:r>
            <a:r>
              <a:rPr sz="2100" dirty="0">
                <a:latin typeface="Lucida Sans Unicode"/>
                <a:cs typeface="Lucida Sans Unicode"/>
              </a:rPr>
              <a:t>senior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citizens.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average,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30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senior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citizens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per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hour </a:t>
            </a:r>
            <a:r>
              <a:rPr sz="2100" dirty="0">
                <a:latin typeface="Lucida Sans Unicode"/>
                <a:cs typeface="Lucida Sans Unicode"/>
              </a:rPr>
              <a:t>arrive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counter,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according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Poisson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distribution,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served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rate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35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per </a:t>
            </a:r>
            <a:r>
              <a:rPr sz="2100" dirty="0">
                <a:latin typeface="Lucida Sans Unicode"/>
                <a:cs typeface="Lucida Sans Unicode"/>
              </a:rPr>
              <a:t>hour,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exponential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service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times.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Find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following </a:t>
            </a:r>
            <a:r>
              <a:rPr sz="2100" dirty="0">
                <a:latin typeface="Lucida Sans Unicode"/>
                <a:cs typeface="Lucida Sans Unicode"/>
              </a:rPr>
              <a:t>operating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characteristics:</a:t>
            </a:r>
            <a:endParaRPr sz="2100">
              <a:latin typeface="Lucida Sans Unicode"/>
              <a:cs typeface="Lucida Sans Unicode"/>
            </a:endParaRPr>
          </a:p>
          <a:p>
            <a:pPr marL="731520" lvl="1" indent="-313690">
              <a:lnSpc>
                <a:spcPts val="2365"/>
              </a:lnSpc>
              <a:buAutoNum type="alphaLcPeriod"/>
              <a:tabLst>
                <a:tab pos="731520" algn="l"/>
              </a:tabLst>
            </a:pPr>
            <a:r>
              <a:rPr sz="2100" dirty="0">
                <a:latin typeface="Lucida Sans Unicode"/>
                <a:cs typeface="Lucida Sans Unicode"/>
              </a:rPr>
              <a:t>Probability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zero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system.</a:t>
            </a:r>
            <a:endParaRPr sz="2100">
              <a:latin typeface="Lucida Sans Unicode"/>
              <a:cs typeface="Lucida Sans Unicode"/>
            </a:endParaRPr>
          </a:p>
          <a:p>
            <a:pPr marL="753110" lvl="1" indent="-335280">
              <a:lnSpc>
                <a:spcPts val="2420"/>
              </a:lnSpc>
              <a:buAutoNum type="alphaLcPeriod"/>
              <a:tabLst>
                <a:tab pos="753110" algn="l"/>
              </a:tabLst>
            </a:pP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utilization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checkout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clerk.</a:t>
            </a:r>
            <a:endParaRPr sz="2100">
              <a:latin typeface="Lucida Sans Unicode"/>
              <a:cs typeface="Lucida Sans Unicode"/>
            </a:endParaRPr>
          </a:p>
          <a:p>
            <a:pPr marL="721360" lvl="1" indent="-303530">
              <a:lnSpc>
                <a:spcPts val="2410"/>
              </a:lnSpc>
              <a:buAutoNum type="alphaLcPeriod"/>
              <a:tabLst>
                <a:tab pos="721360" algn="l"/>
              </a:tabLst>
            </a:pP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system.</a:t>
            </a:r>
            <a:endParaRPr sz="2100">
              <a:latin typeface="Lucida Sans Unicode"/>
              <a:cs typeface="Lucida Sans Unicode"/>
            </a:endParaRPr>
          </a:p>
          <a:p>
            <a:pPr marL="753110" lvl="1" indent="-335280">
              <a:lnSpc>
                <a:spcPts val="2420"/>
              </a:lnSpc>
              <a:buAutoNum type="alphaLcPeriod"/>
              <a:tabLst>
                <a:tab pos="753110" algn="l"/>
              </a:tabLst>
            </a:pP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line.</a:t>
            </a:r>
            <a:endParaRPr sz="2100">
              <a:latin typeface="Lucida Sans Unicode"/>
              <a:cs typeface="Lucida Sans Unicode"/>
            </a:endParaRPr>
          </a:p>
          <a:p>
            <a:pPr marL="733425" lvl="1" indent="-315595">
              <a:lnSpc>
                <a:spcPts val="2420"/>
              </a:lnSpc>
              <a:buAutoNum type="alphaLcPeriod"/>
              <a:tabLst>
                <a:tab pos="733425" algn="l"/>
              </a:tabLst>
            </a:pP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spent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system.</a:t>
            </a:r>
            <a:endParaRPr sz="2100">
              <a:latin typeface="Lucida Sans Unicode"/>
              <a:cs typeface="Lucida Sans Unicode"/>
            </a:endParaRPr>
          </a:p>
          <a:p>
            <a:pPr marL="682625" lvl="1" indent="-264795">
              <a:lnSpc>
                <a:spcPts val="2465"/>
              </a:lnSpc>
              <a:buAutoNum type="alphaLcPeriod"/>
              <a:tabLst>
                <a:tab pos="682625" algn="l"/>
              </a:tabLst>
            </a:pPr>
            <a:r>
              <a:rPr sz="2100" dirty="0">
                <a:latin typeface="Lucida Sans Unicode"/>
                <a:cs typeface="Lucida Sans Unicode"/>
              </a:rPr>
              <a:t>Average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waiting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line.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Lucida Sans Unicode"/>
                <a:cs typeface="Lucida Sans Unicode"/>
              </a:rPr>
              <a:t>[Ans: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a.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 0.1429,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b.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0.8571,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c.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6,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d.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5.1429,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e.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0.20,</a:t>
            </a:r>
            <a:r>
              <a:rPr sz="1400" b="1" spc="-5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and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f.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0.1714]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515"/>
            <a:ext cx="7939405" cy="522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35"/>
              </a:lnSpc>
              <a:spcBef>
                <a:spcPts val="100"/>
              </a:spcBef>
            </a:pPr>
            <a:r>
              <a:rPr sz="1700" b="1" dirty="0">
                <a:latin typeface="Lucida Sans Unicode"/>
                <a:cs typeface="Lucida Sans Unicode"/>
              </a:rPr>
              <a:t>Problem</a:t>
            </a:r>
            <a:r>
              <a:rPr sz="1700" b="1" spc="-60" dirty="0">
                <a:latin typeface="Lucida Sans Unicode"/>
                <a:cs typeface="Lucida Sans Unicode"/>
              </a:rPr>
              <a:t> </a:t>
            </a:r>
            <a:r>
              <a:rPr sz="1700" b="1" spc="-50" dirty="0">
                <a:latin typeface="Lucida Sans Unicode"/>
                <a:cs typeface="Lucida Sans Unicode"/>
              </a:rPr>
              <a:t>2</a:t>
            </a:r>
            <a:endParaRPr sz="17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ts val="1630"/>
              </a:lnSpc>
              <a:spcBef>
                <a:spcPts val="3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Assume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drive-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window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fast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food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restaurant.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at 	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rate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25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hour.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every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two 	</a:t>
            </a:r>
            <a:r>
              <a:rPr sz="1700" dirty="0">
                <a:latin typeface="Lucida Sans Unicode"/>
                <a:cs typeface="Lucida Sans Unicode"/>
              </a:rPr>
              <a:t>minutes.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Assume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Poisson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exponential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rates.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ts val="2035"/>
              </a:lnSpc>
              <a:spcBef>
                <a:spcPts val="20"/>
              </a:spcBef>
            </a:pPr>
            <a:r>
              <a:rPr sz="1700" b="1" spc="-10" dirty="0">
                <a:latin typeface="Lucida Sans Unicode"/>
                <a:cs typeface="Lucida Sans Unicode"/>
              </a:rPr>
              <a:t>Determine:</a:t>
            </a:r>
            <a:endParaRPr sz="1700">
              <a:latin typeface="Lucida Sans Unicode"/>
              <a:cs typeface="Lucida Sans Unicode"/>
            </a:endParaRPr>
          </a:p>
          <a:p>
            <a:pPr marL="209550" indent="-196850">
              <a:lnSpc>
                <a:spcPts val="2030"/>
              </a:lnSpc>
              <a:buAutoNum type="romanLcPeriod"/>
              <a:tabLst>
                <a:tab pos="209550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utilization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employee?</a:t>
            </a:r>
            <a:endParaRPr sz="1700">
              <a:latin typeface="Lucida Sans Unicode"/>
              <a:cs typeface="Lucida Sans Unicode"/>
            </a:endParaRPr>
          </a:p>
          <a:p>
            <a:pPr marL="271145" indent="-258445">
              <a:lnSpc>
                <a:spcPts val="2035"/>
              </a:lnSpc>
              <a:buAutoNum type="romanLcPeriod"/>
              <a:tabLst>
                <a:tab pos="271145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line?</a:t>
            </a:r>
            <a:endParaRPr sz="1700">
              <a:latin typeface="Lucida Sans Unicode"/>
              <a:cs typeface="Lucida Sans Unicode"/>
            </a:endParaRPr>
          </a:p>
          <a:p>
            <a:pPr marL="331470" indent="-318770">
              <a:lnSpc>
                <a:spcPts val="2035"/>
              </a:lnSpc>
              <a:spcBef>
                <a:spcPts val="5"/>
              </a:spcBef>
              <a:buAutoNum type="romanLcPeriod"/>
              <a:tabLst>
                <a:tab pos="331470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system?</a:t>
            </a:r>
            <a:endParaRPr sz="1700">
              <a:latin typeface="Lucida Sans Unicode"/>
              <a:cs typeface="Lucida Sans Unicode"/>
            </a:endParaRPr>
          </a:p>
          <a:p>
            <a:pPr marL="320675" indent="-307975">
              <a:lnSpc>
                <a:spcPts val="2035"/>
              </a:lnSpc>
              <a:buAutoNum type="romanLcPeriod"/>
              <a:tabLst>
                <a:tab pos="320675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waiting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line?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dirty="0">
                <a:latin typeface="Lucida Sans Unicode"/>
                <a:cs typeface="Lucida Sans Unicode"/>
              </a:rPr>
              <a:t>[Ans: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i.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49.8,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ii.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4.16</a:t>
            </a:r>
            <a:r>
              <a:rPr sz="1400" b="1" spc="-2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Symbol"/>
                <a:cs typeface="Symbol"/>
              </a:rPr>
              <a:t>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 customers,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iii.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5 customers,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and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iv.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0.16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hours]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2035"/>
              </a:lnSpc>
              <a:spcBef>
                <a:spcPts val="1955"/>
              </a:spcBef>
            </a:pPr>
            <a:r>
              <a:rPr sz="1700" b="1" dirty="0">
                <a:latin typeface="Lucida Sans Unicode"/>
                <a:cs typeface="Lucida Sans Unicode"/>
              </a:rPr>
              <a:t>Problem</a:t>
            </a:r>
            <a:r>
              <a:rPr sz="1700" b="1" spc="-60" dirty="0">
                <a:latin typeface="Lucida Sans Unicode"/>
                <a:cs typeface="Lucida Sans Unicode"/>
              </a:rPr>
              <a:t> </a:t>
            </a:r>
            <a:r>
              <a:rPr sz="1700" b="1" spc="-50" dirty="0">
                <a:latin typeface="Lucida Sans Unicode"/>
                <a:cs typeface="Lucida Sans Unicode"/>
              </a:rPr>
              <a:t>3</a:t>
            </a:r>
            <a:endParaRPr sz="1700">
              <a:latin typeface="Lucida Sans Unicode"/>
              <a:cs typeface="Lucida Sans Unicode"/>
            </a:endParaRPr>
          </a:p>
          <a:p>
            <a:pPr marL="268605" marR="360680" lvl="1" indent="-256540">
              <a:lnSpc>
                <a:spcPct val="80000"/>
              </a:lnSpc>
              <a:spcBef>
                <a:spcPts val="4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characteristics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queuing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system?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Students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Administrative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Office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every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15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minutes,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their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requests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take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average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10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minutes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processed.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counter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staffed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only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clerk,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Mr.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Ramesh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Karki,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who </a:t>
            </a:r>
            <a:r>
              <a:rPr sz="1700" dirty="0">
                <a:latin typeface="Lucida Sans Unicode"/>
                <a:cs typeface="Lucida Sans Unicode"/>
              </a:rPr>
              <a:t>works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eight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hour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day.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Assume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Poisson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Exponential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times.</a:t>
            </a:r>
            <a:endParaRPr sz="1700">
              <a:latin typeface="Lucida Sans Unicode"/>
              <a:cs typeface="Lucida Sans Unicode"/>
            </a:endParaRPr>
          </a:p>
          <a:p>
            <a:pPr marL="208915" indent="-196215">
              <a:lnSpc>
                <a:spcPts val="2035"/>
              </a:lnSpc>
              <a:spcBef>
                <a:spcPts val="1630"/>
              </a:spcBef>
              <a:buAutoNum type="romanLcPeriod"/>
              <a:tabLst>
                <a:tab pos="208915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percentage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time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Ramesh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idle?</a:t>
            </a:r>
            <a:endParaRPr sz="1700">
              <a:latin typeface="Lucida Sans Unicode"/>
              <a:cs typeface="Lucida Sans Unicode"/>
            </a:endParaRPr>
          </a:p>
          <a:p>
            <a:pPr marL="12700" marR="580390" indent="259079">
              <a:lnSpc>
                <a:spcPts val="1630"/>
              </a:lnSpc>
              <a:spcBef>
                <a:spcPts val="390"/>
              </a:spcBef>
              <a:buAutoNum type="romanLcPeriod"/>
              <a:tabLst>
                <a:tab pos="271780" algn="l"/>
              </a:tabLst>
            </a:pP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probability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arriving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student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least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one </a:t>
            </a:r>
            <a:r>
              <a:rPr sz="1700" dirty="0">
                <a:latin typeface="Lucida Sans Unicode"/>
                <a:cs typeface="Lucida Sans Unicode"/>
              </a:rPr>
              <a:t>other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student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waiting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line?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Lucida Sans Unicode"/>
                <a:cs typeface="Lucida Sans Unicode"/>
              </a:rPr>
              <a:t>[Ans: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0.33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20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minutes,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ii.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0.67</a:t>
            </a:r>
            <a:r>
              <a:rPr sz="1400" b="1" spc="-2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40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minutes]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4459"/>
            <a:ext cx="7933055" cy="535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Lucida Sans Unicode"/>
                <a:cs typeface="Lucida Sans Unicode"/>
              </a:rPr>
              <a:t>Problem</a:t>
            </a:r>
            <a:r>
              <a:rPr sz="1500" b="1" spc="-50" dirty="0">
                <a:latin typeface="Lucida Sans Unicode"/>
                <a:cs typeface="Lucida Sans Unicode"/>
              </a:rPr>
              <a:t> 4</a:t>
            </a:r>
            <a:endParaRPr sz="1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certain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Bank,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arrive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Poisson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fashion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5 </a:t>
            </a:r>
            <a:r>
              <a:rPr sz="1500" dirty="0">
                <a:latin typeface="Lucida Sans Unicode"/>
                <a:cs typeface="Lucida Sans Unicode"/>
              </a:rPr>
              <a:t>minutes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between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arrivals.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interval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between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Bank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follows </a:t>
            </a:r>
            <a:r>
              <a:rPr sz="1500" dirty="0">
                <a:latin typeface="Lucida Sans Unicode"/>
                <a:cs typeface="Lucida Sans Unicode"/>
              </a:rPr>
              <a:t>exponential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pattern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mean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purpose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comes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4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minutes.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the </a:t>
            </a:r>
            <a:r>
              <a:rPr sz="1500" dirty="0">
                <a:latin typeface="Lucida Sans Unicode"/>
                <a:cs typeface="Lucida Sans Unicode"/>
              </a:rPr>
              <a:t>light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above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information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determine:</a:t>
            </a:r>
            <a:endParaRPr sz="1500">
              <a:latin typeface="Lucida Sans Unicode"/>
              <a:cs typeface="Lucida Sans Unicode"/>
            </a:endParaRPr>
          </a:p>
          <a:p>
            <a:pPr marL="247650" indent="-234950">
              <a:lnSpc>
                <a:spcPct val="100000"/>
              </a:lnSpc>
              <a:spcBef>
                <a:spcPts val="35"/>
              </a:spcBef>
              <a:buAutoNum type="romanLcPeriod"/>
              <a:tabLst>
                <a:tab pos="247650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expected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number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systems</a:t>
            </a:r>
            <a:endParaRPr sz="1500">
              <a:latin typeface="Lucida Sans Unicode"/>
              <a:cs typeface="Lucida Sans Unicode"/>
            </a:endParaRPr>
          </a:p>
          <a:p>
            <a:pPr marL="303530" indent="-290830">
              <a:lnSpc>
                <a:spcPct val="100000"/>
              </a:lnSpc>
              <a:spcBef>
                <a:spcPts val="50"/>
              </a:spcBef>
              <a:buAutoNum type="romanLcPeriod"/>
              <a:tabLst>
                <a:tab pos="303530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expected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number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queue.</a:t>
            </a:r>
            <a:endParaRPr sz="1500">
              <a:latin typeface="Lucida Sans Unicode"/>
              <a:cs typeface="Lucida Sans Unicode"/>
            </a:endParaRPr>
          </a:p>
          <a:p>
            <a:pPr marL="358140" indent="-345440">
              <a:lnSpc>
                <a:spcPct val="100000"/>
              </a:lnSpc>
              <a:spcBef>
                <a:spcPts val="35"/>
              </a:spcBef>
              <a:buAutoNum type="romanLcPeriod"/>
              <a:tabLst>
                <a:tab pos="358140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spent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 a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system</a:t>
            </a:r>
            <a:endParaRPr sz="1500">
              <a:latin typeface="Lucida Sans Unicode"/>
              <a:cs typeface="Lucida Sans Unicode"/>
            </a:endParaRPr>
          </a:p>
          <a:p>
            <a:pPr marL="285115" indent="-272415">
              <a:lnSpc>
                <a:spcPct val="100000"/>
              </a:lnSpc>
              <a:spcBef>
                <a:spcPts val="35"/>
              </a:spcBef>
              <a:buAutoNum type="romanLcPeriod"/>
              <a:tabLst>
                <a:tab pos="28511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proportion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system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remains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idle.</a:t>
            </a:r>
            <a:endParaRPr sz="1500">
              <a:latin typeface="Lucida Sans Unicode"/>
              <a:cs typeface="Lucida Sans Unicode"/>
            </a:endParaRPr>
          </a:p>
          <a:p>
            <a:pPr marL="231140" indent="-218440">
              <a:lnSpc>
                <a:spcPct val="100000"/>
              </a:lnSpc>
              <a:spcBef>
                <a:spcPts val="50"/>
              </a:spcBef>
              <a:buAutoNum type="romanLcPeriod"/>
              <a:tabLst>
                <a:tab pos="231140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probability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least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system.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ts val="1510"/>
              </a:lnSpc>
              <a:spcBef>
                <a:spcPts val="65"/>
              </a:spcBef>
            </a:pPr>
            <a:r>
              <a:rPr sz="1400" b="1" dirty="0">
                <a:latin typeface="Lucida Sans Unicode"/>
                <a:cs typeface="Lucida Sans Unicode"/>
              </a:rPr>
              <a:t>[Ans: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i.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 customers,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3.2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customers,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iii.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0.3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18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minutes,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510"/>
              </a:lnSpc>
            </a:pPr>
            <a:r>
              <a:rPr sz="1400" b="1" dirty="0">
                <a:latin typeface="Lucida Sans Unicode"/>
                <a:cs typeface="Lucida Sans Unicode"/>
              </a:rPr>
              <a:t>iv.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0.2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12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minutes,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and</a:t>
            </a:r>
            <a:r>
              <a:rPr sz="1400" b="1" spc="-2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v.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0.8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48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minutes]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1500" b="1" dirty="0">
                <a:latin typeface="Lucida Sans Unicode"/>
                <a:cs typeface="Lucida Sans Unicode"/>
              </a:rPr>
              <a:t>Problem</a:t>
            </a:r>
            <a:r>
              <a:rPr sz="1500" b="1" spc="-50" dirty="0">
                <a:latin typeface="Lucida Sans Unicode"/>
                <a:cs typeface="Lucida Sans Unicode"/>
              </a:rPr>
              <a:t> 5</a:t>
            </a:r>
            <a:endParaRPr sz="1500">
              <a:latin typeface="Lucida Sans Unicode"/>
              <a:cs typeface="Lucida Sans Unicode"/>
            </a:endParaRPr>
          </a:p>
          <a:p>
            <a:pPr marL="268605" marR="29845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client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desk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every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12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minutes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their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requests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take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8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minutes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processed.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Client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desk</a:t>
            </a:r>
            <a:r>
              <a:rPr sz="1500" spc="-25" dirty="0">
                <a:latin typeface="Lucida Sans Unicode"/>
                <a:cs typeface="Lucida Sans Unicode"/>
              </a:rPr>
              <a:t> is </a:t>
            </a:r>
            <a:r>
              <a:rPr sz="1500" dirty="0">
                <a:latin typeface="Lucida Sans Unicode"/>
                <a:cs typeface="Lucida Sans Unicode"/>
              </a:rPr>
              <a:t>staffed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only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one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employee,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who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works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eight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hours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day.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Assume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Poisson </a:t>
            </a:r>
            <a:r>
              <a:rPr sz="1500" dirty="0">
                <a:latin typeface="Lucida Sans Unicode"/>
                <a:cs typeface="Lucida Sans Unicode"/>
              </a:rPr>
              <a:t>arrival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Exponential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pattern,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find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out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following;</a:t>
            </a:r>
            <a:endParaRPr sz="1500">
              <a:latin typeface="Lucida Sans Unicode"/>
              <a:cs typeface="Lucida Sans Unicode"/>
            </a:endParaRPr>
          </a:p>
          <a:p>
            <a:pPr marL="247650" indent="-234950">
              <a:lnSpc>
                <a:spcPct val="100000"/>
              </a:lnSpc>
              <a:spcBef>
                <a:spcPts val="35"/>
              </a:spcBef>
              <a:buAutoNum type="romanLcPeriod"/>
              <a:tabLst>
                <a:tab pos="247650" algn="l"/>
              </a:tabLst>
            </a:pP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number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waiting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line</a:t>
            </a:r>
            <a:endParaRPr sz="1500">
              <a:latin typeface="Lucida Sans Unicode"/>
              <a:cs typeface="Lucida Sans Unicode"/>
            </a:endParaRPr>
          </a:p>
          <a:p>
            <a:pPr marL="303530" indent="-290830">
              <a:lnSpc>
                <a:spcPct val="100000"/>
              </a:lnSpc>
              <a:spcBef>
                <a:spcPts val="50"/>
              </a:spcBef>
              <a:buAutoNum type="romanLcPeriod"/>
              <a:tabLst>
                <a:tab pos="303530" algn="l"/>
              </a:tabLst>
            </a:pPr>
            <a:r>
              <a:rPr sz="1500" dirty="0">
                <a:latin typeface="Lucida Sans Unicode"/>
                <a:cs typeface="Lucida Sans Unicode"/>
              </a:rPr>
              <a:t>Utilization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client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desk</a:t>
            </a:r>
            <a:endParaRPr sz="1500">
              <a:latin typeface="Lucida Sans Unicode"/>
              <a:cs typeface="Lucida Sans Unicode"/>
            </a:endParaRPr>
          </a:p>
          <a:p>
            <a:pPr marL="358140" indent="-345440">
              <a:lnSpc>
                <a:spcPct val="100000"/>
              </a:lnSpc>
              <a:spcBef>
                <a:spcPts val="35"/>
              </a:spcBef>
              <a:buAutoNum type="romanLcPeriod"/>
              <a:tabLst>
                <a:tab pos="358140" algn="l"/>
              </a:tabLst>
            </a:pPr>
            <a:r>
              <a:rPr sz="1500" dirty="0">
                <a:latin typeface="Lucida Sans Unicode"/>
                <a:cs typeface="Lucida Sans Unicode"/>
              </a:rPr>
              <a:t>Average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time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waiting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line</a:t>
            </a:r>
            <a:endParaRPr sz="1500">
              <a:latin typeface="Lucida Sans Unicode"/>
              <a:cs typeface="Lucida Sans Unicode"/>
            </a:endParaRPr>
          </a:p>
          <a:p>
            <a:pPr marL="12700" marR="351155" indent="333375">
              <a:lnSpc>
                <a:spcPct val="80000"/>
              </a:lnSpc>
              <a:spcBef>
                <a:spcPts val="395"/>
              </a:spcBef>
              <a:buAutoNum type="romanLcPeriod"/>
              <a:tabLst>
                <a:tab pos="346075" algn="l"/>
              </a:tabLst>
            </a:pPr>
            <a:r>
              <a:rPr sz="1500" dirty="0">
                <a:latin typeface="Lucida Sans Unicode"/>
                <a:cs typeface="Lucida Sans Unicode"/>
              </a:rPr>
              <a:t>Probability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least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2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customers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waiting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line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when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customer arrives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ts val="1515"/>
              </a:lnSpc>
              <a:spcBef>
                <a:spcPts val="80"/>
              </a:spcBef>
            </a:pPr>
            <a:r>
              <a:rPr sz="1400" b="1" dirty="0">
                <a:latin typeface="Lucida Sans Unicode"/>
                <a:cs typeface="Lucida Sans Unicode"/>
              </a:rPr>
              <a:t>[Ans: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1.3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customers,</a:t>
            </a:r>
            <a:r>
              <a:rPr sz="1400" b="1" spc="-4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ii.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0.67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40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minutes,</a:t>
            </a:r>
            <a:r>
              <a:rPr sz="1400" b="1" spc="-5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iii.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 0.26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4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1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16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minutes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ts val="1515"/>
              </a:lnSpc>
            </a:pPr>
            <a:r>
              <a:rPr sz="1400" b="1" dirty="0">
                <a:latin typeface="Lucida Sans Unicode"/>
                <a:cs typeface="Lucida Sans Unicode"/>
              </a:rPr>
              <a:t>and</a:t>
            </a:r>
            <a:r>
              <a:rPr sz="1400" b="1" spc="-2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iv.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=</a:t>
            </a:r>
            <a:r>
              <a:rPr sz="1400" b="1" spc="-1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0.45</a:t>
            </a:r>
            <a:r>
              <a:rPr sz="1400" b="1" spc="-3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hours</a:t>
            </a:r>
            <a:r>
              <a:rPr sz="1400" b="1" spc="-35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or</a:t>
            </a:r>
            <a:r>
              <a:rPr sz="1400" b="1" spc="-20" dirty="0">
                <a:latin typeface="Lucida Sans Unicode"/>
                <a:cs typeface="Lucida Sans Unicode"/>
              </a:rPr>
              <a:t> </a:t>
            </a:r>
            <a:r>
              <a:rPr sz="1400" b="1" dirty="0">
                <a:latin typeface="Lucida Sans Unicode"/>
                <a:cs typeface="Lucida Sans Unicode"/>
              </a:rPr>
              <a:t>27</a:t>
            </a:r>
            <a:r>
              <a:rPr sz="1400" b="1" spc="-5" dirty="0">
                <a:latin typeface="Lucida Sans Unicode"/>
                <a:cs typeface="Lucida Sans Unicode"/>
              </a:rPr>
              <a:t> </a:t>
            </a:r>
            <a:r>
              <a:rPr sz="1400" b="1" spc="-10" dirty="0">
                <a:latin typeface="Lucida Sans Unicode"/>
                <a:cs typeface="Lucida Sans Unicode"/>
              </a:rPr>
              <a:t>minutes]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77037"/>
            <a:ext cx="7938134" cy="498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concerned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designing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three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issues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form,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process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720"/>
              </a:lnSpc>
            </a:pP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function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</a:t>
            </a:r>
            <a:r>
              <a:rPr sz="1600" spc="-10" dirty="0">
                <a:latin typeface="Lucida Sans Unicode"/>
                <a:cs typeface="Lucida Sans Unicode"/>
              </a:rPr>
              <a:t> production.</a:t>
            </a:r>
            <a:endParaRPr sz="1600">
              <a:latin typeface="Lucida Sans Unicode"/>
              <a:cs typeface="Lucida Sans Unicode"/>
            </a:endParaRPr>
          </a:p>
          <a:p>
            <a:pPr marL="283845" indent="-271145">
              <a:lnSpc>
                <a:spcPts val="2030"/>
              </a:lnSpc>
              <a:buAutoNum type="arabicPeriod"/>
              <a:tabLst>
                <a:tab pos="2838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Form</a:t>
            </a:r>
            <a:r>
              <a:rPr sz="17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endParaRPr sz="1700">
              <a:latin typeface="Lucida Sans Unicode"/>
              <a:cs typeface="Lucida Sans Unicode"/>
            </a:endParaRPr>
          </a:p>
          <a:p>
            <a:pPr marL="12700" marR="11430">
              <a:lnSpc>
                <a:spcPts val="1540"/>
              </a:lnSpc>
              <a:spcBef>
                <a:spcPts val="400"/>
              </a:spcBef>
            </a:pP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concerned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appearance, and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aesthetic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considerations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also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size,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volume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weight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which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secondary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performance </a:t>
            </a:r>
            <a:r>
              <a:rPr sz="1600" dirty="0">
                <a:latin typeface="Lucida Sans Unicode"/>
                <a:cs typeface="Lucida Sans Unicode"/>
              </a:rPr>
              <a:t>of the</a:t>
            </a:r>
            <a:r>
              <a:rPr sz="1600" spc="-10" dirty="0">
                <a:latin typeface="Lucida Sans Unicode"/>
                <a:cs typeface="Lucida Sans Unicode"/>
              </a:rPr>
              <a:t> product.</a:t>
            </a:r>
            <a:endParaRPr sz="16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2838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</a:t>
            </a:r>
            <a:r>
              <a:rPr sz="17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ts val="1540"/>
              </a:lnSpc>
              <a:spcBef>
                <a:spcPts val="400"/>
              </a:spcBef>
            </a:pPr>
            <a:r>
              <a:rPr sz="1600" dirty="0">
                <a:latin typeface="Lucida Sans Unicode"/>
                <a:cs typeface="Lucida Sans Unicode"/>
              </a:rPr>
              <a:t>There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different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types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designs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popular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for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manufacturing </a:t>
            </a:r>
            <a:r>
              <a:rPr sz="1600" dirty="0">
                <a:latin typeface="Lucida Sans Unicode"/>
                <a:cs typeface="Lucida Sans Unicode"/>
              </a:rPr>
              <a:t>organization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like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project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technology,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job-</a:t>
            </a:r>
            <a:r>
              <a:rPr sz="1600" dirty="0">
                <a:latin typeface="Lucida Sans Unicode"/>
                <a:cs typeface="Lucida Sans Unicode"/>
              </a:rPr>
              <a:t>shop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technology, </a:t>
            </a:r>
            <a:r>
              <a:rPr sz="1600" dirty="0">
                <a:latin typeface="Lucida Sans Unicode"/>
                <a:cs typeface="Lucida Sans Unicode"/>
              </a:rPr>
              <a:t>batch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technology,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assembly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line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technology,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continuous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flow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technology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etc.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Among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processes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manager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should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be </a:t>
            </a:r>
            <a:r>
              <a:rPr sz="1600" dirty="0">
                <a:latin typeface="Lucida Sans Unicode"/>
                <a:cs typeface="Lucida Sans Unicode"/>
              </a:rPr>
              <a:t>able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select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right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on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basis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nature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or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organization.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340"/>
              </a:lnSpc>
            </a:pP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concerned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overall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sequences</a:t>
            </a:r>
            <a:r>
              <a:rPr sz="1600" spc="-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operations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required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achieve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</a:t>
            </a:r>
            <a:endParaRPr sz="1600">
              <a:latin typeface="Lucida Sans Unicode"/>
              <a:cs typeface="Lucida Sans Unicode"/>
            </a:endParaRPr>
          </a:p>
          <a:p>
            <a:pPr marL="12700" marR="200025">
              <a:lnSpc>
                <a:spcPts val="1540"/>
              </a:lnSpc>
              <a:spcBef>
                <a:spcPts val="175"/>
              </a:spcBef>
            </a:pPr>
            <a:r>
              <a:rPr sz="1600" dirty="0">
                <a:latin typeface="Lucida Sans Unicode"/>
                <a:cs typeface="Lucida Sans Unicode"/>
              </a:rPr>
              <a:t>design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specifications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product.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It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specifies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type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of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work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stations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that </a:t>
            </a:r>
            <a:r>
              <a:rPr sz="1600" dirty="0">
                <a:latin typeface="Lucida Sans Unicode"/>
                <a:cs typeface="Lucida Sans Unicode"/>
              </a:rPr>
              <a:t>are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used,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machines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equipments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necessary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carry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out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 </a:t>
            </a:r>
            <a:r>
              <a:rPr sz="1600" dirty="0">
                <a:latin typeface="Lucida Sans Unicode"/>
                <a:cs typeface="Lucida Sans Unicode"/>
              </a:rPr>
              <a:t>processes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to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produce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product.</a:t>
            </a:r>
            <a:endParaRPr sz="16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2014"/>
              </a:spcBef>
              <a:buAutoNum type="arabicPeriod" startAt="3"/>
              <a:tabLst>
                <a:tab pos="2838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Function/</a:t>
            </a:r>
            <a:r>
              <a:rPr sz="1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Features</a:t>
            </a:r>
            <a:r>
              <a:rPr sz="17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endParaRPr sz="1700">
              <a:latin typeface="Lucida Sans Unicode"/>
              <a:cs typeface="Lucida Sans Unicode"/>
            </a:endParaRPr>
          </a:p>
          <a:p>
            <a:pPr marL="12700" marR="341630">
              <a:lnSpc>
                <a:spcPct val="80100"/>
              </a:lnSpc>
              <a:spcBef>
                <a:spcPts val="415"/>
              </a:spcBef>
            </a:pP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concerned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first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foremost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requirement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good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i.e.,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effectively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perform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developed.</a:t>
            </a:r>
            <a:r>
              <a:rPr sz="1500" spc="-25" dirty="0">
                <a:latin typeface="Lucida Sans Unicode"/>
                <a:cs typeface="Lucida Sans Unicode"/>
              </a:rPr>
              <a:t> For </a:t>
            </a:r>
            <a:r>
              <a:rPr sz="1500" dirty="0">
                <a:latin typeface="Lucida Sans Unicode"/>
                <a:cs typeface="Lucida Sans Unicode"/>
              </a:rPr>
              <a:t>example,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television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set,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picture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sound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more </a:t>
            </a:r>
            <a:r>
              <a:rPr sz="1500" dirty="0">
                <a:latin typeface="Lucida Sans Unicode"/>
                <a:cs typeface="Lucida Sans Unicode"/>
              </a:rPr>
              <a:t>important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appearance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cabinet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picture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tube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0" dirty="0">
                <a:latin typeface="Lucida Sans Unicode"/>
                <a:cs typeface="Lucida Sans Unicode"/>
              </a:rPr>
              <a:t> fixed.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639028"/>
            <a:ext cx="5838444" cy="4199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8497" y="1592897"/>
            <a:ext cx="7939405" cy="4053204"/>
            <a:chOff x="678497" y="1592897"/>
            <a:chExt cx="7939405" cy="4053204"/>
          </a:xfrm>
        </p:grpSpPr>
        <p:sp>
          <p:nvSpPr>
            <p:cNvPr id="4" name="object 4"/>
            <p:cNvSpPr/>
            <p:nvPr/>
          </p:nvSpPr>
          <p:spPr>
            <a:xfrm>
              <a:off x="685799" y="1600200"/>
              <a:ext cx="7924800" cy="4038600"/>
            </a:xfrm>
            <a:custGeom>
              <a:avLst/>
              <a:gdLst/>
              <a:ahLst/>
              <a:cxnLst/>
              <a:rect l="l" t="t" r="r" b="b"/>
              <a:pathLst>
                <a:path w="7924800" h="4038600">
                  <a:moveTo>
                    <a:pt x="0" y="4038600"/>
                  </a:moveTo>
                  <a:lnTo>
                    <a:pt x="7924800" y="4038600"/>
                  </a:lnTo>
                  <a:lnTo>
                    <a:pt x="79248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774" y="2283332"/>
              <a:ext cx="3685540" cy="2808605"/>
            </a:xfrm>
            <a:custGeom>
              <a:avLst/>
              <a:gdLst/>
              <a:ahLst/>
              <a:cxnLst/>
              <a:rect l="l" t="t" r="r" b="b"/>
              <a:pathLst>
                <a:path w="3685540" h="2808604">
                  <a:moveTo>
                    <a:pt x="455549" y="2779395"/>
                  </a:moveTo>
                  <a:lnTo>
                    <a:pt x="412813" y="2765298"/>
                  </a:lnTo>
                  <a:lnTo>
                    <a:pt x="369697" y="2751074"/>
                  </a:lnTo>
                  <a:lnTo>
                    <a:pt x="384086" y="2765336"/>
                  </a:lnTo>
                  <a:lnTo>
                    <a:pt x="28638" y="2766276"/>
                  </a:lnTo>
                  <a:lnTo>
                    <a:pt x="33147" y="1860550"/>
                  </a:lnTo>
                  <a:lnTo>
                    <a:pt x="4572" y="1860423"/>
                  </a:lnTo>
                  <a:lnTo>
                    <a:pt x="63" y="2765298"/>
                  </a:lnTo>
                  <a:lnTo>
                    <a:pt x="0" y="2784348"/>
                  </a:lnTo>
                  <a:lnTo>
                    <a:pt x="1397" y="2788031"/>
                  </a:lnTo>
                  <a:lnTo>
                    <a:pt x="4191" y="2790698"/>
                  </a:lnTo>
                  <a:lnTo>
                    <a:pt x="6858" y="2793365"/>
                  </a:lnTo>
                  <a:lnTo>
                    <a:pt x="10541" y="2794889"/>
                  </a:lnTo>
                  <a:lnTo>
                    <a:pt x="384136" y="2793911"/>
                  </a:lnTo>
                  <a:lnTo>
                    <a:pt x="369951" y="2808224"/>
                  </a:lnTo>
                  <a:lnTo>
                    <a:pt x="455549" y="2779395"/>
                  </a:lnTo>
                  <a:close/>
                </a:path>
                <a:path w="3685540" h="2808604">
                  <a:moveTo>
                    <a:pt x="995667" y="47498"/>
                  </a:moveTo>
                  <a:lnTo>
                    <a:pt x="953008" y="33274"/>
                  </a:lnTo>
                  <a:lnTo>
                    <a:pt x="909955" y="18923"/>
                  </a:lnTo>
                  <a:lnTo>
                    <a:pt x="924306" y="33274"/>
                  </a:lnTo>
                  <a:lnTo>
                    <a:pt x="556768" y="33274"/>
                  </a:lnTo>
                  <a:lnTo>
                    <a:pt x="556768" y="61849"/>
                  </a:lnTo>
                  <a:lnTo>
                    <a:pt x="924166" y="61849"/>
                  </a:lnTo>
                  <a:lnTo>
                    <a:pt x="938530" y="47498"/>
                  </a:lnTo>
                  <a:lnTo>
                    <a:pt x="909955" y="76073"/>
                  </a:lnTo>
                  <a:lnTo>
                    <a:pt x="952614" y="61849"/>
                  </a:lnTo>
                  <a:lnTo>
                    <a:pt x="995667" y="47498"/>
                  </a:lnTo>
                  <a:close/>
                </a:path>
                <a:path w="3685540" h="2808604">
                  <a:moveTo>
                    <a:pt x="1046353" y="1425067"/>
                  </a:moveTo>
                  <a:lnTo>
                    <a:pt x="678815" y="1425067"/>
                  </a:lnTo>
                  <a:lnTo>
                    <a:pt x="693166" y="1410716"/>
                  </a:lnTo>
                  <a:lnTo>
                    <a:pt x="607441" y="1439291"/>
                  </a:lnTo>
                  <a:lnTo>
                    <a:pt x="693166" y="1467866"/>
                  </a:lnTo>
                  <a:lnTo>
                    <a:pt x="678929" y="1453642"/>
                  </a:lnTo>
                  <a:lnTo>
                    <a:pt x="1046353" y="1453642"/>
                  </a:lnTo>
                  <a:lnTo>
                    <a:pt x="1046353" y="1425067"/>
                  </a:lnTo>
                  <a:close/>
                </a:path>
                <a:path w="3685540" h="2808604">
                  <a:moveTo>
                    <a:pt x="3657727" y="28575"/>
                  </a:moveTo>
                  <a:lnTo>
                    <a:pt x="3614674" y="14224"/>
                  </a:lnTo>
                  <a:lnTo>
                    <a:pt x="3572002" y="0"/>
                  </a:lnTo>
                  <a:lnTo>
                    <a:pt x="3586226" y="14224"/>
                  </a:lnTo>
                  <a:lnTo>
                    <a:pt x="3218942" y="14224"/>
                  </a:lnTo>
                  <a:lnTo>
                    <a:pt x="3218942" y="42799"/>
                  </a:lnTo>
                  <a:lnTo>
                    <a:pt x="3586353" y="42799"/>
                  </a:lnTo>
                  <a:lnTo>
                    <a:pt x="3572002" y="57150"/>
                  </a:lnTo>
                  <a:lnTo>
                    <a:pt x="3615055" y="42799"/>
                  </a:lnTo>
                  <a:lnTo>
                    <a:pt x="3657727" y="28575"/>
                  </a:lnTo>
                  <a:close/>
                </a:path>
                <a:path w="3685540" h="2808604">
                  <a:moveTo>
                    <a:pt x="3685540" y="1425067"/>
                  </a:moveTo>
                  <a:lnTo>
                    <a:pt x="3318002" y="1425067"/>
                  </a:lnTo>
                  <a:lnTo>
                    <a:pt x="3332353" y="1410716"/>
                  </a:lnTo>
                  <a:lnTo>
                    <a:pt x="3246628" y="1439291"/>
                  </a:lnTo>
                  <a:lnTo>
                    <a:pt x="3332353" y="1467866"/>
                  </a:lnTo>
                  <a:lnTo>
                    <a:pt x="3318129" y="1453642"/>
                  </a:lnTo>
                  <a:lnTo>
                    <a:pt x="3685540" y="1453642"/>
                  </a:lnTo>
                  <a:lnTo>
                    <a:pt x="3685540" y="1425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47" y="1851660"/>
              <a:ext cx="1894331" cy="9646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19" y="1804416"/>
              <a:ext cx="1562100" cy="6736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0404" y="1833943"/>
              <a:ext cx="1878964" cy="949960"/>
            </a:xfrm>
            <a:custGeom>
              <a:avLst/>
              <a:gdLst/>
              <a:ahLst/>
              <a:cxnLst/>
              <a:rect l="l" t="t" r="r" b="b"/>
              <a:pathLst>
                <a:path w="1878964" h="949960">
                  <a:moveTo>
                    <a:pt x="1878457" y="0"/>
                  </a:moveTo>
                  <a:lnTo>
                    <a:pt x="0" y="0"/>
                  </a:lnTo>
                  <a:lnTo>
                    <a:pt x="0" y="949642"/>
                  </a:lnTo>
                  <a:lnTo>
                    <a:pt x="1878457" y="949642"/>
                  </a:lnTo>
                  <a:lnTo>
                    <a:pt x="1878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0404" y="1833943"/>
            <a:ext cx="1878964" cy="9499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10515" marR="299720" indent="381000">
              <a:lnSpc>
                <a:spcPct val="100000"/>
              </a:lnSpc>
              <a:spcBef>
                <a:spcPts val="20"/>
              </a:spcBef>
            </a:pPr>
            <a:r>
              <a:rPr sz="1600" b="1" spc="-20" dirty="0">
                <a:latin typeface="Arial"/>
                <a:cs typeface="Arial"/>
              </a:rPr>
              <a:t>Need </a:t>
            </a:r>
            <a:r>
              <a:rPr sz="1600" b="1" spc="-10" dirty="0">
                <a:latin typeface="Arial"/>
                <a:cs typeface="Arial"/>
              </a:rPr>
              <a:t>Identification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46627" y="1778507"/>
            <a:ext cx="2278380" cy="1021080"/>
            <a:chOff x="3246627" y="1778507"/>
            <a:chExt cx="2278380" cy="10210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4407" y="1825751"/>
              <a:ext cx="2260091" cy="973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047" y="1778507"/>
              <a:ext cx="1982724" cy="6736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46627" y="1808632"/>
              <a:ext cx="2245360" cy="958215"/>
            </a:xfrm>
            <a:custGeom>
              <a:avLst/>
              <a:gdLst/>
              <a:ahLst/>
              <a:cxnLst/>
              <a:rect l="l" t="t" r="r" b="b"/>
              <a:pathLst>
                <a:path w="2245360" h="958214">
                  <a:moveTo>
                    <a:pt x="2244979" y="0"/>
                  </a:moveTo>
                  <a:lnTo>
                    <a:pt x="0" y="0"/>
                  </a:lnTo>
                  <a:lnTo>
                    <a:pt x="0" y="958062"/>
                  </a:lnTo>
                  <a:lnTo>
                    <a:pt x="2244979" y="958062"/>
                  </a:lnTo>
                  <a:lnTo>
                    <a:pt x="2244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46627" y="1808632"/>
            <a:ext cx="2245360" cy="958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83210" marR="273685" indent="5715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Feasibility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Study/ </a:t>
            </a:r>
            <a:r>
              <a:rPr sz="1600" b="1" dirty="0">
                <a:latin typeface="Arial"/>
                <a:cs typeface="Arial"/>
              </a:rPr>
              <a:t>Product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Planning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8388" y="3183635"/>
            <a:ext cx="2155190" cy="1100455"/>
            <a:chOff x="818388" y="3183635"/>
            <a:chExt cx="2155190" cy="110045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7448" y="3230879"/>
              <a:ext cx="1894331" cy="10530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388" y="3183635"/>
              <a:ext cx="2154936" cy="6736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404" y="3213125"/>
              <a:ext cx="1878964" cy="1038225"/>
            </a:xfrm>
            <a:custGeom>
              <a:avLst/>
              <a:gdLst/>
              <a:ahLst/>
              <a:cxnLst/>
              <a:rect l="l" t="t" r="r" b="b"/>
              <a:pathLst>
                <a:path w="1878964" h="1038225">
                  <a:moveTo>
                    <a:pt x="1878457" y="0"/>
                  </a:moveTo>
                  <a:lnTo>
                    <a:pt x="0" y="0"/>
                  </a:lnTo>
                  <a:lnTo>
                    <a:pt x="0" y="1038072"/>
                  </a:lnTo>
                  <a:lnTo>
                    <a:pt x="1878457" y="1038072"/>
                  </a:lnTo>
                  <a:lnTo>
                    <a:pt x="1878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00404" y="3213125"/>
            <a:ext cx="1878964" cy="10382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Product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Evaluation</a:t>
            </a:r>
            <a:endParaRPr sz="16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Improvement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09365" y="3200400"/>
            <a:ext cx="2268855" cy="1100455"/>
            <a:chOff x="3309365" y="3200400"/>
            <a:chExt cx="2268855" cy="110045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6891" y="3247644"/>
              <a:ext cx="2225040" cy="10530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5847" y="3200400"/>
              <a:ext cx="2221992" cy="9174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309365" y="3230016"/>
              <a:ext cx="2209165" cy="1038225"/>
            </a:xfrm>
            <a:custGeom>
              <a:avLst/>
              <a:gdLst/>
              <a:ahLst/>
              <a:cxnLst/>
              <a:rect l="l" t="t" r="r" b="b"/>
              <a:pathLst>
                <a:path w="2209165" h="1038225">
                  <a:moveTo>
                    <a:pt x="2208784" y="0"/>
                  </a:moveTo>
                  <a:lnTo>
                    <a:pt x="0" y="0"/>
                  </a:lnTo>
                  <a:lnTo>
                    <a:pt x="0" y="1038072"/>
                  </a:lnTo>
                  <a:lnTo>
                    <a:pt x="2208784" y="1038072"/>
                  </a:lnTo>
                  <a:lnTo>
                    <a:pt x="2208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09365" y="3230016"/>
            <a:ext cx="2209165" cy="10382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4780" marR="137795" algn="ctr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Production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Process </a:t>
            </a:r>
            <a:r>
              <a:rPr sz="1600" b="1" dirty="0">
                <a:latin typeface="Arial"/>
                <a:cs typeface="Arial"/>
              </a:rPr>
              <a:t>Design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and </a:t>
            </a:r>
            <a:r>
              <a:rPr sz="1600" b="1" spc="-10" dirty="0"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75020" y="3235451"/>
            <a:ext cx="2326005" cy="1059180"/>
            <a:chOff x="5875020" y="3235451"/>
            <a:chExt cx="2326005" cy="105918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3412" y="3282695"/>
              <a:ext cx="2087880" cy="10119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75020" y="3235451"/>
              <a:ext cx="2325624" cy="6736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46140" y="3265779"/>
              <a:ext cx="2072639" cy="996315"/>
            </a:xfrm>
            <a:custGeom>
              <a:avLst/>
              <a:gdLst/>
              <a:ahLst/>
              <a:cxnLst/>
              <a:rect l="l" t="t" r="r" b="b"/>
              <a:pathLst>
                <a:path w="2072640" h="996314">
                  <a:moveTo>
                    <a:pt x="2072513" y="0"/>
                  </a:moveTo>
                  <a:lnTo>
                    <a:pt x="0" y="0"/>
                  </a:lnTo>
                  <a:lnTo>
                    <a:pt x="0" y="995959"/>
                  </a:lnTo>
                  <a:lnTo>
                    <a:pt x="2072513" y="995959"/>
                  </a:lnTo>
                  <a:lnTo>
                    <a:pt x="2072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46140" y="3265779"/>
            <a:ext cx="2072639" cy="996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98500" marR="19050" indent="-670560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Detailed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Engineering Design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705226" y="4491228"/>
            <a:ext cx="1621790" cy="1005840"/>
            <a:chOff x="2705226" y="4491228"/>
            <a:chExt cx="1621790" cy="100584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3387" y="4538472"/>
              <a:ext cx="1603248" cy="9585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4159" y="4491228"/>
              <a:ext cx="1499615" cy="6736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05226" y="4520730"/>
              <a:ext cx="1588135" cy="943610"/>
            </a:xfrm>
            <a:custGeom>
              <a:avLst/>
              <a:gdLst/>
              <a:ahLst/>
              <a:cxnLst/>
              <a:rect l="l" t="t" r="r" b="b"/>
              <a:pathLst>
                <a:path w="1588135" h="943610">
                  <a:moveTo>
                    <a:pt x="1587880" y="0"/>
                  </a:moveTo>
                  <a:lnTo>
                    <a:pt x="0" y="0"/>
                  </a:lnTo>
                  <a:lnTo>
                    <a:pt x="0" y="943317"/>
                  </a:lnTo>
                  <a:lnTo>
                    <a:pt x="1587880" y="943317"/>
                  </a:lnTo>
                  <a:lnTo>
                    <a:pt x="158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05226" y="4520730"/>
            <a:ext cx="1588135" cy="9436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Product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Use</a:t>
            </a:r>
            <a:endParaRPr sz="160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15914" y="1988820"/>
            <a:ext cx="2135505" cy="573405"/>
            <a:chOff x="5915914" y="1988820"/>
            <a:chExt cx="2135505" cy="57340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32932" y="2036064"/>
              <a:ext cx="2118360" cy="5257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79236" y="1988820"/>
              <a:ext cx="1880615" cy="42976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915914" y="2019261"/>
              <a:ext cx="2103120" cy="509905"/>
            </a:xfrm>
            <a:custGeom>
              <a:avLst/>
              <a:gdLst/>
              <a:ahLst/>
              <a:cxnLst/>
              <a:rect l="l" t="t" r="r" b="b"/>
              <a:pathLst>
                <a:path w="2103120" h="509905">
                  <a:moveTo>
                    <a:pt x="2102612" y="0"/>
                  </a:moveTo>
                  <a:lnTo>
                    <a:pt x="0" y="0"/>
                  </a:lnTo>
                  <a:lnTo>
                    <a:pt x="0" y="509562"/>
                  </a:lnTo>
                  <a:lnTo>
                    <a:pt x="2102612" y="509562"/>
                  </a:lnTo>
                  <a:lnTo>
                    <a:pt x="2102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915914" y="2019261"/>
            <a:ext cx="2103120" cy="5099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latin typeface="Arial"/>
                <a:cs typeface="Arial"/>
              </a:rPr>
              <a:t>Advance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56654" y="2509773"/>
            <a:ext cx="57150" cy="756285"/>
          </a:xfrm>
          <a:custGeom>
            <a:avLst/>
            <a:gdLst/>
            <a:ahLst/>
            <a:cxnLst/>
            <a:rect l="l" t="t" r="r" b="b"/>
            <a:pathLst>
              <a:path w="57150" h="756285">
                <a:moveTo>
                  <a:pt x="0" y="670305"/>
                </a:moveTo>
                <a:lnTo>
                  <a:pt x="28575" y="756030"/>
                </a:lnTo>
                <a:lnTo>
                  <a:pt x="47625" y="698880"/>
                </a:lnTo>
                <a:lnTo>
                  <a:pt x="14350" y="698880"/>
                </a:lnTo>
                <a:lnTo>
                  <a:pt x="14224" y="684529"/>
                </a:lnTo>
                <a:lnTo>
                  <a:pt x="0" y="670305"/>
                </a:lnTo>
                <a:close/>
              </a:path>
              <a:path w="57150" h="756285">
                <a:moveTo>
                  <a:pt x="14350" y="684656"/>
                </a:moveTo>
                <a:lnTo>
                  <a:pt x="14350" y="698880"/>
                </a:lnTo>
                <a:lnTo>
                  <a:pt x="28575" y="698880"/>
                </a:lnTo>
                <a:lnTo>
                  <a:pt x="14350" y="684656"/>
                </a:lnTo>
                <a:close/>
              </a:path>
              <a:path w="57150" h="756285">
                <a:moveTo>
                  <a:pt x="42925" y="0"/>
                </a:moveTo>
                <a:lnTo>
                  <a:pt x="14350" y="0"/>
                </a:lnTo>
                <a:lnTo>
                  <a:pt x="14350" y="684656"/>
                </a:lnTo>
                <a:lnTo>
                  <a:pt x="28575" y="698880"/>
                </a:lnTo>
                <a:lnTo>
                  <a:pt x="42799" y="684656"/>
                </a:lnTo>
                <a:lnTo>
                  <a:pt x="42925" y="0"/>
                </a:lnTo>
                <a:close/>
              </a:path>
              <a:path w="57150" h="756285">
                <a:moveTo>
                  <a:pt x="42925" y="684529"/>
                </a:moveTo>
                <a:lnTo>
                  <a:pt x="28575" y="698880"/>
                </a:lnTo>
                <a:lnTo>
                  <a:pt x="42925" y="698880"/>
                </a:lnTo>
                <a:lnTo>
                  <a:pt x="42925" y="684529"/>
                </a:lnTo>
                <a:close/>
              </a:path>
              <a:path w="57150" h="756285">
                <a:moveTo>
                  <a:pt x="57150" y="670305"/>
                </a:moveTo>
                <a:lnTo>
                  <a:pt x="42925" y="684529"/>
                </a:lnTo>
                <a:lnTo>
                  <a:pt x="42925" y="698880"/>
                </a:lnTo>
                <a:lnTo>
                  <a:pt x="47625" y="698880"/>
                </a:lnTo>
                <a:lnTo>
                  <a:pt x="57150" y="670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7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67932"/>
            <a:ext cx="8381365" cy="54463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2838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Need</a:t>
            </a:r>
            <a:r>
              <a:rPr sz="17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Identification</a:t>
            </a:r>
            <a:endParaRPr sz="17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ts val="1630"/>
              </a:lnSpc>
              <a:spcBef>
                <a:spcPts val="11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design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begins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understanding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actively </a:t>
            </a:r>
            <a:r>
              <a:rPr sz="1700" dirty="0">
                <a:latin typeface="Lucida Sans Unicode"/>
                <a:cs typeface="Lucida Sans Unicode"/>
              </a:rPr>
              <a:t>identifying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needs.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Ideas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improvements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</a:t>
            </a:r>
            <a:r>
              <a:rPr sz="1700" dirty="0">
                <a:latin typeface="Lucida Sans Unicode"/>
                <a:cs typeface="Lucida Sans Unicode"/>
              </a:rPr>
              <a:t>existing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generated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sources,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including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a </a:t>
            </a:r>
            <a:r>
              <a:rPr sz="1700" dirty="0">
                <a:latin typeface="Lucida Sans Unicode"/>
                <a:cs typeface="Lucida Sans Unicode"/>
              </a:rPr>
              <a:t>company's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own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&amp;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department,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complaints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suggestions, </a:t>
            </a:r>
            <a:r>
              <a:rPr sz="1700" dirty="0">
                <a:latin typeface="Lucida Sans Unicode"/>
                <a:cs typeface="Lucida Sans Unicode"/>
              </a:rPr>
              <a:t>marketing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research,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suppliers,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salespersons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field,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factory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workers,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technological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developments.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Competitors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source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ideas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services.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Pure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research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applied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research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used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identification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needs.</a:t>
            </a:r>
            <a:endParaRPr sz="17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819"/>
              </a:spcBef>
              <a:buAutoNum type="arabicPeriod" startAt="2"/>
              <a:tabLst>
                <a:tab pos="283845" algn="l"/>
              </a:tabLst>
            </a:pP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Feasibility</a:t>
            </a:r>
            <a:r>
              <a:rPr sz="1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Study</a:t>
            </a:r>
            <a:r>
              <a:rPr sz="17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/Product</a:t>
            </a:r>
            <a:r>
              <a:rPr sz="1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Planning</a:t>
            </a:r>
            <a:endParaRPr sz="1700">
              <a:latin typeface="Lucida Sans Unicode"/>
              <a:cs typeface="Lucida Sans Unicode"/>
            </a:endParaRPr>
          </a:p>
          <a:p>
            <a:pPr marL="268605" marR="384175" lvl="1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feasibility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study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includes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several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types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analyses,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beginning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with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a </a:t>
            </a:r>
            <a:r>
              <a:rPr sz="1700" dirty="0">
                <a:latin typeface="Lucida Sans Unicode"/>
                <a:cs typeface="Lucida Sans Unicode"/>
              </a:rPr>
              <a:t>market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analysis.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market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assesses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whether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there's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enough </a:t>
            </a:r>
            <a:r>
              <a:rPr sz="1700" dirty="0">
                <a:latin typeface="Lucida Sans Unicode"/>
                <a:cs typeface="Lucida Sans Unicode"/>
              </a:rPr>
              <a:t>demand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proposed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invest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further.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demand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potential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exists,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there's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economic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analysis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looks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at </a:t>
            </a:r>
            <a:r>
              <a:rPr sz="1700" dirty="0">
                <a:latin typeface="Lucida Sans Unicode"/>
                <a:cs typeface="Lucida Sans Unicode"/>
              </a:rPr>
              <a:t>estimate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compares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them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</a:t>
            </a:r>
            <a:r>
              <a:rPr sz="1700" dirty="0">
                <a:latin typeface="Lucida Sans Unicode"/>
                <a:cs typeface="Lucida Sans Unicode"/>
              </a:rPr>
              <a:t>estimated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sales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volume.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Finally,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technical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strategic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analyses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answer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such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questions</a:t>
            </a:r>
            <a:r>
              <a:rPr sz="1700" spc="-25" dirty="0">
                <a:latin typeface="Lucida Sans Unicode"/>
                <a:cs typeface="Lucida Sans Unicode"/>
              </a:rPr>
              <a:t> as:</a:t>
            </a:r>
            <a:endParaRPr sz="1700">
              <a:latin typeface="Lucida Sans Unicode"/>
              <a:cs typeface="Lucida Sans Unicode"/>
            </a:endParaRPr>
          </a:p>
          <a:p>
            <a:pPr marL="760730" lvl="2" indent="-172085">
              <a:lnSpc>
                <a:spcPct val="100000"/>
              </a:lnSpc>
              <a:spcBef>
                <a:spcPts val="795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760730" algn="l"/>
              </a:tabLst>
            </a:pPr>
            <a:r>
              <a:rPr sz="1700" dirty="0">
                <a:latin typeface="Lucida Sans Unicode"/>
                <a:cs typeface="Lucida Sans Unicode"/>
              </a:rPr>
              <a:t>Does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require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new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technology?</a:t>
            </a:r>
            <a:endParaRPr sz="1700">
              <a:latin typeface="Lucida Sans Unicode"/>
              <a:cs typeface="Lucida Sans Unicode"/>
            </a:endParaRPr>
          </a:p>
          <a:p>
            <a:pPr marL="760730" lvl="2" indent="-172085">
              <a:lnSpc>
                <a:spcPct val="100000"/>
              </a:lnSpc>
              <a:spcBef>
                <a:spcPts val="79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760730" algn="l"/>
              </a:tabLst>
            </a:pP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risk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capital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investment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excessive?</a:t>
            </a:r>
            <a:endParaRPr sz="1700">
              <a:latin typeface="Lucida Sans Unicode"/>
              <a:cs typeface="Lucida Sans Unicode"/>
            </a:endParaRPr>
          </a:p>
          <a:p>
            <a:pPr marL="760730" marR="562610" lvl="2" indent="-172720">
              <a:lnSpc>
                <a:spcPts val="1639"/>
              </a:lnSpc>
              <a:spcBef>
                <a:spcPts val="1180"/>
              </a:spcBef>
              <a:buClr>
                <a:srgbClr val="2CA1BE"/>
              </a:buClr>
              <a:buSzPct val="67647"/>
              <a:buFont typeface="Wingdings"/>
              <a:buChar char=""/>
              <a:tabLst>
                <a:tab pos="760730" algn="l"/>
              </a:tabLst>
            </a:pPr>
            <a:r>
              <a:rPr sz="1700" dirty="0">
                <a:latin typeface="Lucida Sans Unicode"/>
                <a:cs typeface="Lucida Sans Unicode"/>
              </a:rPr>
              <a:t>Does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company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have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sufficient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labour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skills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to </a:t>
            </a:r>
            <a:r>
              <a:rPr sz="1700" dirty="0">
                <a:latin typeface="Lucida Sans Unicode"/>
                <a:cs typeface="Lucida Sans Unicode"/>
              </a:rPr>
              <a:t>support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required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24459"/>
            <a:ext cx="8406130" cy="558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indent="-30226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14960" algn="l"/>
              </a:tabLst>
            </a:pP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Advance</a:t>
            </a:r>
            <a:r>
              <a:rPr sz="15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endParaRPr sz="1500">
              <a:latin typeface="Lucida Sans Unicode"/>
              <a:cs typeface="Lucida Sans Unicode"/>
            </a:endParaRPr>
          </a:p>
          <a:p>
            <a:pPr marL="268605" marR="92710" lvl="1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Rapid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prototyping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creates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preliminary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models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quickly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tested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either </a:t>
            </a:r>
            <a:r>
              <a:rPr sz="1500" dirty="0">
                <a:latin typeface="Lucida Sans Unicode"/>
                <a:cs typeface="Lucida Sans Unicode"/>
              </a:rPr>
              <a:t>discarded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further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refined.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Designers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take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general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performance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specifications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translate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them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physical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specifications.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involves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building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prototype,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testing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prototype,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revising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design, </a:t>
            </a:r>
            <a:r>
              <a:rPr sz="1500" dirty="0">
                <a:latin typeface="Lucida Sans Unicode"/>
                <a:cs typeface="Lucida Sans Unicode"/>
              </a:rPr>
              <a:t>retesting,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until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viable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determined.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involves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form,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functional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production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design.</a:t>
            </a:r>
            <a:endParaRPr sz="1500">
              <a:latin typeface="Lucida Sans Unicode"/>
              <a:cs typeface="Lucida Sans Unicode"/>
            </a:endParaRPr>
          </a:p>
          <a:p>
            <a:pPr marL="760730" marR="184785" lvl="2" indent="-229235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0730" algn="l"/>
              </a:tabLst>
            </a:pPr>
            <a:r>
              <a:rPr sz="1500" b="1" dirty="0">
                <a:latin typeface="Lucida Sans Unicode"/>
                <a:cs typeface="Lucida Sans Unicode"/>
              </a:rPr>
              <a:t>a.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Form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Design:</a:t>
            </a:r>
            <a:r>
              <a:rPr sz="1500" b="1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Form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refers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physical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appearance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-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its </a:t>
            </a:r>
            <a:r>
              <a:rPr sz="1500" dirty="0">
                <a:latin typeface="Lucida Sans Unicode"/>
                <a:cs typeface="Lucida Sans Unicode"/>
              </a:rPr>
              <a:t>shape,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colour,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size,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style.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Aesthetics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such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image,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market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appeal,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personal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identification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also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part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form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design.</a:t>
            </a:r>
            <a:endParaRPr sz="1500">
              <a:latin typeface="Lucida Sans Unicode"/>
              <a:cs typeface="Lucida Sans Unicode"/>
            </a:endParaRPr>
          </a:p>
          <a:p>
            <a:pPr marL="760730" marR="20320" lvl="2" indent="-229235">
              <a:lnSpc>
                <a:spcPct val="801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0730" algn="l"/>
              </a:tabLst>
            </a:pPr>
            <a:r>
              <a:rPr sz="1500" dirty="0">
                <a:latin typeface="Lucida Sans Unicode"/>
                <a:cs typeface="Lucida Sans Unicode"/>
              </a:rPr>
              <a:t>b.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Functional</a:t>
            </a:r>
            <a:r>
              <a:rPr sz="1500" b="1" spc="-3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Design: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Functional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concerned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product </a:t>
            </a:r>
            <a:r>
              <a:rPr sz="1500" dirty="0">
                <a:latin typeface="Lucida Sans Unicode"/>
                <a:cs typeface="Lucida Sans Unicode"/>
              </a:rPr>
              <a:t>performs.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seeks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meet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performance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specifications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fitness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spc="-10" dirty="0">
                <a:latin typeface="Lucida Sans Unicode"/>
                <a:cs typeface="Lucida Sans Unicode"/>
              </a:rPr>
              <a:t>customer.</a:t>
            </a:r>
            <a:endParaRPr sz="1500">
              <a:latin typeface="Lucida Sans Unicode"/>
              <a:cs typeface="Lucida Sans Unicode"/>
            </a:endParaRPr>
          </a:p>
          <a:p>
            <a:pPr marL="760730" marR="5080" lvl="2" indent="-229235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"/>
              <a:buChar char=""/>
              <a:tabLst>
                <a:tab pos="760730" algn="l"/>
              </a:tabLst>
            </a:pPr>
            <a:r>
              <a:rPr sz="1500" dirty="0">
                <a:latin typeface="Lucida Sans Unicode"/>
                <a:cs typeface="Lucida Sans Unicode"/>
              </a:rPr>
              <a:t>c.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Production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b="1" dirty="0">
                <a:latin typeface="Lucida Sans Unicode"/>
                <a:cs typeface="Lucida Sans Unicode"/>
              </a:rPr>
              <a:t>Design:</a:t>
            </a:r>
            <a:r>
              <a:rPr sz="1500" b="1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Production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concerned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how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will</a:t>
            </a:r>
            <a:r>
              <a:rPr sz="1500" spc="-25" dirty="0">
                <a:latin typeface="Lucida Sans Unicode"/>
                <a:cs typeface="Lucida Sans Unicode"/>
              </a:rPr>
              <a:t> be </a:t>
            </a:r>
            <a:r>
              <a:rPr sz="1500" dirty="0">
                <a:latin typeface="Lucida Sans Unicode"/>
                <a:cs typeface="Lucida Sans Unicode"/>
              </a:rPr>
              <a:t>made.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During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stage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itself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manufacturing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aspects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be </a:t>
            </a:r>
            <a:r>
              <a:rPr sz="1500" spc="-10" dirty="0">
                <a:latin typeface="Lucida Sans Unicode"/>
                <a:cs typeface="Lucida Sans Unicode"/>
              </a:rPr>
              <a:t>considered.</a:t>
            </a:r>
            <a:endParaRPr sz="1500">
              <a:latin typeface="Lucida Sans Unicode"/>
              <a:cs typeface="Lucida Sans Unicode"/>
            </a:endParaRPr>
          </a:p>
          <a:p>
            <a:pPr marL="314960" indent="-302260">
              <a:lnSpc>
                <a:spcPct val="100000"/>
              </a:lnSpc>
              <a:spcBef>
                <a:spcPts val="35"/>
              </a:spcBef>
              <a:buAutoNum type="arabicPeriod" startAt="4"/>
              <a:tabLst>
                <a:tab pos="314960" algn="l"/>
              </a:tabLst>
            </a:pP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Detailed</a:t>
            </a:r>
            <a:r>
              <a:rPr sz="15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Engineering</a:t>
            </a:r>
            <a:r>
              <a:rPr sz="15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endParaRPr sz="1500">
              <a:latin typeface="Lucida Sans Unicode"/>
              <a:cs typeface="Lucida Sans Unicode"/>
            </a:endParaRPr>
          </a:p>
          <a:p>
            <a:pPr marL="268605" marR="141605" lvl="1" indent="-256540">
              <a:lnSpc>
                <a:spcPct val="8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this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stage,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series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engineering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activities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detailed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definition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the </a:t>
            </a:r>
            <a:r>
              <a:rPr sz="1500" dirty="0">
                <a:latin typeface="Lucida Sans Unicode"/>
                <a:cs typeface="Lucida Sans Unicode"/>
              </a:rPr>
              <a:t>product,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including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subsystems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components,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sizes,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shapes,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so </a:t>
            </a:r>
            <a:r>
              <a:rPr sz="1500" dirty="0">
                <a:latin typeface="Lucida Sans Unicode"/>
                <a:cs typeface="Lucida Sans Unicode"/>
              </a:rPr>
              <a:t>on.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now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will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constitute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so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has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required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features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gives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desired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benefits.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Technical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expertise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company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comes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fore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during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this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stage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development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process.</a:t>
            </a:r>
            <a:endParaRPr sz="1500">
              <a:latin typeface="Lucida Sans Unicode"/>
              <a:cs typeface="Lucida Sans Unicode"/>
            </a:endParaRPr>
          </a:p>
          <a:p>
            <a:pPr marL="268605" marR="153670" lvl="1" indent="-256540">
              <a:lnSpc>
                <a:spcPct val="8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this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stage,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managers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provide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information </a:t>
            </a:r>
            <a:r>
              <a:rPr sz="1500" dirty="0">
                <a:latin typeface="Lucida Sans Unicode"/>
                <a:cs typeface="Lucida Sans Unicode"/>
              </a:rPr>
              <a:t>about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producibility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components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being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designed.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Operations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managers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included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decisions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about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design,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since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they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know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about </a:t>
            </a:r>
            <a:r>
              <a:rPr sz="1500" dirty="0">
                <a:latin typeface="Lucida Sans Unicode"/>
                <a:cs typeface="Lucida Sans Unicode"/>
              </a:rPr>
              <a:t>equipment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than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design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engineers.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If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requires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new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has </a:t>
            </a:r>
            <a:r>
              <a:rPr sz="1500" dirty="0">
                <a:latin typeface="Lucida Sans Unicode"/>
                <a:cs typeface="Lucida Sans Unicode"/>
              </a:rPr>
              <a:t>special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properties,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materials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managers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suppliers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should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consulted.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0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83896"/>
            <a:ext cx="8474710" cy="543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indent="-303530">
              <a:lnSpc>
                <a:spcPts val="2250"/>
              </a:lnSpc>
              <a:spcBef>
                <a:spcPts val="95"/>
              </a:spcBef>
              <a:buAutoNum type="arabicPeriod" startAt="5"/>
              <a:tabLst>
                <a:tab pos="316230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Production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Design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Development</a:t>
            </a:r>
            <a:endParaRPr sz="1900">
              <a:latin typeface="Lucida Sans Unicode"/>
              <a:cs typeface="Lucida Sans Unicode"/>
            </a:endParaRPr>
          </a:p>
          <a:p>
            <a:pPr marL="268605" marR="47625" lvl="1" indent="-256540">
              <a:lnSpc>
                <a:spcPct val="80000"/>
              </a:lnSpc>
              <a:spcBef>
                <a:spcPts val="42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Working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detailed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engineers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manufacturing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specialists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prepare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acquisitions, </a:t>
            </a:r>
            <a:r>
              <a:rPr sz="1900" dirty="0">
                <a:latin typeface="Lucida Sans Unicode"/>
                <a:cs typeface="Lucida Sans Unicode"/>
              </a:rPr>
              <a:t>production,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warehousing,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transportation,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distribution.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Activities </a:t>
            </a:r>
            <a:r>
              <a:rPr sz="1900" dirty="0">
                <a:latin typeface="Lucida Sans Unicode"/>
                <a:cs typeface="Lucida Sans Unicode"/>
              </a:rPr>
              <a:t>here,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however,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beyond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just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hardware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considerations: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stage </a:t>
            </a:r>
            <a:r>
              <a:rPr sz="1900" dirty="0">
                <a:latin typeface="Lucida Sans Unicode"/>
                <a:cs typeface="Lucida Sans Unicode"/>
              </a:rPr>
              <a:t>involves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planning,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too,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control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systems,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computer </a:t>
            </a:r>
            <a:r>
              <a:rPr sz="1900" dirty="0">
                <a:latin typeface="Lucida Sans Unicode"/>
                <a:cs typeface="Lucida Sans Unicode"/>
              </a:rPr>
              <a:t>information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systems,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human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resource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(Everette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E.,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et.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al. </a:t>
            </a:r>
            <a:r>
              <a:rPr sz="1900" spc="-10" dirty="0">
                <a:latin typeface="Lucida Sans Unicode"/>
                <a:cs typeface="Lucida Sans Unicode"/>
              </a:rPr>
              <a:t>1992).</a:t>
            </a:r>
            <a:endParaRPr sz="1900">
              <a:latin typeface="Lucida Sans Unicode"/>
              <a:cs typeface="Lucida Sans Unicode"/>
            </a:endParaRPr>
          </a:p>
          <a:p>
            <a:pPr marL="315595" indent="-302895">
              <a:lnSpc>
                <a:spcPts val="2205"/>
              </a:lnSpc>
              <a:buAutoNum type="arabicPeriod" startAt="6"/>
              <a:tabLst>
                <a:tab pos="315595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Evaluation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Improvement</a:t>
            </a:r>
            <a:endParaRPr sz="19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ts val="1820"/>
              </a:lnSpc>
              <a:spcBef>
                <a:spcPts val="41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Customers’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feedback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tracked,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failure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data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analyzed.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Formal </a:t>
            </a:r>
            <a:r>
              <a:rPr sz="1900" dirty="0">
                <a:latin typeface="Lucida Sans Unicode"/>
                <a:cs typeface="Lucida Sans Unicode"/>
              </a:rPr>
              <a:t>research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conducted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understand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customers’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experience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product.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company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keeps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itself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updated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product’s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underlying </a:t>
            </a:r>
            <a:r>
              <a:rPr sz="1900" dirty="0">
                <a:latin typeface="Lucida Sans Unicode"/>
                <a:cs typeface="Lucida Sans Unicode"/>
              </a:rPr>
              <a:t>technologies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process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technologies.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redesigned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if </a:t>
            </a:r>
            <a:r>
              <a:rPr sz="1900" dirty="0">
                <a:latin typeface="Lucida Sans Unicode"/>
                <a:cs typeface="Lucida Sans Unicode"/>
              </a:rPr>
              <a:t>customer’s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feedback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persistently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negative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new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technological </a:t>
            </a:r>
            <a:r>
              <a:rPr sz="1900" dirty="0">
                <a:latin typeface="Lucida Sans Unicode"/>
                <a:cs typeface="Lucida Sans Unicode"/>
              </a:rPr>
              <a:t>breakthroughs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enable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production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better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product.</a:t>
            </a:r>
            <a:endParaRPr sz="1900">
              <a:latin typeface="Lucida Sans Unicode"/>
              <a:cs typeface="Lucida Sans Unicode"/>
            </a:endParaRPr>
          </a:p>
          <a:p>
            <a:pPr marL="394970" indent="-382270">
              <a:lnSpc>
                <a:spcPts val="2235"/>
              </a:lnSpc>
              <a:buAutoNum type="arabicPeriod" startAt="7"/>
              <a:tabLst>
                <a:tab pos="394970" algn="l"/>
              </a:tabLst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Use</a:t>
            </a:r>
            <a:r>
              <a:rPr sz="19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Support</a:t>
            </a:r>
            <a:endParaRPr sz="1900">
              <a:latin typeface="Lucida Sans Unicode"/>
              <a:cs typeface="Lucida Sans Unicode"/>
            </a:endParaRPr>
          </a:p>
          <a:p>
            <a:pPr marL="268605" marR="216535" lvl="1" indent="-256540">
              <a:lnSpc>
                <a:spcPct val="80000"/>
              </a:lnSpc>
              <a:spcBef>
                <a:spcPts val="43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trained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important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that </a:t>
            </a: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feature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get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benefits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capable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providing.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will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rate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highly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all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benefits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25" dirty="0">
                <a:latin typeface="Lucida Sans Unicode"/>
                <a:cs typeface="Lucida Sans Unicode"/>
              </a:rPr>
              <a:t> is </a:t>
            </a:r>
            <a:r>
              <a:rPr sz="1900" dirty="0">
                <a:latin typeface="Lucida Sans Unicode"/>
                <a:cs typeface="Lucida Sans Unicode"/>
              </a:rPr>
              <a:t>capable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providing.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less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tech-</a:t>
            </a:r>
            <a:r>
              <a:rPr sz="1900" dirty="0">
                <a:latin typeface="Lucida Sans Unicode"/>
                <a:cs typeface="Lucida Sans Unicode"/>
              </a:rPr>
              <a:t>savvy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use </a:t>
            </a:r>
            <a:r>
              <a:rPr sz="1900" dirty="0">
                <a:latin typeface="Lucida Sans Unicode"/>
                <a:cs typeface="Lucida Sans Unicode"/>
              </a:rPr>
              <a:t>their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smarts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phones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just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make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calls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messages.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6878"/>
            <a:ext cx="7915909" cy="44564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67335" marR="680720" indent="-255270" algn="just">
              <a:lnSpc>
                <a:spcPct val="80000"/>
              </a:lnSpc>
              <a:spcBef>
                <a:spcPts val="55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intangible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perishable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benefit.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are 	</a:t>
            </a:r>
            <a:r>
              <a:rPr sz="1900" dirty="0">
                <a:latin typeface="Lucida Sans Unicode"/>
                <a:cs typeface="Lucida Sans Unicode"/>
              </a:rPr>
              <a:t>created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simultaneously.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While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cannot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be 	</a:t>
            </a:r>
            <a:r>
              <a:rPr sz="1900" dirty="0">
                <a:latin typeface="Lucida Sans Unicode"/>
                <a:cs typeface="Lucida Sans Unicode"/>
              </a:rPr>
              <a:t>stored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later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effect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last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over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time.</a:t>
            </a:r>
            <a:endParaRPr sz="1900">
              <a:latin typeface="Lucida Sans Unicode"/>
              <a:cs typeface="Lucida Sans Unicode"/>
            </a:endParaRPr>
          </a:p>
          <a:p>
            <a:pPr marL="268605" marR="653415" indent="-256540">
              <a:lnSpc>
                <a:spcPts val="1820"/>
              </a:lnSpc>
              <a:spcBef>
                <a:spcPts val="39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acts,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deeds,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performances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relationships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that </a:t>
            </a:r>
            <a:r>
              <a:rPr sz="1900" dirty="0">
                <a:latin typeface="Lucida Sans Unicode"/>
                <a:cs typeface="Lucida Sans Unicode"/>
              </a:rPr>
              <a:t>produce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time,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place,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form,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psychological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utilities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for </a:t>
            </a:r>
            <a:r>
              <a:rPr sz="1900" spc="-10" dirty="0">
                <a:latin typeface="Lucida Sans Unicode"/>
                <a:cs typeface="Lucida Sans Unicode"/>
              </a:rPr>
              <a:t>customers.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1820"/>
              </a:lnSpc>
              <a:spcBef>
                <a:spcPts val="41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begins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choice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strategy,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which </a:t>
            </a:r>
            <a:r>
              <a:rPr sz="1900" dirty="0">
                <a:latin typeface="Lucida Sans Unicode"/>
                <a:cs typeface="Lucida Sans Unicode"/>
              </a:rPr>
              <a:t>determines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nature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focus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target market.</a:t>
            </a:r>
            <a:endParaRPr sz="1900">
              <a:latin typeface="Lucida Sans Unicode"/>
              <a:cs typeface="Lucida Sans Unicode"/>
            </a:endParaRPr>
          </a:p>
          <a:p>
            <a:pPr marL="268605" marR="18415" indent="-256540">
              <a:lnSpc>
                <a:spcPts val="1820"/>
              </a:lnSpc>
              <a:spcBef>
                <a:spcPts val="414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assessment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top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potential </a:t>
            </a:r>
            <a:r>
              <a:rPr sz="1900" dirty="0">
                <a:latin typeface="Lucida Sans Unicode"/>
                <a:cs typeface="Lucida Sans Unicode"/>
              </a:rPr>
              <a:t>market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profitability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(or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need,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case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nonprofit </a:t>
            </a:r>
            <a:r>
              <a:rPr sz="1900" dirty="0">
                <a:latin typeface="Lucida Sans Unicode"/>
                <a:cs typeface="Lucida Sans Unicode"/>
              </a:rPr>
              <a:t>organization)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particular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service,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assessment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organization’s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ability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provide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service.</a:t>
            </a:r>
            <a:endParaRPr sz="1900">
              <a:latin typeface="Lucida Sans Unicode"/>
              <a:cs typeface="Lucida Sans Unicode"/>
            </a:endParaRPr>
          </a:p>
          <a:p>
            <a:pPr marL="268605" marR="365125" indent="-256540">
              <a:lnSpc>
                <a:spcPct val="80000"/>
              </a:lnSpc>
              <a:spcBef>
                <a:spcPts val="4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Two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key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issues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design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degree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variation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in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requirements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degree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contact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and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involvement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delivery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system.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These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an </a:t>
            </a:r>
            <a:r>
              <a:rPr sz="1900" dirty="0">
                <a:latin typeface="Lucida Sans Unicode"/>
                <a:cs typeface="Lucida Sans Unicode"/>
              </a:rPr>
              <a:t>impact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degree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can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standardized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or </a:t>
            </a:r>
            <a:r>
              <a:rPr sz="1900" dirty="0">
                <a:latin typeface="Lucida Sans Unicode"/>
                <a:cs typeface="Lucida Sans Unicode"/>
              </a:rPr>
              <a:t>must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 </a:t>
            </a:r>
            <a:r>
              <a:rPr sz="1900" spc="-10" dirty="0">
                <a:latin typeface="Lucida Sans Unicode"/>
                <a:cs typeface="Lucida Sans Unicode"/>
              </a:rPr>
              <a:t>customized.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70331"/>
            <a:ext cx="4514088" cy="1139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5057</Words>
  <Application>Microsoft Office PowerPoint</Application>
  <PresentationFormat>On-screen Show (4:3)</PresentationFormat>
  <Paragraphs>361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Book Antiqua</vt:lpstr>
      <vt:lpstr>Century</vt:lpstr>
      <vt:lpstr>Ebrima</vt:lpstr>
      <vt:lpstr>Lucida Sans Unicode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Target The Customers [Gender, age, income, area etc.]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Waiting Line System</vt:lpstr>
      <vt:lpstr>2. Multi-channel System</vt:lpstr>
      <vt:lpstr>PowerPoint Presentation</vt:lpstr>
      <vt:lpstr>Equations used in Queuing Theory</vt:lpstr>
      <vt:lpstr>PowerPoint Presentation</vt:lpstr>
      <vt:lpstr>PowerPoint Presentation</vt:lpstr>
      <vt:lpstr>arrival rate (ℷ) = 20 customers per hour service rate (µ) = 30 customers per hour</vt:lpstr>
      <vt:lpstr>PowerPoint Presentation</vt:lpstr>
      <vt:lpstr>PowerPoint Presentation</vt:lpstr>
      <vt:lpstr>Problems for the discussions Problem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anish pahi</cp:lastModifiedBy>
  <cp:revision>1</cp:revision>
  <dcterms:created xsi:type="dcterms:W3CDTF">2024-08-03T14:53:17Z</dcterms:created>
  <dcterms:modified xsi:type="dcterms:W3CDTF">2024-08-03T14:57:15Z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2024-08-03T00:00:00Z</vt:filetime>
  </property>
  <property fmtid="{D5CDD505-2E9C-101B-9397-08002B2CF9AE}" pid="3" name="Producer">
    <vt:lpwstr>3-Heights™ PDF Toolbox API 6.12.0.6 (http://www.pdf-tools.com)</vt:lpwstr>
  </property>
</Properties>
</file>