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2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696" y="913063"/>
                </a:lnTo>
                <a:lnTo>
                  <a:pt x="4897398" y="913063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9" y="918981"/>
                </a:lnTo>
                <a:lnTo>
                  <a:pt x="3651882" y="918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350"/>
            <a:ext cx="3371840" cy="10736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68" y="212852"/>
            <a:ext cx="427672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3750" y="1289050"/>
            <a:ext cx="7480300" cy="2666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hyperlink" Target="http://www.studynotesnepal.com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udynotesnepal.com/" TargetMode="Externa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udynotesnepal.com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8026"/>
            <a:ext cx="769620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Reasons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and</a:t>
            </a:r>
            <a:r>
              <a:rPr sz="2000" b="1" spc="-5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Importance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of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location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spc="-10" dirty="0">
                <a:latin typeface="Lucida Sans Unicode"/>
                <a:cs typeface="Lucida Sans Unicode"/>
              </a:rPr>
              <a:t>decisions</a:t>
            </a:r>
            <a:endParaRPr sz="2000">
              <a:latin typeface="Lucida Sans Unicode"/>
              <a:cs typeface="Lucida Sans Unicode"/>
            </a:endParaRPr>
          </a:p>
          <a:p>
            <a:pPr marL="268605" marR="1318260" indent="-256540">
              <a:lnSpc>
                <a:spcPct val="100000"/>
              </a:lnSpc>
              <a:spcBef>
                <a:spcPts val="24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Factors</a:t>
            </a:r>
            <a:r>
              <a:rPr sz="2000" b="1" spc="-5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affecting</a:t>
            </a:r>
            <a:r>
              <a:rPr sz="2000" b="1" spc="-6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location</a:t>
            </a:r>
            <a:r>
              <a:rPr sz="2000" b="1" spc="-6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decision</a:t>
            </a:r>
            <a:r>
              <a:rPr sz="2000" b="1" spc="-7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of</a:t>
            </a:r>
            <a:r>
              <a:rPr sz="2000" b="1" spc="-5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service,</a:t>
            </a:r>
            <a:r>
              <a:rPr sz="2000" b="1" spc="-60" dirty="0">
                <a:latin typeface="Lucida Sans Unicode"/>
                <a:cs typeface="Lucida Sans Unicode"/>
              </a:rPr>
              <a:t> </a:t>
            </a:r>
            <a:r>
              <a:rPr sz="2000" b="1" spc="-25" dirty="0">
                <a:latin typeface="Lucida Sans Unicode"/>
                <a:cs typeface="Lucida Sans Unicode"/>
              </a:rPr>
              <a:t>and </a:t>
            </a:r>
            <a:r>
              <a:rPr sz="2000" b="1" dirty="0">
                <a:latin typeface="Lucida Sans Unicode"/>
                <a:cs typeface="Lucida Sans Unicode"/>
              </a:rPr>
              <a:t>manufacturing</a:t>
            </a:r>
            <a:r>
              <a:rPr sz="2000" b="1" spc="-95" dirty="0">
                <a:latin typeface="Lucida Sans Unicode"/>
                <a:cs typeface="Lucida Sans Unicode"/>
              </a:rPr>
              <a:t> </a:t>
            </a:r>
            <a:r>
              <a:rPr sz="2000" b="1" spc="-10" dirty="0">
                <a:latin typeface="Lucida Sans Unicode"/>
                <a:cs typeface="Lucida Sans Unicode"/>
              </a:rPr>
              <a:t>organizations</a:t>
            </a:r>
            <a:endParaRPr sz="20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24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Techniques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of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location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analysis:</a:t>
            </a:r>
            <a:r>
              <a:rPr sz="2000" b="1" spc="-5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Qualitative</a:t>
            </a:r>
            <a:r>
              <a:rPr sz="2000" b="1" spc="-5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and</a:t>
            </a:r>
            <a:r>
              <a:rPr sz="2000" b="1" spc="-55" dirty="0">
                <a:latin typeface="Lucida Sans Unicode"/>
                <a:cs typeface="Lucida Sans Unicode"/>
              </a:rPr>
              <a:t> </a:t>
            </a:r>
            <a:r>
              <a:rPr sz="2000" b="1" spc="-10" dirty="0">
                <a:latin typeface="Lucida Sans Unicode"/>
                <a:cs typeface="Lucida Sans Unicode"/>
              </a:rPr>
              <a:t>quantitative analysis;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4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Concept</a:t>
            </a:r>
            <a:r>
              <a:rPr sz="2000" b="1" spc="-2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on</a:t>
            </a:r>
            <a:r>
              <a:rPr sz="2000" b="1" spc="-25" dirty="0">
                <a:latin typeface="Lucida Sans Unicode"/>
                <a:cs typeface="Lucida Sans Unicode"/>
              </a:rPr>
              <a:t> </a:t>
            </a:r>
            <a:r>
              <a:rPr sz="2000" b="1" spc="-10" dirty="0">
                <a:latin typeface="Lucida Sans Unicode"/>
                <a:cs typeface="Lucida Sans Unicode"/>
              </a:rPr>
              <a:t>layout</a:t>
            </a:r>
            <a:endParaRPr sz="2000">
              <a:latin typeface="Lucida Sans Unicode"/>
              <a:cs typeface="Lucida Sans Unicode"/>
            </a:endParaRPr>
          </a:p>
          <a:p>
            <a:pPr marL="268605" marR="421640" indent="-256540">
              <a:lnSpc>
                <a:spcPct val="100000"/>
              </a:lnSpc>
              <a:spcBef>
                <a:spcPts val="24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Types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of</a:t>
            </a:r>
            <a:r>
              <a:rPr sz="2000" b="1" spc="-2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layout: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Product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layout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, process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layout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, </a:t>
            </a:r>
            <a:r>
              <a:rPr sz="2000" b="1" spc="-10" dirty="0">
                <a:latin typeface="Lucida Sans Unicode"/>
                <a:cs typeface="Lucida Sans Unicode"/>
              </a:rPr>
              <a:t>cellular </a:t>
            </a:r>
            <a:r>
              <a:rPr sz="2000" b="1" dirty="0">
                <a:latin typeface="Lucida Sans Unicode"/>
                <a:cs typeface="Lucida Sans Unicode"/>
              </a:rPr>
              <a:t>layout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,</a:t>
            </a:r>
            <a:r>
              <a:rPr sz="2000" b="1" spc="-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fixed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position</a:t>
            </a:r>
            <a:r>
              <a:rPr sz="2000" b="1" spc="-50" dirty="0">
                <a:latin typeface="Lucida Sans Unicode"/>
                <a:cs typeface="Lucida Sans Unicode"/>
              </a:rPr>
              <a:t> </a:t>
            </a:r>
            <a:r>
              <a:rPr sz="2000" b="1" spc="-10" dirty="0">
                <a:latin typeface="Lucida Sans Unicode"/>
                <a:cs typeface="Lucida Sans Unicode"/>
              </a:rPr>
              <a:t>layout;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4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Designing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process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b="1" spc="-10" dirty="0">
                <a:latin typeface="Lucida Sans Unicode"/>
                <a:cs typeface="Lucida Sans Unicode"/>
              </a:rPr>
              <a:t>layout.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204" y="631915"/>
            <a:ext cx="3359150" cy="3554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265811"/>
            <a:ext cx="7378065" cy="7499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160"/>
              </a:spcBef>
            </a:pPr>
            <a:r>
              <a:rPr sz="2700" dirty="0">
                <a:solidFill>
                  <a:srgbClr val="6F2F9F"/>
                </a:solidFill>
              </a:rPr>
              <a:t>Solution:</a:t>
            </a:r>
            <a:r>
              <a:rPr sz="2700" spc="-105" dirty="0">
                <a:solidFill>
                  <a:srgbClr val="6F2F9F"/>
                </a:solidFill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Let’s</a:t>
            </a:r>
            <a:r>
              <a:rPr sz="18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identify</a:t>
            </a:r>
            <a:r>
              <a:rPr sz="18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the</a:t>
            </a:r>
            <a:r>
              <a:rPr sz="18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information</a:t>
            </a:r>
            <a:r>
              <a:rPr sz="18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for</a:t>
            </a:r>
            <a:r>
              <a:rPr sz="18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the</a:t>
            </a:r>
            <a:r>
              <a:rPr sz="18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requirement</a:t>
            </a:r>
            <a:r>
              <a:rPr sz="18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of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formula</a:t>
            </a:r>
            <a:r>
              <a:rPr sz="18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given.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1092" y="4503420"/>
            <a:ext cx="297180" cy="12700"/>
          </a:xfrm>
          <a:custGeom>
            <a:avLst/>
            <a:gdLst/>
            <a:ahLst/>
            <a:cxnLst/>
            <a:rect l="l" t="t" r="r" b="b"/>
            <a:pathLst>
              <a:path w="297180" h="12700">
                <a:moveTo>
                  <a:pt x="297180" y="0"/>
                </a:moveTo>
                <a:lnTo>
                  <a:pt x="0" y="0"/>
                </a:lnTo>
                <a:lnTo>
                  <a:pt x="0" y="12191"/>
                </a:lnTo>
                <a:lnTo>
                  <a:pt x="297180" y="12191"/>
                </a:lnTo>
                <a:lnTo>
                  <a:pt x="297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1255" y="4503420"/>
            <a:ext cx="233679" cy="12700"/>
          </a:xfrm>
          <a:custGeom>
            <a:avLst/>
            <a:gdLst/>
            <a:ahLst/>
            <a:cxnLst/>
            <a:rect l="l" t="t" r="r" b="b"/>
            <a:pathLst>
              <a:path w="233679" h="12700">
                <a:moveTo>
                  <a:pt x="233171" y="0"/>
                </a:moveTo>
                <a:lnTo>
                  <a:pt x="0" y="0"/>
                </a:lnTo>
                <a:lnTo>
                  <a:pt x="0" y="12191"/>
                </a:lnTo>
                <a:lnTo>
                  <a:pt x="233171" y="12191"/>
                </a:lnTo>
                <a:lnTo>
                  <a:pt x="233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868" y="3826756"/>
            <a:ext cx="5684520" cy="86296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220"/>
              </a:spcBef>
            </a:pPr>
            <a:r>
              <a:rPr sz="1800" dirty="0">
                <a:latin typeface="Lucida Sans Unicode"/>
                <a:cs typeface="Lucida Sans Unicode"/>
              </a:rPr>
              <a:t>Now,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applying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formulas,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will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get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results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as:</a:t>
            </a:r>
            <a:endParaRPr sz="1800">
              <a:latin typeface="Lucida Sans Unicode"/>
              <a:cs typeface="Lucida Sans Unicode"/>
            </a:endParaRPr>
          </a:p>
          <a:p>
            <a:pPr marL="63500">
              <a:lnSpc>
                <a:spcPts val="1450"/>
              </a:lnSpc>
              <a:spcBef>
                <a:spcPts val="950"/>
              </a:spcBef>
            </a:pPr>
            <a:r>
              <a:rPr sz="1450" b="1" i="1" dirty="0">
                <a:latin typeface="Lucida Sans Unicode"/>
                <a:cs typeface="Lucida Sans Unicode"/>
              </a:rPr>
              <a:t>X</a:t>
            </a:r>
            <a:r>
              <a:rPr sz="1450" b="1" i="1" spc="-40" dirty="0">
                <a:latin typeface="Lucida Sans Unicode"/>
                <a:cs typeface="Lucida Sans Unicode"/>
              </a:rPr>
              <a:t> </a:t>
            </a:r>
            <a:r>
              <a:rPr sz="1450" b="1" i="1" spc="-20" dirty="0">
                <a:latin typeface="Lucida Sans Unicode"/>
                <a:cs typeface="Lucida Sans Unicode"/>
              </a:rPr>
              <a:t>-</a:t>
            </a:r>
            <a:r>
              <a:rPr sz="1450" b="1" i="1" spc="-30" dirty="0">
                <a:latin typeface="Lucida Sans Unicode"/>
                <a:cs typeface="Lucida Sans Unicode"/>
              </a:rPr>
              <a:t>Coordinate</a:t>
            </a:r>
            <a:r>
              <a:rPr sz="1450" b="1" i="1" spc="-65" dirty="0">
                <a:latin typeface="Lucida Sans Unicode"/>
                <a:cs typeface="Lucida Sans Unicode"/>
              </a:rPr>
              <a:t> </a:t>
            </a:r>
            <a:r>
              <a:rPr sz="1450" b="1" i="1" spc="-25" dirty="0">
                <a:latin typeface="Lucida Sans Unicode"/>
                <a:cs typeface="Lucida Sans Unicode"/>
              </a:rPr>
              <a:t>value</a:t>
            </a:r>
            <a:r>
              <a:rPr sz="1450" b="1" i="1" spc="-70" dirty="0">
                <a:latin typeface="Lucida Sans Unicode"/>
                <a:cs typeface="Lucida Sans Unicode"/>
              </a:rPr>
              <a:t> </a:t>
            </a:r>
            <a:r>
              <a:rPr sz="1450" b="1" i="1" dirty="0">
                <a:latin typeface="Lucida Sans Unicode"/>
                <a:cs typeface="Lucida Sans Unicode"/>
              </a:rPr>
              <a:t>=</a:t>
            </a:r>
            <a:r>
              <a:rPr sz="1450" b="1" i="1" spc="-25" dirty="0">
                <a:latin typeface="Lucida Sans Unicode"/>
                <a:cs typeface="Lucida Sans Unicode"/>
              </a:rPr>
              <a:t> </a:t>
            </a:r>
            <a:r>
              <a:rPr sz="1500" baseline="47222" dirty="0">
                <a:latin typeface="Cambria Math"/>
                <a:cs typeface="Cambria Math"/>
              </a:rPr>
              <a:t>Σ𝑿𝑾</a:t>
            </a:r>
            <a:r>
              <a:rPr sz="1500" spc="359" baseline="47222" dirty="0">
                <a:latin typeface="Cambria Math"/>
                <a:cs typeface="Cambria Math"/>
              </a:rPr>
              <a:t> </a:t>
            </a:r>
            <a:r>
              <a:rPr sz="1450" b="1" i="1" dirty="0">
                <a:latin typeface="Lucida Sans Unicode"/>
                <a:cs typeface="Lucida Sans Unicode"/>
              </a:rPr>
              <a:t>=</a:t>
            </a:r>
            <a:r>
              <a:rPr sz="1450" b="1" i="1" spc="-45" dirty="0">
                <a:latin typeface="Lucida Sans Unicode"/>
                <a:cs typeface="Lucida Sans Unicode"/>
              </a:rPr>
              <a:t> </a:t>
            </a:r>
            <a:r>
              <a:rPr sz="1500" baseline="47222" dirty="0">
                <a:latin typeface="Cambria Math"/>
                <a:cs typeface="Cambria Math"/>
              </a:rPr>
              <a:t>𝟕𝟐𝟓</a:t>
            </a:r>
            <a:r>
              <a:rPr sz="1500" spc="359" baseline="47222" dirty="0">
                <a:latin typeface="Cambria Math"/>
                <a:cs typeface="Cambria Math"/>
              </a:rPr>
              <a:t> </a:t>
            </a:r>
            <a:r>
              <a:rPr sz="1450" b="1" i="1" dirty="0">
                <a:latin typeface="Lucida Sans Unicode"/>
                <a:cs typeface="Lucida Sans Unicode"/>
              </a:rPr>
              <a:t>=</a:t>
            </a:r>
            <a:r>
              <a:rPr sz="1450" b="1" i="1" spc="395" dirty="0">
                <a:latin typeface="Lucida Sans Unicode"/>
                <a:cs typeface="Lucida Sans Unicode"/>
              </a:rPr>
              <a:t> </a:t>
            </a:r>
            <a:r>
              <a:rPr sz="1450" b="1" i="1" spc="-10" dirty="0">
                <a:latin typeface="Lucida Sans Unicode"/>
                <a:cs typeface="Lucida Sans Unicode"/>
              </a:rPr>
              <a:t>16.11</a:t>
            </a:r>
            <a:endParaRPr sz="1450">
              <a:latin typeface="Lucida Sans Unicode"/>
              <a:cs typeface="Lucida Sans Unicode"/>
            </a:endParaRPr>
          </a:p>
          <a:p>
            <a:pPr marR="793750" algn="ctr">
              <a:lnSpc>
                <a:spcPts val="910"/>
              </a:lnSpc>
              <a:tabLst>
                <a:tab pos="542290" algn="l"/>
              </a:tabLst>
            </a:pPr>
            <a:r>
              <a:rPr sz="1000" spc="-25" dirty="0">
                <a:latin typeface="Cambria Math"/>
                <a:cs typeface="Cambria Math"/>
              </a:rPr>
              <a:t>Σ𝑾</a:t>
            </a:r>
            <a:r>
              <a:rPr sz="1000" dirty="0">
                <a:latin typeface="Cambria Math"/>
                <a:cs typeface="Cambria Math"/>
              </a:rPr>
              <a:t>	</a:t>
            </a:r>
            <a:r>
              <a:rPr sz="1000" spc="-25" dirty="0">
                <a:latin typeface="Cambria Math"/>
                <a:cs typeface="Cambria Math"/>
              </a:rPr>
              <a:t>𝟒𝟓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27376" y="4864608"/>
            <a:ext cx="289560" cy="12700"/>
          </a:xfrm>
          <a:custGeom>
            <a:avLst/>
            <a:gdLst/>
            <a:ahLst/>
            <a:cxnLst/>
            <a:rect l="l" t="t" r="r" b="b"/>
            <a:pathLst>
              <a:path w="289560" h="12700">
                <a:moveTo>
                  <a:pt x="289560" y="0"/>
                </a:moveTo>
                <a:lnTo>
                  <a:pt x="0" y="0"/>
                </a:lnTo>
                <a:lnTo>
                  <a:pt x="0" y="12191"/>
                </a:lnTo>
                <a:lnTo>
                  <a:pt x="289560" y="12191"/>
                </a:lnTo>
                <a:lnTo>
                  <a:pt x="289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56077" y="4869560"/>
            <a:ext cx="75882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90550" algn="l"/>
              </a:tabLst>
            </a:pPr>
            <a:r>
              <a:rPr sz="1000" spc="-25" dirty="0">
                <a:latin typeface="Cambria Math"/>
                <a:cs typeface="Cambria Math"/>
              </a:rPr>
              <a:t>Σ𝑾</a:t>
            </a:r>
            <a:r>
              <a:rPr sz="1000" dirty="0">
                <a:latin typeface="Cambria Math"/>
                <a:cs typeface="Cambria Math"/>
              </a:rPr>
              <a:t>	</a:t>
            </a:r>
            <a:r>
              <a:rPr sz="1000" spc="-25" dirty="0">
                <a:latin typeface="Cambria Math"/>
                <a:cs typeface="Cambria Math"/>
              </a:rPr>
              <a:t>𝟒𝟓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68395" y="4864608"/>
            <a:ext cx="311150" cy="12700"/>
          </a:xfrm>
          <a:custGeom>
            <a:avLst/>
            <a:gdLst/>
            <a:ahLst/>
            <a:cxnLst/>
            <a:rect l="l" t="t" r="r" b="b"/>
            <a:pathLst>
              <a:path w="311150" h="12700">
                <a:moveTo>
                  <a:pt x="310895" y="0"/>
                </a:moveTo>
                <a:lnTo>
                  <a:pt x="0" y="0"/>
                </a:lnTo>
                <a:lnTo>
                  <a:pt x="0" y="12191"/>
                </a:lnTo>
                <a:lnTo>
                  <a:pt x="310895" y="12191"/>
                </a:lnTo>
                <a:lnTo>
                  <a:pt x="310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0268" y="4721233"/>
            <a:ext cx="366077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450" b="1" i="1" dirty="0">
                <a:latin typeface="Lucida Sans Unicode"/>
                <a:cs typeface="Lucida Sans Unicode"/>
              </a:rPr>
              <a:t>Y</a:t>
            </a:r>
            <a:r>
              <a:rPr sz="1450" b="1" i="1" spc="-35" dirty="0">
                <a:latin typeface="Lucida Sans Unicode"/>
                <a:cs typeface="Lucida Sans Unicode"/>
              </a:rPr>
              <a:t> </a:t>
            </a:r>
            <a:r>
              <a:rPr sz="1450" b="1" i="1" spc="-30" dirty="0">
                <a:latin typeface="Lucida Sans Unicode"/>
                <a:cs typeface="Lucida Sans Unicode"/>
              </a:rPr>
              <a:t>–Coordinate</a:t>
            </a:r>
            <a:r>
              <a:rPr sz="1450" b="1" i="1" spc="-70" dirty="0">
                <a:latin typeface="Lucida Sans Unicode"/>
                <a:cs typeface="Lucida Sans Unicode"/>
              </a:rPr>
              <a:t> </a:t>
            </a:r>
            <a:r>
              <a:rPr sz="1450" b="1" i="1" spc="-20" dirty="0">
                <a:latin typeface="Lucida Sans Unicode"/>
                <a:cs typeface="Lucida Sans Unicode"/>
              </a:rPr>
              <a:t>value</a:t>
            </a:r>
            <a:r>
              <a:rPr sz="1450" b="1" i="1" spc="-55" dirty="0">
                <a:latin typeface="Lucida Sans Unicode"/>
                <a:cs typeface="Lucida Sans Unicode"/>
              </a:rPr>
              <a:t> </a:t>
            </a:r>
            <a:r>
              <a:rPr sz="1450" b="1" i="1" dirty="0">
                <a:latin typeface="Lucida Sans Unicode"/>
                <a:cs typeface="Lucida Sans Unicode"/>
              </a:rPr>
              <a:t>=</a:t>
            </a:r>
            <a:r>
              <a:rPr sz="1450" b="1" i="1" spc="-20" dirty="0">
                <a:latin typeface="Lucida Sans Unicode"/>
                <a:cs typeface="Lucida Sans Unicode"/>
              </a:rPr>
              <a:t> </a:t>
            </a:r>
            <a:r>
              <a:rPr sz="1500" baseline="47222" dirty="0">
                <a:latin typeface="Cambria Math"/>
                <a:cs typeface="Cambria Math"/>
              </a:rPr>
              <a:t>Σ𝒀𝑾</a:t>
            </a:r>
            <a:r>
              <a:rPr sz="1500" spc="345" baseline="47222" dirty="0">
                <a:latin typeface="Cambria Math"/>
                <a:cs typeface="Cambria Math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=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500" baseline="47222" dirty="0">
                <a:latin typeface="Cambria Math"/>
                <a:cs typeface="Cambria Math"/>
              </a:rPr>
              <a:t>𝟏𝟐𝟓𝟎</a:t>
            </a:r>
            <a:r>
              <a:rPr sz="1500" spc="352" baseline="47222" dirty="0">
                <a:latin typeface="Cambria Math"/>
                <a:cs typeface="Cambria Math"/>
              </a:rPr>
              <a:t> </a:t>
            </a:r>
            <a:r>
              <a:rPr sz="1450" b="1" i="1" dirty="0">
                <a:latin typeface="Lucida Sans Unicode"/>
                <a:cs typeface="Lucida Sans Unicode"/>
              </a:rPr>
              <a:t>=</a:t>
            </a:r>
            <a:r>
              <a:rPr sz="1450" b="1" i="1" spc="-45" dirty="0">
                <a:latin typeface="Lucida Sans Unicode"/>
                <a:cs typeface="Lucida Sans Unicode"/>
              </a:rPr>
              <a:t> </a:t>
            </a:r>
            <a:r>
              <a:rPr sz="1450" b="1" i="1" spc="-10" dirty="0">
                <a:latin typeface="Lucida Sans Unicode"/>
                <a:cs typeface="Lucida Sans Unicode"/>
              </a:rPr>
              <a:t>27.78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668" y="5018913"/>
            <a:ext cx="7674609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Lucida Sans Unicode"/>
                <a:cs typeface="Lucida Sans Unicode"/>
              </a:rPr>
              <a:t>Decision: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Calculated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XY-</a:t>
            </a:r>
            <a:r>
              <a:rPr sz="1700" dirty="0">
                <a:latin typeface="Lucida Sans Unicode"/>
                <a:cs typeface="Lucida Sans Unicode"/>
              </a:rPr>
              <a:t>coordinate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value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(16.11,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27.78).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B </a:t>
            </a:r>
            <a:r>
              <a:rPr sz="1700" dirty="0">
                <a:latin typeface="Lucida Sans Unicode"/>
                <a:cs typeface="Lucida Sans Unicode"/>
              </a:rPr>
              <a:t>should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selected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best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because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calculated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XY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coordinate </a:t>
            </a:r>
            <a:r>
              <a:rPr sz="1700" dirty="0">
                <a:latin typeface="Lucida Sans Unicode"/>
                <a:cs typeface="Lucida Sans Unicode"/>
              </a:rPr>
              <a:t>value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nearer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given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XY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coordinate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value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(16.11,</a:t>
            </a:r>
            <a:r>
              <a:rPr sz="1700" b="1" spc="-6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27.78</a:t>
            </a:r>
            <a:r>
              <a:rPr sz="1700" b="1" spc="-65" dirty="0">
                <a:latin typeface="Lucida Sans Unicode"/>
                <a:cs typeface="Lucida Sans Unicode"/>
              </a:rPr>
              <a:t> </a:t>
            </a:r>
            <a:r>
              <a:rPr sz="1700" b="1" spc="-50" dirty="0">
                <a:latin typeface="Lucida Sans Unicode"/>
                <a:cs typeface="Lucida Sans Unicode"/>
              </a:rPr>
              <a:t>: </a:t>
            </a:r>
            <a:r>
              <a:rPr sz="1700" b="1" dirty="0">
                <a:latin typeface="Lucida Sans Unicode"/>
                <a:cs typeface="Lucida Sans Unicode"/>
              </a:rPr>
              <a:t>20,</a:t>
            </a:r>
            <a:r>
              <a:rPr sz="1700" b="1" spc="-15" dirty="0">
                <a:latin typeface="Lucida Sans Unicode"/>
                <a:cs typeface="Lucida Sans Unicode"/>
              </a:rPr>
              <a:t> </a:t>
            </a:r>
            <a:r>
              <a:rPr sz="1700" b="1" spc="-20" dirty="0">
                <a:latin typeface="Lucida Sans Unicode"/>
                <a:cs typeface="Lucida Sans Unicode"/>
              </a:rPr>
              <a:t>30).</a:t>
            </a:r>
            <a:endParaRPr sz="1700">
              <a:latin typeface="Lucida Sans Unicode"/>
              <a:cs typeface="Lucida Sans Unicode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7050" y="1390650"/>
          <a:ext cx="6794500" cy="2639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XY-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Coordinates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(in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miles)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135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Tons/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Year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(W)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R="42672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XW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YW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 rowSpan="4">
                  <a:txBody>
                    <a:bodyPr/>
                    <a:lstStyle/>
                    <a:p>
                      <a:pPr marL="593725" marR="585470" indent="7620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A B C D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438784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(10,</a:t>
                      </a: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20)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3232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10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4533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100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438784" algn="r">
                        <a:lnSpc>
                          <a:spcPts val="215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(20,</a:t>
                      </a: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30)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323215" algn="r">
                        <a:lnSpc>
                          <a:spcPts val="215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20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453390" algn="r">
                        <a:lnSpc>
                          <a:spcPts val="1964"/>
                        </a:lnSpc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400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ts val="1964"/>
                        </a:lnSpc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600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205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(5,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10)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  <a:spcBef>
                          <a:spcPts val="110"/>
                        </a:spcBef>
                      </a:pP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25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64"/>
                        </a:lnSpc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50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438784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(20,</a:t>
                      </a:r>
                      <a:r>
                        <a:rPr sz="18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40)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32321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10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453390" algn="r">
                        <a:lnSpc>
                          <a:spcPts val="1764"/>
                        </a:lnSpc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ts val="1764"/>
                        </a:lnSpc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400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Total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45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R="45974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725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R="4603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1250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324104"/>
            <a:ext cx="7084059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dirty="0">
                <a:solidFill>
                  <a:srgbClr val="006FC0"/>
                </a:solidFill>
              </a:rPr>
              <a:t>4.</a:t>
            </a:r>
            <a:r>
              <a:rPr sz="2200" spc="-60" dirty="0">
                <a:solidFill>
                  <a:srgbClr val="006FC0"/>
                </a:solidFill>
              </a:rPr>
              <a:t> </a:t>
            </a:r>
            <a:r>
              <a:rPr sz="2200" dirty="0">
                <a:solidFill>
                  <a:srgbClr val="006FC0"/>
                </a:solidFill>
              </a:rPr>
              <a:t>Least</a:t>
            </a:r>
            <a:r>
              <a:rPr sz="2200" spc="-65" dirty="0">
                <a:solidFill>
                  <a:srgbClr val="006FC0"/>
                </a:solidFill>
              </a:rPr>
              <a:t> </a:t>
            </a:r>
            <a:r>
              <a:rPr sz="2200" dirty="0">
                <a:solidFill>
                  <a:srgbClr val="006FC0"/>
                </a:solidFill>
              </a:rPr>
              <a:t>Cost</a:t>
            </a:r>
            <a:r>
              <a:rPr sz="2200" spc="-50" dirty="0">
                <a:solidFill>
                  <a:srgbClr val="006FC0"/>
                </a:solidFill>
              </a:rPr>
              <a:t> </a:t>
            </a:r>
            <a:r>
              <a:rPr sz="2200" dirty="0">
                <a:solidFill>
                  <a:srgbClr val="006FC0"/>
                </a:solidFill>
              </a:rPr>
              <a:t>/Locational</a:t>
            </a:r>
            <a:r>
              <a:rPr sz="2200" spc="-30" dirty="0">
                <a:solidFill>
                  <a:srgbClr val="006FC0"/>
                </a:solidFill>
              </a:rPr>
              <a:t> </a:t>
            </a:r>
            <a:r>
              <a:rPr sz="2200" spc="-10" dirty="0">
                <a:solidFill>
                  <a:srgbClr val="006FC0"/>
                </a:solidFill>
              </a:rPr>
              <a:t>Break-Even-</a:t>
            </a:r>
            <a:r>
              <a:rPr sz="2200" dirty="0">
                <a:solidFill>
                  <a:srgbClr val="006FC0"/>
                </a:solidFill>
              </a:rPr>
              <a:t>Analysis</a:t>
            </a:r>
            <a:r>
              <a:rPr sz="2200" spc="-65" dirty="0">
                <a:solidFill>
                  <a:srgbClr val="006FC0"/>
                </a:solidFill>
              </a:rPr>
              <a:t> </a:t>
            </a:r>
            <a:r>
              <a:rPr sz="2200" spc="-10" dirty="0">
                <a:solidFill>
                  <a:srgbClr val="006FC0"/>
                </a:solidFill>
              </a:rPr>
              <a:t>(BEA)</a:t>
            </a:r>
            <a:endParaRPr sz="2200"/>
          </a:p>
          <a:p>
            <a:pPr marL="12700">
              <a:lnSpc>
                <a:spcPts val="2375"/>
              </a:lnSpc>
            </a:pPr>
            <a:r>
              <a:rPr sz="2200" spc="-10" dirty="0">
                <a:solidFill>
                  <a:srgbClr val="006FC0"/>
                </a:solidFill>
              </a:rPr>
              <a:t>Method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923290"/>
            <a:ext cx="7776845" cy="484187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67335" marR="297815" indent="-255270" algn="just">
              <a:lnSpc>
                <a:spcPts val="1820"/>
              </a:lnSpc>
              <a:spcBef>
                <a:spcPts val="54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Least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/Locational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Break-</a:t>
            </a:r>
            <a:r>
              <a:rPr sz="1900" dirty="0">
                <a:latin typeface="Lucida Sans Unicode"/>
                <a:cs typeface="Lucida Sans Unicode"/>
              </a:rPr>
              <a:t>even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analysis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cost- 	</a:t>
            </a:r>
            <a:r>
              <a:rPr sz="1900" dirty="0">
                <a:latin typeface="Lucida Sans Unicode"/>
                <a:cs typeface="Lucida Sans Unicode"/>
              </a:rPr>
              <a:t>volume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analysis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make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economic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comparison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location 	alternatives.</a:t>
            </a:r>
            <a:endParaRPr sz="1900">
              <a:latin typeface="Lucida Sans Unicode"/>
              <a:cs typeface="Lucida Sans Unicode"/>
            </a:endParaRPr>
          </a:p>
          <a:p>
            <a:pPr marL="268605" marR="111760" indent="-256540">
              <a:lnSpc>
                <a:spcPct val="80100"/>
              </a:lnSpc>
              <a:spcBef>
                <a:spcPts val="43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identifying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fixed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variable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graphing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them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for </a:t>
            </a:r>
            <a:r>
              <a:rPr sz="1900" dirty="0">
                <a:latin typeface="Lucida Sans Unicode"/>
                <a:cs typeface="Lucida Sans Unicode"/>
              </a:rPr>
              <a:t>each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location,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determine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provides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lowest cost.</a:t>
            </a:r>
            <a:endParaRPr sz="1900">
              <a:latin typeface="Lucida Sans Unicode"/>
              <a:cs typeface="Lucida Sans Unicode"/>
            </a:endParaRPr>
          </a:p>
          <a:p>
            <a:pPr marL="268605" marR="297180" indent="-256540">
              <a:lnSpc>
                <a:spcPct val="80000"/>
              </a:lnSpc>
              <a:spcBef>
                <a:spcPts val="395"/>
              </a:spcBef>
              <a:buFont typeface="Wingdings 3"/>
              <a:buChar char=""/>
              <a:tabLst>
                <a:tab pos="268605" algn="l"/>
                <a:tab pos="344805" algn="l"/>
              </a:tabLst>
            </a:pPr>
            <a:r>
              <a:rPr sz="13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1900" dirty="0">
                <a:latin typeface="Lucida Sans Unicode"/>
                <a:cs typeface="Lucida Sans Unicode"/>
              </a:rPr>
              <a:t>It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particularly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useful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when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manager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wants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to </a:t>
            </a:r>
            <a:r>
              <a:rPr sz="1900" dirty="0">
                <a:latin typeface="Lucida Sans Unicode"/>
                <a:cs typeface="Lucida Sans Unicode"/>
              </a:rPr>
              <a:t>define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ranges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over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each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alternative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best.</a:t>
            </a:r>
            <a:endParaRPr sz="1900">
              <a:latin typeface="Lucida Sans Unicode"/>
              <a:cs typeface="Lucida Sans Unicode"/>
            </a:endParaRPr>
          </a:p>
          <a:p>
            <a:pPr marL="268605" marR="205740" indent="-256540">
              <a:lnSpc>
                <a:spcPts val="1820"/>
              </a:lnSpc>
              <a:spcBef>
                <a:spcPts val="384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Locational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break-</a:t>
            </a:r>
            <a:r>
              <a:rPr sz="1900" dirty="0">
                <a:latin typeface="Lucida Sans Unicode"/>
                <a:cs typeface="Lucida Sans Unicode"/>
              </a:rPr>
              <a:t>even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analysis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done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mathematically</a:t>
            </a:r>
            <a:r>
              <a:rPr sz="1900" spc="-25" dirty="0">
                <a:latin typeface="Lucida Sans Unicode"/>
                <a:cs typeface="Lucida Sans Unicode"/>
              </a:rPr>
              <a:t> or </a:t>
            </a:r>
            <a:r>
              <a:rPr sz="1900" spc="-10" dirty="0">
                <a:latin typeface="Lucida Sans Unicode"/>
                <a:cs typeface="Lucida Sans Unicode"/>
              </a:rPr>
              <a:t>graphically.</a:t>
            </a:r>
            <a:endParaRPr sz="1900">
              <a:latin typeface="Lucida Sans Unicode"/>
              <a:cs typeface="Lucida Sans Unicode"/>
            </a:endParaRPr>
          </a:p>
          <a:p>
            <a:pPr marL="268605" marR="34290" indent="-256540">
              <a:lnSpc>
                <a:spcPts val="1830"/>
              </a:lnSpc>
              <a:spcBef>
                <a:spcPts val="40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graphic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approach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advantage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providing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range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volume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over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each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location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preferable.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steps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to </a:t>
            </a:r>
            <a:r>
              <a:rPr sz="1900" dirty="0">
                <a:latin typeface="Lucida Sans Unicode"/>
                <a:cs typeface="Lucida Sans Unicode"/>
              </a:rPr>
              <a:t>locational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break-</a:t>
            </a:r>
            <a:r>
              <a:rPr sz="1900" dirty="0">
                <a:latin typeface="Lucida Sans Unicode"/>
                <a:cs typeface="Lucida Sans Unicode"/>
              </a:rPr>
              <a:t>even analysis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follows:</a:t>
            </a:r>
            <a:endParaRPr sz="1900">
              <a:latin typeface="Lucida Sans Unicode"/>
              <a:cs typeface="Lucida Sans Unicode"/>
            </a:endParaRPr>
          </a:p>
          <a:p>
            <a:pPr marL="360045">
              <a:lnSpc>
                <a:spcPts val="2195"/>
              </a:lnSpc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9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1: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Determine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fixed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variable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each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location.</a:t>
            </a:r>
            <a:endParaRPr sz="1900">
              <a:latin typeface="Lucida Sans Unicode"/>
              <a:cs typeface="Lucida Sans Unicode"/>
            </a:endParaRPr>
          </a:p>
          <a:p>
            <a:pPr marL="702945" marR="269875" indent="-343535">
              <a:lnSpc>
                <a:spcPct val="80000"/>
              </a:lnSpc>
              <a:spcBef>
                <a:spcPts val="425"/>
              </a:spcBef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9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2:</a:t>
            </a:r>
            <a:r>
              <a:rPr sz="19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Plot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total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each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location,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vertical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axis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graph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annual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volume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horizontal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axis.</a:t>
            </a:r>
            <a:endParaRPr sz="1900">
              <a:latin typeface="Lucida Sans Unicode"/>
              <a:cs typeface="Lucida Sans Unicode"/>
            </a:endParaRPr>
          </a:p>
          <a:p>
            <a:pPr marL="360045">
              <a:lnSpc>
                <a:spcPts val="2005"/>
              </a:lnSpc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9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3:</a:t>
            </a:r>
            <a:r>
              <a:rPr sz="19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Select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location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lowest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total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</a:t>
            </a:r>
            <a:endParaRPr sz="1900">
              <a:latin typeface="Lucida Sans Unicode"/>
              <a:cs typeface="Lucida Sans Unicode"/>
            </a:endParaRPr>
          </a:p>
          <a:p>
            <a:pPr marL="702945">
              <a:lnSpc>
                <a:spcPts val="2050"/>
              </a:lnSpc>
            </a:pPr>
            <a:r>
              <a:rPr sz="1900" dirty="0">
                <a:latin typeface="Lucida Sans Unicode"/>
                <a:cs typeface="Lucida Sans Unicode"/>
              </a:rPr>
              <a:t>expected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volume.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56691"/>
            <a:ext cx="78886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b="1" dirty="0">
                <a:latin typeface="Lucida Sans Unicode"/>
                <a:cs typeface="Lucida Sans Unicode"/>
              </a:rPr>
              <a:t>Example:</a:t>
            </a:r>
            <a:r>
              <a:rPr sz="1800" b="1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Lalu,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owner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Hallmark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Shopping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Mall,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considering </a:t>
            </a:r>
            <a:r>
              <a:rPr sz="1800" dirty="0">
                <a:latin typeface="Lucida Sans Unicode"/>
                <a:cs typeface="Lucida Sans Unicode"/>
              </a:rPr>
              <a:t>three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locations-</a:t>
            </a:r>
            <a:r>
              <a:rPr sz="1800" dirty="0">
                <a:latin typeface="Lucida Sans Unicode"/>
                <a:cs typeface="Lucida Sans Unicode"/>
              </a:rPr>
              <a:t>Lajimpat,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Baneshwor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Boudha.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wishes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find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most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economical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location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expected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volume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2,000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units </a:t>
            </a:r>
            <a:r>
              <a:rPr sz="1800" dirty="0">
                <a:latin typeface="Lucida Sans Unicode"/>
                <a:cs typeface="Lucida Sans Unicode"/>
              </a:rPr>
              <a:t>per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year.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3179191"/>
            <a:ext cx="7492365" cy="225234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800" b="1" spc="-10" dirty="0">
                <a:latin typeface="Lucida Sans Unicode"/>
                <a:cs typeface="Lucida Sans Unicode"/>
              </a:rPr>
              <a:t>Solution</a:t>
            </a:r>
            <a:endParaRPr sz="18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each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three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locations,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cost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calculated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2000 </a:t>
            </a:r>
            <a:r>
              <a:rPr sz="1800" dirty="0">
                <a:latin typeface="Lucida Sans Unicode"/>
                <a:cs typeface="Lucida Sans Unicode"/>
              </a:rPr>
              <a:t>units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volume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production.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latin typeface="Lucida Sans Unicode"/>
                <a:cs typeface="Lucida Sans Unicode"/>
              </a:rPr>
              <a:t>We</a:t>
            </a:r>
            <a:r>
              <a:rPr sz="1800" spc="-10" dirty="0">
                <a:latin typeface="Lucida Sans Unicode"/>
                <a:cs typeface="Lucida Sans Unicode"/>
              </a:rPr>
              <a:t> know,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Total</a:t>
            </a:r>
            <a:r>
              <a:rPr sz="18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cost</a:t>
            </a:r>
            <a:r>
              <a:rPr sz="18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=</a:t>
            </a:r>
            <a:r>
              <a:rPr sz="1800" b="1" spc="-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Fixed</a:t>
            </a:r>
            <a:r>
              <a:rPr sz="18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cost</a:t>
            </a:r>
            <a:r>
              <a:rPr sz="1800" b="1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+ Cost</a:t>
            </a:r>
            <a:r>
              <a:rPr sz="1800" b="1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per</a:t>
            </a:r>
            <a:r>
              <a:rPr sz="18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unit</a:t>
            </a:r>
            <a:r>
              <a:rPr sz="1800" b="1" spc="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×</a:t>
            </a:r>
            <a:r>
              <a:rPr sz="18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Volume</a:t>
            </a:r>
            <a:r>
              <a:rPr sz="18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1800" b="1" spc="-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production.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b="1" dirty="0">
                <a:latin typeface="Lucida Sans Unicode"/>
                <a:cs typeface="Lucida Sans Unicode"/>
              </a:rPr>
              <a:t>For</a:t>
            </a:r>
            <a:r>
              <a:rPr sz="1800" b="1" spc="-20" dirty="0">
                <a:latin typeface="Lucida Sans Unicode"/>
                <a:cs typeface="Lucida Sans Unicode"/>
              </a:rPr>
              <a:t> </a:t>
            </a:r>
            <a:r>
              <a:rPr sz="1800" b="1" spc="-10" dirty="0">
                <a:latin typeface="Lucida Sans Unicode"/>
                <a:cs typeface="Lucida Sans Unicode"/>
              </a:rPr>
              <a:t>Lajimpat,</a:t>
            </a:r>
            <a:endParaRPr sz="1800">
              <a:latin typeface="Lucida Sans Unicode"/>
              <a:cs typeface="Lucida Sans Unicode"/>
            </a:endParaRPr>
          </a:p>
          <a:p>
            <a:pPr marL="817244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cost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=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$ 30000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+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$75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×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2000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=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$</a:t>
            </a:r>
            <a:r>
              <a:rPr sz="1800" spc="-10" dirty="0">
                <a:latin typeface="Lucida Sans Unicode"/>
                <a:cs typeface="Lucida Sans Unicode"/>
              </a:rPr>
              <a:t> 180,000</a:t>
            </a:r>
            <a:endParaRPr sz="1800">
              <a:latin typeface="Lucida Sans Unicode"/>
              <a:cs typeface="Lucida Sans Unicod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1670050"/>
          <a:ext cx="7467600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796925">
                        <a:lnSpc>
                          <a:spcPts val="185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Fixed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cost($)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Variable</a:t>
                      </a:r>
                      <a:r>
                        <a:rPr sz="1700" b="1" spc="-5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cost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($)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36195">
                        <a:lnSpc>
                          <a:spcPts val="185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Lajimpat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700" spc="-10" dirty="0">
                          <a:latin typeface="Lucida Sans Unicode"/>
                          <a:cs typeface="Lucida Sans Unicode"/>
                        </a:rPr>
                        <a:t>30,000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700" spc="-25" dirty="0">
                          <a:latin typeface="Lucida Sans Unicode"/>
                          <a:cs typeface="Lucida Sans Unicode"/>
                        </a:rPr>
                        <a:t>75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36195">
                        <a:lnSpc>
                          <a:spcPts val="185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Baneshwor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700" spc="-10" dirty="0">
                          <a:latin typeface="Lucida Sans Unicode"/>
                          <a:cs typeface="Lucida Sans Unicode"/>
                        </a:rPr>
                        <a:t>60,000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700" spc="-25" dirty="0">
                          <a:latin typeface="Lucida Sans Unicode"/>
                          <a:cs typeface="Lucida Sans Unicode"/>
                        </a:rPr>
                        <a:t>45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36195">
                        <a:lnSpc>
                          <a:spcPts val="185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Boudha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700" spc="-10" dirty="0">
                          <a:latin typeface="Lucida Sans Unicode"/>
                          <a:cs typeface="Lucida Sans Unicode"/>
                        </a:rPr>
                        <a:t>1,10,000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700" spc="-25" dirty="0">
                          <a:latin typeface="Lucida Sans Unicode"/>
                          <a:cs typeface="Lucida Sans Unicode"/>
                        </a:rPr>
                        <a:t>25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67715"/>
            <a:ext cx="7108825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ts val="2035"/>
              </a:lnSpc>
              <a:spcBef>
                <a:spcPts val="1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For</a:t>
            </a:r>
            <a:r>
              <a:rPr sz="1700" b="1" spc="-25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latin typeface="Lucida Sans Unicode"/>
                <a:cs typeface="Lucida Sans Unicode"/>
              </a:rPr>
              <a:t>Baneshwor,</a:t>
            </a:r>
            <a:endParaRPr sz="1700">
              <a:latin typeface="Lucida Sans Unicode"/>
              <a:cs typeface="Lucida Sans Unicode"/>
            </a:endParaRPr>
          </a:p>
          <a:p>
            <a:pPr marL="817244">
              <a:lnSpc>
                <a:spcPts val="2035"/>
              </a:lnSpc>
            </a:pPr>
            <a:r>
              <a:rPr sz="1700" dirty="0">
                <a:latin typeface="Lucida Sans Unicode"/>
                <a:cs typeface="Lucida Sans Unicode"/>
              </a:rPr>
              <a:t>Total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$60000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+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$45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×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2000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$150,000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35"/>
              </a:lnSpc>
              <a:spcBef>
                <a:spcPts val="203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For</a:t>
            </a:r>
            <a:r>
              <a:rPr sz="1700" b="1" spc="-25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latin typeface="Lucida Sans Unicode"/>
                <a:cs typeface="Lucida Sans Unicode"/>
              </a:rPr>
              <a:t>Boudha,</a:t>
            </a:r>
            <a:endParaRPr sz="1700">
              <a:latin typeface="Lucida Sans Unicode"/>
              <a:cs typeface="Lucida Sans Unicode"/>
            </a:endParaRPr>
          </a:p>
          <a:p>
            <a:pPr marL="817244">
              <a:lnSpc>
                <a:spcPts val="2035"/>
              </a:lnSpc>
            </a:pPr>
            <a:r>
              <a:rPr sz="1700" dirty="0">
                <a:latin typeface="Lucida Sans Unicode"/>
                <a:cs typeface="Lucida Sans Unicode"/>
              </a:rPr>
              <a:t>Total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$110000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+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$25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×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2000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$</a:t>
            </a:r>
            <a:r>
              <a:rPr sz="1700" spc="-10" dirty="0">
                <a:latin typeface="Lucida Sans Unicode"/>
                <a:cs typeface="Lucida Sans Unicode"/>
              </a:rPr>
              <a:t> 160,000</a:t>
            </a:r>
            <a:endParaRPr sz="17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80100"/>
              </a:lnSpc>
              <a:spcBef>
                <a:spcPts val="2435"/>
              </a:spcBef>
            </a:pPr>
            <a:r>
              <a:rPr sz="1700" dirty="0">
                <a:latin typeface="Lucida Sans Unicode"/>
                <a:cs typeface="Lucida Sans Unicode"/>
              </a:rPr>
              <a:t>Hence,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expected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volume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2000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units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year,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Baneshwor </a:t>
            </a:r>
            <a:r>
              <a:rPr sz="1700" dirty="0">
                <a:latin typeface="Lucida Sans Unicode"/>
                <a:cs typeface="Lucida Sans Unicode"/>
              </a:rPr>
              <a:t>provides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lowest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location.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So,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Baneshwor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selected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best </a:t>
            </a:r>
            <a:r>
              <a:rPr sz="1700" spc="-10" dirty="0">
                <a:latin typeface="Lucida Sans Unicode"/>
                <a:cs typeface="Lucida Sans Unicode"/>
              </a:rPr>
              <a:t>location.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02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Calculating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Cross-</a:t>
            </a:r>
            <a:r>
              <a:rPr sz="1700" dirty="0">
                <a:latin typeface="Lucida Sans Unicode"/>
                <a:cs typeface="Lucida Sans Unicode"/>
              </a:rPr>
              <a:t>Over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Point</a:t>
            </a:r>
            <a:endParaRPr sz="1700">
              <a:latin typeface="Lucida Sans Unicode"/>
              <a:cs typeface="Lucida Sans Unicode"/>
            </a:endParaRPr>
          </a:p>
          <a:p>
            <a:pPr marL="268605" marR="3183890" indent="-256540">
              <a:lnSpc>
                <a:spcPct val="100000"/>
              </a:lnSpc>
              <a:spcBef>
                <a:spcPts val="202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817244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For</a:t>
            </a:r>
            <a:r>
              <a:rPr sz="1700" b="1" spc="-2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Lajimpat</a:t>
            </a:r>
            <a:r>
              <a:rPr sz="1700" b="1" spc="-5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and</a:t>
            </a:r>
            <a:r>
              <a:rPr sz="1700" b="1" spc="-35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latin typeface="Lucida Sans Unicode"/>
                <a:cs typeface="Lucida Sans Unicode"/>
              </a:rPr>
              <a:t>Baneshwor 	</a:t>
            </a:r>
            <a:r>
              <a:rPr sz="1700" dirty="0">
                <a:latin typeface="Lucida Sans Unicode"/>
                <a:cs typeface="Lucida Sans Unicode"/>
              </a:rPr>
              <a:t>30000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+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75x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60000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+ </a:t>
            </a:r>
            <a:r>
              <a:rPr sz="1700" spc="-25" dirty="0">
                <a:latin typeface="Lucida Sans Unicode"/>
                <a:cs typeface="Lucida Sans Unicode"/>
              </a:rPr>
              <a:t>45x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7253" y="3779596"/>
            <a:ext cx="3149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5" dirty="0">
                <a:latin typeface="Lucida Sans Unicode"/>
                <a:cs typeface="Lucida Sans Unicode"/>
              </a:rPr>
              <a:t>or,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8982" y="3779596"/>
            <a:ext cx="1670685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>
              <a:lnSpc>
                <a:spcPts val="2035"/>
              </a:lnSpc>
              <a:spcBef>
                <a:spcPts val="105"/>
              </a:spcBef>
            </a:pPr>
            <a:r>
              <a:rPr sz="1700" dirty="0">
                <a:latin typeface="Lucida Sans Unicode"/>
                <a:cs typeface="Lucida Sans Unicode"/>
              </a:rPr>
              <a:t>30x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30000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ts val="2035"/>
              </a:lnSpc>
            </a:pPr>
            <a:r>
              <a:rPr sz="1700" dirty="0">
                <a:latin typeface="Lucida Sans Unicode"/>
                <a:cs typeface="Lucida Sans Unicode"/>
              </a:rPr>
              <a:t>x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1000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units.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4554092"/>
            <a:ext cx="4067175" cy="54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ts val="2035"/>
              </a:lnSpc>
              <a:spcBef>
                <a:spcPts val="1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For</a:t>
            </a:r>
            <a:r>
              <a:rPr sz="1700" b="1" spc="-3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Baneshwor</a:t>
            </a:r>
            <a:r>
              <a:rPr sz="1700" b="1" spc="-5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and</a:t>
            </a:r>
            <a:r>
              <a:rPr sz="1700" b="1" spc="-35" dirty="0">
                <a:latin typeface="Lucida Sans Unicode"/>
                <a:cs typeface="Lucida Sans Unicode"/>
              </a:rPr>
              <a:t> </a:t>
            </a:r>
            <a:r>
              <a:rPr sz="1700" b="1" spc="-10" dirty="0">
                <a:latin typeface="Lucida Sans Unicode"/>
                <a:cs typeface="Lucida Sans Unicode"/>
              </a:rPr>
              <a:t>Boudha</a:t>
            </a:r>
            <a:endParaRPr sz="1700">
              <a:latin typeface="Lucida Sans Unicode"/>
              <a:cs typeface="Lucida Sans Unicode"/>
            </a:endParaRPr>
          </a:p>
          <a:p>
            <a:pPr marL="817244">
              <a:lnSpc>
                <a:spcPts val="2035"/>
              </a:lnSpc>
            </a:pPr>
            <a:r>
              <a:rPr sz="1700" dirty="0">
                <a:latin typeface="Lucida Sans Unicode"/>
                <a:cs typeface="Lucida Sans Unicode"/>
              </a:rPr>
              <a:t>60000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+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45x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110000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+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25x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4310" y="5070728"/>
            <a:ext cx="3149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Lucida Sans Unicode"/>
                <a:cs typeface="Lucida Sans Unicode"/>
              </a:rPr>
              <a:t>or,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2154" y="5070728"/>
            <a:ext cx="184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1700" dirty="0">
                <a:latin typeface="Lucida Sans Unicode"/>
                <a:cs typeface="Lucida Sans Unicode"/>
              </a:rPr>
              <a:t>20x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50000</a:t>
            </a:r>
            <a:endParaRPr sz="1700">
              <a:latin typeface="Lucida Sans Unicode"/>
              <a:cs typeface="Lucida Sans Unicode"/>
            </a:endParaRPr>
          </a:p>
          <a:p>
            <a:pPr marL="257810">
              <a:lnSpc>
                <a:spcPts val="2035"/>
              </a:lnSpc>
            </a:pPr>
            <a:r>
              <a:rPr sz="1700" dirty="0">
                <a:latin typeface="Lucida Sans Unicode"/>
                <a:cs typeface="Lucida Sans Unicode"/>
              </a:rPr>
              <a:t>x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2500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units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85126"/>
            <a:ext cx="8618220" cy="5973445"/>
            <a:chOff x="0" y="885126"/>
            <a:chExt cx="8618220" cy="5973445"/>
          </a:xfrm>
        </p:grpSpPr>
        <p:sp>
          <p:nvSpPr>
            <p:cNvPr id="3" name="object 3"/>
            <p:cNvSpPr/>
            <p:nvPr/>
          </p:nvSpPr>
          <p:spPr>
            <a:xfrm>
              <a:off x="761999" y="892428"/>
              <a:ext cx="7848600" cy="5051425"/>
            </a:xfrm>
            <a:custGeom>
              <a:avLst/>
              <a:gdLst/>
              <a:ahLst/>
              <a:cxnLst/>
              <a:rect l="l" t="t" r="r" b="b"/>
              <a:pathLst>
                <a:path w="7848600" h="5051425">
                  <a:moveTo>
                    <a:pt x="0" y="5051171"/>
                  </a:moveTo>
                  <a:lnTo>
                    <a:pt x="7848600" y="5051171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5051171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3473" y="1104518"/>
              <a:ext cx="1270" cy="4533265"/>
            </a:xfrm>
            <a:custGeom>
              <a:avLst/>
              <a:gdLst/>
              <a:ahLst/>
              <a:cxnLst/>
              <a:rect l="l" t="t" r="r" b="b"/>
              <a:pathLst>
                <a:path w="1269" h="4533265">
                  <a:moveTo>
                    <a:pt x="0" y="0"/>
                  </a:moveTo>
                  <a:lnTo>
                    <a:pt x="888" y="4532972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7723" y="5333618"/>
              <a:ext cx="6538595" cy="50800"/>
            </a:xfrm>
            <a:custGeom>
              <a:avLst/>
              <a:gdLst/>
              <a:ahLst/>
              <a:cxnLst/>
              <a:rect l="l" t="t" r="r" b="b"/>
              <a:pathLst>
                <a:path w="6538595" h="50800">
                  <a:moveTo>
                    <a:pt x="6461886" y="0"/>
                  </a:moveTo>
                  <a:lnTo>
                    <a:pt x="6487286" y="25399"/>
                  </a:lnTo>
                  <a:lnTo>
                    <a:pt x="6461886" y="50799"/>
                  </a:lnTo>
                  <a:lnTo>
                    <a:pt x="6515988" y="32765"/>
                  </a:lnTo>
                  <a:lnTo>
                    <a:pt x="6487413" y="32765"/>
                  </a:lnTo>
                  <a:lnTo>
                    <a:pt x="6487413" y="18160"/>
                  </a:lnTo>
                  <a:lnTo>
                    <a:pt x="6516369" y="18160"/>
                  </a:lnTo>
                  <a:lnTo>
                    <a:pt x="6461886" y="0"/>
                  </a:lnTo>
                  <a:close/>
                </a:path>
                <a:path w="6538595" h="50800">
                  <a:moveTo>
                    <a:pt x="6480048" y="18160"/>
                  </a:moveTo>
                  <a:lnTo>
                    <a:pt x="0" y="18160"/>
                  </a:lnTo>
                  <a:lnTo>
                    <a:pt x="0" y="32765"/>
                  </a:lnTo>
                  <a:lnTo>
                    <a:pt x="6479920" y="32765"/>
                  </a:lnTo>
                  <a:lnTo>
                    <a:pt x="6487286" y="25399"/>
                  </a:lnTo>
                  <a:lnTo>
                    <a:pt x="6480048" y="18160"/>
                  </a:lnTo>
                  <a:close/>
                </a:path>
                <a:path w="6538595" h="50800">
                  <a:moveTo>
                    <a:pt x="6516369" y="18160"/>
                  </a:moveTo>
                  <a:lnTo>
                    <a:pt x="6487413" y="18160"/>
                  </a:lnTo>
                  <a:lnTo>
                    <a:pt x="6487413" y="32765"/>
                  </a:lnTo>
                  <a:lnTo>
                    <a:pt x="6515988" y="32765"/>
                  </a:lnTo>
                  <a:lnTo>
                    <a:pt x="6538086" y="25399"/>
                  </a:lnTo>
                  <a:lnTo>
                    <a:pt x="6516369" y="18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0602" y="1320419"/>
              <a:ext cx="226695" cy="3819525"/>
            </a:xfrm>
            <a:custGeom>
              <a:avLst/>
              <a:gdLst/>
              <a:ahLst/>
              <a:cxnLst/>
              <a:rect l="l" t="t" r="r" b="b"/>
              <a:pathLst>
                <a:path w="226694" h="3819525">
                  <a:moveTo>
                    <a:pt x="5715" y="3819525"/>
                  </a:moveTo>
                  <a:lnTo>
                    <a:pt x="219964" y="3819525"/>
                  </a:lnTo>
                </a:path>
                <a:path w="226694" h="3819525">
                  <a:moveTo>
                    <a:pt x="5715" y="3580637"/>
                  </a:moveTo>
                  <a:lnTo>
                    <a:pt x="219964" y="3581527"/>
                  </a:lnTo>
                </a:path>
                <a:path w="226694" h="3819525">
                  <a:moveTo>
                    <a:pt x="1905" y="3362325"/>
                  </a:moveTo>
                  <a:lnTo>
                    <a:pt x="216154" y="3362325"/>
                  </a:lnTo>
                </a:path>
                <a:path w="226694" h="3819525">
                  <a:moveTo>
                    <a:pt x="5715" y="3143249"/>
                  </a:moveTo>
                  <a:lnTo>
                    <a:pt x="219964" y="3143249"/>
                  </a:lnTo>
                </a:path>
                <a:path w="226694" h="3819525">
                  <a:moveTo>
                    <a:pt x="5715" y="2914649"/>
                  </a:moveTo>
                  <a:lnTo>
                    <a:pt x="219964" y="2914649"/>
                  </a:lnTo>
                </a:path>
                <a:path w="226694" h="3819525">
                  <a:moveTo>
                    <a:pt x="1905" y="2695574"/>
                  </a:moveTo>
                  <a:lnTo>
                    <a:pt x="216154" y="2695574"/>
                  </a:lnTo>
                </a:path>
                <a:path w="226694" h="3819525">
                  <a:moveTo>
                    <a:pt x="1905" y="2456687"/>
                  </a:moveTo>
                  <a:lnTo>
                    <a:pt x="216154" y="2456687"/>
                  </a:lnTo>
                </a:path>
                <a:path w="226694" h="3819525">
                  <a:moveTo>
                    <a:pt x="1905" y="2247900"/>
                  </a:moveTo>
                  <a:lnTo>
                    <a:pt x="216154" y="2247900"/>
                  </a:lnTo>
                </a:path>
                <a:path w="226694" h="3819525">
                  <a:moveTo>
                    <a:pt x="889" y="1999488"/>
                  </a:moveTo>
                  <a:lnTo>
                    <a:pt x="215265" y="1999488"/>
                  </a:lnTo>
                </a:path>
                <a:path w="226694" h="3819525">
                  <a:moveTo>
                    <a:pt x="4699" y="1800225"/>
                  </a:moveTo>
                  <a:lnTo>
                    <a:pt x="219075" y="1800225"/>
                  </a:lnTo>
                </a:path>
                <a:path w="226694" h="3819525">
                  <a:moveTo>
                    <a:pt x="4699" y="1581911"/>
                  </a:moveTo>
                  <a:lnTo>
                    <a:pt x="219075" y="1581911"/>
                  </a:lnTo>
                </a:path>
                <a:path w="226694" h="3819525">
                  <a:moveTo>
                    <a:pt x="889" y="1362836"/>
                  </a:moveTo>
                  <a:lnTo>
                    <a:pt x="215265" y="1362836"/>
                  </a:lnTo>
                </a:path>
                <a:path w="226694" h="3819525">
                  <a:moveTo>
                    <a:pt x="12319" y="1134236"/>
                  </a:moveTo>
                  <a:lnTo>
                    <a:pt x="226695" y="1134236"/>
                  </a:lnTo>
                </a:path>
                <a:path w="226694" h="3819525">
                  <a:moveTo>
                    <a:pt x="12319" y="895350"/>
                  </a:moveTo>
                  <a:lnTo>
                    <a:pt x="226695" y="895350"/>
                  </a:lnTo>
                </a:path>
                <a:path w="226694" h="3819525">
                  <a:moveTo>
                    <a:pt x="8509" y="676275"/>
                  </a:moveTo>
                  <a:lnTo>
                    <a:pt x="222885" y="676275"/>
                  </a:lnTo>
                </a:path>
                <a:path w="226694" h="3819525">
                  <a:moveTo>
                    <a:pt x="3810" y="437388"/>
                  </a:moveTo>
                  <a:lnTo>
                    <a:pt x="218059" y="437388"/>
                  </a:lnTo>
                </a:path>
                <a:path w="226694" h="3819525">
                  <a:moveTo>
                    <a:pt x="3810" y="238886"/>
                  </a:moveTo>
                  <a:lnTo>
                    <a:pt x="218059" y="238886"/>
                  </a:lnTo>
                </a:path>
                <a:path w="226694" h="3819525">
                  <a:moveTo>
                    <a:pt x="0" y="0"/>
                  </a:moveTo>
                  <a:lnTo>
                    <a:pt x="214249" y="0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1569" y="5284342"/>
              <a:ext cx="796290" cy="149860"/>
            </a:xfrm>
            <a:custGeom>
              <a:avLst/>
              <a:gdLst/>
              <a:ahLst/>
              <a:cxnLst/>
              <a:rect l="l" t="t" r="r" b="b"/>
              <a:pathLst>
                <a:path w="796290" h="149860">
                  <a:moveTo>
                    <a:pt x="0" y="0"/>
                  </a:moveTo>
                  <a:lnTo>
                    <a:pt x="0" y="149478"/>
                  </a:lnTo>
                </a:path>
                <a:path w="796290" h="149860">
                  <a:moveTo>
                    <a:pt x="796163" y="0"/>
                  </a:moveTo>
                  <a:lnTo>
                    <a:pt x="796163" y="149478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75860" y="5284342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478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72023" y="5284342"/>
              <a:ext cx="1565910" cy="149860"/>
            </a:xfrm>
            <a:custGeom>
              <a:avLst/>
              <a:gdLst/>
              <a:ahLst/>
              <a:cxnLst/>
              <a:rect l="l" t="t" r="r" b="b"/>
              <a:pathLst>
                <a:path w="1565910" h="149860">
                  <a:moveTo>
                    <a:pt x="0" y="0"/>
                  </a:moveTo>
                  <a:lnTo>
                    <a:pt x="0" y="149478"/>
                  </a:lnTo>
                </a:path>
                <a:path w="1565910" h="149860">
                  <a:moveTo>
                    <a:pt x="769492" y="0"/>
                  </a:moveTo>
                  <a:lnTo>
                    <a:pt x="769492" y="149478"/>
                  </a:lnTo>
                </a:path>
                <a:path w="1565910" h="149860">
                  <a:moveTo>
                    <a:pt x="1565655" y="0"/>
                  </a:moveTo>
                  <a:lnTo>
                    <a:pt x="1565655" y="149478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15808" y="5284342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478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09417" y="5419750"/>
            <a:ext cx="332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Ebrima"/>
                <a:cs typeface="Ebrima"/>
              </a:rPr>
              <a:t>500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3969" y="5054346"/>
            <a:ext cx="735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Ebrima"/>
                <a:cs typeface="Ebrima"/>
              </a:rPr>
              <a:t>$</a:t>
            </a:r>
            <a:r>
              <a:rPr sz="1400" b="1" spc="-10" dirty="0">
                <a:latin typeface="Ebrima"/>
                <a:cs typeface="Ebrima"/>
              </a:rPr>
              <a:t> 10,000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763" y="1230630"/>
            <a:ext cx="842644" cy="360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Ebrima"/>
                <a:cs typeface="Ebrima"/>
              </a:rPr>
              <a:t>$</a:t>
            </a:r>
            <a:r>
              <a:rPr sz="1400" b="1" spc="-10" dirty="0">
                <a:latin typeface="Ebrima"/>
                <a:cs typeface="Ebrima"/>
              </a:rPr>
              <a:t> 180,000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</a:pPr>
            <a:endParaRPr sz="1400">
              <a:latin typeface="Ebrima"/>
              <a:cs typeface="Ebrima"/>
            </a:endParaRPr>
          </a:p>
          <a:p>
            <a:pPr marL="13335">
              <a:lnSpc>
                <a:spcPct val="100000"/>
              </a:lnSpc>
            </a:pPr>
            <a:r>
              <a:rPr sz="1400" b="1" dirty="0">
                <a:latin typeface="Ebrima"/>
                <a:cs typeface="Ebrima"/>
              </a:rPr>
              <a:t>$</a:t>
            </a:r>
            <a:r>
              <a:rPr sz="1400" b="1" spc="-10" dirty="0">
                <a:latin typeface="Ebrima"/>
                <a:cs typeface="Ebrima"/>
              </a:rPr>
              <a:t> 160,000</a:t>
            </a:r>
            <a:endParaRPr sz="1400">
              <a:latin typeface="Ebrima"/>
              <a:cs typeface="Ebrima"/>
            </a:endParaRPr>
          </a:p>
          <a:p>
            <a:pPr marL="15875">
              <a:lnSpc>
                <a:spcPct val="100000"/>
              </a:lnSpc>
              <a:spcBef>
                <a:spcPts val="190"/>
              </a:spcBef>
            </a:pPr>
            <a:r>
              <a:rPr sz="1400" b="1" dirty="0">
                <a:latin typeface="Ebrima"/>
                <a:cs typeface="Ebrima"/>
              </a:rPr>
              <a:t>$</a:t>
            </a:r>
            <a:r>
              <a:rPr sz="1400" b="1" spc="-10" dirty="0">
                <a:latin typeface="Ebrima"/>
                <a:cs typeface="Ebrima"/>
              </a:rPr>
              <a:t> 150,000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4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Ebrima"/>
                <a:cs typeface="Ebrima"/>
              </a:rPr>
              <a:t>$</a:t>
            </a:r>
            <a:r>
              <a:rPr sz="1400" b="1" spc="-10" dirty="0">
                <a:latin typeface="Ebrima"/>
                <a:cs typeface="Ebrima"/>
              </a:rPr>
              <a:t> 130,000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Ebrima"/>
                <a:cs typeface="Ebrima"/>
              </a:rPr>
              <a:t>$</a:t>
            </a:r>
            <a:r>
              <a:rPr sz="1400" b="1" spc="-10" dirty="0">
                <a:latin typeface="Ebrima"/>
                <a:cs typeface="Ebrima"/>
              </a:rPr>
              <a:t> 110,000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785"/>
              </a:spcBef>
            </a:pPr>
            <a:endParaRPr sz="1400">
              <a:latin typeface="Ebrima"/>
              <a:cs typeface="Ebrima"/>
            </a:endParaRPr>
          </a:p>
          <a:p>
            <a:pPr marR="8890" algn="r">
              <a:lnSpc>
                <a:spcPct val="100000"/>
              </a:lnSpc>
            </a:pPr>
            <a:r>
              <a:rPr sz="1400" b="1" spc="-10" dirty="0">
                <a:latin typeface="Ebrima"/>
                <a:cs typeface="Ebrima"/>
              </a:rPr>
              <a:t>80,000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Ebrima"/>
              <a:cs typeface="Ebrima"/>
            </a:endParaRPr>
          </a:p>
          <a:p>
            <a:pPr marR="6350" algn="r">
              <a:lnSpc>
                <a:spcPct val="100000"/>
              </a:lnSpc>
            </a:pPr>
            <a:r>
              <a:rPr sz="1400" b="1" spc="-10" dirty="0">
                <a:latin typeface="Ebrima"/>
                <a:cs typeface="Ebrima"/>
              </a:rPr>
              <a:t>60,000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</a:pP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Ebrima"/>
              <a:cs typeface="Ebrima"/>
            </a:endParaRPr>
          </a:p>
          <a:p>
            <a:pPr marR="5080" algn="r">
              <a:lnSpc>
                <a:spcPct val="100000"/>
              </a:lnSpc>
            </a:pPr>
            <a:r>
              <a:rPr sz="1400" b="1" dirty="0">
                <a:latin typeface="Ebrima"/>
                <a:cs typeface="Ebrima"/>
              </a:rPr>
              <a:t>$</a:t>
            </a:r>
            <a:r>
              <a:rPr sz="1400" b="1" spc="-10" dirty="0">
                <a:latin typeface="Ebrima"/>
                <a:cs typeface="Ebrima"/>
              </a:rPr>
              <a:t> 30,000</a:t>
            </a:r>
            <a:endParaRPr sz="1400">
              <a:latin typeface="Ebrima"/>
              <a:cs typeface="Ebri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17534" y="997521"/>
            <a:ext cx="4530725" cy="4392930"/>
            <a:chOff x="2117534" y="997521"/>
            <a:chExt cx="4530725" cy="4392930"/>
          </a:xfrm>
        </p:grpSpPr>
        <p:sp>
          <p:nvSpPr>
            <p:cNvPr id="15" name="object 15"/>
            <p:cNvSpPr/>
            <p:nvPr/>
          </p:nvSpPr>
          <p:spPr>
            <a:xfrm>
              <a:off x="2133473" y="1320418"/>
              <a:ext cx="4509770" cy="0"/>
            </a:xfrm>
            <a:custGeom>
              <a:avLst/>
              <a:gdLst/>
              <a:ahLst/>
              <a:cxnLst/>
              <a:rect l="l" t="t" r="r" b="b"/>
              <a:pathLst>
                <a:path w="4509770">
                  <a:moveTo>
                    <a:pt x="0" y="0"/>
                  </a:moveTo>
                  <a:lnTo>
                    <a:pt x="4509516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34362" y="1004823"/>
              <a:ext cx="3436620" cy="3677920"/>
            </a:xfrm>
            <a:custGeom>
              <a:avLst/>
              <a:gdLst/>
              <a:ahLst/>
              <a:cxnLst/>
              <a:rect l="l" t="t" r="r" b="b"/>
              <a:pathLst>
                <a:path w="3436620" h="3677920">
                  <a:moveTo>
                    <a:pt x="0" y="3677920"/>
                  </a:moveTo>
                  <a:lnTo>
                    <a:pt x="3436239" y="0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72532" y="1320418"/>
              <a:ext cx="0" cy="4038600"/>
            </a:xfrm>
            <a:custGeom>
              <a:avLst/>
              <a:gdLst/>
              <a:ahLst/>
              <a:cxnLst/>
              <a:rect l="l" t="t" r="r" b="b"/>
              <a:pathLst>
                <a:path h="4038600">
                  <a:moveTo>
                    <a:pt x="0" y="40386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4837" y="1175638"/>
              <a:ext cx="4371975" cy="2840355"/>
            </a:xfrm>
            <a:custGeom>
              <a:avLst/>
              <a:gdLst/>
              <a:ahLst/>
              <a:cxnLst/>
              <a:rect l="l" t="t" r="r" b="b"/>
              <a:pathLst>
                <a:path w="4371975" h="2840354">
                  <a:moveTo>
                    <a:pt x="8636" y="2840355"/>
                  </a:moveTo>
                  <a:lnTo>
                    <a:pt x="4371467" y="0"/>
                  </a:lnTo>
                </a:path>
                <a:path w="4371975" h="2840354">
                  <a:moveTo>
                    <a:pt x="0" y="1726691"/>
                  </a:moveTo>
                  <a:lnTo>
                    <a:pt x="4248658" y="172465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0209" y="1748726"/>
              <a:ext cx="2130014" cy="281908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698239" y="1463547"/>
              <a:ext cx="2343150" cy="3921760"/>
            </a:xfrm>
            <a:custGeom>
              <a:avLst/>
              <a:gdLst/>
              <a:ahLst/>
              <a:cxnLst/>
              <a:rect l="l" t="t" r="r" b="b"/>
              <a:pathLst>
                <a:path w="2343150" h="3921760">
                  <a:moveTo>
                    <a:pt x="0" y="1562227"/>
                  </a:moveTo>
                  <a:lnTo>
                    <a:pt x="888" y="3893185"/>
                  </a:lnTo>
                </a:path>
                <a:path w="2343150" h="3921760">
                  <a:moveTo>
                    <a:pt x="2342769" y="3921632"/>
                  </a:moveTo>
                  <a:lnTo>
                    <a:pt x="2342769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57298" y="4875783"/>
              <a:ext cx="1441450" cy="51435"/>
            </a:xfrm>
            <a:custGeom>
              <a:avLst/>
              <a:gdLst/>
              <a:ahLst/>
              <a:cxnLst/>
              <a:rect l="l" t="t" r="r" b="b"/>
              <a:pathLst>
                <a:path w="1441450" h="51435">
                  <a:moveTo>
                    <a:pt x="1364741" y="635"/>
                  </a:moveTo>
                  <a:lnTo>
                    <a:pt x="1382898" y="18791"/>
                  </a:lnTo>
                  <a:lnTo>
                    <a:pt x="1390141" y="18796"/>
                  </a:lnTo>
                  <a:lnTo>
                    <a:pt x="1390141" y="33401"/>
                  </a:lnTo>
                  <a:lnTo>
                    <a:pt x="1382775" y="33401"/>
                  </a:lnTo>
                  <a:lnTo>
                    <a:pt x="1364741" y="51435"/>
                  </a:lnTo>
                  <a:lnTo>
                    <a:pt x="1419115" y="33401"/>
                  </a:lnTo>
                  <a:lnTo>
                    <a:pt x="1390141" y="33401"/>
                  </a:lnTo>
                  <a:lnTo>
                    <a:pt x="1419128" y="33396"/>
                  </a:lnTo>
                  <a:lnTo>
                    <a:pt x="1440941" y="26162"/>
                  </a:lnTo>
                  <a:lnTo>
                    <a:pt x="1364741" y="635"/>
                  </a:lnTo>
                  <a:close/>
                </a:path>
                <a:path w="1441450" h="51435">
                  <a:moveTo>
                    <a:pt x="76200" y="0"/>
                  </a:moveTo>
                  <a:lnTo>
                    <a:pt x="0" y="25273"/>
                  </a:lnTo>
                  <a:lnTo>
                    <a:pt x="76072" y="50800"/>
                  </a:lnTo>
                  <a:lnTo>
                    <a:pt x="58006" y="32643"/>
                  </a:lnTo>
                  <a:lnTo>
                    <a:pt x="50800" y="32639"/>
                  </a:lnTo>
                  <a:lnTo>
                    <a:pt x="50800" y="18034"/>
                  </a:lnTo>
                  <a:lnTo>
                    <a:pt x="58165" y="18034"/>
                  </a:lnTo>
                  <a:lnTo>
                    <a:pt x="76200" y="0"/>
                  </a:lnTo>
                  <a:close/>
                </a:path>
                <a:path w="1441450" h="51435">
                  <a:moveTo>
                    <a:pt x="1390141" y="26035"/>
                  </a:moveTo>
                  <a:lnTo>
                    <a:pt x="1382780" y="33396"/>
                  </a:lnTo>
                  <a:lnTo>
                    <a:pt x="1390141" y="33401"/>
                  </a:lnTo>
                  <a:lnTo>
                    <a:pt x="1390141" y="26035"/>
                  </a:lnTo>
                  <a:close/>
                </a:path>
                <a:path w="1441450" h="51435">
                  <a:moveTo>
                    <a:pt x="58161" y="18038"/>
                  </a:moveTo>
                  <a:lnTo>
                    <a:pt x="50800" y="25400"/>
                  </a:lnTo>
                  <a:lnTo>
                    <a:pt x="58006" y="32643"/>
                  </a:lnTo>
                  <a:lnTo>
                    <a:pt x="1382780" y="33396"/>
                  </a:lnTo>
                  <a:lnTo>
                    <a:pt x="1390141" y="26035"/>
                  </a:lnTo>
                  <a:lnTo>
                    <a:pt x="1382898" y="18791"/>
                  </a:lnTo>
                  <a:lnTo>
                    <a:pt x="58161" y="18038"/>
                  </a:lnTo>
                  <a:close/>
                </a:path>
                <a:path w="1441450" h="51435">
                  <a:moveTo>
                    <a:pt x="50800" y="25400"/>
                  </a:moveTo>
                  <a:lnTo>
                    <a:pt x="50800" y="32639"/>
                  </a:lnTo>
                  <a:lnTo>
                    <a:pt x="58006" y="32643"/>
                  </a:lnTo>
                  <a:lnTo>
                    <a:pt x="50800" y="25400"/>
                  </a:lnTo>
                  <a:close/>
                </a:path>
                <a:path w="1441450" h="51435">
                  <a:moveTo>
                    <a:pt x="1382898" y="18791"/>
                  </a:moveTo>
                  <a:lnTo>
                    <a:pt x="1390141" y="26035"/>
                  </a:lnTo>
                  <a:lnTo>
                    <a:pt x="1390141" y="18796"/>
                  </a:lnTo>
                  <a:lnTo>
                    <a:pt x="1382898" y="18791"/>
                  </a:lnTo>
                  <a:close/>
                </a:path>
                <a:path w="1441450" h="51435">
                  <a:moveTo>
                    <a:pt x="50800" y="18034"/>
                  </a:moveTo>
                  <a:lnTo>
                    <a:pt x="50800" y="25400"/>
                  </a:lnTo>
                  <a:lnTo>
                    <a:pt x="58161" y="18038"/>
                  </a:lnTo>
                  <a:lnTo>
                    <a:pt x="50800" y="18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38729" y="4907026"/>
            <a:ext cx="88963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Lajimpat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35" dirty="0">
                <a:latin typeface="Arial"/>
                <a:cs typeface="Arial"/>
              </a:rPr>
              <a:t>is </a:t>
            </a:r>
            <a:r>
              <a:rPr sz="1300" b="1" spc="-20" dirty="0">
                <a:latin typeface="Arial"/>
                <a:cs typeface="Arial"/>
              </a:rPr>
              <a:t>best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31514" y="4875784"/>
            <a:ext cx="2272665" cy="51435"/>
          </a:xfrm>
          <a:custGeom>
            <a:avLst/>
            <a:gdLst/>
            <a:ahLst/>
            <a:cxnLst/>
            <a:rect l="l" t="t" r="r" b="b"/>
            <a:pathLst>
              <a:path w="2272665" h="51435">
                <a:moveTo>
                  <a:pt x="76200" y="635"/>
                </a:moveTo>
                <a:lnTo>
                  <a:pt x="0" y="26162"/>
                </a:lnTo>
                <a:lnTo>
                  <a:pt x="76200" y="51435"/>
                </a:lnTo>
                <a:lnTo>
                  <a:pt x="58165" y="33401"/>
                </a:lnTo>
                <a:lnTo>
                  <a:pt x="50800" y="33401"/>
                </a:lnTo>
                <a:lnTo>
                  <a:pt x="50800" y="18796"/>
                </a:lnTo>
                <a:lnTo>
                  <a:pt x="58041" y="18793"/>
                </a:lnTo>
                <a:lnTo>
                  <a:pt x="76200" y="635"/>
                </a:lnTo>
                <a:close/>
              </a:path>
              <a:path w="2272665" h="51435">
                <a:moveTo>
                  <a:pt x="2250584" y="18034"/>
                </a:moveTo>
                <a:lnTo>
                  <a:pt x="2221611" y="18034"/>
                </a:lnTo>
                <a:lnTo>
                  <a:pt x="2221611" y="32639"/>
                </a:lnTo>
                <a:lnTo>
                  <a:pt x="2214369" y="32641"/>
                </a:lnTo>
                <a:lnTo>
                  <a:pt x="2196211" y="50800"/>
                </a:lnTo>
                <a:lnTo>
                  <a:pt x="2272411" y="25273"/>
                </a:lnTo>
                <a:lnTo>
                  <a:pt x="2250584" y="18034"/>
                </a:lnTo>
                <a:close/>
              </a:path>
              <a:path w="2272665" h="51435">
                <a:moveTo>
                  <a:pt x="50800" y="26035"/>
                </a:moveTo>
                <a:lnTo>
                  <a:pt x="50800" y="33401"/>
                </a:lnTo>
                <a:lnTo>
                  <a:pt x="58163" y="33398"/>
                </a:lnTo>
                <a:lnTo>
                  <a:pt x="50800" y="26035"/>
                </a:lnTo>
                <a:close/>
              </a:path>
              <a:path w="2272665" h="51435">
                <a:moveTo>
                  <a:pt x="58163" y="33398"/>
                </a:moveTo>
                <a:lnTo>
                  <a:pt x="50800" y="33401"/>
                </a:lnTo>
                <a:lnTo>
                  <a:pt x="58165" y="33401"/>
                </a:lnTo>
                <a:close/>
              </a:path>
              <a:path w="2272665" h="51435">
                <a:moveTo>
                  <a:pt x="2214247" y="18036"/>
                </a:moveTo>
                <a:lnTo>
                  <a:pt x="58038" y="18796"/>
                </a:lnTo>
                <a:lnTo>
                  <a:pt x="50800" y="26035"/>
                </a:lnTo>
                <a:lnTo>
                  <a:pt x="58163" y="33398"/>
                </a:lnTo>
                <a:lnTo>
                  <a:pt x="2214371" y="32639"/>
                </a:lnTo>
                <a:lnTo>
                  <a:pt x="2221611" y="25400"/>
                </a:lnTo>
                <a:lnTo>
                  <a:pt x="2214247" y="18036"/>
                </a:lnTo>
                <a:close/>
              </a:path>
              <a:path w="2272665" h="51435">
                <a:moveTo>
                  <a:pt x="2221611" y="25400"/>
                </a:moveTo>
                <a:lnTo>
                  <a:pt x="2214369" y="32641"/>
                </a:lnTo>
                <a:lnTo>
                  <a:pt x="2221611" y="32639"/>
                </a:lnTo>
                <a:lnTo>
                  <a:pt x="2221611" y="25400"/>
                </a:lnTo>
                <a:close/>
              </a:path>
              <a:path w="2272665" h="51435">
                <a:moveTo>
                  <a:pt x="58041" y="18793"/>
                </a:moveTo>
                <a:lnTo>
                  <a:pt x="50800" y="18796"/>
                </a:lnTo>
                <a:lnTo>
                  <a:pt x="50800" y="26035"/>
                </a:lnTo>
                <a:lnTo>
                  <a:pt x="58041" y="18793"/>
                </a:lnTo>
                <a:close/>
              </a:path>
              <a:path w="2272665" h="51435">
                <a:moveTo>
                  <a:pt x="2221611" y="18034"/>
                </a:moveTo>
                <a:lnTo>
                  <a:pt x="2214247" y="18036"/>
                </a:lnTo>
                <a:lnTo>
                  <a:pt x="2221611" y="25400"/>
                </a:lnTo>
                <a:lnTo>
                  <a:pt x="2221611" y="18034"/>
                </a:lnTo>
                <a:close/>
              </a:path>
              <a:path w="2272665" h="51435">
                <a:moveTo>
                  <a:pt x="2196211" y="0"/>
                </a:moveTo>
                <a:lnTo>
                  <a:pt x="2214247" y="18036"/>
                </a:lnTo>
                <a:lnTo>
                  <a:pt x="2250584" y="18034"/>
                </a:lnTo>
                <a:lnTo>
                  <a:pt x="21962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73448" y="4907660"/>
            <a:ext cx="11010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Baneshwor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is </a:t>
            </a:r>
            <a:r>
              <a:rPr sz="1300" b="1" spc="-20" dirty="0">
                <a:latin typeface="Arial"/>
                <a:cs typeface="Arial"/>
              </a:rPr>
              <a:t>best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75298" y="4876546"/>
            <a:ext cx="1441450" cy="51435"/>
          </a:xfrm>
          <a:custGeom>
            <a:avLst/>
            <a:gdLst/>
            <a:ahLst/>
            <a:cxnLst/>
            <a:rect l="l" t="t" r="r" b="b"/>
            <a:pathLst>
              <a:path w="1441450" h="51435">
                <a:moveTo>
                  <a:pt x="1364869" y="634"/>
                </a:moveTo>
                <a:lnTo>
                  <a:pt x="1382935" y="18791"/>
                </a:lnTo>
                <a:lnTo>
                  <a:pt x="1390269" y="18795"/>
                </a:lnTo>
                <a:lnTo>
                  <a:pt x="1390269" y="33400"/>
                </a:lnTo>
                <a:lnTo>
                  <a:pt x="1382957" y="33400"/>
                </a:lnTo>
                <a:lnTo>
                  <a:pt x="1364742" y="51434"/>
                </a:lnTo>
                <a:lnTo>
                  <a:pt x="1419206" y="33400"/>
                </a:lnTo>
                <a:lnTo>
                  <a:pt x="1390269" y="33400"/>
                </a:lnTo>
                <a:lnTo>
                  <a:pt x="1419219" y="33396"/>
                </a:lnTo>
                <a:lnTo>
                  <a:pt x="1441069" y="26161"/>
                </a:lnTo>
                <a:lnTo>
                  <a:pt x="1364869" y="634"/>
                </a:lnTo>
                <a:close/>
              </a:path>
              <a:path w="1441450" h="51435">
                <a:moveTo>
                  <a:pt x="76326" y="0"/>
                </a:moveTo>
                <a:lnTo>
                  <a:pt x="0" y="25399"/>
                </a:lnTo>
                <a:lnTo>
                  <a:pt x="76200" y="50799"/>
                </a:lnTo>
                <a:lnTo>
                  <a:pt x="58043" y="32643"/>
                </a:lnTo>
                <a:lnTo>
                  <a:pt x="50800" y="32638"/>
                </a:lnTo>
                <a:lnTo>
                  <a:pt x="50800" y="18033"/>
                </a:lnTo>
                <a:lnTo>
                  <a:pt x="58202" y="18033"/>
                </a:lnTo>
                <a:lnTo>
                  <a:pt x="76326" y="0"/>
                </a:lnTo>
                <a:close/>
              </a:path>
              <a:path w="1441450" h="51435">
                <a:moveTo>
                  <a:pt x="1390269" y="26161"/>
                </a:moveTo>
                <a:lnTo>
                  <a:pt x="1382961" y="33396"/>
                </a:lnTo>
                <a:lnTo>
                  <a:pt x="1390269" y="33400"/>
                </a:lnTo>
                <a:lnTo>
                  <a:pt x="1390269" y="26161"/>
                </a:lnTo>
                <a:close/>
              </a:path>
              <a:path w="1441450" h="51435">
                <a:moveTo>
                  <a:pt x="58198" y="18038"/>
                </a:moveTo>
                <a:lnTo>
                  <a:pt x="50800" y="25399"/>
                </a:lnTo>
                <a:lnTo>
                  <a:pt x="58043" y="32643"/>
                </a:lnTo>
                <a:lnTo>
                  <a:pt x="1382961" y="33396"/>
                </a:lnTo>
                <a:lnTo>
                  <a:pt x="1390269" y="26161"/>
                </a:lnTo>
                <a:lnTo>
                  <a:pt x="1382935" y="18791"/>
                </a:lnTo>
                <a:lnTo>
                  <a:pt x="58198" y="18038"/>
                </a:lnTo>
                <a:close/>
              </a:path>
              <a:path w="1441450" h="51435">
                <a:moveTo>
                  <a:pt x="50800" y="25399"/>
                </a:moveTo>
                <a:lnTo>
                  <a:pt x="50800" y="32638"/>
                </a:lnTo>
                <a:lnTo>
                  <a:pt x="58043" y="32643"/>
                </a:lnTo>
                <a:lnTo>
                  <a:pt x="50800" y="25399"/>
                </a:lnTo>
                <a:close/>
              </a:path>
              <a:path w="1441450" h="51435">
                <a:moveTo>
                  <a:pt x="1382935" y="18791"/>
                </a:moveTo>
                <a:lnTo>
                  <a:pt x="1390269" y="26161"/>
                </a:lnTo>
                <a:lnTo>
                  <a:pt x="1390269" y="18795"/>
                </a:lnTo>
                <a:lnTo>
                  <a:pt x="1382935" y="18791"/>
                </a:lnTo>
                <a:close/>
              </a:path>
              <a:path w="1441450" h="51435">
                <a:moveTo>
                  <a:pt x="50800" y="18033"/>
                </a:moveTo>
                <a:lnTo>
                  <a:pt x="50800" y="25399"/>
                </a:lnTo>
                <a:lnTo>
                  <a:pt x="58198" y="18038"/>
                </a:lnTo>
                <a:lnTo>
                  <a:pt x="50800" y="1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16046" y="4907660"/>
            <a:ext cx="437007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6275" marR="575310" indent="-230504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Boudha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35" dirty="0">
                <a:latin typeface="Arial"/>
                <a:cs typeface="Arial"/>
              </a:rPr>
              <a:t>is </a:t>
            </a:r>
            <a:r>
              <a:rPr sz="1300" b="1" spc="-20" dirty="0">
                <a:latin typeface="Arial"/>
                <a:cs typeface="Arial"/>
              </a:rPr>
              <a:t>best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  <a:tabLst>
                <a:tab pos="794385" algn="l"/>
                <a:tab pos="1596390" algn="l"/>
                <a:tab pos="2363470" algn="l"/>
                <a:tab pos="3167380" algn="l"/>
                <a:tab pos="3948429" algn="l"/>
              </a:tabLst>
            </a:pPr>
            <a:r>
              <a:rPr sz="1400" b="1" spc="-20" dirty="0">
                <a:latin typeface="Ebrima"/>
                <a:cs typeface="Ebrima"/>
              </a:rPr>
              <a:t>1000</a:t>
            </a:r>
            <a:r>
              <a:rPr sz="1400" b="1" dirty="0">
                <a:latin typeface="Ebrima"/>
                <a:cs typeface="Ebrima"/>
              </a:rPr>
              <a:t>	</a:t>
            </a:r>
            <a:r>
              <a:rPr sz="1400" b="1" spc="-20" dirty="0">
                <a:latin typeface="Ebrima"/>
                <a:cs typeface="Ebrima"/>
              </a:rPr>
              <a:t>1500</a:t>
            </a:r>
            <a:r>
              <a:rPr sz="1400" b="1" dirty="0">
                <a:latin typeface="Ebrima"/>
                <a:cs typeface="Ebrima"/>
              </a:rPr>
              <a:t>	</a:t>
            </a:r>
            <a:r>
              <a:rPr sz="1400" b="1" spc="-20" dirty="0">
                <a:latin typeface="Ebrima"/>
                <a:cs typeface="Ebrima"/>
              </a:rPr>
              <a:t>2000</a:t>
            </a:r>
            <a:r>
              <a:rPr sz="1400" b="1" dirty="0">
                <a:latin typeface="Ebrima"/>
                <a:cs typeface="Ebrima"/>
              </a:rPr>
              <a:t>	</a:t>
            </a:r>
            <a:r>
              <a:rPr sz="1400" b="1" spc="-20" dirty="0">
                <a:latin typeface="Ebrima"/>
                <a:cs typeface="Ebrima"/>
              </a:rPr>
              <a:t>2500</a:t>
            </a:r>
            <a:r>
              <a:rPr sz="1400" b="1" dirty="0">
                <a:latin typeface="Ebrima"/>
                <a:cs typeface="Ebrima"/>
              </a:rPr>
              <a:t>	</a:t>
            </a:r>
            <a:r>
              <a:rPr sz="1400" b="1" spc="-20" dirty="0">
                <a:latin typeface="Ebrima"/>
                <a:cs typeface="Ebrima"/>
              </a:rPr>
              <a:t>3000</a:t>
            </a:r>
            <a:r>
              <a:rPr sz="1400" b="1" dirty="0">
                <a:latin typeface="Ebrima"/>
                <a:cs typeface="Ebrima"/>
              </a:rPr>
              <a:t>	</a:t>
            </a:r>
            <a:r>
              <a:rPr sz="1400" b="1" spc="-20" dirty="0">
                <a:latin typeface="Ebrima"/>
                <a:cs typeface="Ebrima"/>
              </a:rPr>
              <a:t>3500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10890" y="5636463"/>
            <a:ext cx="3184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Expected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Volume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Production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Units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5404" y="2858374"/>
            <a:ext cx="281305" cy="1125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10" dirty="0">
                <a:latin typeface="Arial"/>
                <a:cs typeface="Arial"/>
              </a:rPr>
              <a:t>Total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Cost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41450" y="1060450"/>
          <a:ext cx="6172200" cy="3808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Volume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range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Lowest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cost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6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0-999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units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sz="1800" b="1" spc="-10" dirty="0">
                          <a:latin typeface="Lucida Sans Unicode"/>
                          <a:cs typeface="Lucida Sans Unicode"/>
                        </a:rPr>
                        <a:t>Lajimpat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165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1000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Units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La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Ba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635" algn="ctr">
                        <a:lnSpc>
                          <a:spcPts val="196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1001-2499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units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60"/>
                        </a:lnSpc>
                      </a:pPr>
                      <a:r>
                        <a:rPr sz="1800" b="1" spc="-10" dirty="0">
                          <a:latin typeface="Lucida Sans Unicode"/>
                          <a:cs typeface="Lucida Sans Unicode"/>
                        </a:rPr>
                        <a:t>Baneshwor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2500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Units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3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Ba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or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Bou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≥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2500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units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b="1" spc="-10" dirty="0">
                          <a:latin typeface="Lucida Sans Unicode"/>
                          <a:cs typeface="Lucida Sans Unicode"/>
                        </a:rPr>
                        <a:t>Boudha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5357" y="532841"/>
            <a:ext cx="4638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Lucida Sans Unicode"/>
                <a:cs typeface="Lucida Sans Unicode"/>
              </a:rPr>
              <a:t>Summarized</a:t>
            </a:r>
            <a:r>
              <a:rPr sz="1800" b="1" spc="-5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Table</a:t>
            </a:r>
            <a:r>
              <a:rPr sz="1800" b="1" spc="-5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for</a:t>
            </a:r>
            <a:r>
              <a:rPr sz="1800" b="1" spc="-4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Location</a:t>
            </a:r>
            <a:r>
              <a:rPr sz="1800" b="1" spc="-60" dirty="0">
                <a:latin typeface="Lucida Sans Unicode"/>
                <a:cs typeface="Lucida Sans Unicode"/>
              </a:rPr>
              <a:t> </a:t>
            </a:r>
            <a:r>
              <a:rPr sz="1800" b="1" spc="-10" dirty="0">
                <a:latin typeface="Lucida Sans Unicode"/>
                <a:cs typeface="Lucida Sans Unicode"/>
              </a:rPr>
              <a:t>Decisions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029970"/>
            <a:ext cx="7722870" cy="44069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7335" marR="537210" indent="-255270" algn="just">
              <a:lnSpc>
                <a:spcPct val="80000"/>
              </a:lnSpc>
              <a:spcBef>
                <a:spcPts val="509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Layout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physical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arrangement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plant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industrial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facility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in 	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selected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location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either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existing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one.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related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a 	</a:t>
            </a:r>
            <a:r>
              <a:rPr sz="1700" dirty="0">
                <a:latin typeface="Lucida Sans Unicode"/>
                <a:cs typeface="Lucida Sans Unicode"/>
              </a:rPr>
              <a:t>number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aspects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management.</a:t>
            </a:r>
            <a:endParaRPr sz="1700">
              <a:latin typeface="Lucida Sans Unicode"/>
              <a:cs typeface="Lucida Sans Unicode"/>
            </a:endParaRPr>
          </a:p>
          <a:p>
            <a:pPr marL="267335" marR="5080" indent="-255270" algn="just">
              <a:lnSpc>
                <a:spcPct val="801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Layout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method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allocation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department</a:t>
            </a:r>
            <a:r>
              <a:rPr sz="1700" b="1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upon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site,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workgroup 	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equipment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within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department,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workstations,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machines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stock- 	</a:t>
            </a:r>
            <a:r>
              <a:rPr sz="1700" dirty="0">
                <a:latin typeface="Lucida Sans Unicode"/>
                <a:cs typeface="Lucida Sans Unicode"/>
              </a:rPr>
              <a:t>holding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points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within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facilities.</a:t>
            </a:r>
            <a:endParaRPr sz="1700">
              <a:latin typeface="Lucida Sans Unicode"/>
              <a:cs typeface="Lucida Sans Unicode"/>
            </a:endParaRPr>
          </a:p>
          <a:p>
            <a:pPr marL="268605" marR="541655" indent="-256540">
              <a:lnSpc>
                <a:spcPts val="1630"/>
              </a:lnSpc>
              <a:spcBef>
                <a:spcPts val="118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Therefore,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concerned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configuration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department,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work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centers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equipment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conversion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81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plant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layout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important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due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following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reasons:</a:t>
            </a:r>
            <a:endParaRPr sz="1700">
              <a:latin typeface="Lucida Sans Unicode"/>
              <a:cs typeface="Lucida Sans Unicode"/>
            </a:endParaRPr>
          </a:p>
          <a:p>
            <a:pPr marL="588645" lvl="1" indent="-228600">
              <a:lnSpc>
                <a:spcPct val="100000"/>
              </a:lnSpc>
              <a:spcBef>
                <a:spcPts val="79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588645" algn="l"/>
              </a:tabLst>
            </a:pPr>
            <a:r>
              <a:rPr sz="1700" dirty="0">
                <a:latin typeface="Lucida Sans Unicode"/>
                <a:cs typeface="Lucida Sans Unicode"/>
              </a:rPr>
              <a:t>Proper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utilization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space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area.</a:t>
            </a:r>
            <a:endParaRPr sz="1700">
              <a:latin typeface="Lucida Sans Unicode"/>
              <a:cs typeface="Lucida Sans Unicode"/>
            </a:endParaRPr>
          </a:p>
          <a:p>
            <a:pPr marL="588645" lvl="1" indent="-228600">
              <a:lnSpc>
                <a:spcPct val="100000"/>
              </a:lnSpc>
              <a:spcBef>
                <a:spcPts val="7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588645" algn="l"/>
              </a:tabLst>
            </a:pPr>
            <a:r>
              <a:rPr sz="1700" dirty="0">
                <a:latin typeface="Lucida Sans Unicode"/>
                <a:cs typeface="Lucida Sans Unicode"/>
              </a:rPr>
              <a:t>Cost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minimization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resource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optimization.</a:t>
            </a:r>
            <a:endParaRPr sz="1700">
              <a:latin typeface="Lucida Sans Unicode"/>
              <a:cs typeface="Lucida Sans Unicode"/>
            </a:endParaRPr>
          </a:p>
          <a:p>
            <a:pPr marL="588645" lvl="1" indent="-228600">
              <a:lnSpc>
                <a:spcPct val="100000"/>
              </a:lnSpc>
              <a:spcBef>
                <a:spcPts val="79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588645" algn="l"/>
              </a:tabLst>
            </a:pPr>
            <a:r>
              <a:rPr sz="1700" dirty="0">
                <a:latin typeface="Lucida Sans Unicode"/>
                <a:cs typeface="Lucida Sans Unicode"/>
              </a:rPr>
              <a:t>Maintain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retain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quality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goods</a:t>
            </a:r>
            <a:r>
              <a:rPr sz="17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services.</a:t>
            </a:r>
            <a:endParaRPr sz="1700">
              <a:latin typeface="Lucida Sans Unicode"/>
              <a:cs typeface="Lucida Sans Unicode"/>
            </a:endParaRPr>
          </a:p>
          <a:p>
            <a:pPr marL="588645" lvl="1" indent="-228600">
              <a:lnSpc>
                <a:spcPct val="100000"/>
              </a:lnSpc>
              <a:spcBef>
                <a:spcPts val="7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58864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Simplification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work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complexity.</a:t>
            </a:r>
            <a:endParaRPr sz="1700">
              <a:latin typeface="Lucida Sans Unicode"/>
              <a:cs typeface="Lucida Sans Unicode"/>
            </a:endParaRPr>
          </a:p>
          <a:p>
            <a:pPr marL="588645" lvl="1" indent="-228600">
              <a:lnSpc>
                <a:spcPts val="1835"/>
              </a:lnSpc>
              <a:spcBef>
                <a:spcPts val="79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58864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Safety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quality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work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life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for</a:t>
            </a:r>
            <a:r>
              <a:rPr sz="17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human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non-human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physical</a:t>
            </a:r>
            <a:endParaRPr sz="1700">
              <a:latin typeface="Lucida Sans Unicode"/>
              <a:cs typeface="Lucida Sans Unicode"/>
            </a:endParaRPr>
          </a:p>
          <a:p>
            <a:pPr marL="588645">
              <a:lnSpc>
                <a:spcPts val="1835"/>
              </a:lnSpc>
            </a:pPr>
            <a:r>
              <a:rPr sz="1700" spc="-10" dirty="0">
                <a:latin typeface="Lucida Sans Unicode"/>
                <a:cs typeface="Lucida Sans Unicode"/>
              </a:rPr>
              <a:t>properties.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281940"/>
            <a:ext cx="3675888" cy="8945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368" y="1023874"/>
            <a:ext cx="14287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b="1" spc="-25" dirty="0">
                <a:solidFill>
                  <a:srgbClr val="2CA1BE"/>
                </a:solidFill>
                <a:latin typeface="Lucida Sans Unicode"/>
                <a:cs typeface="Lucida Sans Unicode"/>
              </a:rPr>
              <a:t>1.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953770"/>
            <a:ext cx="7917815" cy="442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>
              <a:lnSpc>
                <a:spcPts val="2035"/>
              </a:lnSpc>
              <a:spcBef>
                <a:spcPts val="105"/>
              </a:spcBef>
            </a:pP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Repetitive</a:t>
            </a:r>
            <a:r>
              <a:rPr sz="1700" b="1" spc="-5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Processing:</a:t>
            </a:r>
            <a:r>
              <a:rPr sz="1700" b="1" spc="-5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Product</a:t>
            </a:r>
            <a:r>
              <a:rPr sz="1700" b="1" spc="-5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Layouts</a:t>
            </a:r>
            <a:r>
              <a:rPr sz="1700" b="1" spc="-2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/</a:t>
            </a:r>
            <a:r>
              <a:rPr sz="1700" b="1" spc="-3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Line</a:t>
            </a:r>
            <a:r>
              <a:rPr sz="1700" b="1" spc="-5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Layout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"/>
              <a:buChar char="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layout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arrangement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facilities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equipment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same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sequence,</a:t>
            </a:r>
            <a:r>
              <a:rPr sz="17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order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needed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complete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each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unit</a:t>
            </a:r>
            <a:r>
              <a:rPr sz="1700" spc="5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product,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offered.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1835"/>
              </a:lnSpc>
              <a:buClr>
                <a:srgbClr val="2CA1BE"/>
              </a:buClr>
              <a:buSzPct val="67647"/>
              <a:buFont typeface="Wingdings"/>
              <a:buChar char="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layouts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used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</a:t>
            </a:r>
            <a:r>
              <a:rPr sz="17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achieve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smooth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rapid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flow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large</a:t>
            </a:r>
            <a:endParaRPr sz="1700">
              <a:latin typeface="Lucida Sans Unicode"/>
              <a:cs typeface="Lucida Sans Unicode"/>
            </a:endParaRPr>
          </a:p>
          <a:p>
            <a:pPr marL="268605">
              <a:lnSpc>
                <a:spcPts val="1830"/>
              </a:lnSpc>
              <a:tabLst>
                <a:tab pos="227393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volumes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goods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latin typeface="Lucida Sans Unicode"/>
                <a:cs typeface="Lucida Sans Unicode"/>
              </a:rPr>
              <a:t>through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system.</a:t>
            </a:r>
            <a:endParaRPr sz="1700">
              <a:latin typeface="Lucida Sans Unicode"/>
              <a:cs typeface="Lucida Sans Unicode"/>
            </a:endParaRPr>
          </a:p>
          <a:p>
            <a:pPr marL="268605" marR="328295" indent="-256540">
              <a:lnSpc>
                <a:spcPts val="1630"/>
              </a:lnSpc>
              <a:spcBef>
                <a:spcPts val="390"/>
              </a:spcBef>
              <a:buClr>
                <a:srgbClr val="2CA1BE"/>
              </a:buClr>
              <a:buSzPct val="67647"/>
              <a:buFont typeface="Wingdings"/>
              <a:buChar char=""/>
              <a:tabLst>
                <a:tab pos="268605" algn="l"/>
                <a:tab pos="5847080" algn="l"/>
              </a:tabLst>
            </a:pPr>
            <a:r>
              <a:rPr sz="1700" dirty="0">
                <a:latin typeface="Lucida Sans Unicode"/>
                <a:cs typeface="Lucida Sans Unicode"/>
              </a:rPr>
              <a:t>This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made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possible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highly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standardized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goods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allow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highly </a:t>
            </a:r>
            <a:r>
              <a:rPr sz="1700" dirty="0">
                <a:latin typeface="Lucida Sans Unicode"/>
                <a:cs typeface="Lucida Sans Unicode"/>
              </a:rPr>
              <a:t>standardized,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repetitive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processing.</a:t>
            </a:r>
            <a:endParaRPr sz="1700">
              <a:latin typeface="Lucida Sans Unicode"/>
              <a:cs typeface="Lucida Sans Unicode"/>
            </a:endParaRPr>
          </a:p>
          <a:p>
            <a:pPr marL="268605" marR="681355" indent="-256540">
              <a:lnSpc>
                <a:spcPts val="163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"/>
              <a:buChar char="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work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divided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into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series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standardized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tasks,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permitting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specialization</a:t>
            </a:r>
            <a:r>
              <a:rPr sz="17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equipment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division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labor.</a:t>
            </a:r>
            <a:endParaRPr sz="1700">
              <a:latin typeface="Lucida Sans Unicode"/>
              <a:cs typeface="Lucida Sans Unicode"/>
            </a:endParaRPr>
          </a:p>
          <a:p>
            <a:pPr marL="268605" marR="35560" indent="-256540">
              <a:lnSpc>
                <a:spcPct val="80000"/>
              </a:lnSpc>
              <a:spcBef>
                <a:spcPts val="425"/>
              </a:spcBef>
              <a:buClr>
                <a:srgbClr val="2CA1BE"/>
              </a:buClr>
              <a:buSzPct val="67647"/>
              <a:buFont typeface="Wingdings"/>
              <a:buChar char="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large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volumes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handled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by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these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systems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usually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make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it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economical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invest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substantial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sums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money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equipment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job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design.</a:t>
            </a:r>
            <a:endParaRPr sz="1700">
              <a:latin typeface="Lucida Sans Unicode"/>
              <a:cs typeface="Lucida Sans Unicode"/>
            </a:endParaRPr>
          </a:p>
          <a:p>
            <a:pPr marL="268605" marR="83185" indent="-256540">
              <a:lnSpc>
                <a:spcPct val="8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"/>
              <a:buChar char="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instance,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portion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manufacturing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required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sequence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cutting,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smoothing,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painting,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appropriate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pieces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of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equipment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would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be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arranged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that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same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sequence.</a:t>
            </a:r>
            <a:endParaRPr sz="1700">
              <a:latin typeface="Lucida Sans Unicode"/>
              <a:cs typeface="Lucida Sans Unicode"/>
            </a:endParaRPr>
          </a:p>
          <a:p>
            <a:pPr marL="268605" marR="251460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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because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each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item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follows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same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sequence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is </a:t>
            </a:r>
            <a:r>
              <a:rPr sz="1700" dirty="0">
                <a:latin typeface="Lucida Sans Unicode"/>
                <a:cs typeface="Lucida Sans Unicode"/>
              </a:rPr>
              <a:t>often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possible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utilize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fixed-path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material-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handling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equipment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such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conveyors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transport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items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between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operations.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buClr>
                <a:srgbClr val="2CA1BE"/>
              </a:buClr>
              <a:buSzPct val="67647"/>
              <a:buFont typeface="Wingdings"/>
              <a:buChar char=""/>
              <a:tabLst>
                <a:tab pos="268605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For</a:t>
            </a:r>
            <a:r>
              <a:rPr sz="1700" b="1" spc="-5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example:</a:t>
            </a:r>
            <a:r>
              <a:rPr sz="1700" b="1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automobiles,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sugar,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steel,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biscuit,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soap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etc.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companies.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164592"/>
            <a:ext cx="4614672" cy="10302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8255" y="544639"/>
            <a:ext cx="2385060" cy="840740"/>
            <a:chOff x="978255" y="544639"/>
            <a:chExt cx="2385060" cy="840740"/>
          </a:xfrm>
        </p:grpSpPr>
        <p:sp>
          <p:nvSpPr>
            <p:cNvPr id="3" name="object 3"/>
            <p:cNvSpPr/>
            <p:nvPr/>
          </p:nvSpPr>
          <p:spPr>
            <a:xfrm>
              <a:off x="978255" y="946276"/>
              <a:ext cx="658495" cy="50800"/>
            </a:xfrm>
            <a:custGeom>
              <a:avLst/>
              <a:gdLst/>
              <a:ahLst/>
              <a:cxnLst/>
              <a:rect l="l" t="t" r="r" b="b"/>
              <a:pathLst>
                <a:path w="658494" h="50800">
                  <a:moveTo>
                    <a:pt x="607466" y="0"/>
                  </a:moveTo>
                  <a:lnTo>
                    <a:pt x="607466" y="50800"/>
                  </a:lnTo>
                  <a:lnTo>
                    <a:pt x="645566" y="31750"/>
                  </a:lnTo>
                  <a:lnTo>
                    <a:pt x="620166" y="31750"/>
                  </a:lnTo>
                  <a:lnTo>
                    <a:pt x="620166" y="19050"/>
                  </a:lnTo>
                  <a:lnTo>
                    <a:pt x="645566" y="19050"/>
                  </a:lnTo>
                  <a:lnTo>
                    <a:pt x="607466" y="0"/>
                  </a:lnTo>
                  <a:close/>
                </a:path>
                <a:path w="658494" h="50800">
                  <a:moveTo>
                    <a:pt x="607466" y="19050"/>
                  </a:moveTo>
                  <a:lnTo>
                    <a:pt x="0" y="19050"/>
                  </a:lnTo>
                  <a:lnTo>
                    <a:pt x="0" y="31750"/>
                  </a:lnTo>
                  <a:lnTo>
                    <a:pt x="607466" y="31750"/>
                  </a:lnTo>
                  <a:lnTo>
                    <a:pt x="607466" y="19050"/>
                  </a:lnTo>
                  <a:close/>
                </a:path>
                <a:path w="658494" h="50800">
                  <a:moveTo>
                    <a:pt x="645566" y="19050"/>
                  </a:moveTo>
                  <a:lnTo>
                    <a:pt x="620166" y="19050"/>
                  </a:lnTo>
                  <a:lnTo>
                    <a:pt x="620166" y="31750"/>
                  </a:lnTo>
                  <a:lnTo>
                    <a:pt x="645566" y="31750"/>
                  </a:lnTo>
                  <a:lnTo>
                    <a:pt x="658266" y="25400"/>
                  </a:lnTo>
                  <a:lnTo>
                    <a:pt x="645566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0304" y="568451"/>
              <a:ext cx="1068324" cy="8168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4048" y="551941"/>
              <a:ext cx="1050290" cy="800100"/>
            </a:xfrm>
            <a:custGeom>
              <a:avLst/>
              <a:gdLst/>
              <a:ahLst/>
              <a:cxnLst/>
              <a:rect l="l" t="t" r="r" b="b"/>
              <a:pathLst>
                <a:path w="1050289" h="800100">
                  <a:moveTo>
                    <a:pt x="525144" y="0"/>
                  </a:moveTo>
                  <a:lnTo>
                    <a:pt x="471445" y="2064"/>
                  </a:lnTo>
                  <a:lnTo>
                    <a:pt x="419298" y="8125"/>
                  </a:lnTo>
                  <a:lnTo>
                    <a:pt x="368968" y="17980"/>
                  </a:lnTo>
                  <a:lnTo>
                    <a:pt x="320718" y="31428"/>
                  </a:lnTo>
                  <a:lnTo>
                    <a:pt x="274812" y="48268"/>
                  </a:lnTo>
                  <a:lnTo>
                    <a:pt x="231514" y="68298"/>
                  </a:lnTo>
                  <a:lnTo>
                    <a:pt x="191088" y="91318"/>
                  </a:lnTo>
                  <a:lnTo>
                    <a:pt x="153797" y="117125"/>
                  </a:lnTo>
                  <a:lnTo>
                    <a:pt x="119905" y="145519"/>
                  </a:lnTo>
                  <a:lnTo>
                    <a:pt x="89676" y="176299"/>
                  </a:lnTo>
                  <a:lnTo>
                    <a:pt x="63374" y="209262"/>
                  </a:lnTo>
                  <a:lnTo>
                    <a:pt x="41263" y="244209"/>
                  </a:lnTo>
                  <a:lnTo>
                    <a:pt x="23606" y="280936"/>
                  </a:lnTo>
                  <a:lnTo>
                    <a:pt x="10667" y="319244"/>
                  </a:lnTo>
                  <a:lnTo>
                    <a:pt x="2710" y="358931"/>
                  </a:lnTo>
                  <a:lnTo>
                    <a:pt x="0" y="399796"/>
                  </a:lnTo>
                  <a:lnTo>
                    <a:pt x="2710" y="440682"/>
                  </a:lnTo>
                  <a:lnTo>
                    <a:pt x="10667" y="480389"/>
                  </a:lnTo>
                  <a:lnTo>
                    <a:pt x="23606" y="518714"/>
                  </a:lnTo>
                  <a:lnTo>
                    <a:pt x="41263" y="555456"/>
                  </a:lnTo>
                  <a:lnTo>
                    <a:pt x="63374" y="590414"/>
                  </a:lnTo>
                  <a:lnTo>
                    <a:pt x="89676" y="623388"/>
                  </a:lnTo>
                  <a:lnTo>
                    <a:pt x="119905" y="654176"/>
                  </a:lnTo>
                  <a:lnTo>
                    <a:pt x="153797" y="682577"/>
                  </a:lnTo>
                  <a:lnTo>
                    <a:pt x="191088" y="708390"/>
                  </a:lnTo>
                  <a:lnTo>
                    <a:pt x="231514" y="731413"/>
                  </a:lnTo>
                  <a:lnTo>
                    <a:pt x="274812" y="751446"/>
                  </a:lnTo>
                  <a:lnTo>
                    <a:pt x="320718" y="768288"/>
                  </a:lnTo>
                  <a:lnTo>
                    <a:pt x="368968" y="781737"/>
                  </a:lnTo>
                  <a:lnTo>
                    <a:pt x="419298" y="791593"/>
                  </a:lnTo>
                  <a:lnTo>
                    <a:pt x="471445" y="797654"/>
                  </a:lnTo>
                  <a:lnTo>
                    <a:pt x="525144" y="799719"/>
                  </a:lnTo>
                  <a:lnTo>
                    <a:pt x="578844" y="797654"/>
                  </a:lnTo>
                  <a:lnTo>
                    <a:pt x="630991" y="791593"/>
                  </a:lnTo>
                  <a:lnTo>
                    <a:pt x="681321" y="781737"/>
                  </a:lnTo>
                  <a:lnTo>
                    <a:pt x="729571" y="768288"/>
                  </a:lnTo>
                  <a:lnTo>
                    <a:pt x="775477" y="751446"/>
                  </a:lnTo>
                  <a:lnTo>
                    <a:pt x="818775" y="731413"/>
                  </a:lnTo>
                  <a:lnTo>
                    <a:pt x="859201" y="708390"/>
                  </a:lnTo>
                  <a:lnTo>
                    <a:pt x="896492" y="682577"/>
                  </a:lnTo>
                  <a:lnTo>
                    <a:pt x="930384" y="654176"/>
                  </a:lnTo>
                  <a:lnTo>
                    <a:pt x="960613" y="623388"/>
                  </a:lnTo>
                  <a:lnTo>
                    <a:pt x="986915" y="590414"/>
                  </a:lnTo>
                  <a:lnTo>
                    <a:pt x="1009026" y="555456"/>
                  </a:lnTo>
                  <a:lnTo>
                    <a:pt x="1026683" y="518714"/>
                  </a:lnTo>
                  <a:lnTo>
                    <a:pt x="1039622" y="480389"/>
                  </a:lnTo>
                  <a:lnTo>
                    <a:pt x="1047579" y="440682"/>
                  </a:lnTo>
                  <a:lnTo>
                    <a:pt x="1050289" y="399796"/>
                  </a:lnTo>
                  <a:lnTo>
                    <a:pt x="1047579" y="358931"/>
                  </a:lnTo>
                  <a:lnTo>
                    <a:pt x="1039622" y="319244"/>
                  </a:lnTo>
                  <a:lnTo>
                    <a:pt x="1026683" y="280936"/>
                  </a:lnTo>
                  <a:lnTo>
                    <a:pt x="1009026" y="244209"/>
                  </a:lnTo>
                  <a:lnTo>
                    <a:pt x="986915" y="209262"/>
                  </a:lnTo>
                  <a:lnTo>
                    <a:pt x="960613" y="176299"/>
                  </a:lnTo>
                  <a:lnTo>
                    <a:pt x="930384" y="145519"/>
                  </a:lnTo>
                  <a:lnTo>
                    <a:pt x="896492" y="117125"/>
                  </a:lnTo>
                  <a:lnTo>
                    <a:pt x="859201" y="91318"/>
                  </a:lnTo>
                  <a:lnTo>
                    <a:pt x="818775" y="68298"/>
                  </a:lnTo>
                  <a:lnTo>
                    <a:pt x="775477" y="48268"/>
                  </a:lnTo>
                  <a:lnTo>
                    <a:pt x="729571" y="31428"/>
                  </a:lnTo>
                  <a:lnTo>
                    <a:pt x="681321" y="17980"/>
                  </a:lnTo>
                  <a:lnTo>
                    <a:pt x="630991" y="8125"/>
                  </a:lnTo>
                  <a:lnTo>
                    <a:pt x="578844" y="2064"/>
                  </a:lnTo>
                  <a:lnTo>
                    <a:pt x="525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4048" y="551941"/>
              <a:ext cx="1050290" cy="800100"/>
            </a:xfrm>
            <a:custGeom>
              <a:avLst/>
              <a:gdLst/>
              <a:ahLst/>
              <a:cxnLst/>
              <a:rect l="l" t="t" r="r" b="b"/>
              <a:pathLst>
                <a:path w="1050289" h="800100">
                  <a:moveTo>
                    <a:pt x="0" y="399796"/>
                  </a:moveTo>
                  <a:lnTo>
                    <a:pt x="2710" y="358931"/>
                  </a:lnTo>
                  <a:lnTo>
                    <a:pt x="10667" y="319244"/>
                  </a:lnTo>
                  <a:lnTo>
                    <a:pt x="23606" y="280936"/>
                  </a:lnTo>
                  <a:lnTo>
                    <a:pt x="41263" y="244209"/>
                  </a:lnTo>
                  <a:lnTo>
                    <a:pt x="63374" y="209262"/>
                  </a:lnTo>
                  <a:lnTo>
                    <a:pt x="89676" y="176299"/>
                  </a:lnTo>
                  <a:lnTo>
                    <a:pt x="119905" y="145519"/>
                  </a:lnTo>
                  <a:lnTo>
                    <a:pt x="153797" y="117125"/>
                  </a:lnTo>
                  <a:lnTo>
                    <a:pt x="191088" y="91318"/>
                  </a:lnTo>
                  <a:lnTo>
                    <a:pt x="231514" y="68298"/>
                  </a:lnTo>
                  <a:lnTo>
                    <a:pt x="274812" y="48268"/>
                  </a:lnTo>
                  <a:lnTo>
                    <a:pt x="320718" y="31428"/>
                  </a:lnTo>
                  <a:lnTo>
                    <a:pt x="368968" y="17980"/>
                  </a:lnTo>
                  <a:lnTo>
                    <a:pt x="419298" y="8125"/>
                  </a:lnTo>
                  <a:lnTo>
                    <a:pt x="471445" y="2064"/>
                  </a:lnTo>
                  <a:lnTo>
                    <a:pt x="525144" y="0"/>
                  </a:lnTo>
                  <a:lnTo>
                    <a:pt x="578844" y="2064"/>
                  </a:lnTo>
                  <a:lnTo>
                    <a:pt x="630991" y="8125"/>
                  </a:lnTo>
                  <a:lnTo>
                    <a:pt x="681321" y="17980"/>
                  </a:lnTo>
                  <a:lnTo>
                    <a:pt x="729571" y="31428"/>
                  </a:lnTo>
                  <a:lnTo>
                    <a:pt x="775477" y="48268"/>
                  </a:lnTo>
                  <a:lnTo>
                    <a:pt x="818775" y="68298"/>
                  </a:lnTo>
                  <a:lnTo>
                    <a:pt x="859201" y="91318"/>
                  </a:lnTo>
                  <a:lnTo>
                    <a:pt x="896492" y="117125"/>
                  </a:lnTo>
                  <a:lnTo>
                    <a:pt x="930384" y="145519"/>
                  </a:lnTo>
                  <a:lnTo>
                    <a:pt x="960613" y="176299"/>
                  </a:lnTo>
                  <a:lnTo>
                    <a:pt x="986915" y="209262"/>
                  </a:lnTo>
                  <a:lnTo>
                    <a:pt x="1009026" y="244209"/>
                  </a:lnTo>
                  <a:lnTo>
                    <a:pt x="1026683" y="280936"/>
                  </a:lnTo>
                  <a:lnTo>
                    <a:pt x="1039622" y="319244"/>
                  </a:lnTo>
                  <a:lnTo>
                    <a:pt x="1047579" y="358931"/>
                  </a:lnTo>
                  <a:lnTo>
                    <a:pt x="1050289" y="399796"/>
                  </a:lnTo>
                  <a:lnTo>
                    <a:pt x="1047579" y="440682"/>
                  </a:lnTo>
                  <a:lnTo>
                    <a:pt x="1039622" y="480389"/>
                  </a:lnTo>
                  <a:lnTo>
                    <a:pt x="1026683" y="518714"/>
                  </a:lnTo>
                  <a:lnTo>
                    <a:pt x="1009026" y="555456"/>
                  </a:lnTo>
                  <a:lnTo>
                    <a:pt x="986915" y="590414"/>
                  </a:lnTo>
                  <a:lnTo>
                    <a:pt x="960613" y="623388"/>
                  </a:lnTo>
                  <a:lnTo>
                    <a:pt x="930384" y="654176"/>
                  </a:lnTo>
                  <a:lnTo>
                    <a:pt x="896492" y="682577"/>
                  </a:lnTo>
                  <a:lnTo>
                    <a:pt x="859201" y="708390"/>
                  </a:lnTo>
                  <a:lnTo>
                    <a:pt x="818775" y="731413"/>
                  </a:lnTo>
                  <a:lnTo>
                    <a:pt x="775477" y="751446"/>
                  </a:lnTo>
                  <a:lnTo>
                    <a:pt x="729571" y="768288"/>
                  </a:lnTo>
                  <a:lnTo>
                    <a:pt x="681321" y="781737"/>
                  </a:lnTo>
                  <a:lnTo>
                    <a:pt x="630991" y="791593"/>
                  </a:lnTo>
                  <a:lnTo>
                    <a:pt x="578844" y="797654"/>
                  </a:lnTo>
                  <a:lnTo>
                    <a:pt x="525144" y="799719"/>
                  </a:lnTo>
                  <a:lnTo>
                    <a:pt x="471445" y="797654"/>
                  </a:lnTo>
                  <a:lnTo>
                    <a:pt x="419298" y="791593"/>
                  </a:lnTo>
                  <a:lnTo>
                    <a:pt x="368968" y="781737"/>
                  </a:lnTo>
                  <a:lnTo>
                    <a:pt x="320718" y="768288"/>
                  </a:lnTo>
                  <a:lnTo>
                    <a:pt x="274812" y="751446"/>
                  </a:lnTo>
                  <a:lnTo>
                    <a:pt x="231514" y="731413"/>
                  </a:lnTo>
                  <a:lnTo>
                    <a:pt x="191088" y="708390"/>
                  </a:lnTo>
                  <a:lnTo>
                    <a:pt x="153797" y="682577"/>
                  </a:lnTo>
                  <a:lnTo>
                    <a:pt x="119905" y="654176"/>
                  </a:lnTo>
                  <a:lnTo>
                    <a:pt x="89676" y="623388"/>
                  </a:lnTo>
                  <a:lnTo>
                    <a:pt x="63374" y="590414"/>
                  </a:lnTo>
                  <a:lnTo>
                    <a:pt x="41263" y="555456"/>
                  </a:lnTo>
                  <a:lnTo>
                    <a:pt x="23606" y="518714"/>
                  </a:lnTo>
                  <a:lnTo>
                    <a:pt x="10667" y="480389"/>
                  </a:lnTo>
                  <a:lnTo>
                    <a:pt x="2710" y="440682"/>
                  </a:lnTo>
                  <a:lnTo>
                    <a:pt x="0" y="399796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4338" y="978534"/>
              <a:ext cx="658495" cy="50800"/>
            </a:xfrm>
            <a:custGeom>
              <a:avLst/>
              <a:gdLst/>
              <a:ahLst/>
              <a:cxnLst/>
              <a:rect l="l" t="t" r="r" b="b"/>
              <a:pathLst>
                <a:path w="658495" h="50800">
                  <a:moveTo>
                    <a:pt x="607567" y="0"/>
                  </a:moveTo>
                  <a:lnTo>
                    <a:pt x="607567" y="50800"/>
                  </a:lnTo>
                  <a:lnTo>
                    <a:pt x="645667" y="31750"/>
                  </a:lnTo>
                  <a:lnTo>
                    <a:pt x="620267" y="31750"/>
                  </a:lnTo>
                  <a:lnTo>
                    <a:pt x="620267" y="19050"/>
                  </a:lnTo>
                  <a:lnTo>
                    <a:pt x="645667" y="19050"/>
                  </a:lnTo>
                  <a:lnTo>
                    <a:pt x="607567" y="0"/>
                  </a:lnTo>
                  <a:close/>
                </a:path>
                <a:path w="658495" h="50800">
                  <a:moveTo>
                    <a:pt x="607567" y="19050"/>
                  </a:moveTo>
                  <a:lnTo>
                    <a:pt x="0" y="19050"/>
                  </a:lnTo>
                  <a:lnTo>
                    <a:pt x="0" y="31750"/>
                  </a:lnTo>
                  <a:lnTo>
                    <a:pt x="607567" y="31750"/>
                  </a:lnTo>
                  <a:lnTo>
                    <a:pt x="607567" y="19050"/>
                  </a:lnTo>
                  <a:close/>
                </a:path>
                <a:path w="658495" h="50800">
                  <a:moveTo>
                    <a:pt x="645667" y="19050"/>
                  </a:moveTo>
                  <a:lnTo>
                    <a:pt x="620267" y="19050"/>
                  </a:lnTo>
                  <a:lnTo>
                    <a:pt x="620267" y="31750"/>
                  </a:lnTo>
                  <a:lnTo>
                    <a:pt x="645667" y="31750"/>
                  </a:lnTo>
                  <a:lnTo>
                    <a:pt x="658367" y="25400"/>
                  </a:lnTo>
                  <a:lnTo>
                    <a:pt x="645667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472685" y="978535"/>
            <a:ext cx="658495" cy="50800"/>
          </a:xfrm>
          <a:custGeom>
            <a:avLst/>
            <a:gdLst/>
            <a:ahLst/>
            <a:cxnLst/>
            <a:rect l="l" t="t" r="r" b="b"/>
            <a:pathLst>
              <a:path w="658495" h="50800">
                <a:moveTo>
                  <a:pt x="607567" y="0"/>
                </a:moveTo>
                <a:lnTo>
                  <a:pt x="607567" y="50800"/>
                </a:lnTo>
                <a:lnTo>
                  <a:pt x="645667" y="31750"/>
                </a:lnTo>
                <a:lnTo>
                  <a:pt x="620267" y="31750"/>
                </a:lnTo>
                <a:lnTo>
                  <a:pt x="620267" y="19050"/>
                </a:lnTo>
                <a:lnTo>
                  <a:pt x="645667" y="19050"/>
                </a:lnTo>
                <a:lnTo>
                  <a:pt x="607567" y="0"/>
                </a:lnTo>
                <a:close/>
              </a:path>
              <a:path w="658495" h="50800">
                <a:moveTo>
                  <a:pt x="607567" y="19050"/>
                </a:moveTo>
                <a:lnTo>
                  <a:pt x="0" y="19050"/>
                </a:lnTo>
                <a:lnTo>
                  <a:pt x="0" y="31750"/>
                </a:lnTo>
                <a:lnTo>
                  <a:pt x="607567" y="31750"/>
                </a:lnTo>
                <a:lnTo>
                  <a:pt x="607567" y="19050"/>
                </a:lnTo>
                <a:close/>
              </a:path>
              <a:path w="658495" h="50800">
                <a:moveTo>
                  <a:pt x="645667" y="19050"/>
                </a:moveTo>
                <a:lnTo>
                  <a:pt x="620267" y="19050"/>
                </a:lnTo>
                <a:lnTo>
                  <a:pt x="620267" y="31750"/>
                </a:lnTo>
                <a:lnTo>
                  <a:pt x="645667" y="31750"/>
                </a:lnTo>
                <a:lnTo>
                  <a:pt x="658367" y="25400"/>
                </a:lnTo>
                <a:lnTo>
                  <a:pt x="645667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2459" y="984122"/>
            <a:ext cx="658495" cy="50800"/>
          </a:xfrm>
          <a:custGeom>
            <a:avLst/>
            <a:gdLst/>
            <a:ahLst/>
            <a:cxnLst/>
            <a:rect l="l" t="t" r="r" b="b"/>
            <a:pathLst>
              <a:path w="658495" h="50800">
                <a:moveTo>
                  <a:pt x="607567" y="0"/>
                </a:moveTo>
                <a:lnTo>
                  <a:pt x="607567" y="50800"/>
                </a:lnTo>
                <a:lnTo>
                  <a:pt x="645667" y="31750"/>
                </a:lnTo>
                <a:lnTo>
                  <a:pt x="620267" y="31750"/>
                </a:lnTo>
                <a:lnTo>
                  <a:pt x="620267" y="19050"/>
                </a:lnTo>
                <a:lnTo>
                  <a:pt x="645667" y="19050"/>
                </a:lnTo>
                <a:lnTo>
                  <a:pt x="607567" y="0"/>
                </a:lnTo>
                <a:close/>
              </a:path>
              <a:path w="658495" h="50800">
                <a:moveTo>
                  <a:pt x="607567" y="19050"/>
                </a:moveTo>
                <a:lnTo>
                  <a:pt x="0" y="19050"/>
                </a:lnTo>
                <a:lnTo>
                  <a:pt x="0" y="31750"/>
                </a:lnTo>
                <a:lnTo>
                  <a:pt x="607567" y="31750"/>
                </a:lnTo>
                <a:lnTo>
                  <a:pt x="607567" y="19050"/>
                </a:lnTo>
                <a:close/>
              </a:path>
              <a:path w="658495" h="50800">
                <a:moveTo>
                  <a:pt x="645667" y="19050"/>
                </a:moveTo>
                <a:lnTo>
                  <a:pt x="620267" y="19050"/>
                </a:lnTo>
                <a:lnTo>
                  <a:pt x="620267" y="31750"/>
                </a:lnTo>
                <a:lnTo>
                  <a:pt x="645667" y="31750"/>
                </a:lnTo>
                <a:lnTo>
                  <a:pt x="658367" y="25400"/>
                </a:lnTo>
                <a:lnTo>
                  <a:pt x="645667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5979" y="1970532"/>
            <a:ext cx="535305" cy="50800"/>
          </a:xfrm>
          <a:custGeom>
            <a:avLst/>
            <a:gdLst/>
            <a:ahLst/>
            <a:cxnLst/>
            <a:rect l="l" t="t" r="r" b="b"/>
            <a:pathLst>
              <a:path w="535305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31750"/>
                </a:lnTo>
                <a:lnTo>
                  <a:pt x="38100" y="31750"/>
                </a:lnTo>
                <a:lnTo>
                  <a:pt x="38100" y="19050"/>
                </a:lnTo>
                <a:lnTo>
                  <a:pt x="50800" y="19050"/>
                </a:lnTo>
                <a:lnTo>
                  <a:pt x="50800" y="0"/>
                </a:lnTo>
                <a:close/>
              </a:path>
              <a:path w="535305" h="50800">
                <a:moveTo>
                  <a:pt x="50800" y="19050"/>
                </a:moveTo>
                <a:lnTo>
                  <a:pt x="38100" y="190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19050"/>
                </a:lnTo>
                <a:close/>
              </a:path>
              <a:path w="535305" h="50800">
                <a:moveTo>
                  <a:pt x="535051" y="19050"/>
                </a:moveTo>
                <a:lnTo>
                  <a:pt x="50800" y="19050"/>
                </a:lnTo>
                <a:lnTo>
                  <a:pt x="50800" y="31750"/>
                </a:lnTo>
                <a:lnTo>
                  <a:pt x="535051" y="31750"/>
                </a:lnTo>
                <a:lnTo>
                  <a:pt x="535051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0414" y="2418460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39">
                <a:moveTo>
                  <a:pt x="19050" y="103631"/>
                </a:moveTo>
                <a:lnTo>
                  <a:pt x="0" y="103631"/>
                </a:lnTo>
                <a:lnTo>
                  <a:pt x="25400" y="154431"/>
                </a:lnTo>
                <a:lnTo>
                  <a:pt x="44450" y="116331"/>
                </a:lnTo>
                <a:lnTo>
                  <a:pt x="19050" y="116331"/>
                </a:lnTo>
                <a:lnTo>
                  <a:pt x="19050" y="103631"/>
                </a:lnTo>
                <a:close/>
              </a:path>
              <a:path w="50800" h="154939">
                <a:moveTo>
                  <a:pt x="31750" y="0"/>
                </a:moveTo>
                <a:lnTo>
                  <a:pt x="19050" y="0"/>
                </a:lnTo>
                <a:lnTo>
                  <a:pt x="19050" y="116331"/>
                </a:lnTo>
                <a:lnTo>
                  <a:pt x="31750" y="116331"/>
                </a:lnTo>
                <a:lnTo>
                  <a:pt x="31750" y="0"/>
                </a:lnTo>
                <a:close/>
              </a:path>
              <a:path w="50800" h="154939">
                <a:moveTo>
                  <a:pt x="50800" y="103631"/>
                </a:moveTo>
                <a:lnTo>
                  <a:pt x="31750" y="103631"/>
                </a:lnTo>
                <a:lnTo>
                  <a:pt x="31750" y="116331"/>
                </a:lnTo>
                <a:lnTo>
                  <a:pt x="44450" y="116331"/>
                </a:lnTo>
                <a:lnTo>
                  <a:pt x="50800" y="103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3644" y="1970532"/>
            <a:ext cx="768350" cy="50800"/>
          </a:xfrm>
          <a:custGeom>
            <a:avLst/>
            <a:gdLst/>
            <a:ahLst/>
            <a:cxnLst/>
            <a:rect l="l" t="t" r="r" b="b"/>
            <a:pathLst>
              <a:path w="76835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31750"/>
                </a:lnTo>
                <a:lnTo>
                  <a:pt x="38100" y="31750"/>
                </a:lnTo>
                <a:lnTo>
                  <a:pt x="38100" y="19050"/>
                </a:lnTo>
                <a:lnTo>
                  <a:pt x="50800" y="19050"/>
                </a:lnTo>
                <a:lnTo>
                  <a:pt x="50800" y="0"/>
                </a:lnTo>
                <a:close/>
              </a:path>
              <a:path w="768350" h="50800">
                <a:moveTo>
                  <a:pt x="50800" y="19050"/>
                </a:moveTo>
                <a:lnTo>
                  <a:pt x="38100" y="190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19050"/>
                </a:lnTo>
                <a:close/>
              </a:path>
              <a:path w="768350" h="50800">
                <a:moveTo>
                  <a:pt x="767841" y="19050"/>
                </a:moveTo>
                <a:lnTo>
                  <a:pt x="50800" y="19050"/>
                </a:lnTo>
                <a:lnTo>
                  <a:pt x="50800" y="31750"/>
                </a:lnTo>
                <a:lnTo>
                  <a:pt x="767841" y="31750"/>
                </a:lnTo>
                <a:lnTo>
                  <a:pt x="767841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4160" y="1973326"/>
            <a:ext cx="753110" cy="50800"/>
          </a:xfrm>
          <a:custGeom>
            <a:avLst/>
            <a:gdLst/>
            <a:ahLst/>
            <a:cxnLst/>
            <a:rect l="l" t="t" r="r" b="b"/>
            <a:pathLst>
              <a:path w="753109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31750"/>
                </a:lnTo>
                <a:lnTo>
                  <a:pt x="38100" y="31750"/>
                </a:lnTo>
                <a:lnTo>
                  <a:pt x="38100" y="19050"/>
                </a:lnTo>
                <a:lnTo>
                  <a:pt x="50800" y="19050"/>
                </a:lnTo>
                <a:lnTo>
                  <a:pt x="50800" y="0"/>
                </a:lnTo>
                <a:close/>
              </a:path>
              <a:path w="753109" h="50800">
                <a:moveTo>
                  <a:pt x="50800" y="19050"/>
                </a:moveTo>
                <a:lnTo>
                  <a:pt x="38100" y="190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19050"/>
                </a:lnTo>
                <a:close/>
              </a:path>
              <a:path w="753109" h="50800">
                <a:moveTo>
                  <a:pt x="752983" y="19050"/>
                </a:moveTo>
                <a:lnTo>
                  <a:pt x="50800" y="19050"/>
                </a:lnTo>
                <a:lnTo>
                  <a:pt x="50800" y="31750"/>
                </a:lnTo>
                <a:lnTo>
                  <a:pt x="752983" y="31750"/>
                </a:lnTo>
                <a:lnTo>
                  <a:pt x="752983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1747" y="1421764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40">
                <a:moveTo>
                  <a:pt x="19050" y="103632"/>
                </a:moveTo>
                <a:lnTo>
                  <a:pt x="0" y="103632"/>
                </a:lnTo>
                <a:lnTo>
                  <a:pt x="25400" y="154432"/>
                </a:lnTo>
                <a:lnTo>
                  <a:pt x="44450" y="116332"/>
                </a:lnTo>
                <a:lnTo>
                  <a:pt x="19050" y="116332"/>
                </a:lnTo>
                <a:lnTo>
                  <a:pt x="19050" y="103632"/>
                </a:lnTo>
                <a:close/>
              </a:path>
              <a:path w="50800" h="154940">
                <a:moveTo>
                  <a:pt x="31750" y="0"/>
                </a:moveTo>
                <a:lnTo>
                  <a:pt x="19050" y="0"/>
                </a:lnTo>
                <a:lnTo>
                  <a:pt x="19050" y="116332"/>
                </a:lnTo>
                <a:lnTo>
                  <a:pt x="31750" y="116332"/>
                </a:lnTo>
                <a:lnTo>
                  <a:pt x="31750" y="0"/>
                </a:lnTo>
                <a:close/>
              </a:path>
              <a:path w="50800" h="154940">
                <a:moveTo>
                  <a:pt x="50800" y="103632"/>
                </a:moveTo>
                <a:lnTo>
                  <a:pt x="31750" y="103632"/>
                </a:lnTo>
                <a:lnTo>
                  <a:pt x="31750" y="116332"/>
                </a:lnTo>
                <a:lnTo>
                  <a:pt x="44450" y="116332"/>
                </a:lnTo>
                <a:lnTo>
                  <a:pt x="50800" y="103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377755" y="629856"/>
            <a:ext cx="1092200" cy="841375"/>
            <a:chOff x="3377755" y="629856"/>
            <a:chExt cx="1092200" cy="84137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1567" y="653796"/>
              <a:ext cx="1068324" cy="81686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85057" y="637159"/>
              <a:ext cx="1050290" cy="800100"/>
            </a:xfrm>
            <a:custGeom>
              <a:avLst/>
              <a:gdLst/>
              <a:ahLst/>
              <a:cxnLst/>
              <a:rect l="l" t="t" r="r" b="b"/>
              <a:pathLst>
                <a:path w="1050289" h="800100">
                  <a:moveTo>
                    <a:pt x="525144" y="0"/>
                  </a:moveTo>
                  <a:lnTo>
                    <a:pt x="471445" y="2064"/>
                  </a:lnTo>
                  <a:lnTo>
                    <a:pt x="419298" y="8125"/>
                  </a:lnTo>
                  <a:lnTo>
                    <a:pt x="368968" y="17981"/>
                  </a:lnTo>
                  <a:lnTo>
                    <a:pt x="320718" y="31430"/>
                  </a:lnTo>
                  <a:lnTo>
                    <a:pt x="274812" y="48272"/>
                  </a:lnTo>
                  <a:lnTo>
                    <a:pt x="231514" y="68305"/>
                  </a:lnTo>
                  <a:lnTo>
                    <a:pt x="191088" y="91328"/>
                  </a:lnTo>
                  <a:lnTo>
                    <a:pt x="153796" y="117141"/>
                  </a:lnTo>
                  <a:lnTo>
                    <a:pt x="119905" y="145542"/>
                  </a:lnTo>
                  <a:lnTo>
                    <a:pt x="89676" y="176330"/>
                  </a:lnTo>
                  <a:lnTo>
                    <a:pt x="63374" y="209304"/>
                  </a:lnTo>
                  <a:lnTo>
                    <a:pt x="41263" y="244262"/>
                  </a:lnTo>
                  <a:lnTo>
                    <a:pt x="23606" y="281004"/>
                  </a:lnTo>
                  <a:lnTo>
                    <a:pt x="10667" y="319329"/>
                  </a:lnTo>
                  <a:lnTo>
                    <a:pt x="2710" y="359036"/>
                  </a:lnTo>
                  <a:lnTo>
                    <a:pt x="0" y="399923"/>
                  </a:lnTo>
                  <a:lnTo>
                    <a:pt x="2710" y="440787"/>
                  </a:lnTo>
                  <a:lnTo>
                    <a:pt x="10667" y="480474"/>
                  </a:lnTo>
                  <a:lnTo>
                    <a:pt x="23606" y="518782"/>
                  </a:lnTo>
                  <a:lnTo>
                    <a:pt x="41263" y="555509"/>
                  </a:lnTo>
                  <a:lnTo>
                    <a:pt x="63374" y="590456"/>
                  </a:lnTo>
                  <a:lnTo>
                    <a:pt x="89676" y="623419"/>
                  </a:lnTo>
                  <a:lnTo>
                    <a:pt x="119905" y="654199"/>
                  </a:lnTo>
                  <a:lnTo>
                    <a:pt x="153796" y="682593"/>
                  </a:lnTo>
                  <a:lnTo>
                    <a:pt x="191088" y="708400"/>
                  </a:lnTo>
                  <a:lnTo>
                    <a:pt x="231514" y="731420"/>
                  </a:lnTo>
                  <a:lnTo>
                    <a:pt x="274812" y="751450"/>
                  </a:lnTo>
                  <a:lnTo>
                    <a:pt x="320718" y="768290"/>
                  </a:lnTo>
                  <a:lnTo>
                    <a:pt x="368968" y="781738"/>
                  </a:lnTo>
                  <a:lnTo>
                    <a:pt x="419298" y="791593"/>
                  </a:lnTo>
                  <a:lnTo>
                    <a:pt x="471445" y="797654"/>
                  </a:lnTo>
                  <a:lnTo>
                    <a:pt x="525144" y="799718"/>
                  </a:lnTo>
                  <a:lnTo>
                    <a:pt x="578844" y="797654"/>
                  </a:lnTo>
                  <a:lnTo>
                    <a:pt x="630991" y="791593"/>
                  </a:lnTo>
                  <a:lnTo>
                    <a:pt x="681321" y="781738"/>
                  </a:lnTo>
                  <a:lnTo>
                    <a:pt x="729571" y="768290"/>
                  </a:lnTo>
                  <a:lnTo>
                    <a:pt x="775477" y="751450"/>
                  </a:lnTo>
                  <a:lnTo>
                    <a:pt x="818775" y="731420"/>
                  </a:lnTo>
                  <a:lnTo>
                    <a:pt x="859201" y="708400"/>
                  </a:lnTo>
                  <a:lnTo>
                    <a:pt x="896493" y="682593"/>
                  </a:lnTo>
                  <a:lnTo>
                    <a:pt x="930384" y="654199"/>
                  </a:lnTo>
                  <a:lnTo>
                    <a:pt x="960613" y="623419"/>
                  </a:lnTo>
                  <a:lnTo>
                    <a:pt x="986915" y="590456"/>
                  </a:lnTo>
                  <a:lnTo>
                    <a:pt x="1009026" y="555509"/>
                  </a:lnTo>
                  <a:lnTo>
                    <a:pt x="1026683" y="518782"/>
                  </a:lnTo>
                  <a:lnTo>
                    <a:pt x="1039622" y="480474"/>
                  </a:lnTo>
                  <a:lnTo>
                    <a:pt x="1047579" y="440787"/>
                  </a:lnTo>
                  <a:lnTo>
                    <a:pt x="1050289" y="399923"/>
                  </a:lnTo>
                  <a:lnTo>
                    <a:pt x="1047579" y="359036"/>
                  </a:lnTo>
                  <a:lnTo>
                    <a:pt x="1039622" y="319329"/>
                  </a:lnTo>
                  <a:lnTo>
                    <a:pt x="1026683" y="281004"/>
                  </a:lnTo>
                  <a:lnTo>
                    <a:pt x="1009026" y="244262"/>
                  </a:lnTo>
                  <a:lnTo>
                    <a:pt x="986915" y="209304"/>
                  </a:lnTo>
                  <a:lnTo>
                    <a:pt x="960613" y="176330"/>
                  </a:lnTo>
                  <a:lnTo>
                    <a:pt x="930384" y="145542"/>
                  </a:lnTo>
                  <a:lnTo>
                    <a:pt x="896493" y="117141"/>
                  </a:lnTo>
                  <a:lnTo>
                    <a:pt x="859201" y="91328"/>
                  </a:lnTo>
                  <a:lnTo>
                    <a:pt x="818775" y="68305"/>
                  </a:lnTo>
                  <a:lnTo>
                    <a:pt x="775477" y="48272"/>
                  </a:lnTo>
                  <a:lnTo>
                    <a:pt x="729571" y="31430"/>
                  </a:lnTo>
                  <a:lnTo>
                    <a:pt x="681321" y="17981"/>
                  </a:lnTo>
                  <a:lnTo>
                    <a:pt x="630991" y="8125"/>
                  </a:lnTo>
                  <a:lnTo>
                    <a:pt x="578844" y="2064"/>
                  </a:lnTo>
                  <a:lnTo>
                    <a:pt x="525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5057" y="637159"/>
              <a:ext cx="1050290" cy="800100"/>
            </a:xfrm>
            <a:custGeom>
              <a:avLst/>
              <a:gdLst/>
              <a:ahLst/>
              <a:cxnLst/>
              <a:rect l="l" t="t" r="r" b="b"/>
              <a:pathLst>
                <a:path w="1050289" h="800100">
                  <a:moveTo>
                    <a:pt x="0" y="399923"/>
                  </a:moveTo>
                  <a:lnTo>
                    <a:pt x="2710" y="359036"/>
                  </a:lnTo>
                  <a:lnTo>
                    <a:pt x="10667" y="319329"/>
                  </a:lnTo>
                  <a:lnTo>
                    <a:pt x="23606" y="281004"/>
                  </a:lnTo>
                  <a:lnTo>
                    <a:pt x="41263" y="244262"/>
                  </a:lnTo>
                  <a:lnTo>
                    <a:pt x="63374" y="209304"/>
                  </a:lnTo>
                  <a:lnTo>
                    <a:pt x="89676" y="176330"/>
                  </a:lnTo>
                  <a:lnTo>
                    <a:pt x="119905" y="145542"/>
                  </a:lnTo>
                  <a:lnTo>
                    <a:pt x="153796" y="117141"/>
                  </a:lnTo>
                  <a:lnTo>
                    <a:pt x="191088" y="91328"/>
                  </a:lnTo>
                  <a:lnTo>
                    <a:pt x="231514" y="68305"/>
                  </a:lnTo>
                  <a:lnTo>
                    <a:pt x="274812" y="48272"/>
                  </a:lnTo>
                  <a:lnTo>
                    <a:pt x="320718" y="31430"/>
                  </a:lnTo>
                  <a:lnTo>
                    <a:pt x="368968" y="17981"/>
                  </a:lnTo>
                  <a:lnTo>
                    <a:pt x="419298" y="8125"/>
                  </a:lnTo>
                  <a:lnTo>
                    <a:pt x="471445" y="2064"/>
                  </a:lnTo>
                  <a:lnTo>
                    <a:pt x="525144" y="0"/>
                  </a:lnTo>
                  <a:lnTo>
                    <a:pt x="578844" y="2064"/>
                  </a:lnTo>
                  <a:lnTo>
                    <a:pt x="630991" y="8125"/>
                  </a:lnTo>
                  <a:lnTo>
                    <a:pt x="681321" y="17981"/>
                  </a:lnTo>
                  <a:lnTo>
                    <a:pt x="729571" y="31430"/>
                  </a:lnTo>
                  <a:lnTo>
                    <a:pt x="775477" y="48272"/>
                  </a:lnTo>
                  <a:lnTo>
                    <a:pt x="818775" y="68305"/>
                  </a:lnTo>
                  <a:lnTo>
                    <a:pt x="859201" y="91328"/>
                  </a:lnTo>
                  <a:lnTo>
                    <a:pt x="896493" y="117141"/>
                  </a:lnTo>
                  <a:lnTo>
                    <a:pt x="930384" y="145542"/>
                  </a:lnTo>
                  <a:lnTo>
                    <a:pt x="960613" y="176330"/>
                  </a:lnTo>
                  <a:lnTo>
                    <a:pt x="986915" y="209304"/>
                  </a:lnTo>
                  <a:lnTo>
                    <a:pt x="1009026" y="244262"/>
                  </a:lnTo>
                  <a:lnTo>
                    <a:pt x="1026683" y="281004"/>
                  </a:lnTo>
                  <a:lnTo>
                    <a:pt x="1039622" y="319329"/>
                  </a:lnTo>
                  <a:lnTo>
                    <a:pt x="1047579" y="359036"/>
                  </a:lnTo>
                  <a:lnTo>
                    <a:pt x="1050289" y="399923"/>
                  </a:lnTo>
                  <a:lnTo>
                    <a:pt x="1047579" y="440787"/>
                  </a:lnTo>
                  <a:lnTo>
                    <a:pt x="1039622" y="480474"/>
                  </a:lnTo>
                  <a:lnTo>
                    <a:pt x="1026683" y="518782"/>
                  </a:lnTo>
                  <a:lnTo>
                    <a:pt x="1009026" y="555509"/>
                  </a:lnTo>
                  <a:lnTo>
                    <a:pt x="986915" y="590456"/>
                  </a:lnTo>
                  <a:lnTo>
                    <a:pt x="960613" y="623419"/>
                  </a:lnTo>
                  <a:lnTo>
                    <a:pt x="930384" y="654199"/>
                  </a:lnTo>
                  <a:lnTo>
                    <a:pt x="896493" y="682593"/>
                  </a:lnTo>
                  <a:lnTo>
                    <a:pt x="859201" y="708400"/>
                  </a:lnTo>
                  <a:lnTo>
                    <a:pt x="818775" y="731420"/>
                  </a:lnTo>
                  <a:lnTo>
                    <a:pt x="775477" y="751450"/>
                  </a:lnTo>
                  <a:lnTo>
                    <a:pt x="729571" y="768290"/>
                  </a:lnTo>
                  <a:lnTo>
                    <a:pt x="681321" y="781738"/>
                  </a:lnTo>
                  <a:lnTo>
                    <a:pt x="630991" y="791593"/>
                  </a:lnTo>
                  <a:lnTo>
                    <a:pt x="578844" y="797654"/>
                  </a:lnTo>
                  <a:lnTo>
                    <a:pt x="525144" y="799718"/>
                  </a:lnTo>
                  <a:lnTo>
                    <a:pt x="471445" y="797654"/>
                  </a:lnTo>
                  <a:lnTo>
                    <a:pt x="419298" y="791593"/>
                  </a:lnTo>
                  <a:lnTo>
                    <a:pt x="368968" y="781738"/>
                  </a:lnTo>
                  <a:lnTo>
                    <a:pt x="320718" y="768290"/>
                  </a:lnTo>
                  <a:lnTo>
                    <a:pt x="274812" y="751450"/>
                  </a:lnTo>
                  <a:lnTo>
                    <a:pt x="231514" y="731420"/>
                  </a:lnTo>
                  <a:lnTo>
                    <a:pt x="191088" y="708400"/>
                  </a:lnTo>
                  <a:lnTo>
                    <a:pt x="153796" y="682593"/>
                  </a:lnTo>
                  <a:lnTo>
                    <a:pt x="119905" y="654199"/>
                  </a:lnTo>
                  <a:lnTo>
                    <a:pt x="89676" y="623419"/>
                  </a:lnTo>
                  <a:lnTo>
                    <a:pt x="63374" y="590456"/>
                  </a:lnTo>
                  <a:lnTo>
                    <a:pt x="41263" y="555509"/>
                  </a:lnTo>
                  <a:lnTo>
                    <a:pt x="23606" y="518782"/>
                  </a:lnTo>
                  <a:lnTo>
                    <a:pt x="10667" y="480474"/>
                  </a:lnTo>
                  <a:lnTo>
                    <a:pt x="2710" y="440787"/>
                  </a:lnTo>
                  <a:lnTo>
                    <a:pt x="0" y="399923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147373" y="624268"/>
            <a:ext cx="1092200" cy="842010"/>
            <a:chOff x="5147373" y="624268"/>
            <a:chExt cx="1092200" cy="84201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0931" y="647699"/>
              <a:ext cx="1068324" cy="81838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154675" y="631570"/>
              <a:ext cx="1050925" cy="800100"/>
            </a:xfrm>
            <a:custGeom>
              <a:avLst/>
              <a:gdLst/>
              <a:ahLst/>
              <a:cxnLst/>
              <a:rect l="l" t="t" r="r" b="b"/>
              <a:pathLst>
                <a:path w="1050925" h="800100">
                  <a:moveTo>
                    <a:pt x="525145" y="0"/>
                  </a:moveTo>
                  <a:lnTo>
                    <a:pt x="471466" y="2063"/>
                  </a:lnTo>
                  <a:lnTo>
                    <a:pt x="419335" y="8120"/>
                  </a:lnTo>
                  <a:lnTo>
                    <a:pt x="369015" y="17969"/>
                  </a:lnTo>
                  <a:lnTo>
                    <a:pt x="320772" y="31410"/>
                  </a:lnTo>
                  <a:lnTo>
                    <a:pt x="274868" y="48242"/>
                  </a:lnTo>
                  <a:lnTo>
                    <a:pt x="231570" y="68265"/>
                  </a:lnTo>
                  <a:lnTo>
                    <a:pt x="191140" y="91277"/>
                  </a:lnTo>
                  <a:lnTo>
                    <a:pt x="153844" y="117078"/>
                  </a:lnTo>
                  <a:lnTo>
                    <a:pt x="119946" y="145467"/>
                  </a:lnTo>
                  <a:lnTo>
                    <a:pt x="89709" y="176243"/>
                  </a:lnTo>
                  <a:lnTo>
                    <a:pt x="63400" y="209206"/>
                  </a:lnTo>
                  <a:lnTo>
                    <a:pt x="41280" y="244155"/>
                  </a:lnTo>
                  <a:lnTo>
                    <a:pt x="23617" y="280889"/>
                  </a:lnTo>
                  <a:lnTo>
                    <a:pt x="10672" y="319208"/>
                  </a:lnTo>
                  <a:lnTo>
                    <a:pt x="2712" y="358910"/>
                  </a:lnTo>
                  <a:lnTo>
                    <a:pt x="0" y="399795"/>
                  </a:lnTo>
                  <a:lnTo>
                    <a:pt x="2712" y="440681"/>
                  </a:lnTo>
                  <a:lnTo>
                    <a:pt x="10672" y="480383"/>
                  </a:lnTo>
                  <a:lnTo>
                    <a:pt x="23617" y="518702"/>
                  </a:lnTo>
                  <a:lnTo>
                    <a:pt x="41280" y="555436"/>
                  </a:lnTo>
                  <a:lnTo>
                    <a:pt x="63400" y="590385"/>
                  </a:lnTo>
                  <a:lnTo>
                    <a:pt x="89709" y="623348"/>
                  </a:lnTo>
                  <a:lnTo>
                    <a:pt x="119946" y="654124"/>
                  </a:lnTo>
                  <a:lnTo>
                    <a:pt x="153844" y="682513"/>
                  </a:lnTo>
                  <a:lnTo>
                    <a:pt x="191140" y="708314"/>
                  </a:lnTo>
                  <a:lnTo>
                    <a:pt x="231570" y="731326"/>
                  </a:lnTo>
                  <a:lnTo>
                    <a:pt x="274868" y="751349"/>
                  </a:lnTo>
                  <a:lnTo>
                    <a:pt x="320772" y="768181"/>
                  </a:lnTo>
                  <a:lnTo>
                    <a:pt x="369015" y="781622"/>
                  </a:lnTo>
                  <a:lnTo>
                    <a:pt x="419335" y="791471"/>
                  </a:lnTo>
                  <a:lnTo>
                    <a:pt x="471466" y="797528"/>
                  </a:lnTo>
                  <a:lnTo>
                    <a:pt x="525145" y="799591"/>
                  </a:lnTo>
                  <a:lnTo>
                    <a:pt x="578845" y="797528"/>
                  </a:lnTo>
                  <a:lnTo>
                    <a:pt x="630996" y="791471"/>
                  </a:lnTo>
                  <a:lnTo>
                    <a:pt x="681333" y="781622"/>
                  </a:lnTo>
                  <a:lnTo>
                    <a:pt x="729591" y="768181"/>
                  </a:lnTo>
                  <a:lnTo>
                    <a:pt x="775506" y="751349"/>
                  </a:lnTo>
                  <a:lnTo>
                    <a:pt x="818815" y="731326"/>
                  </a:lnTo>
                  <a:lnTo>
                    <a:pt x="859253" y="708314"/>
                  </a:lnTo>
                  <a:lnTo>
                    <a:pt x="896556" y="682513"/>
                  </a:lnTo>
                  <a:lnTo>
                    <a:pt x="930460" y="654124"/>
                  </a:lnTo>
                  <a:lnTo>
                    <a:pt x="960700" y="623348"/>
                  </a:lnTo>
                  <a:lnTo>
                    <a:pt x="987013" y="590385"/>
                  </a:lnTo>
                  <a:lnTo>
                    <a:pt x="1009134" y="555436"/>
                  </a:lnTo>
                  <a:lnTo>
                    <a:pt x="1026799" y="518702"/>
                  </a:lnTo>
                  <a:lnTo>
                    <a:pt x="1039744" y="480383"/>
                  </a:lnTo>
                  <a:lnTo>
                    <a:pt x="1047704" y="440681"/>
                  </a:lnTo>
                  <a:lnTo>
                    <a:pt x="1050416" y="399795"/>
                  </a:lnTo>
                  <a:lnTo>
                    <a:pt x="1047704" y="358910"/>
                  </a:lnTo>
                  <a:lnTo>
                    <a:pt x="1039744" y="319208"/>
                  </a:lnTo>
                  <a:lnTo>
                    <a:pt x="1026799" y="280889"/>
                  </a:lnTo>
                  <a:lnTo>
                    <a:pt x="1009134" y="244155"/>
                  </a:lnTo>
                  <a:lnTo>
                    <a:pt x="987013" y="209206"/>
                  </a:lnTo>
                  <a:lnTo>
                    <a:pt x="960700" y="176243"/>
                  </a:lnTo>
                  <a:lnTo>
                    <a:pt x="930460" y="145467"/>
                  </a:lnTo>
                  <a:lnTo>
                    <a:pt x="896556" y="117078"/>
                  </a:lnTo>
                  <a:lnTo>
                    <a:pt x="859253" y="91277"/>
                  </a:lnTo>
                  <a:lnTo>
                    <a:pt x="818815" y="68265"/>
                  </a:lnTo>
                  <a:lnTo>
                    <a:pt x="775506" y="48242"/>
                  </a:lnTo>
                  <a:lnTo>
                    <a:pt x="729591" y="31410"/>
                  </a:lnTo>
                  <a:lnTo>
                    <a:pt x="681333" y="17969"/>
                  </a:lnTo>
                  <a:lnTo>
                    <a:pt x="630996" y="8120"/>
                  </a:lnTo>
                  <a:lnTo>
                    <a:pt x="578845" y="2063"/>
                  </a:lnTo>
                  <a:lnTo>
                    <a:pt x="525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54675" y="631570"/>
              <a:ext cx="1050925" cy="800100"/>
            </a:xfrm>
            <a:custGeom>
              <a:avLst/>
              <a:gdLst/>
              <a:ahLst/>
              <a:cxnLst/>
              <a:rect l="l" t="t" r="r" b="b"/>
              <a:pathLst>
                <a:path w="1050925" h="800100">
                  <a:moveTo>
                    <a:pt x="0" y="399795"/>
                  </a:moveTo>
                  <a:lnTo>
                    <a:pt x="2712" y="358910"/>
                  </a:lnTo>
                  <a:lnTo>
                    <a:pt x="10672" y="319208"/>
                  </a:lnTo>
                  <a:lnTo>
                    <a:pt x="23617" y="280889"/>
                  </a:lnTo>
                  <a:lnTo>
                    <a:pt x="41280" y="244155"/>
                  </a:lnTo>
                  <a:lnTo>
                    <a:pt x="63400" y="209206"/>
                  </a:lnTo>
                  <a:lnTo>
                    <a:pt x="89709" y="176243"/>
                  </a:lnTo>
                  <a:lnTo>
                    <a:pt x="119946" y="145467"/>
                  </a:lnTo>
                  <a:lnTo>
                    <a:pt x="153844" y="117078"/>
                  </a:lnTo>
                  <a:lnTo>
                    <a:pt x="191140" y="91277"/>
                  </a:lnTo>
                  <a:lnTo>
                    <a:pt x="231570" y="68265"/>
                  </a:lnTo>
                  <a:lnTo>
                    <a:pt x="274868" y="48242"/>
                  </a:lnTo>
                  <a:lnTo>
                    <a:pt x="320772" y="31410"/>
                  </a:lnTo>
                  <a:lnTo>
                    <a:pt x="369015" y="17969"/>
                  </a:lnTo>
                  <a:lnTo>
                    <a:pt x="419335" y="8120"/>
                  </a:lnTo>
                  <a:lnTo>
                    <a:pt x="471466" y="2063"/>
                  </a:lnTo>
                  <a:lnTo>
                    <a:pt x="525145" y="0"/>
                  </a:lnTo>
                  <a:lnTo>
                    <a:pt x="578845" y="2063"/>
                  </a:lnTo>
                  <a:lnTo>
                    <a:pt x="630996" y="8120"/>
                  </a:lnTo>
                  <a:lnTo>
                    <a:pt x="681333" y="17969"/>
                  </a:lnTo>
                  <a:lnTo>
                    <a:pt x="729591" y="31410"/>
                  </a:lnTo>
                  <a:lnTo>
                    <a:pt x="775506" y="48242"/>
                  </a:lnTo>
                  <a:lnTo>
                    <a:pt x="818815" y="68265"/>
                  </a:lnTo>
                  <a:lnTo>
                    <a:pt x="859253" y="91277"/>
                  </a:lnTo>
                  <a:lnTo>
                    <a:pt x="896556" y="117078"/>
                  </a:lnTo>
                  <a:lnTo>
                    <a:pt x="930460" y="145467"/>
                  </a:lnTo>
                  <a:lnTo>
                    <a:pt x="960700" y="176243"/>
                  </a:lnTo>
                  <a:lnTo>
                    <a:pt x="987013" y="209206"/>
                  </a:lnTo>
                  <a:lnTo>
                    <a:pt x="1009134" y="244155"/>
                  </a:lnTo>
                  <a:lnTo>
                    <a:pt x="1026799" y="280889"/>
                  </a:lnTo>
                  <a:lnTo>
                    <a:pt x="1039744" y="319208"/>
                  </a:lnTo>
                  <a:lnTo>
                    <a:pt x="1047704" y="358910"/>
                  </a:lnTo>
                  <a:lnTo>
                    <a:pt x="1050416" y="399795"/>
                  </a:lnTo>
                  <a:lnTo>
                    <a:pt x="1047704" y="440681"/>
                  </a:lnTo>
                  <a:lnTo>
                    <a:pt x="1039744" y="480383"/>
                  </a:lnTo>
                  <a:lnTo>
                    <a:pt x="1026799" y="518702"/>
                  </a:lnTo>
                  <a:lnTo>
                    <a:pt x="1009134" y="555436"/>
                  </a:lnTo>
                  <a:lnTo>
                    <a:pt x="987013" y="590385"/>
                  </a:lnTo>
                  <a:lnTo>
                    <a:pt x="960700" y="623348"/>
                  </a:lnTo>
                  <a:lnTo>
                    <a:pt x="930460" y="654124"/>
                  </a:lnTo>
                  <a:lnTo>
                    <a:pt x="896556" y="682513"/>
                  </a:lnTo>
                  <a:lnTo>
                    <a:pt x="859253" y="708314"/>
                  </a:lnTo>
                  <a:lnTo>
                    <a:pt x="818815" y="731326"/>
                  </a:lnTo>
                  <a:lnTo>
                    <a:pt x="775506" y="751349"/>
                  </a:lnTo>
                  <a:lnTo>
                    <a:pt x="729591" y="768181"/>
                  </a:lnTo>
                  <a:lnTo>
                    <a:pt x="681333" y="781622"/>
                  </a:lnTo>
                  <a:lnTo>
                    <a:pt x="630996" y="791471"/>
                  </a:lnTo>
                  <a:lnTo>
                    <a:pt x="578845" y="797528"/>
                  </a:lnTo>
                  <a:lnTo>
                    <a:pt x="525145" y="799591"/>
                  </a:lnTo>
                  <a:lnTo>
                    <a:pt x="471466" y="797528"/>
                  </a:lnTo>
                  <a:lnTo>
                    <a:pt x="419335" y="791471"/>
                  </a:lnTo>
                  <a:lnTo>
                    <a:pt x="369015" y="781622"/>
                  </a:lnTo>
                  <a:lnTo>
                    <a:pt x="320772" y="768181"/>
                  </a:lnTo>
                  <a:lnTo>
                    <a:pt x="274868" y="751349"/>
                  </a:lnTo>
                  <a:lnTo>
                    <a:pt x="231570" y="731326"/>
                  </a:lnTo>
                  <a:lnTo>
                    <a:pt x="191140" y="708314"/>
                  </a:lnTo>
                  <a:lnTo>
                    <a:pt x="153844" y="682513"/>
                  </a:lnTo>
                  <a:lnTo>
                    <a:pt x="119946" y="654124"/>
                  </a:lnTo>
                  <a:lnTo>
                    <a:pt x="89709" y="623348"/>
                  </a:lnTo>
                  <a:lnTo>
                    <a:pt x="63400" y="590385"/>
                  </a:lnTo>
                  <a:lnTo>
                    <a:pt x="41280" y="555436"/>
                  </a:lnTo>
                  <a:lnTo>
                    <a:pt x="23617" y="518702"/>
                  </a:lnTo>
                  <a:lnTo>
                    <a:pt x="10672" y="480383"/>
                  </a:lnTo>
                  <a:lnTo>
                    <a:pt x="2712" y="440681"/>
                  </a:lnTo>
                  <a:lnTo>
                    <a:pt x="0" y="399795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885876" y="598614"/>
            <a:ext cx="1092835" cy="842010"/>
            <a:chOff x="6885876" y="598614"/>
            <a:chExt cx="1092835" cy="84201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9816" y="621791"/>
              <a:ext cx="1068324" cy="8183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893179" y="605916"/>
              <a:ext cx="1050925" cy="800100"/>
            </a:xfrm>
            <a:custGeom>
              <a:avLst/>
              <a:gdLst/>
              <a:ahLst/>
              <a:cxnLst/>
              <a:rect l="l" t="t" r="r" b="b"/>
              <a:pathLst>
                <a:path w="1050925" h="800100">
                  <a:moveTo>
                    <a:pt x="525272" y="0"/>
                  </a:moveTo>
                  <a:lnTo>
                    <a:pt x="471571" y="2064"/>
                  </a:lnTo>
                  <a:lnTo>
                    <a:pt x="419420" y="8125"/>
                  </a:lnTo>
                  <a:lnTo>
                    <a:pt x="369083" y="17981"/>
                  </a:lnTo>
                  <a:lnTo>
                    <a:pt x="320825" y="31430"/>
                  </a:lnTo>
                  <a:lnTo>
                    <a:pt x="274910" y="48272"/>
                  </a:lnTo>
                  <a:lnTo>
                    <a:pt x="231601" y="68305"/>
                  </a:lnTo>
                  <a:lnTo>
                    <a:pt x="191163" y="91328"/>
                  </a:lnTo>
                  <a:lnTo>
                    <a:pt x="153860" y="117141"/>
                  </a:lnTo>
                  <a:lnTo>
                    <a:pt x="119956" y="145542"/>
                  </a:lnTo>
                  <a:lnTo>
                    <a:pt x="89716" y="176330"/>
                  </a:lnTo>
                  <a:lnTo>
                    <a:pt x="63403" y="209304"/>
                  </a:lnTo>
                  <a:lnTo>
                    <a:pt x="41282" y="244262"/>
                  </a:lnTo>
                  <a:lnTo>
                    <a:pt x="23617" y="281004"/>
                  </a:lnTo>
                  <a:lnTo>
                    <a:pt x="10672" y="319329"/>
                  </a:lnTo>
                  <a:lnTo>
                    <a:pt x="2712" y="359036"/>
                  </a:lnTo>
                  <a:lnTo>
                    <a:pt x="0" y="399923"/>
                  </a:lnTo>
                  <a:lnTo>
                    <a:pt x="2712" y="440787"/>
                  </a:lnTo>
                  <a:lnTo>
                    <a:pt x="10672" y="480474"/>
                  </a:lnTo>
                  <a:lnTo>
                    <a:pt x="23617" y="518782"/>
                  </a:lnTo>
                  <a:lnTo>
                    <a:pt x="41282" y="555509"/>
                  </a:lnTo>
                  <a:lnTo>
                    <a:pt x="63403" y="590456"/>
                  </a:lnTo>
                  <a:lnTo>
                    <a:pt x="89716" y="623419"/>
                  </a:lnTo>
                  <a:lnTo>
                    <a:pt x="119956" y="654199"/>
                  </a:lnTo>
                  <a:lnTo>
                    <a:pt x="153860" y="682593"/>
                  </a:lnTo>
                  <a:lnTo>
                    <a:pt x="191163" y="708400"/>
                  </a:lnTo>
                  <a:lnTo>
                    <a:pt x="231601" y="731420"/>
                  </a:lnTo>
                  <a:lnTo>
                    <a:pt x="274910" y="751450"/>
                  </a:lnTo>
                  <a:lnTo>
                    <a:pt x="320825" y="768290"/>
                  </a:lnTo>
                  <a:lnTo>
                    <a:pt x="369083" y="781738"/>
                  </a:lnTo>
                  <a:lnTo>
                    <a:pt x="419420" y="791593"/>
                  </a:lnTo>
                  <a:lnTo>
                    <a:pt x="471571" y="797654"/>
                  </a:lnTo>
                  <a:lnTo>
                    <a:pt x="525272" y="799719"/>
                  </a:lnTo>
                  <a:lnTo>
                    <a:pt x="578950" y="797654"/>
                  </a:lnTo>
                  <a:lnTo>
                    <a:pt x="631081" y="791593"/>
                  </a:lnTo>
                  <a:lnTo>
                    <a:pt x="681401" y="781738"/>
                  </a:lnTo>
                  <a:lnTo>
                    <a:pt x="729644" y="768290"/>
                  </a:lnTo>
                  <a:lnTo>
                    <a:pt x="775548" y="751450"/>
                  </a:lnTo>
                  <a:lnTo>
                    <a:pt x="818846" y="731420"/>
                  </a:lnTo>
                  <a:lnTo>
                    <a:pt x="859276" y="708400"/>
                  </a:lnTo>
                  <a:lnTo>
                    <a:pt x="896572" y="682593"/>
                  </a:lnTo>
                  <a:lnTo>
                    <a:pt x="930470" y="654199"/>
                  </a:lnTo>
                  <a:lnTo>
                    <a:pt x="960707" y="623419"/>
                  </a:lnTo>
                  <a:lnTo>
                    <a:pt x="987016" y="590456"/>
                  </a:lnTo>
                  <a:lnTo>
                    <a:pt x="1009136" y="555509"/>
                  </a:lnTo>
                  <a:lnTo>
                    <a:pt x="1026799" y="518782"/>
                  </a:lnTo>
                  <a:lnTo>
                    <a:pt x="1039744" y="480474"/>
                  </a:lnTo>
                  <a:lnTo>
                    <a:pt x="1047704" y="440787"/>
                  </a:lnTo>
                  <a:lnTo>
                    <a:pt x="1050417" y="399923"/>
                  </a:lnTo>
                  <a:lnTo>
                    <a:pt x="1047704" y="359036"/>
                  </a:lnTo>
                  <a:lnTo>
                    <a:pt x="1039744" y="319329"/>
                  </a:lnTo>
                  <a:lnTo>
                    <a:pt x="1026799" y="281004"/>
                  </a:lnTo>
                  <a:lnTo>
                    <a:pt x="1009136" y="244262"/>
                  </a:lnTo>
                  <a:lnTo>
                    <a:pt x="987016" y="209304"/>
                  </a:lnTo>
                  <a:lnTo>
                    <a:pt x="960707" y="176330"/>
                  </a:lnTo>
                  <a:lnTo>
                    <a:pt x="930470" y="145542"/>
                  </a:lnTo>
                  <a:lnTo>
                    <a:pt x="896572" y="117141"/>
                  </a:lnTo>
                  <a:lnTo>
                    <a:pt x="859276" y="91328"/>
                  </a:lnTo>
                  <a:lnTo>
                    <a:pt x="818846" y="68305"/>
                  </a:lnTo>
                  <a:lnTo>
                    <a:pt x="775548" y="48272"/>
                  </a:lnTo>
                  <a:lnTo>
                    <a:pt x="729644" y="31430"/>
                  </a:lnTo>
                  <a:lnTo>
                    <a:pt x="681401" y="17981"/>
                  </a:lnTo>
                  <a:lnTo>
                    <a:pt x="631081" y="8125"/>
                  </a:lnTo>
                  <a:lnTo>
                    <a:pt x="578950" y="2064"/>
                  </a:lnTo>
                  <a:lnTo>
                    <a:pt x="525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93179" y="605916"/>
              <a:ext cx="1050925" cy="800100"/>
            </a:xfrm>
            <a:custGeom>
              <a:avLst/>
              <a:gdLst/>
              <a:ahLst/>
              <a:cxnLst/>
              <a:rect l="l" t="t" r="r" b="b"/>
              <a:pathLst>
                <a:path w="1050925" h="800100">
                  <a:moveTo>
                    <a:pt x="0" y="399923"/>
                  </a:moveTo>
                  <a:lnTo>
                    <a:pt x="2712" y="359036"/>
                  </a:lnTo>
                  <a:lnTo>
                    <a:pt x="10672" y="319329"/>
                  </a:lnTo>
                  <a:lnTo>
                    <a:pt x="23617" y="281004"/>
                  </a:lnTo>
                  <a:lnTo>
                    <a:pt x="41282" y="244262"/>
                  </a:lnTo>
                  <a:lnTo>
                    <a:pt x="63403" y="209304"/>
                  </a:lnTo>
                  <a:lnTo>
                    <a:pt x="89716" y="176330"/>
                  </a:lnTo>
                  <a:lnTo>
                    <a:pt x="119956" y="145542"/>
                  </a:lnTo>
                  <a:lnTo>
                    <a:pt x="153860" y="117141"/>
                  </a:lnTo>
                  <a:lnTo>
                    <a:pt x="191163" y="91328"/>
                  </a:lnTo>
                  <a:lnTo>
                    <a:pt x="231601" y="68305"/>
                  </a:lnTo>
                  <a:lnTo>
                    <a:pt x="274910" y="48272"/>
                  </a:lnTo>
                  <a:lnTo>
                    <a:pt x="320825" y="31430"/>
                  </a:lnTo>
                  <a:lnTo>
                    <a:pt x="369083" y="17981"/>
                  </a:lnTo>
                  <a:lnTo>
                    <a:pt x="419420" y="8125"/>
                  </a:lnTo>
                  <a:lnTo>
                    <a:pt x="471571" y="2064"/>
                  </a:lnTo>
                  <a:lnTo>
                    <a:pt x="525272" y="0"/>
                  </a:lnTo>
                  <a:lnTo>
                    <a:pt x="578950" y="2064"/>
                  </a:lnTo>
                  <a:lnTo>
                    <a:pt x="631081" y="8125"/>
                  </a:lnTo>
                  <a:lnTo>
                    <a:pt x="681401" y="17981"/>
                  </a:lnTo>
                  <a:lnTo>
                    <a:pt x="729644" y="31430"/>
                  </a:lnTo>
                  <a:lnTo>
                    <a:pt x="775548" y="48272"/>
                  </a:lnTo>
                  <a:lnTo>
                    <a:pt x="818846" y="68305"/>
                  </a:lnTo>
                  <a:lnTo>
                    <a:pt x="859276" y="91328"/>
                  </a:lnTo>
                  <a:lnTo>
                    <a:pt x="896572" y="117141"/>
                  </a:lnTo>
                  <a:lnTo>
                    <a:pt x="930470" y="145542"/>
                  </a:lnTo>
                  <a:lnTo>
                    <a:pt x="960707" y="176330"/>
                  </a:lnTo>
                  <a:lnTo>
                    <a:pt x="987016" y="209304"/>
                  </a:lnTo>
                  <a:lnTo>
                    <a:pt x="1009136" y="244262"/>
                  </a:lnTo>
                  <a:lnTo>
                    <a:pt x="1026799" y="281004"/>
                  </a:lnTo>
                  <a:lnTo>
                    <a:pt x="1039744" y="319329"/>
                  </a:lnTo>
                  <a:lnTo>
                    <a:pt x="1047704" y="359036"/>
                  </a:lnTo>
                  <a:lnTo>
                    <a:pt x="1050417" y="399923"/>
                  </a:lnTo>
                  <a:lnTo>
                    <a:pt x="1047704" y="440787"/>
                  </a:lnTo>
                  <a:lnTo>
                    <a:pt x="1039744" y="480474"/>
                  </a:lnTo>
                  <a:lnTo>
                    <a:pt x="1026799" y="518782"/>
                  </a:lnTo>
                  <a:lnTo>
                    <a:pt x="1009136" y="555509"/>
                  </a:lnTo>
                  <a:lnTo>
                    <a:pt x="987016" y="590456"/>
                  </a:lnTo>
                  <a:lnTo>
                    <a:pt x="960707" y="623419"/>
                  </a:lnTo>
                  <a:lnTo>
                    <a:pt x="930470" y="654199"/>
                  </a:lnTo>
                  <a:lnTo>
                    <a:pt x="896572" y="682593"/>
                  </a:lnTo>
                  <a:lnTo>
                    <a:pt x="859276" y="708400"/>
                  </a:lnTo>
                  <a:lnTo>
                    <a:pt x="818846" y="731420"/>
                  </a:lnTo>
                  <a:lnTo>
                    <a:pt x="775548" y="751450"/>
                  </a:lnTo>
                  <a:lnTo>
                    <a:pt x="729644" y="768290"/>
                  </a:lnTo>
                  <a:lnTo>
                    <a:pt x="681401" y="781738"/>
                  </a:lnTo>
                  <a:lnTo>
                    <a:pt x="631081" y="791593"/>
                  </a:lnTo>
                  <a:lnTo>
                    <a:pt x="578950" y="797654"/>
                  </a:lnTo>
                  <a:lnTo>
                    <a:pt x="525272" y="799719"/>
                  </a:lnTo>
                  <a:lnTo>
                    <a:pt x="471571" y="797654"/>
                  </a:lnTo>
                  <a:lnTo>
                    <a:pt x="419420" y="791593"/>
                  </a:lnTo>
                  <a:lnTo>
                    <a:pt x="369083" y="781738"/>
                  </a:lnTo>
                  <a:lnTo>
                    <a:pt x="320825" y="768290"/>
                  </a:lnTo>
                  <a:lnTo>
                    <a:pt x="274910" y="751450"/>
                  </a:lnTo>
                  <a:lnTo>
                    <a:pt x="231601" y="731420"/>
                  </a:lnTo>
                  <a:lnTo>
                    <a:pt x="191163" y="708400"/>
                  </a:lnTo>
                  <a:lnTo>
                    <a:pt x="153860" y="682593"/>
                  </a:lnTo>
                  <a:lnTo>
                    <a:pt x="119956" y="654199"/>
                  </a:lnTo>
                  <a:lnTo>
                    <a:pt x="89716" y="623419"/>
                  </a:lnTo>
                  <a:lnTo>
                    <a:pt x="63403" y="590456"/>
                  </a:lnTo>
                  <a:lnTo>
                    <a:pt x="41282" y="555509"/>
                  </a:lnTo>
                  <a:lnTo>
                    <a:pt x="23617" y="518782"/>
                  </a:lnTo>
                  <a:lnTo>
                    <a:pt x="10672" y="480474"/>
                  </a:lnTo>
                  <a:lnTo>
                    <a:pt x="2712" y="440787"/>
                  </a:lnTo>
                  <a:lnTo>
                    <a:pt x="0" y="399923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874700" y="1594421"/>
            <a:ext cx="1091565" cy="841375"/>
            <a:chOff x="6874700" y="1594421"/>
            <a:chExt cx="1091565" cy="84137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9148" y="1618487"/>
              <a:ext cx="1066800" cy="8168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882003" y="1601723"/>
              <a:ext cx="1050925" cy="800100"/>
            </a:xfrm>
            <a:custGeom>
              <a:avLst/>
              <a:gdLst/>
              <a:ahLst/>
              <a:cxnLst/>
              <a:rect l="l" t="t" r="r" b="b"/>
              <a:pathLst>
                <a:path w="1050925" h="800100">
                  <a:moveTo>
                    <a:pt x="525145" y="0"/>
                  </a:moveTo>
                  <a:lnTo>
                    <a:pt x="471466" y="2064"/>
                  </a:lnTo>
                  <a:lnTo>
                    <a:pt x="419335" y="8125"/>
                  </a:lnTo>
                  <a:lnTo>
                    <a:pt x="369015" y="17980"/>
                  </a:lnTo>
                  <a:lnTo>
                    <a:pt x="320772" y="31428"/>
                  </a:lnTo>
                  <a:lnTo>
                    <a:pt x="274868" y="48268"/>
                  </a:lnTo>
                  <a:lnTo>
                    <a:pt x="231570" y="68298"/>
                  </a:lnTo>
                  <a:lnTo>
                    <a:pt x="191140" y="91318"/>
                  </a:lnTo>
                  <a:lnTo>
                    <a:pt x="153844" y="117125"/>
                  </a:lnTo>
                  <a:lnTo>
                    <a:pt x="119946" y="145519"/>
                  </a:lnTo>
                  <a:lnTo>
                    <a:pt x="89709" y="176299"/>
                  </a:lnTo>
                  <a:lnTo>
                    <a:pt x="63400" y="209262"/>
                  </a:lnTo>
                  <a:lnTo>
                    <a:pt x="41280" y="244209"/>
                  </a:lnTo>
                  <a:lnTo>
                    <a:pt x="23617" y="280936"/>
                  </a:lnTo>
                  <a:lnTo>
                    <a:pt x="10672" y="319244"/>
                  </a:lnTo>
                  <a:lnTo>
                    <a:pt x="2712" y="358931"/>
                  </a:lnTo>
                  <a:lnTo>
                    <a:pt x="0" y="399796"/>
                  </a:lnTo>
                  <a:lnTo>
                    <a:pt x="2712" y="440682"/>
                  </a:lnTo>
                  <a:lnTo>
                    <a:pt x="10672" y="480389"/>
                  </a:lnTo>
                  <a:lnTo>
                    <a:pt x="23617" y="518714"/>
                  </a:lnTo>
                  <a:lnTo>
                    <a:pt x="41280" y="555456"/>
                  </a:lnTo>
                  <a:lnTo>
                    <a:pt x="63400" y="590414"/>
                  </a:lnTo>
                  <a:lnTo>
                    <a:pt x="89709" y="623388"/>
                  </a:lnTo>
                  <a:lnTo>
                    <a:pt x="119946" y="654176"/>
                  </a:lnTo>
                  <a:lnTo>
                    <a:pt x="153844" y="682577"/>
                  </a:lnTo>
                  <a:lnTo>
                    <a:pt x="191140" y="708390"/>
                  </a:lnTo>
                  <a:lnTo>
                    <a:pt x="231570" y="731413"/>
                  </a:lnTo>
                  <a:lnTo>
                    <a:pt x="274868" y="751446"/>
                  </a:lnTo>
                  <a:lnTo>
                    <a:pt x="320772" y="768288"/>
                  </a:lnTo>
                  <a:lnTo>
                    <a:pt x="369015" y="781737"/>
                  </a:lnTo>
                  <a:lnTo>
                    <a:pt x="419335" y="791593"/>
                  </a:lnTo>
                  <a:lnTo>
                    <a:pt x="471466" y="797654"/>
                  </a:lnTo>
                  <a:lnTo>
                    <a:pt x="525145" y="799718"/>
                  </a:lnTo>
                  <a:lnTo>
                    <a:pt x="578845" y="797654"/>
                  </a:lnTo>
                  <a:lnTo>
                    <a:pt x="630996" y="791593"/>
                  </a:lnTo>
                  <a:lnTo>
                    <a:pt x="681333" y="781737"/>
                  </a:lnTo>
                  <a:lnTo>
                    <a:pt x="729591" y="768288"/>
                  </a:lnTo>
                  <a:lnTo>
                    <a:pt x="775506" y="751446"/>
                  </a:lnTo>
                  <a:lnTo>
                    <a:pt x="818815" y="731413"/>
                  </a:lnTo>
                  <a:lnTo>
                    <a:pt x="859253" y="708390"/>
                  </a:lnTo>
                  <a:lnTo>
                    <a:pt x="896556" y="682577"/>
                  </a:lnTo>
                  <a:lnTo>
                    <a:pt x="930460" y="654176"/>
                  </a:lnTo>
                  <a:lnTo>
                    <a:pt x="960700" y="623388"/>
                  </a:lnTo>
                  <a:lnTo>
                    <a:pt x="987013" y="590414"/>
                  </a:lnTo>
                  <a:lnTo>
                    <a:pt x="1009134" y="555456"/>
                  </a:lnTo>
                  <a:lnTo>
                    <a:pt x="1026799" y="518714"/>
                  </a:lnTo>
                  <a:lnTo>
                    <a:pt x="1039744" y="480389"/>
                  </a:lnTo>
                  <a:lnTo>
                    <a:pt x="1047704" y="440682"/>
                  </a:lnTo>
                  <a:lnTo>
                    <a:pt x="1050417" y="399796"/>
                  </a:lnTo>
                  <a:lnTo>
                    <a:pt x="1047704" y="358931"/>
                  </a:lnTo>
                  <a:lnTo>
                    <a:pt x="1039744" y="319244"/>
                  </a:lnTo>
                  <a:lnTo>
                    <a:pt x="1026799" y="280936"/>
                  </a:lnTo>
                  <a:lnTo>
                    <a:pt x="1009134" y="244209"/>
                  </a:lnTo>
                  <a:lnTo>
                    <a:pt x="987013" y="209262"/>
                  </a:lnTo>
                  <a:lnTo>
                    <a:pt x="960700" y="176299"/>
                  </a:lnTo>
                  <a:lnTo>
                    <a:pt x="930460" y="145519"/>
                  </a:lnTo>
                  <a:lnTo>
                    <a:pt x="896556" y="117125"/>
                  </a:lnTo>
                  <a:lnTo>
                    <a:pt x="859253" y="91318"/>
                  </a:lnTo>
                  <a:lnTo>
                    <a:pt x="818815" y="68298"/>
                  </a:lnTo>
                  <a:lnTo>
                    <a:pt x="775506" y="48268"/>
                  </a:lnTo>
                  <a:lnTo>
                    <a:pt x="729591" y="31428"/>
                  </a:lnTo>
                  <a:lnTo>
                    <a:pt x="681333" y="17980"/>
                  </a:lnTo>
                  <a:lnTo>
                    <a:pt x="630996" y="8125"/>
                  </a:lnTo>
                  <a:lnTo>
                    <a:pt x="578845" y="2064"/>
                  </a:lnTo>
                  <a:lnTo>
                    <a:pt x="525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82003" y="1601723"/>
              <a:ext cx="1050925" cy="800100"/>
            </a:xfrm>
            <a:custGeom>
              <a:avLst/>
              <a:gdLst/>
              <a:ahLst/>
              <a:cxnLst/>
              <a:rect l="l" t="t" r="r" b="b"/>
              <a:pathLst>
                <a:path w="1050925" h="800100">
                  <a:moveTo>
                    <a:pt x="0" y="399796"/>
                  </a:moveTo>
                  <a:lnTo>
                    <a:pt x="2712" y="358931"/>
                  </a:lnTo>
                  <a:lnTo>
                    <a:pt x="10672" y="319244"/>
                  </a:lnTo>
                  <a:lnTo>
                    <a:pt x="23617" y="280936"/>
                  </a:lnTo>
                  <a:lnTo>
                    <a:pt x="41280" y="244209"/>
                  </a:lnTo>
                  <a:lnTo>
                    <a:pt x="63400" y="209262"/>
                  </a:lnTo>
                  <a:lnTo>
                    <a:pt x="89709" y="176299"/>
                  </a:lnTo>
                  <a:lnTo>
                    <a:pt x="119946" y="145519"/>
                  </a:lnTo>
                  <a:lnTo>
                    <a:pt x="153844" y="117125"/>
                  </a:lnTo>
                  <a:lnTo>
                    <a:pt x="191140" y="91318"/>
                  </a:lnTo>
                  <a:lnTo>
                    <a:pt x="231570" y="68298"/>
                  </a:lnTo>
                  <a:lnTo>
                    <a:pt x="274868" y="48268"/>
                  </a:lnTo>
                  <a:lnTo>
                    <a:pt x="320772" y="31428"/>
                  </a:lnTo>
                  <a:lnTo>
                    <a:pt x="369015" y="17980"/>
                  </a:lnTo>
                  <a:lnTo>
                    <a:pt x="419335" y="8125"/>
                  </a:lnTo>
                  <a:lnTo>
                    <a:pt x="471466" y="2064"/>
                  </a:lnTo>
                  <a:lnTo>
                    <a:pt x="525145" y="0"/>
                  </a:lnTo>
                  <a:lnTo>
                    <a:pt x="578845" y="2064"/>
                  </a:lnTo>
                  <a:lnTo>
                    <a:pt x="630996" y="8125"/>
                  </a:lnTo>
                  <a:lnTo>
                    <a:pt x="681333" y="17980"/>
                  </a:lnTo>
                  <a:lnTo>
                    <a:pt x="729591" y="31428"/>
                  </a:lnTo>
                  <a:lnTo>
                    <a:pt x="775506" y="48268"/>
                  </a:lnTo>
                  <a:lnTo>
                    <a:pt x="818815" y="68298"/>
                  </a:lnTo>
                  <a:lnTo>
                    <a:pt x="859253" y="91318"/>
                  </a:lnTo>
                  <a:lnTo>
                    <a:pt x="896556" y="117125"/>
                  </a:lnTo>
                  <a:lnTo>
                    <a:pt x="930460" y="145519"/>
                  </a:lnTo>
                  <a:lnTo>
                    <a:pt x="960700" y="176299"/>
                  </a:lnTo>
                  <a:lnTo>
                    <a:pt x="987013" y="209262"/>
                  </a:lnTo>
                  <a:lnTo>
                    <a:pt x="1009134" y="244209"/>
                  </a:lnTo>
                  <a:lnTo>
                    <a:pt x="1026799" y="280936"/>
                  </a:lnTo>
                  <a:lnTo>
                    <a:pt x="1039744" y="319244"/>
                  </a:lnTo>
                  <a:lnTo>
                    <a:pt x="1047704" y="358931"/>
                  </a:lnTo>
                  <a:lnTo>
                    <a:pt x="1050417" y="399796"/>
                  </a:lnTo>
                  <a:lnTo>
                    <a:pt x="1047704" y="440682"/>
                  </a:lnTo>
                  <a:lnTo>
                    <a:pt x="1039744" y="480389"/>
                  </a:lnTo>
                  <a:lnTo>
                    <a:pt x="1026799" y="518714"/>
                  </a:lnTo>
                  <a:lnTo>
                    <a:pt x="1009134" y="555456"/>
                  </a:lnTo>
                  <a:lnTo>
                    <a:pt x="987013" y="590414"/>
                  </a:lnTo>
                  <a:lnTo>
                    <a:pt x="960700" y="623388"/>
                  </a:lnTo>
                  <a:lnTo>
                    <a:pt x="930460" y="654176"/>
                  </a:lnTo>
                  <a:lnTo>
                    <a:pt x="896556" y="682577"/>
                  </a:lnTo>
                  <a:lnTo>
                    <a:pt x="859253" y="708390"/>
                  </a:lnTo>
                  <a:lnTo>
                    <a:pt x="818815" y="731413"/>
                  </a:lnTo>
                  <a:lnTo>
                    <a:pt x="775506" y="751446"/>
                  </a:lnTo>
                  <a:lnTo>
                    <a:pt x="729591" y="768288"/>
                  </a:lnTo>
                  <a:lnTo>
                    <a:pt x="681333" y="781737"/>
                  </a:lnTo>
                  <a:lnTo>
                    <a:pt x="630996" y="791593"/>
                  </a:lnTo>
                  <a:lnTo>
                    <a:pt x="578845" y="797654"/>
                  </a:lnTo>
                  <a:lnTo>
                    <a:pt x="525145" y="799718"/>
                  </a:lnTo>
                  <a:lnTo>
                    <a:pt x="471466" y="797654"/>
                  </a:lnTo>
                  <a:lnTo>
                    <a:pt x="419335" y="791593"/>
                  </a:lnTo>
                  <a:lnTo>
                    <a:pt x="369015" y="781737"/>
                  </a:lnTo>
                  <a:lnTo>
                    <a:pt x="320772" y="768288"/>
                  </a:lnTo>
                  <a:lnTo>
                    <a:pt x="274868" y="751446"/>
                  </a:lnTo>
                  <a:lnTo>
                    <a:pt x="231570" y="731413"/>
                  </a:lnTo>
                  <a:lnTo>
                    <a:pt x="191140" y="708390"/>
                  </a:lnTo>
                  <a:lnTo>
                    <a:pt x="153844" y="682577"/>
                  </a:lnTo>
                  <a:lnTo>
                    <a:pt x="119946" y="654176"/>
                  </a:lnTo>
                  <a:lnTo>
                    <a:pt x="89709" y="623388"/>
                  </a:lnTo>
                  <a:lnTo>
                    <a:pt x="63400" y="590414"/>
                  </a:lnTo>
                  <a:lnTo>
                    <a:pt x="41280" y="555456"/>
                  </a:lnTo>
                  <a:lnTo>
                    <a:pt x="23617" y="518714"/>
                  </a:lnTo>
                  <a:lnTo>
                    <a:pt x="10672" y="480389"/>
                  </a:lnTo>
                  <a:lnTo>
                    <a:pt x="2712" y="440682"/>
                  </a:lnTo>
                  <a:lnTo>
                    <a:pt x="0" y="399796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024183" y="1602930"/>
            <a:ext cx="1092200" cy="842010"/>
            <a:chOff x="5024183" y="1602930"/>
            <a:chExt cx="1092200" cy="84201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7488" y="1626107"/>
              <a:ext cx="1068324" cy="81838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031486" y="1610232"/>
              <a:ext cx="1050290" cy="800100"/>
            </a:xfrm>
            <a:custGeom>
              <a:avLst/>
              <a:gdLst/>
              <a:ahLst/>
              <a:cxnLst/>
              <a:rect l="l" t="t" r="r" b="b"/>
              <a:pathLst>
                <a:path w="1050289" h="800100">
                  <a:moveTo>
                    <a:pt x="525144" y="0"/>
                  </a:moveTo>
                  <a:lnTo>
                    <a:pt x="471445" y="2064"/>
                  </a:lnTo>
                  <a:lnTo>
                    <a:pt x="419298" y="8125"/>
                  </a:lnTo>
                  <a:lnTo>
                    <a:pt x="368968" y="17981"/>
                  </a:lnTo>
                  <a:lnTo>
                    <a:pt x="320718" y="31430"/>
                  </a:lnTo>
                  <a:lnTo>
                    <a:pt x="274812" y="48272"/>
                  </a:lnTo>
                  <a:lnTo>
                    <a:pt x="231514" y="68305"/>
                  </a:lnTo>
                  <a:lnTo>
                    <a:pt x="191088" y="91328"/>
                  </a:lnTo>
                  <a:lnTo>
                    <a:pt x="153796" y="117141"/>
                  </a:lnTo>
                  <a:lnTo>
                    <a:pt x="119905" y="145542"/>
                  </a:lnTo>
                  <a:lnTo>
                    <a:pt x="89676" y="176330"/>
                  </a:lnTo>
                  <a:lnTo>
                    <a:pt x="63374" y="209304"/>
                  </a:lnTo>
                  <a:lnTo>
                    <a:pt x="41263" y="244262"/>
                  </a:lnTo>
                  <a:lnTo>
                    <a:pt x="23606" y="281004"/>
                  </a:lnTo>
                  <a:lnTo>
                    <a:pt x="10667" y="319329"/>
                  </a:lnTo>
                  <a:lnTo>
                    <a:pt x="2710" y="359036"/>
                  </a:lnTo>
                  <a:lnTo>
                    <a:pt x="0" y="399922"/>
                  </a:lnTo>
                  <a:lnTo>
                    <a:pt x="2710" y="440787"/>
                  </a:lnTo>
                  <a:lnTo>
                    <a:pt x="10667" y="480474"/>
                  </a:lnTo>
                  <a:lnTo>
                    <a:pt x="23606" y="518782"/>
                  </a:lnTo>
                  <a:lnTo>
                    <a:pt x="41263" y="555509"/>
                  </a:lnTo>
                  <a:lnTo>
                    <a:pt x="63374" y="590456"/>
                  </a:lnTo>
                  <a:lnTo>
                    <a:pt x="89676" y="623419"/>
                  </a:lnTo>
                  <a:lnTo>
                    <a:pt x="119905" y="654199"/>
                  </a:lnTo>
                  <a:lnTo>
                    <a:pt x="153796" y="682593"/>
                  </a:lnTo>
                  <a:lnTo>
                    <a:pt x="191088" y="708400"/>
                  </a:lnTo>
                  <a:lnTo>
                    <a:pt x="231514" y="731420"/>
                  </a:lnTo>
                  <a:lnTo>
                    <a:pt x="274812" y="751450"/>
                  </a:lnTo>
                  <a:lnTo>
                    <a:pt x="320718" y="768290"/>
                  </a:lnTo>
                  <a:lnTo>
                    <a:pt x="368968" y="781738"/>
                  </a:lnTo>
                  <a:lnTo>
                    <a:pt x="419298" y="791593"/>
                  </a:lnTo>
                  <a:lnTo>
                    <a:pt x="471445" y="797654"/>
                  </a:lnTo>
                  <a:lnTo>
                    <a:pt x="525144" y="799718"/>
                  </a:lnTo>
                  <a:lnTo>
                    <a:pt x="578844" y="797654"/>
                  </a:lnTo>
                  <a:lnTo>
                    <a:pt x="630991" y="791593"/>
                  </a:lnTo>
                  <a:lnTo>
                    <a:pt x="681321" y="781738"/>
                  </a:lnTo>
                  <a:lnTo>
                    <a:pt x="729571" y="768290"/>
                  </a:lnTo>
                  <a:lnTo>
                    <a:pt x="775477" y="751450"/>
                  </a:lnTo>
                  <a:lnTo>
                    <a:pt x="818775" y="731420"/>
                  </a:lnTo>
                  <a:lnTo>
                    <a:pt x="859201" y="708400"/>
                  </a:lnTo>
                  <a:lnTo>
                    <a:pt x="896493" y="682593"/>
                  </a:lnTo>
                  <a:lnTo>
                    <a:pt x="930384" y="654199"/>
                  </a:lnTo>
                  <a:lnTo>
                    <a:pt x="960613" y="623419"/>
                  </a:lnTo>
                  <a:lnTo>
                    <a:pt x="986915" y="590456"/>
                  </a:lnTo>
                  <a:lnTo>
                    <a:pt x="1009026" y="555509"/>
                  </a:lnTo>
                  <a:lnTo>
                    <a:pt x="1026683" y="518782"/>
                  </a:lnTo>
                  <a:lnTo>
                    <a:pt x="1039622" y="480474"/>
                  </a:lnTo>
                  <a:lnTo>
                    <a:pt x="1047579" y="440787"/>
                  </a:lnTo>
                  <a:lnTo>
                    <a:pt x="1050289" y="399922"/>
                  </a:lnTo>
                  <a:lnTo>
                    <a:pt x="1047579" y="359036"/>
                  </a:lnTo>
                  <a:lnTo>
                    <a:pt x="1039622" y="319329"/>
                  </a:lnTo>
                  <a:lnTo>
                    <a:pt x="1026683" y="281004"/>
                  </a:lnTo>
                  <a:lnTo>
                    <a:pt x="1009026" y="244262"/>
                  </a:lnTo>
                  <a:lnTo>
                    <a:pt x="986915" y="209304"/>
                  </a:lnTo>
                  <a:lnTo>
                    <a:pt x="960613" y="176330"/>
                  </a:lnTo>
                  <a:lnTo>
                    <a:pt x="930384" y="145542"/>
                  </a:lnTo>
                  <a:lnTo>
                    <a:pt x="896493" y="117141"/>
                  </a:lnTo>
                  <a:lnTo>
                    <a:pt x="859201" y="91328"/>
                  </a:lnTo>
                  <a:lnTo>
                    <a:pt x="818775" y="68305"/>
                  </a:lnTo>
                  <a:lnTo>
                    <a:pt x="775477" y="48272"/>
                  </a:lnTo>
                  <a:lnTo>
                    <a:pt x="729571" y="31430"/>
                  </a:lnTo>
                  <a:lnTo>
                    <a:pt x="681321" y="17981"/>
                  </a:lnTo>
                  <a:lnTo>
                    <a:pt x="630991" y="8125"/>
                  </a:lnTo>
                  <a:lnTo>
                    <a:pt x="578844" y="2064"/>
                  </a:lnTo>
                  <a:lnTo>
                    <a:pt x="525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31486" y="1610232"/>
              <a:ext cx="1050290" cy="800100"/>
            </a:xfrm>
            <a:custGeom>
              <a:avLst/>
              <a:gdLst/>
              <a:ahLst/>
              <a:cxnLst/>
              <a:rect l="l" t="t" r="r" b="b"/>
              <a:pathLst>
                <a:path w="1050289" h="800100">
                  <a:moveTo>
                    <a:pt x="0" y="399922"/>
                  </a:moveTo>
                  <a:lnTo>
                    <a:pt x="2710" y="359036"/>
                  </a:lnTo>
                  <a:lnTo>
                    <a:pt x="10667" y="319329"/>
                  </a:lnTo>
                  <a:lnTo>
                    <a:pt x="23606" y="281004"/>
                  </a:lnTo>
                  <a:lnTo>
                    <a:pt x="41263" y="244262"/>
                  </a:lnTo>
                  <a:lnTo>
                    <a:pt x="63374" y="209304"/>
                  </a:lnTo>
                  <a:lnTo>
                    <a:pt x="89676" y="176330"/>
                  </a:lnTo>
                  <a:lnTo>
                    <a:pt x="119905" y="145542"/>
                  </a:lnTo>
                  <a:lnTo>
                    <a:pt x="153796" y="117141"/>
                  </a:lnTo>
                  <a:lnTo>
                    <a:pt x="191088" y="91328"/>
                  </a:lnTo>
                  <a:lnTo>
                    <a:pt x="231514" y="68305"/>
                  </a:lnTo>
                  <a:lnTo>
                    <a:pt x="274812" y="48272"/>
                  </a:lnTo>
                  <a:lnTo>
                    <a:pt x="320718" y="31430"/>
                  </a:lnTo>
                  <a:lnTo>
                    <a:pt x="368968" y="17981"/>
                  </a:lnTo>
                  <a:lnTo>
                    <a:pt x="419298" y="8125"/>
                  </a:lnTo>
                  <a:lnTo>
                    <a:pt x="471445" y="2064"/>
                  </a:lnTo>
                  <a:lnTo>
                    <a:pt x="525144" y="0"/>
                  </a:lnTo>
                  <a:lnTo>
                    <a:pt x="578844" y="2064"/>
                  </a:lnTo>
                  <a:lnTo>
                    <a:pt x="630991" y="8125"/>
                  </a:lnTo>
                  <a:lnTo>
                    <a:pt x="681321" y="17981"/>
                  </a:lnTo>
                  <a:lnTo>
                    <a:pt x="729571" y="31430"/>
                  </a:lnTo>
                  <a:lnTo>
                    <a:pt x="775477" y="48272"/>
                  </a:lnTo>
                  <a:lnTo>
                    <a:pt x="818775" y="68305"/>
                  </a:lnTo>
                  <a:lnTo>
                    <a:pt x="859201" y="91328"/>
                  </a:lnTo>
                  <a:lnTo>
                    <a:pt x="896493" y="117141"/>
                  </a:lnTo>
                  <a:lnTo>
                    <a:pt x="930384" y="145542"/>
                  </a:lnTo>
                  <a:lnTo>
                    <a:pt x="960613" y="176330"/>
                  </a:lnTo>
                  <a:lnTo>
                    <a:pt x="986915" y="209304"/>
                  </a:lnTo>
                  <a:lnTo>
                    <a:pt x="1009026" y="244262"/>
                  </a:lnTo>
                  <a:lnTo>
                    <a:pt x="1026683" y="281004"/>
                  </a:lnTo>
                  <a:lnTo>
                    <a:pt x="1039622" y="319329"/>
                  </a:lnTo>
                  <a:lnTo>
                    <a:pt x="1047579" y="359036"/>
                  </a:lnTo>
                  <a:lnTo>
                    <a:pt x="1050289" y="399922"/>
                  </a:lnTo>
                  <a:lnTo>
                    <a:pt x="1047579" y="440787"/>
                  </a:lnTo>
                  <a:lnTo>
                    <a:pt x="1039622" y="480474"/>
                  </a:lnTo>
                  <a:lnTo>
                    <a:pt x="1026683" y="518782"/>
                  </a:lnTo>
                  <a:lnTo>
                    <a:pt x="1009026" y="555509"/>
                  </a:lnTo>
                  <a:lnTo>
                    <a:pt x="986915" y="590456"/>
                  </a:lnTo>
                  <a:lnTo>
                    <a:pt x="960613" y="623419"/>
                  </a:lnTo>
                  <a:lnTo>
                    <a:pt x="930384" y="654199"/>
                  </a:lnTo>
                  <a:lnTo>
                    <a:pt x="896493" y="682593"/>
                  </a:lnTo>
                  <a:lnTo>
                    <a:pt x="859201" y="708400"/>
                  </a:lnTo>
                  <a:lnTo>
                    <a:pt x="818775" y="731420"/>
                  </a:lnTo>
                  <a:lnTo>
                    <a:pt x="775477" y="751450"/>
                  </a:lnTo>
                  <a:lnTo>
                    <a:pt x="729571" y="768290"/>
                  </a:lnTo>
                  <a:lnTo>
                    <a:pt x="681321" y="781738"/>
                  </a:lnTo>
                  <a:lnTo>
                    <a:pt x="630991" y="791593"/>
                  </a:lnTo>
                  <a:lnTo>
                    <a:pt x="578844" y="797654"/>
                  </a:lnTo>
                  <a:lnTo>
                    <a:pt x="525144" y="799718"/>
                  </a:lnTo>
                  <a:lnTo>
                    <a:pt x="471445" y="797654"/>
                  </a:lnTo>
                  <a:lnTo>
                    <a:pt x="419298" y="791593"/>
                  </a:lnTo>
                  <a:lnTo>
                    <a:pt x="368968" y="781738"/>
                  </a:lnTo>
                  <a:lnTo>
                    <a:pt x="320718" y="768290"/>
                  </a:lnTo>
                  <a:lnTo>
                    <a:pt x="274812" y="751450"/>
                  </a:lnTo>
                  <a:lnTo>
                    <a:pt x="231514" y="731420"/>
                  </a:lnTo>
                  <a:lnTo>
                    <a:pt x="191088" y="708400"/>
                  </a:lnTo>
                  <a:lnTo>
                    <a:pt x="153796" y="682593"/>
                  </a:lnTo>
                  <a:lnTo>
                    <a:pt x="119905" y="654199"/>
                  </a:lnTo>
                  <a:lnTo>
                    <a:pt x="89676" y="623419"/>
                  </a:lnTo>
                  <a:lnTo>
                    <a:pt x="63374" y="590456"/>
                  </a:lnTo>
                  <a:lnTo>
                    <a:pt x="41263" y="555509"/>
                  </a:lnTo>
                  <a:lnTo>
                    <a:pt x="23606" y="518782"/>
                  </a:lnTo>
                  <a:lnTo>
                    <a:pt x="10667" y="480474"/>
                  </a:lnTo>
                  <a:lnTo>
                    <a:pt x="2710" y="440787"/>
                  </a:lnTo>
                  <a:lnTo>
                    <a:pt x="0" y="399922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176206" y="1594421"/>
            <a:ext cx="1092835" cy="841375"/>
            <a:chOff x="3176206" y="1594421"/>
            <a:chExt cx="1092835" cy="841375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0400" y="1618487"/>
              <a:ext cx="1068324" cy="81686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183509" y="1601723"/>
              <a:ext cx="1050290" cy="800100"/>
            </a:xfrm>
            <a:custGeom>
              <a:avLst/>
              <a:gdLst/>
              <a:ahLst/>
              <a:cxnLst/>
              <a:rect l="l" t="t" r="r" b="b"/>
              <a:pathLst>
                <a:path w="1050289" h="800100">
                  <a:moveTo>
                    <a:pt x="525144" y="0"/>
                  </a:moveTo>
                  <a:lnTo>
                    <a:pt x="471445" y="2064"/>
                  </a:lnTo>
                  <a:lnTo>
                    <a:pt x="419298" y="8125"/>
                  </a:lnTo>
                  <a:lnTo>
                    <a:pt x="368968" y="17980"/>
                  </a:lnTo>
                  <a:lnTo>
                    <a:pt x="320718" y="31428"/>
                  </a:lnTo>
                  <a:lnTo>
                    <a:pt x="274812" y="48268"/>
                  </a:lnTo>
                  <a:lnTo>
                    <a:pt x="231514" y="68298"/>
                  </a:lnTo>
                  <a:lnTo>
                    <a:pt x="191088" y="91318"/>
                  </a:lnTo>
                  <a:lnTo>
                    <a:pt x="153797" y="117125"/>
                  </a:lnTo>
                  <a:lnTo>
                    <a:pt x="119905" y="145519"/>
                  </a:lnTo>
                  <a:lnTo>
                    <a:pt x="89676" y="176299"/>
                  </a:lnTo>
                  <a:lnTo>
                    <a:pt x="63374" y="209262"/>
                  </a:lnTo>
                  <a:lnTo>
                    <a:pt x="41263" y="244209"/>
                  </a:lnTo>
                  <a:lnTo>
                    <a:pt x="23606" y="280936"/>
                  </a:lnTo>
                  <a:lnTo>
                    <a:pt x="10667" y="319244"/>
                  </a:lnTo>
                  <a:lnTo>
                    <a:pt x="2710" y="358931"/>
                  </a:lnTo>
                  <a:lnTo>
                    <a:pt x="0" y="399796"/>
                  </a:lnTo>
                  <a:lnTo>
                    <a:pt x="2710" y="440682"/>
                  </a:lnTo>
                  <a:lnTo>
                    <a:pt x="10667" y="480389"/>
                  </a:lnTo>
                  <a:lnTo>
                    <a:pt x="23606" y="518714"/>
                  </a:lnTo>
                  <a:lnTo>
                    <a:pt x="41263" y="555456"/>
                  </a:lnTo>
                  <a:lnTo>
                    <a:pt x="63374" y="590414"/>
                  </a:lnTo>
                  <a:lnTo>
                    <a:pt x="89676" y="623388"/>
                  </a:lnTo>
                  <a:lnTo>
                    <a:pt x="119905" y="654176"/>
                  </a:lnTo>
                  <a:lnTo>
                    <a:pt x="153796" y="682577"/>
                  </a:lnTo>
                  <a:lnTo>
                    <a:pt x="191088" y="708390"/>
                  </a:lnTo>
                  <a:lnTo>
                    <a:pt x="231514" y="731413"/>
                  </a:lnTo>
                  <a:lnTo>
                    <a:pt x="274812" y="751446"/>
                  </a:lnTo>
                  <a:lnTo>
                    <a:pt x="320718" y="768288"/>
                  </a:lnTo>
                  <a:lnTo>
                    <a:pt x="368968" y="781737"/>
                  </a:lnTo>
                  <a:lnTo>
                    <a:pt x="419298" y="791593"/>
                  </a:lnTo>
                  <a:lnTo>
                    <a:pt x="471445" y="797654"/>
                  </a:lnTo>
                  <a:lnTo>
                    <a:pt x="525144" y="799718"/>
                  </a:lnTo>
                  <a:lnTo>
                    <a:pt x="578844" y="797654"/>
                  </a:lnTo>
                  <a:lnTo>
                    <a:pt x="630991" y="791593"/>
                  </a:lnTo>
                  <a:lnTo>
                    <a:pt x="681321" y="781737"/>
                  </a:lnTo>
                  <a:lnTo>
                    <a:pt x="729571" y="768288"/>
                  </a:lnTo>
                  <a:lnTo>
                    <a:pt x="775477" y="751446"/>
                  </a:lnTo>
                  <a:lnTo>
                    <a:pt x="818775" y="731413"/>
                  </a:lnTo>
                  <a:lnTo>
                    <a:pt x="859201" y="708390"/>
                  </a:lnTo>
                  <a:lnTo>
                    <a:pt x="896493" y="682577"/>
                  </a:lnTo>
                  <a:lnTo>
                    <a:pt x="930384" y="654176"/>
                  </a:lnTo>
                  <a:lnTo>
                    <a:pt x="960613" y="623388"/>
                  </a:lnTo>
                  <a:lnTo>
                    <a:pt x="986915" y="590414"/>
                  </a:lnTo>
                  <a:lnTo>
                    <a:pt x="1009026" y="555456"/>
                  </a:lnTo>
                  <a:lnTo>
                    <a:pt x="1026683" y="518714"/>
                  </a:lnTo>
                  <a:lnTo>
                    <a:pt x="1039622" y="480389"/>
                  </a:lnTo>
                  <a:lnTo>
                    <a:pt x="1047579" y="440682"/>
                  </a:lnTo>
                  <a:lnTo>
                    <a:pt x="1050290" y="399796"/>
                  </a:lnTo>
                  <a:lnTo>
                    <a:pt x="1047579" y="358931"/>
                  </a:lnTo>
                  <a:lnTo>
                    <a:pt x="1039622" y="319244"/>
                  </a:lnTo>
                  <a:lnTo>
                    <a:pt x="1026683" y="280936"/>
                  </a:lnTo>
                  <a:lnTo>
                    <a:pt x="1009026" y="244209"/>
                  </a:lnTo>
                  <a:lnTo>
                    <a:pt x="986915" y="209262"/>
                  </a:lnTo>
                  <a:lnTo>
                    <a:pt x="960613" y="176299"/>
                  </a:lnTo>
                  <a:lnTo>
                    <a:pt x="930384" y="145519"/>
                  </a:lnTo>
                  <a:lnTo>
                    <a:pt x="896493" y="117125"/>
                  </a:lnTo>
                  <a:lnTo>
                    <a:pt x="859201" y="91318"/>
                  </a:lnTo>
                  <a:lnTo>
                    <a:pt x="818775" y="68298"/>
                  </a:lnTo>
                  <a:lnTo>
                    <a:pt x="775477" y="48268"/>
                  </a:lnTo>
                  <a:lnTo>
                    <a:pt x="729571" y="31428"/>
                  </a:lnTo>
                  <a:lnTo>
                    <a:pt x="681321" y="17980"/>
                  </a:lnTo>
                  <a:lnTo>
                    <a:pt x="630991" y="8125"/>
                  </a:lnTo>
                  <a:lnTo>
                    <a:pt x="578844" y="2064"/>
                  </a:lnTo>
                  <a:lnTo>
                    <a:pt x="525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83509" y="1601723"/>
              <a:ext cx="1050290" cy="800100"/>
            </a:xfrm>
            <a:custGeom>
              <a:avLst/>
              <a:gdLst/>
              <a:ahLst/>
              <a:cxnLst/>
              <a:rect l="l" t="t" r="r" b="b"/>
              <a:pathLst>
                <a:path w="1050289" h="800100">
                  <a:moveTo>
                    <a:pt x="0" y="399796"/>
                  </a:moveTo>
                  <a:lnTo>
                    <a:pt x="2710" y="358931"/>
                  </a:lnTo>
                  <a:lnTo>
                    <a:pt x="10667" y="319244"/>
                  </a:lnTo>
                  <a:lnTo>
                    <a:pt x="23606" y="280936"/>
                  </a:lnTo>
                  <a:lnTo>
                    <a:pt x="41263" y="244209"/>
                  </a:lnTo>
                  <a:lnTo>
                    <a:pt x="63374" y="209262"/>
                  </a:lnTo>
                  <a:lnTo>
                    <a:pt x="89676" y="176299"/>
                  </a:lnTo>
                  <a:lnTo>
                    <a:pt x="119905" y="145519"/>
                  </a:lnTo>
                  <a:lnTo>
                    <a:pt x="153797" y="117125"/>
                  </a:lnTo>
                  <a:lnTo>
                    <a:pt x="191088" y="91318"/>
                  </a:lnTo>
                  <a:lnTo>
                    <a:pt x="231514" y="68298"/>
                  </a:lnTo>
                  <a:lnTo>
                    <a:pt x="274812" y="48268"/>
                  </a:lnTo>
                  <a:lnTo>
                    <a:pt x="320718" y="31428"/>
                  </a:lnTo>
                  <a:lnTo>
                    <a:pt x="368968" y="17980"/>
                  </a:lnTo>
                  <a:lnTo>
                    <a:pt x="419298" y="8125"/>
                  </a:lnTo>
                  <a:lnTo>
                    <a:pt x="471445" y="2064"/>
                  </a:lnTo>
                  <a:lnTo>
                    <a:pt x="525144" y="0"/>
                  </a:lnTo>
                  <a:lnTo>
                    <a:pt x="578844" y="2064"/>
                  </a:lnTo>
                  <a:lnTo>
                    <a:pt x="630991" y="8125"/>
                  </a:lnTo>
                  <a:lnTo>
                    <a:pt x="681321" y="17980"/>
                  </a:lnTo>
                  <a:lnTo>
                    <a:pt x="729571" y="31428"/>
                  </a:lnTo>
                  <a:lnTo>
                    <a:pt x="775477" y="48268"/>
                  </a:lnTo>
                  <a:lnTo>
                    <a:pt x="818775" y="68298"/>
                  </a:lnTo>
                  <a:lnTo>
                    <a:pt x="859201" y="91318"/>
                  </a:lnTo>
                  <a:lnTo>
                    <a:pt x="896493" y="117125"/>
                  </a:lnTo>
                  <a:lnTo>
                    <a:pt x="930384" y="145519"/>
                  </a:lnTo>
                  <a:lnTo>
                    <a:pt x="960613" y="176299"/>
                  </a:lnTo>
                  <a:lnTo>
                    <a:pt x="986915" y="209262"/>
                  </a:lnTo>
                  <a:lnTo>
                    <a:pt x="1009026" y="244209"/>
                  </a:lnTo>
                  <a:lnTo>
                    <a:pt x="1026683" y="280936"/>
                  </a:lnTo>
                  <a:lnTo>
                    <a:pt x="1039622" y="319244"/>
                  </a:lnTo>
                  <a:lnTo>
                    <a:pt x="1047579" y="358931"/>
                  </a:lnTo>
                  <a:lnTo>
                    <a:pt x="1050290" y="399796"/>
                  </a:lnTo>
                  <a:lnTo>
                    <a:pt x="1047579" y="440682"/>
                  </a:lnTo>
                  <a:lnTo>
                    <a:pt x="1039622" y="480389"/>
                  </a:lnTo>
                  <a:lnTo>
                    <a:pt x="1026683" y="518714"/>
                  </a:lnTo>
                  <a:lnTo>
                    <a:pt x="1009026" y="555456"/>
                  </a:lnTo>
                  <a:lnTo>
                    <a:pt x="986915" y="590414"/>
                  </a:lnTo>
                  <a:lnTo>
                    <a:pt x="960613" y="623388"/>
                  </a:lnTo>
                  <a:lnTo>
                    <a:pt x="930384" y="654176"/>
                  </a:lnTo>
                  <a:lnTo>
                    <a:pt x="896493" y="682577"/>
                  </a:lnTo>
                  <a:lnTo>
                    <a:pt x="859201" y="708390"/>
                  </a:lnTo>
                  <a:lnTo>
                    <a:pt x="818775" y="731413"/>
                  </a:lnTo>
                  <a:lnTo>
                    <a:pt x="775477" y="751446"/>
                  </a:lnTo>
                  <a:lnTo>
                    <a:pt x="729571" y="768288"/>
                  </a:lnTo>
                  <a:lnTo>
                    <a:pt x="681321" y="781737"/>
                  </a:lnTo>
                  <a:lnTo>
                    <a:pt x="630991" y="791593"/>
                  </a:lnTo>
                  <a:lnTo>
                    <a:pt x="578844" y="797654"/>
                  </a:lnTo>
                  <a:lnTo>
                    <a:pt x="525144" y="799718"/>
                  </a:lnTo>
                  <a:lnTo>
                    <a:pt x="471445" y="797654"/>
                  </a:lnTo>
                  <a:lnTo>
                    <a:pt x="419298" y="791593"/>
                  </a:lnTo>
                  <a:lnTo>
                    <a:pt x="368968" y="781737"/>
                  </a:lnTo>
                  <a:lnTo>
                    <a:pt x="320718" y="768288"/>
                  </a:lnTo>
                  <a:lnTo>
                    <a:pt x="274812" y="751446"/>
                  </a:lnTo>
                  <a:lnTo>
                    <a:pt x="231514" y="731413"/>
                  </a:lnTo>
                  <a:lnTo>
                    <a:pt x="191088" y="708390"/>
                  </a:lnTo>
                  <a:lnTo>
                    <a:pt x="153796" y="682577"/>
                  </a:lnTo>
                  <a:lnTo>
                    <a:pt x="119905" y="654176"/>
                  </a:lnTo>
                  <a:lnTo>
                    <a:pt x="89676" y="623388"/>
                  </a:lnTo>
                  <a:lnTo>
                    <a:pt x="63374" y="590414"/>
                  </a:lnTo>
                  <a:lnTo>
                    <a:pt x="41263" y="555456"/>
                  </a:lnTo>
                  <a:lnTo>
                    <a:pt x="23606" y="518714"/>
                  </a:lnTo>
                  <a:lnTo>
                    <a:pt x="10667" y="480389"/>
                  </a:lnTo>
                  <a:lnTo>
                    <a:pt x="2710" y="440682"/>
                  </a:lnTo>
                  <a:lnTo>
                    <a:pt x="0" y="399796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568259" y="1602930"/>
            <a:ext cx="1092835" cy="842010"/>
            <a:chOff x="1568259" y="1602930"/>
            <a:chExt cx="1092835" cy="842010"/>
          </a:xfrm>
        </p:grpSpPr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2580" y="1626107"/>
              <a:ext cx="1068324" cy="8183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75562" y="1610232"/>
              <a:ext cx="1050925" cy="800100"/>
            </a:xfrm>
            <a:custGeom>
              <a:avLst/>
              <a:gdLst/>
              <a:ahLst/>
              <a:cxnLst/>
              <a:rect l="l" t="t" r="r" b="b"/>
              <a:pathLst>
                <a:path w="1050925" h="800100">
                  <a:moveTo>
                    <a:pt x="525144" y="0"/>
                  </a:moveTo>
                  <a:lnTo>
                    <a:pt x="471466" y="2064"/>
                  </a:lnTo>
                  <a:lnTo>
                    <a:pt x="419335" y="8125"/>
                  </a:lnTo>
                  <a:lnTo>
                    <a:pt x="369015" y="17981"/>
                  </a:lnTo>
                  <a:lnTo>
                    <a:pt x="320772" y="31430"/>
                  </a:lnTo>
                  <a:lnTo>
                    <a:pt x="274868" y="48272"/>
                  </a:lnTo>
                  <a:lnTo>
                    <a:pt x="231570" y="68305"/>
                  </a:lnTo>
                  <a:lnTo>
                    <a:pt x="191140" y="91328"/>
                  </a:lnTo>
                  <a:lnTo>
                    <a:pt x="153844" y="117141"/>
                  </a:lnTo>
                  <a:lnTo>
                    <a:pt x="119946" y="145542"/>
                  </a:lnTo>
                  <a:lnTo>
                    <a:pt x="89709" y="176330"/>
                  </a:lnTo>
                  <a:lnTo>
                    <a:pt x="63400" y="209304"/>
                  </a:lnTo>
                  <a:lnTo>
                    <a:pt x="41280" y="244262"/>
                  </a:lnTo>
                  <a:lnTo>
                    <a:pt x="23617" y="281004"/>
                  </a:lnTo>
                  <a:lnTo>
                    <a:pt x="10672" y="319329"/>
                  </a:lnTo>
                  <a:lnTo>
                    <a:pt x="2712" y="359036"/>
                  </a:lnTo>
                  <a:lnTo>
                    <a:pt x="0" y="399922"/>
                  </a:lnTo>
                  <a:lnTo>
                    <a:pt x="2712" y="440787"/>
                  </a:lnTo>
                  <a:lnTo>
                    <a:pt x="10672" y="480474"/>
                  </a:lnTo>
                  <a:lnTo>
                    <a:pt x="23617" y="518782"/>
                  </a:lnTo>
                  <a:lnTo>
                    <a:pt x="41280" y="555509"/>
                  </a:lnTo>
                  <a:lnTo>
                    <a:pt x="63400" y="590456"/>
                  </a:lnTo>
                  <a:lnTo>
                    <a:pt x="89709" y="623419"/>
                  </a:lnTo>
                  <a:lnTo>
                    <a:pt x="119946" y="654199"/>
                  </a:lnTo>
                  <a:lnTo>
                    <a:pt x="153844" y="682593"/>
                  </a:lnTo>
                  <a:lnTo>
                    <a:pt x="191140" y="708400"/>
                  </a:lnTo>
                  <a:lnTo>
                    <a:pt x="231570" y="731420"/>
                  </a:lnTo>
                  <a:lnTo>
                    <a:pt x="274868" y="751450"/>
                  </a:lnTo>
                  <a:lnTo>
                    <a:pt x="320772" y="768290"/>
                  </a:lnTo>
                  <a:lnTo>
                    <a:pt x="369015" y="781738"/>
                  </a:lnTo>
                  <a:lnTo>
                    <a:pt x="419335" y="791593"/>
                  </a:lnTo>
                  <a:lnTo>
                    <a:pt x="471466" y="797654"/>
                  </a:lnTo>
                  <a:lnTo>
                    <a:pt x="525144" y="799718"/>
                  </a:lnTo>
                  <a:lnTo>
                    <a:pt x="578845" y="797654"/>
                  </a:lnTo>
                  <a:lnTo>
                    <a:pt x="630996" y="791593"/>
                  </a:lnTo>
                  <a:lnTo>
                    <a:pt x="681333" y="781738"/>
                  </a:lnTo>
                  <a:lnTo>
                    <a:pt x="729591" y="768290"/>
                  </a:lnTo>
                  <a:lnTo>
                    <a:pt x="775506" y="751450"/>
                  </a:lnTo>
                  <a:lnTo>
                    <a:pt x="818815" y="731420"/>
                  </a:lnTo>
                  <a:lnTo>
                    <a:pt x="859253" y="708400"/>
                  </a:lnTo>
                  <a:lnTo>
                    <a:pt x="896556" y="682593"/>
                  </a:lnTo>
                  <a:lnTo>
                    <a:pt x="930460" y="654199"/>
                  </a:lnTo>
                  <a:lnTo>
                    <a:pt x="960700" y="623419"/>
                  </a:lnTo>
                  <a:lnTo>
                    <a:pt x="987013" y="590456"/>
                  </a:lnTo>
                  <a:lnTo>
                    <a:pt x="1009134" y="555509"/>
                  </a:lnTo>
                  <a:lnTo>
                    <a:pt x="1026799" y="518782"/>
                  </a:lnTo>
                  <a:lnTo>
                    <a:pt x="1039744" y="480474"/>
                  </a:lnTo>
                  <a:lnTo>
                    <a:pt x="1047704" y="440787"/>
                  </a:lnTo>
                  <a:lnTo>
                    <a:pt x="1050417" y="399922"/>
                  </a:lnTo>
                  <a:lnTo>
                    <a:pt x="1047704" y="359036"/>
                  </a:lnTo>
                  <a:lnTo>
                    <a:pt x="1039744" y="319329"/>
                  </a:lnTo>
                  <a:lnTo>
                    <a:pt x="1026799" y="281004"/>
                  </a:lnTo>
                  <a:lnTo>
                    <a:pt x="1009134" y="244262"/>
                  </a:lnTo>
                  <a:lnTo>
                    <a:pt x="987013" y="209304"/>
                  </a:lnTo>
                  <a:lnTo>
                    <a:pt x="960700" y="176330"/>
                  </a:lnTo>
                  <a:lnTo>
                    <a:pt x="930460" y="145542"/>
                  </a:lnTo>
                  <a:lnTo>
                    <a:pt x="896556" y="117141"/>
                  </a:lnTo>
                  <a:lnTo>
                    <a:pt x="859253" y="91328"/>
                  </a:lnTo>
                  <a:lnTo>
                    <a:pt x="818815" y="68305"/>
                  </a:lnTo>
                  <a:lnTo>
                    <a:pt x="775506" y="48272"/>
                  </a:lnTo>
                  <a:lnTo>
                    <a:pt x="729591" y="31430"/>
                  </a:lnTo>
                  <a:lnTo>
                    <a:pt x="681333" y="17981"/>
                  </a:lnTo>
                  <a:lnTo>
                    <a:pt x="630996" y="8125"/>
                  </a:lnTo>
                  <a:lnTo>
                    <a:pt x="578845" y="2064"/>
                  </a:lnTo>
                  <a:lnTo>
                    <a:pt x="525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75562" y="1610232"/>
              <a:ext cx="1050925" cy="800100"/>
            </a:xfrm>
            <a:custGeom>
              <a:avLst/>
              <a:gdLst/>
              <a:ahLst/>
              <a:cxnLst/>
              <a:rect l="l" t="t" r="r" b="b"/>
              <a:pathLst>
                <a:path w="1050925" h="800100">
                  <a:moveTo>
                    <a:pt x="0" y="399922"/>
                  </a:moveTo>
                  <a:lnTo>
                    <a:pt x="2712" y="359036"/>
                  </a:lnTo>
                  <a:lnTo>
                    <a:pt x="10672" y="319329"/>
                  </a:lnTo>
                  <a:lnTo>
                    <a:pt x="23617" y="281004"/>
                  </a:lnTo>
                  <a:lnTo>
                    <a:pt x="41280" y="244262"/>
                  </a:lnTo>
                  <a:lnTo>
                    <a:pt x="63400" y="209304"/>
                  </a:lnTo>
                  <a:lnTo>
                    <a:pt x="89709" y="176330"/>
                  </a:lnTo>
                  <a:lnTo>
                    <a:pt x="119946" y="145542"/>
                  </a:lnTo>
                  <a:lnTo>
                    <a:pt x="153844" y="117141"/>
                  </a:lnTo>
                  <a:lnTo>
                    <a:pt x="191140" y="91328"/>
                  </a:lnTo>
                  <a:lnTo>
                    <a:pt x="231570" y="68305"/>
                  </a:lnTo>
                  <a:lnTo>
                    <a:pt x="274868" y="48272"/>
                  </a:lnTo>
                  <a:lnTo>
                    <a:pt x="320772" y="31430"/>
                  </a:lnTo>
                  <a:lnTo>
                    <a:pt x="369015" y="17981"/>
                  </a:lnTo>
                  <a:lnTo>
                    <a:pt x="419335" y="8125"/>
                  </a:lnTo>
                  <a:lnTo>
                    <a:pt x="471466" y="2064"/>
                  </a:lnTo>
                  <a:lnTo>
                    <a:pt x="525144" y="0"/>
                  </a:lnTo>
                  <a:lnTo>
                    <a:pt x="578845" y="2064"/>
                  </a:lnTo>
                  <a:lnTo>
                    <a:pt x="630996" y="8125"/>
                  </a:lnTo>
                  <a:lnTo>
                    <a:pt x="681333" y="17981"/>
                  </a:lnTo>
                  <a:lnTo>
                    <a:pt x="729591" y="31430"/>
                  </a:lnTo>
                  <a:lnTo>
                    <a:pt x="775506" y="48272"/>
                  </a:lnTo>
                  <a:lnTo>
                    <a:pt x="818815" y="68305"/>
                  </a:lnTo>
                  <a:lnTo>
                    <a:pt x="859253" y="91328"/>
                  </a:lnTo>
                  <a:lnTo>
                    <a:pt x="896556" y="117141"/>
                  </a:lnTo>
                  <a:lnTo>
                    <a:pt x="930460" y="145542"/>
                  </a:lnTo>
                  <a:lnTo>
                    <a:pt x="960700" y="176330"/>
                  </a:lnTo>
                  <a:lnTo>
                    <a:pt x="987013" y="209304"/>
                  </a:lnTo>
                  <a:lnTo>
                    <a:pt x="1009134" y="244262"/>
                  </a:lnTo>
                  <a:lnTo>
                    <a:pt x="1026799" y="281004"/>
                  </a:lnTo>
                  <a:lnTo>
                    <a:pt x="1039744" y="319329"/>
                  </a:lnTo>
                  <a:lnTo>
                    <a:pt x="1047704" y="359036"/>
                  </a:lnTo>
                  <a:lnTo>
                    <a:pt x="1050417" y="399922"/>
                  </a:lnTo>
                  <a:lnTo>
                    <a:pt x="1047704" y="440787"/>
                  </a:lnTo>
                  <a:lnTo>
                    <a:pt x="1039744" y="480474"/>
                  </a:lnTo>
                  <a:lnTo>
                    <a:pt x="1026799" y="518782"/>
                  </a:lnTo>
                  <a:lnTo>
                    <a:pt x="1009134" y="555509"/>
                  </a:lnTo>
                  <a:lnTo>
                    <a:pt x="987013" y="590456"/>
                  </a:lnTo>
                  <a:lnTo>
                    <a:pt x="960700" y="623419"/>
                  </a:lnTo>
                  <a:lnTo>
                    <a:pt x="930460" y="654199"/>
                  </a:lnTo>
                  <a:lnTo>
                    <a:pt x="896556" y="682593"/>
                  </a:lnTo>
                  <a:lnTo>
                    <a:pt x="859253" y="708400"/>
                  </a:lnTo>
                  <a:lnTo>
                    <a:pt x="818815" y="731420"/>
                  </a:lnTo>
                  <a:lnTo>
                    <a:pt x="775506" y="751450"/>
                  </a:lnTo>
                  <a:lnTo>
                    <a:pt x="729591" y="768290"/>
                  </a:lnTo>
                  <a:lnTo>
                    <a:pt x="681333" y="781738"/>
                  </a:lnTo>
                  <a:lnTo>
                    <a:pt x="630996" y="791593"/>
                  </a:lnTo>
                  <a:lnTo>
                    <a:pt x="578845" y="797654"/>
                  </a:lnTo>
                  <a:lnTo>
                    <a:pt x="525144" y="799718"/>
                  </a:lnTo>
                  <a:lnTo>
                    <a:pt x="471466" y="797654"/>
                  </a:lnTo>
                  <a:lnTo>
                    <a:pt x="419335" y="791593"/>
                  </a:lnTo>
                  <a:lnTo>
                    <a:pt x="369015" y="781738"/>
                  </a:lnTo>
                  <a:lnTo>
                    <a:pt x="320772" y="768290"/>
                  </a:lnTo>
                  <a:lnTo>
                    <a:pt x="274868" y="751450"/>
                  </a:lnTo>
                  <a:lnTo>
                    <a:pt x="231570" y="731420"/>
                  </a:lnTo>
                  <a:lnTo>
                    <a:pt x="191140" y="708400"/>
                  </a:lnTo>
                  <a:lnTo>
                    <a:pt x="153844" y="682593"/>
                  </a:lnTo>
                  <a:lnTo>
                    <a:pt x="119946" y="654199"/>
                  </a:lnTo>
                  <a:lnTo>
                    <a:pt x="89709" y="623419"/>
                  </a:lnTo>
                  <a:lnTo>
                    <a:pt x="63400" y="590456"/>
                  </a:lnTo>
                  <a:lnTo>
                    <a:pt x="41280" y="555509"/>
                  </a:lnTo>
                  <a:lnTo>
                    <a:pt x="23617" y="518782"/>
                  </a:lnTo>
                  <a:lnTo>
                    <a:pt x="10672" y="480474"/>
                  </a:lnTo>
                  <a:lnTo>
                    <a:pt x="2712" y="440787"/>
                  </a:lnTo>
                  <a:lnTo>
                    <a:pt x="0" y="399922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528508" y="2574099"/>
            <a:ext cx="1091565" cy="841375"/>
            <a:chOff x="1528508" y="2574099"/>
            <a:chExt cx="1091565" cy="841375"/>
          </a:xfrm>
        </p:grpSpPr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2956" y="2598419"/>
              <a:ext cx="1066800" cy="81686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535811" y="2581401"/>
              <a:ext cx="1050290" cy="800100"/>
            </a:xfrm>
            <a:custGeom>
              <a:avLst/>
              <a:gdLst/>
              <a:ahLst/>
              <a:cxnLst/>
              <a:rect l="l" t="t" r="r" b="b"/>
              <a:pathLst>
                <a:path w="1050289" h="800100">
                  <a:moveTo>
                    <a:pt x="525144" y="0"/>
                  </a:moveTo>
                  <a:lnTo>
                    <a:pt x="471445" y="2064"/>
                  </a:lnTo>
                  <a:lnTo>
                    <a:pt x="419298" y="8125"/>
                  </a:lnTo>
                  <a:lnTo>
                    <a:pt x="368968" y="17980"/>
                  </a:lnTo>
                  <a:lnTo>
                    <a:pt x="320718" y="31428"/>
                  </a:lnTo>
                  <a:lnTo>
                    <a:pt x="274812" y="48268"/>
                  </a:lnTo>
                  <a:lnTo>
                    <a:pt x="231514" y="68298"/>
                  </a:lnTo>
                  <a:lnTo>
                    <a:pt x="191088" y="91318"/>
                  </a:lnTo>
                  <a:lnTo>
                    <a:pt x="153797" y="117125"/>
                  </a:lnTo>
                  <a:lnTo>
                    <a:pt x="119905" y="145519"/>
                  </a:lnTo>
                  <a:lnTo>
                    <a:pt x="89676" y="176299"/>
                  </a:lnTo>
                  <a:lnTo>
                    <a:pt x="63374" y="209262"/>
                  </a:lnTo>
                  <a:lnTo>
                    <a:pt x="41263" y="244209"/>
                  </a:lnTo>
                  <a:lnTo>
                    <a:pt x="23606" y="280936"/>
                  </a:lnTo>
                  <a:lnTo>
                    <a:pt x="10667" y="319244"/>
                  </a:lnTo>
                  <a:lnTo>
                    <a:pt x="2710" y="358931"/>
                  </a:lnTo>
                  <a:lnTo>
                    <a:pt x="0" y="399796"/>
                  </a:lnTo>
                  <a:lnTo>
                    <a:pt x="2710" y="440682"/>
                  </a:lnTo>
                  <a:lnTo>
                    <a:pt x="10667" y="480389"/>
                  </a:lnTo>
                  <a:lnTo>
                    <a:pt x="23606" y="518714"/>
                  </a:lnTo>
                  <a:lnTo>
                    <a:pt x="41263" y="555456"/>
                  </a:lnTo>
                  <a:lnTo>
                    <a:pt x="63374" y="590414"/>
                  </a:lnTo>
                  <a:lnTo>
                    <a:pt x="89676" y="623388"/>
                  </a:lnTo>
                  <a:lnTo>
                    <a:pt x="119905" y="654176"/>
                  </a:lnTo>
                  <a:lnTo>
                    <a:pt x="153797" y="682577"/>
                  </a:lnTo>
                  <a:lnTo>
                    <a:pt x="191088" y="708390"/>
                  </a:lnTo>
                  <a:lnTo>
                    <a:pt x="231514" y="731413"/>
                  </a:lnTo>
                  <a:lnTo>
                    <a:pt x="274812" y="751446"/>
                  </a:lnTo>
                  <a:lnTo>
                    <a:pt x="320718" y="768288"/>
                  </a:lnTo>
                  <a:lnTo>
                    <a:pt x="368968" y="781737"/>
                  </a:lnTo>
                  <a:lnTo>
                    <a:pt x="419298" y="791593"/>
                  </a:lnTo>
                  <a:lnTo>
                    <a:pt x="471445" y="797654"/>
                  </a:lnTo>
                  <a:lnTo>
                    <a:pt x="525144" y="799719"/>
                  </a:lnTo>
                  <a:lnTo>
                    <a:pt x="578844" y="797654"/>
                  </a:lnTo>
                  <a:lnTo>
                    <a:pt x="630991" y="791593"/>
                  </a:lnTo>
                  <a:lnTo>
                    <a:pt x="681321" y="781737"/>
                  </a:lnTo>
                  <a:lnTo>
                    <a:pt x="729571" y="768288"/>
                  </a:lnTo>
                  <a:lnTo>
                    <a:pt x="775477" y="751446"/>
                  </a:lnTo>
                  <a:lnTo>
                    <a:pt x="818775" y="731413"/>
                  </a:lnTo>
                  <a:lnTo>
                    <a:pt x="859201" y="708390"/>
                  </a:lnTo>
                  <a:lnTo>
                    <a:pt x="896492" y="682577"/>
                  </a:lnTo>
                  <a:lnTo>
                    <a:pt x="930384" y="654176"/>
                  </a:lnTo>
                  <a:lnTo>
                    <a:pt x="960613" y="623388"/>
                  </a:lnTo>
                  <a:lnTo>
                    <a:pt x="986915" y="590414"/>
                  </a:lnTo>
                  <a:lnTo>
                    <a:pt x="1009026" y="555456"/>
                  </a:lnTo>
                  <a:lnTo>
                    <a:pt x="1026683" y="518714"/>
                  </a:lnTo>
                  <a:lnTo>
                    <a:pt x="1039622" y="480389"/>
                  </a:lnTo>
                  <a:lnTo>
                    <a:pt x="1047579" y="440682"/>
                  </a:lnTo>
                  <a:lnTo>
                    <a:pt x="1050289" y="399796"/>
                  </a:lnTo>
                  <a:lnTo>
                    <a:pt x="1047579" y="358931"/>
                  </a:lnTo>
                  <a:lnTo>
                    <a:pt x="1039622" y="319244"/>
                  </a:lnTo>
                  <a:lnTo>
                    <a:pt x="1026683" y="280936"/>
                  </a:lnTo>
                  <a:lnTo>
                    <a:pt x="1009026" y="244209"/>
                  </a:lnTo>
                  <a:lnTo>
                    <a:pt x="986915" y="209262"/>
                  </a:lnTo>
                  <a:lnTo>
                    <a:pt x="960613" y="176299"/>
                  </a:lnTo>
                  <a:lnTo>
                    <a:pt x="930384" y="145519"/>
                  </a:lnTo>
                  <a:lnTo>
                    <a:pt x="896492" y="117125"/>
                  </a:lnTo>
                  <a:lnTo>
                    <a:pt x="859201" y="91318"/>
                  </a:lnTo>
                  <a:lnTo>
                    <a:pt x="818775" y="68298"/>
                  </a:lnTo>
                  <a:lnTo>
                    <a:pt x="775477" y="48268"/>
                  </a:lnTo>
                  <a:lnTo>
                    <a:pt x="729571" y="31428"/>
                  </a:lnTo>
                  <a:lnTo>
                    <a:pt x="681321" y="17980"/>
                  </a:lnTo>
                  <a:lnTo>
                    <a:pt x="630991" y="8125"/>
                  </a:lnTo>
                  <a:lnTo>
                    <a:pt x="578844" y="2064"/>
                  </a:lnTo>
                  <a:lnTo>
                    <a:pt x="525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35811" y="2581401"/>
              <a:ext cx="1050290" cy="800100"/>
            </a:xfrm>
            <a:custGeom>
              <a:avLst/>
              <a:gdLst/>
              <a:ahLst/>
              <a:cxnLst/>
              <a:rect l="l" t="t" r="r" b="b"/>
              <a:pathLst>
                <a:path w="1050289" h="800100">
                  <a:moveTo>
                    <a:pt x="0" y="399796"/>
                  </a:moveTo>
                  <a:lnTo>
                    <a:pt x="2710" y="358931"/>
                  </a:lnTo>
                  <a:lnTo>
                    <a:pt x="10667" y="319244"/>
                  </a:lnTo>
                  <a:lnTo>
                    <a:pt x="23606" y="280936"/>
                  </a:lnTo>
                  <a:lnTo>
                    <a:pt x="41263" y="244209"/>
                  </a:lnTo>
                  <a:lnTo>
                    <a:pt x="63374" y="209262"/>
                  </a:lnTo>
                  <a:lnTo>
                    <a:pt x="89676" y="176299"/>
                  </a:lnTo>
                  <a:lnTo>
                    <a:pt x="119905" y="145519"/>
                  </a:lnTo>
                  <a:lnTo>
                    <a:pt x="153797" y="117125"/>
                  </a:lnTo>
                  <a:lnTo>
                    <a:pt x="191088" y="91318"/>
                  </a:lnTo>
                  <a:lnTo>
                    <a:pt x="231514" y="68298"/>
                  </a:lnTo>
                  <a:lnTo>
                    <a:pt x="274812" y="48268"/>
                  </a:lnTo>
                  <a:lnTo>
                    <a:pt x="320718" y="31428"/>
                  </a:lnTo>
                  <a:lnTo>
                    <a:pt x="368968" y="17980"/>
                  </a:lnTo>
                  <a:lnTo>
                    <a:pt x="419298" y="8125"/>
                  </a:lnTo>
                  <a:lnTo>
                    <a:pt x="471445" y="2064"/>
                  </a:lnTo>
                  <a:lnTo>
                    <a:pt x="525144" y="0"/>
                  </a:lnTo>
                  <a:lnTo>
                    <a:pt x="578844" y="2064"/>
                  </a:lnTo>
                  <a:lnTo>
                    <a:pt x="630991" y="8125"/>
                  </a:lnTo>
                  <a:lnTo>
                    <a:pt x="681321" y="17980"/>
                  </a:lnTo>
                  <a:lnTo>
                    <a:pt x="729571" y="31428"/>
                  </a:lnTo>
                  <a:lnTo>
                    <a:pt x="775477" y="48268"/>
                  </a:lnTo>
                  <a:lnTo>
                    <a:pt x="818775" y="68298"/>
                  </a:lnTo>
                  <a:lnTo>
                    <a:pt x="859201" y="91318"/>
                  </a:lnTo>
                  <a:lnTo>
                    <a:pt x="896492" y="117125"/>
                  </a:lnTo>
                  <a:lnTo>
                    <a:pt x="930384" y="145519"/>
                  </a:lnTo>
                  <a:lnTo>
                    <a:pt x="960613" y="176299"/>
                  </a:lnTo>
                  <a:lnTo>
                    <a:pt x="986915" y="209262"/>
                  </a:lnTo>
                  <a:lnTo>
                    <a:pt x="1009026" y="244209"/>
                  </a:lnTo>
                  <a:lnTo>
                    <a:pt x="1026683" y="280936"/>
                  </a:lnTo>
                  <a:lnTo>
                    <a:pt x="1039622" y="319244"/>
                  </a:lnTo>
                  <a:lnTo>
                    <a:pt x="1047579" y="358931"/>
                  </a:lnTo>
                  <a:lnTo>
                    <a:pt x="1050289" y="399796"/>
                  </a:lnTo>
                  <a:lnTo>
                    <a:pt x="1047579" y="440682"/>
                  </a:lnTo>
                  <a:lnTo>
                    <a:pt x="1039622" y="480389"/>
                  </a:lnTo>
                  <a:lnTo>
                    <a:pt x="1026683" y="518714"/>
                  </a:lnTo>
                  <a:lnTo>
                    <a:pt x="1009026" y="555456"/>
                  </a:lnTo>
                  <a:lnTo>
                    <a:pt x="986915" y="590414"/>
                  </a:lnTo>
                  <a:lnTo>
                    <a:pt x="960613" y="623388"/>
                  </a:lnTo>
                  <a:lnTo>
                    <a:pt x="930384" y="654176"/>
                  </a:lnTo>
                  <a:lnTo>
                    <a:pt x="896492" y="682577"/>
                  </a:lnTo>
                  <a:lnTo>
                    <a:pt x="859201" y="708390"/>
                  </a:lnTo>
                  <a:lnTo>
                    <a:pt x="818775" y="731413"/>
                  </a:lnTo>
                  <a:lnTo>
                    <a:pt x="775477" y="751446"/>
                  </a:lnTo>
                  <a:lnTo>
                    <a:pt x="729571" y="768288"/>
                  </a:lnTo>
                  <a:lnTo>
                    <a:pt x="681321" y="781737"/>
                  </a:lnTo>
                  <a:lnTo>
                    <a:pt x="630991" y="791593"/>
                  </a:lnTo>
                  <a:lnTo>
                    <a:pt x="578844" y="797654"/>
                  </a:lnTo>
                  <a:lnTo>
                    <a:pt x="525144" y="799719"/>
                  </a:lnTo>
                  <a:lnTo>
                    <a:pt x="471445" y="797654"/>
                  </a:lnTo>
                  <a:lnTo>
                    <a:pt x="419298" y="791593"/>
                  </a:lnTo>
                  <a:lnTo>
                    <a:pt x="368968" y="781737"/>
                  </a:lnTo>
                  <a:lnTo>
                    <a:pt x="320718" y="768288"/>
                  </a:lnTo>
                  <a:lnTo>
                    <a:pt x="274812" y="751446"/>
                  </a:lnTo>
                  <a:lnTo>
                    <a:pt x="231514" y="731413"/>
                  </a:lnTo>
                  <a:lnTo>
                    <a:pt x="191088" y="708390"/>
                  </a:lnTo>
                  <a:lnTo>
                    <a:pt x="153797" y="682577"/>
                  </a:lnTo>
                  <a:lnTo>
                    <a:pt x="119905" y="654176"/>
                  </a:lnTo>
                  <a:lnTo>
                    <a:pt x="89676" y="623388"/>
                  </a:lnTo>
                  <a:lnTo>
                    <a:pt x="63374" y="590414"/>
                  </a:lnTo>
                  <a:lnTo>
                    <a:pt x="41263" y="555456"/>
                  </a:lnTo>
                  <a:lnTo>
                    <a:pt x="23606" y="518714"/>
                  </a:lnTo>
                  <a:lnTo>
                    <a:pt x="10667" y="480389"/>
                  </a:lnTo>
                  <a:lnTo>
                    <a:pt x="2710" y="440682"/>
                  </a:lnTo>
                  <a:lnTo>
                    <a:pt x="0" y="399796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805685" y="780110"/>
            <a:ext cx="8108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Turning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operation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03929" y="769746"/>
            <a:ext cx="8115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Milling</a:t>
            </a:r>
            <a:endParaRPr sz="15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operation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94376" y="769746"/>
            <a:ext cx="8115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Drilling</a:t>
            </a:r>
            <a:endParaRPr sz="15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operation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28688" y="851408"/>
            <a:ext cx="840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Assembly</a:t>
            </a:r>
            <a:endParaRPr sz="1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99946" y="1864233"/>
            <a:ext cx="692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Packing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73501" y="1862454"/>
            <a:ext cx="7042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Welding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17338" y="1873758"/>
            <a:ext cx="8858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Inspection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21017" y="1861565"/>
            <a:ext cx="6178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Testing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94052" y="2837434"/>
            <a:ext cx="7569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Shipping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85800" y="457200"/>
            <a:ext cx="7924800" cy="3048000"/>
          </a:xfrm>
          <a:custGeom>
            <a:avLst/>
            <a:gdLst/>
            <a:ahLst/>
            <a:cxnLst/>
            <a:rect l="l" t="t" r="r" b="b"/>
            <a:pathLst>
              <a:path w="7924800" h="3048000">
                <a:moveTo>
                  <a:pt x="0" y="3048000"/>
                </a:moveTo>
                <a:lnTo>
                  <a:pt x="7924800" y="3048000"/>
                </a:lnTo>
                <a:lnTo>
                  <a:pt x="79248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61517" y="3814953"/>
            <a:ext cx="1172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Advantages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11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1517" y="4058792"/>
            <a:ext cx="36442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Less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space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for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same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volume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of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comparison to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process layout.</a:t>
            </a:r>
            <a:endParaRPr sz="1600">
              <a:latin typeface="Lucida Sans Unicode"/>
              <a:cs typeface="Lucida Sans Unicode"/>
            </a:endParaRPr>
          </a:p>
          <a:p>
            <a:pPr marL="299085" marR="42481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It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reduces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wastage due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to </a:t>
            </a:r>
            <a:r>
              <a:rPr sz="1600" dirty="0">
                <a:latin typeface="Lucida Sans Unicode"/>
                <a:cs typeface="Lucida Sans Unicode"/>
              </a:rPr>
              <a:t>continuous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production.</a:t>
            </a:r>
            <a:endParaRPr sz="16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completes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lesser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time,</a:t>
            </a:r>
            <a:endParaRPr sz="1600">
              <a:latin typeface="Lucida Sans Unicode"/>
              <a:cs typeface="Lucida Sans Unicode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Lucida Sans Unicode"/>
                <a:cs typeface="Lucida Sans Unicode"/>
              </a:rPr>
              <a:t>less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inventory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10" dirty="0">
                <a:latin typeface="Lucida Sans Unicode"/>
                <a:cs typeface="Lucida Sans Unicode"/>
              </a:rPr>
              <a:t> process.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98619" y="3852417"/>
            <a:ext cx="1460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Disadvantages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52315" y="4105402"/>
            <a:ext cx="3878579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Once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one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machine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out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duty,</a:t>
            </a:r>
            <a:r>
              <a:rPr sz="1600" spc="-25" dirty="0">
                <a:latin typeface="Lucida Sans Unicode"/>
                <a:cs typeface="Lucida Sans Unicode"/>
              </a:rPr>
              <a:t> all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interrupted.</a:t>
            </a:r>
            <a:endParaRPr sz="16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Supervisors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should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expert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which</a:t>
            </a:r>
            <a:endParaRPr sz="1600">
              <a:latin typeface="Lucida Sans Unicode"/>
              <a:cs typeface="Lucida Sans Unicode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Lucida Sans Unicode"/>
                <a:cs typeface="Lucida Sans Unicode"/>
              </a:rPr>
              <a:t>may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raise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cost.</a:t>
            </a:r>
            <a:endParaRPr sz="1600">
              <a:latin typeface="Lucida Sans Unicode"/>
              <a:cs typeface="Lucida Sans Unicode"/>
            </a:endParaRPr>
          </a:p>
          <a:p>
            <a:pPr marL="299085" marR="5715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One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mechanism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can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single </a:t>
            </a:r>
            <a:r>
              <a:rPr sz="1600" dirty="0">
                <a:latin typeface="Lucida Sans Unicode"/>
                <a:cs typeface="Lucida Sans Unicode"/>
              </a:rPr>
              <a:t>type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once.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17549"/>
            <a:ext cx="7908925" cy="5123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595" indent="-302895">
              <a:lnSpc>
                <a:spcPts val="2250"/>
              </a:lnSpc>
              <a:spcBef>
                <a:spcPts val="95"/>
              </a:spcBef>
              <a:buAutoNum type="arabicPeriod" startAt="2"/>
              <a:tabLst>
                <a:tab pos="315595" algn="l"/>
              </a:tabLst>
            </a:pP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Non-repetitive</a:t>
            </a:r>
            <a:r>
              <a:rPr sz="1900" b="1" spc="-10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Processing:</a:t>
            </a:r>
            <a:r>
              <a:rPr sz="1900" b="1" spc="-10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Process</a:t>
            </a:r>
            <a:r>
              <a:rPr sz="1900" b="1" spc="-8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Layouts/Functional</a:t>
            </a:r>
            <a:r>
              <a:rPr sz="1900" b="1" spc="-10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Layouts</a:t>
            </a:r>
            <a:endParaRPr sz="1900">
              <a:latin typeface="Lucida Sans Unicode"/>
              <a:cs typeface="Lucida Sans Unicode"/>
            </a:endParaRPr>
          </a:p>
          <a:p>
            <a:pPr marL="268605" marR="534670" lvl="1" indent="-256540">
              <a:lnSpc>
                <a:spcPts val="1820"/>
              </a:lnSpc>
              <a:spcBef>
                <a:spcPts val="41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layouts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(functional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layouts)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designed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process </a:t>
            </a:r>
            <a:r>
              <a:rPr sz="1900" dirty="0">
                <a:latin typeface="Lucida Sans Unicode"/>
                <a:cs typeface="Lucida Sans Unicode"/>
              </a:rPr>
              <a:t>items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provide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involve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9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variety</a:t>
            </a:r>
            <a:r>
              <a:rPr sz="19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9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processing requirements.</a:t>
            </a:r>
            <a:endParaRPr sz="1900">
              <a:latin typeface="Lucida Sans Unicode"/>
              <a:cs typeface="Lucida Sans Unicode"/>
            </a:endParaRPr>
          </a:p>
          <a:p>
            <a:pPr marL="268605" marR="1093470" lvl="1" indent="-256540">
              <a:lnSpc>
                <a:spcPts val="1820"/>
              </a:lnSpc>
              <a:spcBef>
                <a:spcPts val="42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variety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jobs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processed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requires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frequent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adjustments</a:t>
            </a:r>
            <a:r>
              <a:rPr sz="19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</a:t>
            </a:r>
            <a:r>
              <a:rPr sz="19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equipment.</a:t>
            </a:r>
            <a:endParaRPr sz="1900">
              <a:latin typeface="Lucida Sans Unicode"/>
              <a:cs typeface="Lucida Sans Unicode"/>
            </a:endParaRPr>
          </a:p>
          <a:p>
            <a:pPr marL="268605" marR="364490" lvl="1" indent="-256540">
              <a:lnSpc>
                <a:spcPts val="1820"/>
              </a:lnSpc>
              <a:spcBef>
                <a:spcPts val="40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This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causes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9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discontinuous</a:t>
            </a:r>
            <a:r>
              <a:rPr sz="19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work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flow</a:t>
            </a:r>
            <a:r>
              <a:rPr sz="1900" dirty="0">
                <a:latin typeface="Lucida Sans Unicode"/>
                <a:cs typeface="Lucida Sans Unicode"/>
              </a:rPr>
              <a:t>,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referred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as </a:t>
            </a:r>
            <a:r>
              <a:rPr sz="1900" dirty="0">
                <a:latin typeface="Lucida Sans Unicode"/>
                <a:cs typeface="Lucida Sans Unicode"/>
              </a:rPr>
              <a:t>intermittent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processing.</a:t>
            </a:r>
            <a:endParaRPr sz="19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ts val="1820"/>
              </a:lnSpc>
              <a:spcBef>
                <a:spcPts val="40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Items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require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those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are</a:t>
            </a:r>
            <a:r>
              <a:rPr sz="19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frequently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moved</a:t>
            </a:r>
            <a:r>
              <a:rPr sz="19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19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lots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19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batches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</a:t>
            </a:r>
            <a:r>
              <a:rPr sz="19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9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departments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19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9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sequence</a:t>
            </a:r>
            <a:r>
              <a:rPr sz="1900" b="1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varies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from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job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job.</a:t>
            </a:r>
            <a:endParaRPr sz="1900">
              <a:latin typeface="Lucida Sans Unicode"/>
              <a:cs typeface="Lucida Sans Unicode"/>
            </a:endParaRPr>
          </a:p>
          <a:p>
            <a:pPr marL="268605" marR="576580" lvl="1" indent="-256540">
              <a:lnSpc>
                <a:spcPts val="1830"/>
              </a:lnSpc>
              <a:spcBef>
                <a:spcPts val="409"/>
              </a:spcBef>
              <a:buFont typeface="Wingdings 3"/>
              <a:buChar char=""/>
              <a:tabLst>
                <a:tab pos="268605" algn="l"/>
                <a:tab pos="344805" algn="l"/>
              </a:tabLst>
            </a:pPr>
            <a:r>
              <a:rPr sz="13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1900" dirty="0">
                <a:latin typeface="Lucida Sans Unicode"/>
                <a:cs typeface="Lucida Sans Unicode"/>
              </a:rPr>
              <a:t>Consequently,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variable-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path</a:t>
            </a:r>
            <a:r>
              <a:rPr sz="1900" b="1" spc="-1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material</a:t>
            </a:r>
            <a:r>
              <a:rPr sz="19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handling</a:t>
            </a:r>
            <a:r>
              <a:rPr sz="19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equipment </a:t>
            </a:r>
            <a:r>
              <a:rPr sz="1900" dirty="0">
                <a:latin typeface="Lucida Sans Unicode"/>
                <a:cs typeface="Lucida Sans Unicode"/>
              </a:rPr>
              <a:t>(trucks,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jeeps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)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needed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handle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variety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routes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spc="-10" dirty="0">
                <a:latin typeface="Lucida Sans Unicode"/>
                <a:cs typeface="Lucida Sans Unicode"/>
              </a:rPr>
              <a:t>items.</a:t>
            </a:r>
            <a:endParaRPr sz="1900">
              <a:latin typeface="Lucida Sans Unicode"/>
              <a:cs typeface="Lucida Sans Unicode"/>
            </a:endParaRPr>
          </a:p>
          <a:p>
            <a:pPr marL="268605" marR="158115" lvl="1" indent="-256540">
              <a:lnSpc>
                <a:spcPts val="1820"/>
              </a:lnSpc>
              <a:spcBef>
                <a:spcPts val="39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  <a:tab pos="1652270" algn="l"/>
                <a:tab pos="5045075" algn="l"/>
                <a:tab pos="6651625" algn="l"/>
              </a:tabLst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of</a:t>
            </a:r>
            <a:r>
              <a:rPr sz="1900" dirty="0">
                <a:latin typeface="Lucida Sans Unicode"/>
                <a:cs typeface="Lucida Sans Unicode"/>
              </a:rPr>
              <a:t>	general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purpose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equipment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provides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flexibility </a:t>
            </a:r>
            <a:r>
              <a:rPr sz="1900" dirty="0">
                <a:latin typeface="Lucida Sans Unicode"/>
                <a:cs typeface="Lucida Sans Unicode"/>
              </a:rPr>
              <a:t>necessary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handle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wide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range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processing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requirements.</a:t>
            </a:r>
            <a:endParaRPr sz="1900">
              <a:latin typeface="Lucida Sans Unicode"/>
              <a:cs typeface="Lucida Sans Unicode"/>
            </a:endParaRPr>
          </a:p>
          <a:p>
            <a:pPr marL="268605" marR="869315" lvl="1" indent="-256540">
              <a:lnSpc>
                <a:spcPts val="1820"/>
              </a:lnSpc>
              <a:spcBef>
                <a:spcPts val="40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Workers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equipment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usually</a:t>
            </a:r>
            <a:r>
              <a:rPr sz="19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skilled</a:t>
            </a:r>
            <a:r>
              <a:rPr sz="19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or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semiskilled.</a:t>
            </a:r>
            <a:endParaRPr sz="19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ts val="2025"/>
              </a:lnSpc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For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example:</a:t>
            </a:r>
            <a:r>
              <a:rPr sz="19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hospitals,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banking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insurance,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hotel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</a:t>
            </a:r>
            <a:endParaRPr sz="1900">
              <a:latin typeface="Lucida Sans Unicode"/>
              <a:cs typeface="Lucida Sans Unicode"/>
            </a:endParaRPr>
          </a:p>
          <a:p>
            <a:pPr marL="268605">
              <a:lnSpc>
                <a:spcPts val="2050"/>
              </a:lnSpc>
            </a:pPr>
            <a:r>
              <a:rPr sz="1900" dirty="0">
                <a:latin typeface="Lucida Sans Unicode"/>
                <a:cs typeface="Lucida Sans Unicode"/>
              </a:rPr>
              <a:t>restaurant,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centers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etc.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1029970"/>
            <a:ext cx="8128634" cy="508381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marR="208279" indent="-256540">
              <a:lnSpc>
                <a:spcPct val="80000"/>
              </a:lnSpc>
              <a:spcBef>
                <a:spcPts val="509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importance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decision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often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depends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type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business.</a:t>
            </a:r>
            <a:endParaRPr sz="1700">
              <a:latin typeface="Lucida Sans Unicode"/>
              <a:cs typeface="Lucida Sans Unicode"/>
            </a:endParaRPr>
          </a:p>
          <a:p>
            <a:pPr marL="268605" marR="151130" indent="-256540">
              <a:lnSpc>
                <a:spcPts val="1630"/>
              </a:lnSpc>
              <a:spcBef>
                <a:spcPts val="119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industrial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decisions,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strategy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usually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minimizing</a:t>
            </a:r>
            <a:r>
              <a:rPr sz="17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costs,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although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innovation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creativity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may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also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be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critical.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1835"/>
              </a:lnSpc>
              <a:spcBef>
                <a:spcPts val="81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retail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professional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organizations,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strategy</a:t>
            </a:r>
            <a:endParaRPr sz="1700">
              <a:latin typeface="Lucida Sans Unicode"/>
              <a:cs typeface="Lucida Sans Unicode"/>
            </a:endParaRPr>
          </a:p>
          <a:p>
            <a:pPr marL="268605">
              <a:lnSpc>
                <a:spcPts val="1835"/>
              </a:lnSpc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focuses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on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maximizing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revenue.</a:t>
            </a:r>
            <a:endParaRPr sz="1700">
              <a:latin typeface="Lucida Sans Unicode"/>
              <a:cs typeface="Lucida Sans Unicode"/>
            </a:endParaRPr>
          </a:p>
          <a:p>
            <a:pPr marL="268605" marR="99695" indent="-256540">
              <a:lnSpc>
                <a:spcPts val="1630"/>
              </a:lnSpc>
              <a:spcBef>
                <a:spcPts val="119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Warehouse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strategy,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however,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driven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combination</a:t>
            </a:r>
            <a:r>
              <a:rPr sz="17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of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cost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speed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delivery.</a:t>
            </a:r>
            <a:endParaRPr sz="1700">
              <a:latin typeface="Lucida Sans Unicode"/>
              <a:cs typeface="Lucida Sans Unicode"/>
            </a:endParaRPr>
          </a:p>
          <a:p>
            <a:pPr marL="268605" marR="308610" indent="-256540">
              <a:lnSpc>
                <a:spcPct val="80000"/>
              </a:lnSpc>
              <a:spcBef>
                <a:spcPts val="121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Firms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such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banks,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fast-food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chains,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supermarkets,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retail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stores </a:t>
            </a:r>
            <a:r>
              <a:rPr sz="1700" dirty="0">
                <a:latin typeface="Lucida Sans Unicode"/>
                <a:cs typeface="Lucida Sans Unicode"/>
              </a:rPr>
              <a:t>view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part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marketing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strategy,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look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10" dirty="0">
                <a:latin typeface="Lucida Sans Unicode"/>
                <a:cs typeface="Lucida Sans Unicode"/>
              </a:rPr>
              <a:t> locations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will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help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them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expand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their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markets.</a:t>
            </a:r>
            <a:endParaRPr sz="1700">
              <a:latin typeface="Lucida Sans Unicode"/>
              <a:cs typeface="Lucida Sans Unicode"/>
            </a:endParaRPr>
          </a:p>
          <a:p>
            <a:pPr marL="268605" marR="66675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objective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strategy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maximize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benefit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location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to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firm.</a:t>
            </a:r>
            <a:endParaRPr sz="1700">
              <a:latin typeface="Lucida Sans Unicode"/>
              <a:cs typeface="Lucida Sans Unicode"/>
            </a:endParaRPr>
          </a:p>
          <a:p>
            <a:pPr marL="268605" marR="624205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decisions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often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have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impact</a:t>
            </a:r>
            <a:r>
              <a:rPr sz="1700" b="1" spc="-5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in</a:t>
            </a:r>
            <a:r>
              <a:rPr sz="1700" b="1" spc="-4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investment</a:t>
            </a:r>
            <a:r>
              <a:rPr sz="1700" b="1" spc="-5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requirements,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operating</a:t>
            </a:r>
            <a:r>
              <a:rPr sz="1700" b="1" spc="-6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costs</a:t>
            </a:r>
            <a:r>
              <a:rPr sz="1700" b="1" spc="-7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4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revenues,</a:t>
            </a:r>
            <a:r>
              <a:rPr sz="1700" b="1" spc="-5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4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operations.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poor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choice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might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result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excessive</a:t>
            </a:r>
            <a:r>
              <a:rPr sz="1700" b="1" spc="-6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transportation</a:t>
            </a:r>
            <a:r>
              <a:rPr sz="1700" b="1" spc="-7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costs,</a:t>
            </a:r>
            <a:r>
              <a:rPr sz="1700" b="1" spc="-7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spc="-50" dirty="0">
                <a:solidFill>
                  <a:srgbClr val="6F2F9F"/>
                </a:solidFill>
                <a:latin typeface="Lucida Sans Unicode"/>
                <a:cs typeface="Lucida Sans Unicode"/>
              </a:rPr>
              <a:t>a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shortage</a:t>
            </a:r>
            <a:r>
              <a:rPr sz="1700" b="1" spc="-6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1700" b="1" spc="-4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qualified</a:t>
            </a:r>
            <a:r>
              <a:rPr sz="1700" b="1" spc="-6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labor,</a:t>
            </a:r>
            <a:r>
              <a:rPr sz="1700" b="1" spc="-5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loss</a:t>
            </a:r>
            <a:r>
              <a:rPr sz="1700" b="1" spc="-8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competitive</a:t>
            </a:r>
            <a:r>
              <a:rPr sz="1700" b="1" spc="-6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advantage,</a:t>
            </a:r>
            <a:r>
              <a:rPr sz="1700" b="1" spc="-6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inadequate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suppliers</a:t>
            </a:r>
            <a:r>
              <a:rPr sz="1700" b="1" spc="-7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1700" b="1" spc="-4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raw</a:t>
            </a:r>
            <a:r>
              <a:rPr sz="1700" b="1" spc="-4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materials,</a:t>
            </a:r>
            <a:r>
              <a:rPr sz="1700" b="1" spc="-4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some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similar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condition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unfavorable</a:t>
            </a:r>
            <a:r>
              <a:rPr sz="1700" b="1" spc="-6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spc="-25" dirty="0">
                <a:solidFill>
                  <a:srgbClr val="6F2F9F"/>
                </a:solidFill>
                <a:latin typeface="Lucida Sans Unicode"/>
                <a:cs typeface="Lucida Sans Unicode"/>
              </a:rPr>
              <a:t>to </a:t>
            </a:r>
            <a:r>
              <a:rPr sz="17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operations.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79" y="0"/>
            <a:ext cx="8130540" cy="17358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8497" y="449897"/>
            <a:ext cx="7939405" cy="3777615"/>
            <a:chOff x="678497" y="449897"/>
            <a:chExt cx="7939405" cy="3777615"/>
          </a:xfrm>
        </p:grpSpPr>
        <p:sp>
          <p:nvSpPr>
            <p:cNvPr id="3" name="object 3"/>
            <p:cNvSpPr/>
            <p:nvPr/>
          </p:nvSpPr>
          <p:spPr>
            <a:xfrm>
              <a:off x="685799" y="457199"/>
              <a:ext cx="7924800" cy="3763010"/>
            </a:xfrm>
            <a:custGeom>
              <a:avLst/>
              <a:gdLst/>
              <a:ahLst/>
              <a:cxnLst/>
              <a:rect l="l" t="t" r="r" b="b"/>
              <a:pathLst>
                <a:path w="7924800" h="3763010">
                  <a:moveTo>
                    <a:pt x="0" y="3762629"/>
                  </a:moveTo>
                  <a:lnTo>
                    <a:pt x="7924800" y="3762629"/>
                  </a:lnTo>
                  <a:lnTo>
                    <a:pt x="7924800" y="0"/>
                  </a:lnTo>
                  <a:lnTo>
                    <a:pt x="0" y="0"/>
                  </a:lnTo>
                  <a:lnTo>
                    <a:pt x="0" y="3762629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7493" y="625220"/>
              <a:ext cx="182245" cy="3373754"/>
            </a:xfrm>
            <a:custGeom>
              <a:avLst/>
              <a:gdLst/>
              <a:ahLst/>
              <a:cxnLst/>
              <a:rect l="l" t="t" r="r" b="b"/>
              <a:pathLst>
                <a:path w="182244" h="3373754">
                  <a:moveTo>
                    <a:pt x="131191" y="3347974"/>
                  </a:moveTo>
                  <a:lnTo>
                    <a:pt x="105791" y="3373374"/>
                  </a:lnTo>
                  <a:lnTo>
                    <a:pt x="162941" y="3354324"/>
                  </a:lnTo>
                  <a:lnTo>
                    <a:pt x="131191" y="3354324"/>
                  </a:lnTo>
                  <a:lnTo>
                    <a:pt x="131191" y="3347974"/>
                  </a:lnTo>
                  <a:close/>
                </a:path>
                <a:path w="182244" h="3373754">
                  <a:moveTo>
                    <a:pt x="124841" y="19050"/>
                  </a:moveTo>
                  <a:lnTo>
                    <a:pt x="2920" y="19050"/>
                  </a:lnTo>
                  <a:lnTo>
                    <a:pt x="0" y="21970"/>
                  </a:lnTo>
                  <a:lnTo>
                    <a:pt x="0" y="3351529"/>
                  </a:lnTo>
                  <a:lnTo>
                    <a:pt x="2920" y="3354324"/>
                  </a:lnTo>
                  <a:lnTo>
                    <a:pt x="124841" y="3354324"/>
                  </a:lnTo>
                  <a:lnTo>
                    <a:pt x="131191" y="3347974"/>
                  </a:lnTo>
                  <a:lnTo>
                    <a:pt x="12700" y="3347974"/>
                  </a:lnTo>
                  <a:lnTo>
                    <a:pt x="6350" y="3341624"/>
                  </a:lnTo>
                  <a:lnTo>
                    <a:pt x="12700" y="3341624"/>
                  </a:lnTo>
                  <a:lnTo>
                    <a:pt x="12700" y="31750"/>
                  </a:lnTo>
                  <a:lnTo>
                    <a:pt x="6350" y="31750"/>
                  </a:lnTo>
                  <a:lnTo>
                    <a:pt x="12700" y="25400"/>
                  </a:lnTo>
                  <a:lnTo>
                    <a:pt x="131191" y="25400"/>
                  </a:lnTo>
                  <a:lnTo>
                    <a:pt x="124841" y="19050"/>
                  </a:lnTo>
                  <a:close/>
                </a:path>
                <a:path w="182244" h="3373754">
                  <a:moveTo>
                    <a:pt x="162941" y="3341624"/>
                  </a:moveTo>
                  <a:lnTo>
                    <a:pt x="131191" y="3341624"/>
                  </a:lnTo>
                  <a:lnTo>
                    <a:pt x="131191" y="3354324"/>
                  </a:lnTo>
                  <a:lnTo>
                    <a:pt x="162941" y="3354324"/>
                  </a:lnTo>
                  <a:lnTo>
                    <a:pt x="181991" y="3347974"/>
                  </a:lnTo>
                  <a:lnTo>
                    <a:pt x="162941" y="3341624"/>
                  </a:lnTo>
                  <a:close/>
                </a:path>
                <a:path w="182244" h="3373754">
                  <a:moveTo>
                    <a:pt x="12700" y="3341624"/>
                  </a:moveTo>
                  <a:lnTo>
                    <a:pt x="6350" y="3341624"/>
                  </a:lnTo>
                  <a:lnTo>
                    <a:pt x="12700" y="3347974"/>
                  </a:lnTo>
                  <a:lnTo>
                    <a:pt x="12700" y="3341624"/>
                  </a:lnTo>
                  <a:close/>
                </a:path>
                <a:path w="182244" h="3373754">
                  <a:moveTo>
                    <a:pt x="124841" y="3341624"/>
                  </a:moveTo>
                  <a:lnTo>
                    <a:pt x="12700" y="3341624"/>
                  </a:lnTo>
                  <a:lnTo>
                    <a:pt x="12700" y="3347974"/>
                  </a:lnTo>
                  <a:lnTo>
                    <a:pt x="131191" y="3347974"/>
                  </a:lnTo>
                  <a:lnTo>
                    <a:pt x="124841" y="3341624"/>
                  </a:lnTo>
                  <a:close/>
                </a:path>
                <a:path w="182244" h="3373754">
                  <a:moveTo>
                    <a:pt x="105791" y="3322574"/>
                  </a:moveTo>
                  <a:lnTo>
                    <a:pt x="131191" y="3347974"/>
                  </a:lnTo>
                  <a:lnTo>
                    <a:pt x="131191" y="3341624"/>
                  </a:lnTo>
                  <a:lnTo>
                    <a:pt x="162941" y="3341624"/>
                  </a:lnTo>
                  <a:lnTo>
                    <a:pt x="105791" y="3322574"/>
                  </a:lnTo>
                  <a:close/>
                </a:path>
                <a:path w="182244" h="3373754">
                  <a:moveTo>
                    <a:pt x="131191" y="25400"/>
                  </a:moveTo>
                  <a:lnTo>
                    <a:pt x="105791" y="50800"/>
                  </a:lnTo>
                  <a:lnTo>
                    <a:pt x="162941" y="31750"/>
                  </a:lnTo>
                  <a:lnTo>
                    <a:pt x="131191" y="31750"/>
                  </a:lnTo>
                  <a:lnTo>
                    <a:pt x="131191" y="25400"/>
                  </a:lnTo>
                  <a:close/>
                </a:path>
                <a:path w="182244" h="3373754">
                  <a:moveTo>
                    <a:pt x="12700" y="25400"/>
                  </a:moveTo>
                  <a:lnTo>
                    <a:pt x="6350" y="31750"/>
                  </a:lnTo>
                  <a:lnTo>
                    <a:pt x="12700" y="31750"/>
                  </a:lnTo>
                  <a:lnTo>
                    <a:pt x="12700" y="25400"/>
                  </a:lnTo>
                  <a:close/>
                </a:path>
                <a:path w="182244" h="3373754">
                  <a:moveTo>
                    <a:pt x="131191" y="25400"/>
                  </a:moveTo>
                  <a:lnTo>
                    <a:pt x="12700" y="25400"/>
                  </a:lnTo>
                  <a:lnTo>
                    <a:pt x="12700" y="31750"/>
                  </a:lnTo>
                  <a:lnTo>
                    <a:pt x="124841" y="31750"/>
                  </a:lnTo>
                  <a:lnTo>
                    <a:pt x="131191" y="25400"/>
                  </a:lnTo>
                  <a:close/>
                </a:path>
                <a:path w="182244" h="3373754">
                  <a:moveTo>
                    <a:pt x="162941" y="19050"/>
                  </a:moveTo>
                  <a:lnTo>
                    <a:pt x="131191" y="19050"/>
                  </a:lnTo>
                  <a:lnTo>
                    <a:pt x="131191" y="31750"/>
                  </a:lnTo>
                  <a:lnTo>
                    <a:pt x="162941" y="31750"/>
                  </a:lnTo>
                  <a:lnTo>
                    <a:pt x="181991" y="25400"/>
                  </a:lnTo>
                  <a:lnTo>
                    <a:pt x="162941" y="19050"/>
                  </a:lnTo>
                  <a:close/>
                </a:path>
                <a:path w="182244" h="3373754">
                  <a:moveTo>
                    <a:pt x="105791" y="0"/>
                  </a:moveTo>
                  <a:lnTo>
                    <a:pt x="131191" y="25400"/>
                  </a:lnTo>
                  <a:lnTo>
                    <a:pt x="131191" y="19050"/>
                  </a:lnTo>
                  <a:lnTo>
                    <a:pt x="162941" y="19050"/>
                  </a:lnTo>
                  <a:lnTo>
                    <a:pt x="105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8588" y="574547"/>
              <a:ext cx="1653539" cy="2453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8419" y="518159"/>
              <a:ext cx="1351787" cy="429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08775" y="555536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09" h="233045">
                  <a:moveTo>
                    <a:pt x="1642110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642110" y="232752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08776" y="555536"/>
            <a:ext cx="164211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8450">
              <a:lnSpc>
                <a:spcPts val="1835"/>
              </a:lnSpc>
            </a:pPr>
            <a:r>
              <a:rPr sz="1600" b="1" dirty="0">
                <a:latin typeface="Arial"/>
                <a:cs typeface="Arial"/>
              </a:rPr>
              <a:t>Patient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47248" y="1943100"/>
            <a:ext cx="1679575" cy="402590"/>
            <a:chOff x="4147248" y="1943100"/>
            <a:chExt cx="1679575" cy="40259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1187" y="1994915"/>
              <a:ext cx="1655064" cy="2438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7031" y="1943100"/>
              <a:ext cx="1155191" cy="4023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52010" y="1975015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10" h="233044">
                  <a:moveTo>
                    <a:pt x="1642110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642110" y="232752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52010" y="1975015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10" h="233044">
                  <a:moveTo>
                    <a:pt x="0" y="232752"/>
                  </a:moveTo>
                  <a:lnTo>
                    <a:pt x="1642110" y="232752"/>
                  </a:lnTo>
                  <a:lnTo>
                    <a:pt x="1642110" y="0"/>
                  </a:lnTo>
                  <a:lnTo>
                    <a:pt x="0" y="0"/>
                  </a:lnTo>
                  <a:lnTo>
                    <a:pt x="0" y="2327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56773" y="1958085"/>
            <a:ext cx="163766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Neurology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52010" y="2436876"/>
            <a:ext cx="1674495" cy="402590"/>
            <a:chOff x="4152010" y="2436876"/>
            <a:chExt cx="1674495" cy="40259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1187" y="2488692"/>
              <a:ext cx="1655064" cy="2453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7155" y="2436876"/>
              <a:ext cx="696468" cy="40233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52010" y="2469299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10" h="233044">
                  <a:moveTo>
                    <a:pt x="1642110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642110" y="232752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52010" y="2469299"/>
            <a:ext cx="164211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1770"/>
              </a:lnSpc>
            </a:pPr>
            <a:r>
              <a:rPr sz="1500" spc="-25" dirty="0">
                <a:latin typeface="Arial"/>
                <a:cs typeface="Arial"/>
              </a:rPr>
              <a:t>ECG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32660" y="3849623"/>
            <a:ext cx="1536700" cy="402590"/>
            <a:chOff x="2232660" y="3849623"/>
            <a:chExt cx="1536700" cy="40259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2472" y="3899915"/>
              <a:ext cx="1516379" cy="2453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0404" y="3849623"/>
              <a:ext cx="1133856" cy="4023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32660" y="3881412"/>
              <a:ext cx="1504950" cy="233045"/>
            </a:xfrm>
            <a:custGeom>
              <a:avLst/>
              <a:gdLst/>
              <a:ahLst/>
              <a:cxnLst/>
              <a:rect l="l" t="t" r="r" b="b"/>
              <a:pathLst>
                <a:path w="1504950" h="233045">
                  <a:moveTo>
                    <a:pt x="1504568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504568" y="232752"/>
                  </a:lnTo>
                  <a:lnTo>
                    <a:pt x="1504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32660" y="3881411"/>
            <a:ext cx="150495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28295">
              <a:lnSpc>
                <a:spcPts val="1770"/>
              </a:lnSpc>
            </a:pPr>
            <a:r>
              <a:rPr sz="1500" spc="-10" dirty="0">
                <a:latin typeface="Arial"/>
                <a:cs typeface="Arial"/>
              </a:rPr>
              <a:t>Pathology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52010" y="3358896"/>
            <a:ext cx="1674495" cy="429895"/>
            <a:chOff x="4152010" y="3358896"/>
            <a:chExt cx="1674495" cy="42989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1187" y="3415284"/>
              <a:ext cx="1655064" cy="2453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51019" y="3358896"/>
              <a:ext cx="1351788" cy="429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52010" y="3396145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10" h="233045">
                  <a:moveTo>
                    <a:pt x="1642110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642110" y="232752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152010" y="3396145"/>
            <a:ext cx="164211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7815">
              <a:lnSpc>
                <a:spcPts val="1835"/>
              </a:lnSpc>
            </a:pPr>
            <a:r>
              <a:rPr sz="1600" b="1" dirty="0">
                <a:latin typeface="Arial"/>
                <a:cs typeface="Arial"/>
              </a:rPr>
              <a:t>Patient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166103" y="1258824"/>
            <a:ext cx="1831975" cy="402590"/>
            <a:chOff x="6166103" y="1258824"/>
            <a:chExt cx="1831975" cy="402590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8587" y="1310640"/>
              <a:ext cx="1653539" cy="24536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66103" y="1258824"/>
              <a:ext cx="1831848" cy="40233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208775" y="1291501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09" h="233044">
                  <a:moveTo>
                    <a:pt x="1642110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642110" y="232752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208776" y="1291501"/>
            <a:ext cx="164211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ts val="1764"/>
              </a:lnSpc>
            </a:pPr>
            <a:r>
              <a:rPr sz="1500" spc="-10" dirty="0">
                <a:latin typeface="Arial"/>
                <a:cs typeface="Arial"/>
              </a:rPr>
              <a:t>Operation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Theater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208776" y="3194304"/>
            <a:ext cx="1673860" cy="429895"/>
            <a:chOff x="6208776" y="3194304"/>
            <a:chExt cx="1673860" cy="429895"/>
          </a:xfrm>
        </p:grpSpPr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8588" y="3249168"/>
              <a:ext cx="1653539" cy="2453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8420" y="3194304"/>
              <a:ext cx="1351787" cy="42976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208776" y="3230664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09" h="233045">
                  <a:moveTo>
                    <a:pt x="1642110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642110" y="232752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208776" y="3230664"/>
            <a:ext cx="164211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8450">
              <a:lnSpc>
                <a:spcPts val="1835"/>
              </a:lnSpc>
            </a:pPr>
            <a:r>
              <a:rPr sz="1600" b="1" dirty="0">
                <a:latin typeface="Arial"/>
                <a:cs typeface="Arial"/>
              </a:rPr>
              <a:t>Patient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1036" y="634237"/>
            <a:ext cx="5640070" cy="3315335"/>
            <a:chOff x="1431036" y="634237"/>
            <a:chExt cx="5640070" cy="3315335"/>
          </a:xfrm>
        </p:grpSpPr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6008" y="2611183"/>
              <a:ext cx="221106" cy="15379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062353" y="634237"/>
              <a:ext cx="5008880" cy="3315335"/>
            </a:xfrm>
            <a:custGeom>
              <a:avLst/>
              <a:gdLst/>
              <a:ahLst/>
              <a:cxnLst/>
              <a:rect l="l" t="t" r="r" b="b"/>
              <a:pathLst>
                <a:path w="5008880" h="3315335">
                  <a:moveTo>
                    <a:pt x="172466" y="2747264"/>
                  </a:moveTo>
                  <a:lnTo>
                    <a:pt x="153416" y="2740914"/>
                  </a:lnTo>
                  <a:lnTo>
                    <a:pt x="96266" y="2721864"/>
                  </a:lnTo>
                  <a:lnTo>
                    <a:pt x="115316" y="2740914"/>
                  </a:lnTo>
                  <a:lnTo>
                    <a:pt x="0" y="2740914"/>
                  </a:lnTo>
                  <a:lnTo>
                    <a:pt x="0" y="2753614"/>
                  </a:lnTo>
                  <a:lnTo>
                    <a:pt x="115316" y="2753614"/>
                  </a:lnTo>
                  <a:lnTo>
                    <a:pt x="96266" y="2772664"/>
                  </a:lnTo>
                  <a:lnTo>
                    <a:pt x="153416" y="2753614"/>
                  </a:lnTo>
                  <a:lnTo>
                    <a:pt x="172466" y="2747264"/>
                  </a:lnTo>
                  <a:close/>
                </a:path>
                <a:path w="5008880" h="3315335">
                  <a:moveTo>
                    <a:pt x="172466" y="1154811"/>
                  </a:moveTo>
                  <a:lnTo>
                    <a:pt x="153416" y="1148461"/>
                  </a:lnTo>
                  <a:lnTo>
                    <a:pt x="96266" y="1129411"/>
                  </a:lnTo>
                  <a:lnTo>
                    <a:pt x="115316" y="1148461"/>
                  </a:lnTo>
                  <a:lnTo>
                    <a:pt x="0" y="1148461"/>
                  </a:lnTo>
                  <a:lnTo>
                    <a:pt x="0" y="1161161"/>
                  </a:lnTo>
                  <a:lnTo>
                    <a:pt x="115316" y="1161161"/>
                  </a:lnTo>
                  <a:lnTo>
                    <a:pt x="96266" y="1180211"/>
                  </a:lnTo>
                  <a:lnTo>
                    <a:pt x="153416" y="1161161"/>
                  </a:lnTo>
                  <a:lnTo>
                    <a:pt x="172466" y="1154811"/>
                  </a:lnTo>
                  <a:close/>
                </a:path>
                <a:path w="5008880" h="3315335">
                  <a:moveTo>
                    <a:pt x="942721" y="2503043"/>
                  </a:moveTo>
                  <a:lnTo>
                    <a:pt x="923671" y="2522093"/>
                  </a:lnTo>
                  <a:lnTo>
                    <a:pt x="923671" y="1500632"/>
                  </a:lnTo>
                  <a:lnTo>
                    <a:pt x="910971" y="1500632"/>
                  </a:lnTo>
                  <a:lnTo>
                    <a:pt x="910971" y="2522093"/>
                  </a:lnTo>
                  <a:lnTo>
                    <a:pt x="891921" y="2503043"/>
                  </a:lnTo>
                  <a:lnTo>
                    <a:pt x="917321" y="2579243"/>
                  </a:lnTo>
                  <a:lnTo>
                    <a:pt x="934250" y="2528443"/>
                  </a:lnTo>
                  <a:lnTo>
                    <a:pt x="942721" y="2503043"/>
                  </a:lnTo>
                  <a:close/>
                </a:path>
                <a:path w="5008880" h="3315335">
                  <a:moveTo>
                    <a:pt x="1851533" y="696595"/>
                  </a:moveTo>
                  <a:lnTo>
                    <a:pt x="1832483" y="690245"/>
                  </a:lnTo>
                  <a:lnTo>
                    <a:pt x="1775333" y="671195"/>
                  </a:lnTo>
                  <a:lnTo>
                    <a:pt x="1794383" y="690245"/>
                  </a:lnTo>
                  <a:lnTo>
                    <a:pt x="960628" y="690245"/>
                  </a:lnTo>
                  <a:lnTo>
                    <a:pt x="960628" y="175387"/>
                  </a:lnTo>
                  <a:lnTo>
                    <a:pt x="947928" y="175387"/>
                  </a:lnTo>
                  <a:lnTo>
                    <a:pt x="947928" y="700151"/>
                  </a:lnTo>
                  <a:lnTo>
                    <a:pt x="950849" y="702945"/>
                  </a:lnTo>
                  <a:lnTo>
                    <a:pt x="1794383" y="702945"/>
                  </a:lnTo>
                  <a:lnTo>
                    <a:pt x="1775333" y="721995"/>
                  </a:lnTo>
                  <a:lnTo>
                    <a:pt x="1832483" y="702945"/>
                  </a:lnTo>
                  <a:lnTo>
                    <a:pt x="1851533" y="696595"/>
                  </a:lnTo>
                  <a:close/>
                </a:path>
                <a:path w="5008880" h="3315335">
                  <a:moveTo>
                    <a:pt x="2052574" y="464693"/>
                  </a:moveTo>
                  <a:lnTo>
                    <a:pt x="2033524" y="458343"/>
                  </a:lnTo>
                  <a:lnTo>
                    <a:pt x="1976374" y="439293"/>
                  </a:lnTo>
                  <a:lnTo>
                    <a:pt x="1995424" y="458343"/>
                  </a:lnTo>
                  <a:lnTo>
                    <a:pt x="1863979" y="458343"/>
                  </a:lnTo>
                  <a:lnTo>
                    <a:pt x="1861058" y="461264"/>
                  </a:lnTo>
                  <a:lnTo>
                    <a:pt x="1861058" y="1150924"/>
                  </a:lnTo>
                  <a:lnTo>
                    <a:pt x="1853692" y="1148461"/>
                  </a:lnTo>
                  <a:lnTo>
                    <a:pt x="1796542" y="1129411"/>
                  </a:lnTo>
                  <a:lnTo>
                    <a:pt x="1815592" y="1148461"/>
                  </a:lnTo>
                  <a:lnTo>
                    <a:pt x="1700276" y="1148461"/>
                  </a:lnTo>
                  <a:lnTo>
                    <a:pt x="1700276" y="1161161"/>
                  </a:lnTo>
                  <a:lnTo>
                    <a:pt x="1815592" y="1161161"/>
                  </a:lnTo>
                  <a:lnTo>
                    <a:pt x="1796542" y="1180211"/>
                  </a:lnTo>
                  <a:lnTo>
                    <a:pt x="1853692" y="1161161"/>
                  </a:lnTo>
                  <a:lnTo>
                    <a:pt x="1861058" y="1158709"/>
                  </a:lnTo>
                  <a:lnTo>
                    <a:pt x="1861058" y="2378710"/>
                  </a:lnTo>
                  <a:lnTo>
                    <a:pt x="1863979" y="2381504"/>
                  </a:lnTo>
                  <a:lnTo>
                    <a:pt x="1995424" y="2381504"/>
                  </a:lnTo>
                  <a:lnTo>
                    <a:pt x="1976374" y="2400554"/>
                  </a:lnTo>
                  <a:lnTo>
                    <a:pt x="2033524" y="2381504"/>
                  </a:lnTo>
                  <a:lnTo>
                    <a:pt x="2052574" y="2375154"/>
                  </a:lnTo>
                  <a:lnTo>
                    <a:pt x="2033524" y="2368804"/>
                  </a:lnTo>
                  <a:lnTo>
                    <a:pt x="1976374" y="2349754"/>
                  </a:lnTo>
                  <a:lnTo>
                    <a:pt x="1995424" y="2368804"/>
                  </a:lnTo>
                  <a:lnTo>
                    <a:pt x="1873758" y="2368804"/>
                  </a:lnTo>
                  <a:lnTo>
                    <a:pt x="1873758" y="471043"/>
                  </a:lnTo>
                  <a:lnTo>
                    <a:pt x="1995424" y="471043"/>
                  </a:lnTo>
                  <a:lnTo>
                    <a:pt x="1976374" y="490093"/>
                  </a:lnTo>
                  <a:lnTo>
                    <a:pt x="2033524" y="471043"/>
                  </a:lnTo>
                  <a:lnTo>
                    <a:pt x="2052574" y="464693"/>
                  </a:lnTo>
                  <a:close/>
                </a:path>
                <a:path w="5008880" h="3315335">
                  <a:moveTo>
                    <a:pt x="2059940" y="1929257"/>
                  </a:moveTo>
                  <a:lnTo>
                    <a:pt x="2040890" y="1922907"/>
                  </a:lnTo>
                  <a:lnTo>
                    <a:pt x="1983740" y="1903857"/>
                  </a:lnTo>
                  <a:lnTo>
                    <a:pt x="2002790" y="1922907"/>
                  </a:lnTo>
                  <a:lnTo>
                    <a:pt x="1887474" y="1922907"/>
                  </a:lnTo>
                  <a:lnTo>
                    <a:pt x="1887474" y="1935607"/>
                  </a:lnTo>
                  <a:lnTo>
                    <a:pt x="2002790" y="1935607"/>
                  </a:lnTo>
                  <a:lnTo>
                    <a:pt x="1983740" y="1954657"/>
                  </a:lnTo>
                  <a:lnTo>
                    <a:pt x="2040890" y="1935607"/>
                  </a:lnTo>
                  <a:lnTo>
                    <a:pt x="2059940" y="1929257"/>
                  </a:lnTo>
                  <a:close/>
                </a:path>
                <a:path w="5008880" h="3315335">
                  <a:moveTo>
                    <a:pt x="2059940" y="1438402"/>
                  </a:moveTo>
                  <a:lnTo>
                    <a:pt x="2040890" y="1432052"/>
                  </a:lnTo>
                  <a:lnTo>
                    <a:pt x="1983740" y="1413002"/>
                  </a:lnTo>
                  <a:lnTo>
                    <a:pt x="2002790" y="1432052"/>
                  </a:lnTo>
                  <a:lnTo>
                    <a:pt x="1887474" y="1432052"/>
                  </a:lnTo>
                  <a:lnTo>
                    <a:pt x="1887474" y="1444752"/>
                  </a:lnTo>
                  <a:lnTo>
                    <a:pt x="2002790" y="1444752"/>
                  </a:lnTo>
                  <a:lnTo>
                    <a:pt x="1983740" y="1463802"/>
                  </a:lnTo>
                  <a:lnTo>
                    <a:pt x="2040890" y="1444752"/>
                  </a:lnTo>
                  <a:lnTo>
                    <a:pt x="2059940" y="1438402"/>
                  </a:lnTo>
                  <a:close/>
                </a:path>
                <a:path w="5008880" h="3315335">
                  <a:moveTo>
                    <a:pt x="2059940" y="932688"/>
                  </a:moveTo>
                  <a:lnTo>
                    <a:pt x="2040890" y="926338"/>
                  </a:lnTo>
                  <a:lnTo>
                    <a:pt x="1983740" y="907288"/>
                  </a:lnTo>
                  <a:lnTo>
                    <a:pt x="2002790" y="926338"/>
                  </a:lnTo>
                  <a:lnTo>
                    <a:pt x="1887474" y="926338"/>
                  </a:lnTo>
                  <a:lnTo>
                    <a:pt x="1887474" y="939038"/>
                  </a:lnTo>
                  <a:lnTo>
                    <a:pt x="2002790" y="939038"/>
                  </a:lnTo>
                  <a:lnTo>
                    <a:pt x="1983740" y="958088"/>
                  </a:lnTo>
                  <a:lnTo>
                    <a:pt x="2040890" y="939038"/>
                  </a:lnTo>
                  <a:lnTo>
                    <a:pt x="2059940" y="932688"/>
                  </a:lnTo>
                  <a:close/>
                </a:path>
                <a:path w="5008880" h="3315335">
                  <a:moveTo>
                    <a:pt x="2088515" y="25400"/>
                  </a:moveTo>
                  <a:lnTo>
                    <a:pt x="2069465" y="19050"/>
                  </a:lnTo>
                  <a:lnTo>
                    <a:pt x="2012315" y="0"/>
                  </a:lnTo>
                  <a:lnTo>
                    <a:pt x="2031365" y="19050"/>
                  </a:lnTo>
                  <a:lnTo>
                    <a:pt x="1701292" y="19050"/>
                  </a:lnTo>
                  <a:lnTo>
                    <a:pt x="1701292" y="31750"/>
                  </a:lnTo>
                  <a:lnTo>
                    <a:pt x="2031365" y="31750"/>
                  </a:lnTo>
                  <a:lnTo>
                    <a:pt x="2012315" y="50800"/>
                  </a:lnTo>
                  <a:lnTo>
                    <a:pt x="2069465" y="31750"/>
                  </a:lnTo>
                  <a:lnTo>
                    <a:pt x="2088515" y="25400"/>
                  </a:lnTo>
                  <a:close/>
                </a:path>
                <a:path w="5008880" h="3315335">
                  <a:moveTo>
                    <a:pt x="2093849" y="2926715"/>
                  </a:moveTo>
                  <a:lnTo>
                    <a:pt x="2077466" y="2911475"/>
                  </a:lnTo>
                  <a:lnTo>
                    <a:pt x="2035048" y="2871978"/>
                  </a:lnTo>
                  <a:lnTo>
                    <a:pt x="2044496" y="2897289"/>
                  </a:lnTo>
                  <a:lnTo>
                    <a:pt x="1714500" y="2747137"/>
                  </a:lnTo>
                  <a:lnTo>
                    <a:pt x="1709293" y="2758694"/>
                  </a:lnTo>
                  <a:lnTo>
                    <a:pt x="2039099" y="2908820"/>
                  </a:lnTo>
                  <a:lnTo>
                    <a:pt x="2013966" y="2918218"/>
                  </a:lnTo>
                  <a:lnTo>
                    <a:pt x="2093849" y="2926715"/>
                  </a:lnTo>
                  <a:close/>
                </a:path>
                <a:path w="5008880" h="3315335">
                  <a:moveTo>
                    <a:pt x="2094865" y="2962795"/>
                  </a:moveTo>
                  <a:lnTo>
                    <a:pt x="2021713" y="2995930"/>
                  </a:lnTo>
                  <a:lnTo>
                    <a:pt x="2048637" y="2996984"/>
                  </a:lnTo>
                  <a:lnTo>
                    <a:pt x="1716024" y="3305556"/>
                  </a:lnTo>
                  <a:lnTo>
                    <a:pt x="1724660" y="3314954"/>
                  </a:lnTo>
                  <a:lnTo>
                    <a:pt x="2057336" y="3006204"/>
                  </a:lnTo>
                  <a:lnTo>
                    <a:pt x="2056384" y="3033141"/>
                  </a:lnTo>
                  <a:lnTo>
                    <a:pt x="2078532" y="2992628"/>
                  </a:lnTo>
                  <a:lnTo>
                    <a:pt x="2094865" y="2962795"/>
                  </a:lnTo>
                  <a:close/>
                </a:path>
                <a:path w="5008880" h="3315335">
                  <a:moveTo>
                    <a:pt x="2876804" y="2689098"/>
                  </a:moveTo>
                  <a:lnTo>
                    <a:pt x="2857754" y="2708148"/>
                  </a:lnTo>
                  <a:lnTo>
                    <a:pt x="2857754" y="2483358"/>
                  </a:lnTo>
                  <a:lnTo>
                    <a:pt x="2845054" y="2483358"/>
                  </a:lnTo>
                  <a:lnTo>
                    <a:pt x="2845054" y="2708148"/>
                  </a:lnTo>
                  <a:lnTo>
                    <a:pt x="2826004" y="2689098"/>
                  </a:lnTo>
                  <a:lnTo>
                    <a:pt x="2851404" y="2765298"/>
                  </a:lnTo>
                  <a:lnTo>
                    <a:pt x="2868333" y="2714498"/>
                  </a:lnTo>
                  <a:lnTo>
                    <a:pt x="2876804" y="2689098"/>
                  </a:lnTo>
                  <a:close/>
                </a:path>
                <a:path w="5008880" h="3315335">
                  <a:moveTo>
                    <a:pt x="4069207" y="1959356"/>
                  </a:moveTo>
                  <a:lnTo>
                    <a:pt x="4066413" y="1956562"/>
                  </a:lnTo>
                  <a:lnTo>
                    <a:pt x="4062984" y="1956562"/>
                  </a:lnTo>
                  <a:lnTo>
                    <a:pt x="3777234" y="1954022"/>
                  </a:lnTo>
                  <a:lnTo>
                    <a:pt x="3777107" y="1966722"/>
                  </a:lnTo>
                  <a:lnTo>
                    <a:pt x="4056507" y="1969211"/>
                  </a:lnTo>
                  <a:lnTo>
                    <a:pt x="4056507" y="2907220"/>
                  </a:lnTo>
                  <a:lnTo>
                    <a:pt x="3829126" y="2904566"/>
                  </a:lnTo>
                  <a:lnTo>
                    <a:pt x="3848354" y="2885821"/>
                  </a:lnTo>
                  <a:lnTo>
                    <a:pt x="3771900" y="2910344"/>
                  </a:lnTo>
                  <a:lnTo>
                    <a:pt x="3847846" y="2936506"/>
                  </a:lnTo>
                  <a:lnTo>
                    <a:pt x="3828986" y="2917266"/>
                  </a:lnTo>
                  <a:lnTo>
                    <a:pt x="4062857" y="2919984"/>
                  </a:lnTo>
                  <a:lnTo>
                    <a:pt x="4064508" y="2919984"/>
                  </a:lnTo>
                  <a:lnTo>
                    <a:pt x="4066159" y="2919349"/>
                  </a:lnTo>
                  <a:lnTo>
                    <a:pt x="4067302" y="2918079"/>
                  </a:lnTo>
                  <a:lnTo>
                    <a:pt x="4068572" y="2916936"/>
                  </a:lnTo>
                  <a:lnTo>
                    <a:pt x="4069207" y="2915285"/>
                  </a:lnTo>
                  <a:lnTo>
                    <a:pt x="4069207" y="2913634"/>
                  </a:lnTo>
                  <a:lnTo>
                    <a:pt x="4069207" y="1969262"/>
                  </a:lnTo>
                  <a:lnTo>
                    <a:pt x="4069207" y="1962912"/>
                  </a:lnTo>
                  <a:lnTo>
                    <a:pt x="4069207" y="1959356"/>
                  </a:lnTo>
                  <a:close/>
                </a:path>
                <a:path w="5008880" h="3315335">
                  <a:moveTo>
                    <a:pt x="4141216" y="812165"/>
                  </a:moveTo>
                  <a:lnTo>
                    <a:pt x="4060825" y="810895"/>
                  </a:lnTo>
                  <a:lnTo>
                    <a:pt x="4084815" y="823328"/>
                  </a:lnTo>
                  <a:lnTo>
                    <a:pt x="3891381" y="884313"/>
                  </a:lnTo>
                  <a:lnTo>
                    <a:pt x="3737610" y="484505"/>
                  </a:lnTo>
                  <a:lnTo>
                    <a:pt x="3725799" y="489077"/>
                  </a:lnTo>
                  <a:lnTo>
                    <a:pt x="3879240" y="888136"/>
                  </a:lnTo>
                  <a:lnTo>
                    <a:pt x="3746754" y="929894"/>
                  </a:lnTo>
                  <a:lnTo>
                    <a:pt x="3750564" y="941959"/>
                  </a:lnTo>
                  <a:lnTo>
                    <a:pt x="3883787" y="899972"/>
                  </a:lnTo>
                  <a:lnTo>
                    <a:pt x="3966464" y="1114983"/>
                  </a:lnTo>
                  <a:lnTo>
                    <a:pt x="3872979" y="1249781"/>
                  </a:lnTo>
                  <a:lnTo>
                    <a:pt x="3726434" y="1033145"/>
                  </a:lnTo>
                  <a:lnTo>
                    <a:pt x="3715893" y="1040257"/>
                  </a:lnTo>
                  <a:lnTo>
                    <a:pt x="3865207" y="1260983"/>
                  </a:lnTo>
                  <a:lnTo>
                    <a:pt x="3772027" y="1395349"/>
                  </a:lnTo>
                  <a:lnTo>
                    <a:pt x="3782441" y="1402588"/>
                  </a:lnTo>
                  <a:lnTo>
                    <a:pt x="3872827" y="1272247"/>
                  </a:lnTo>
                  <a:lnTo>
                    <a:pt x="4095343" y="1601139"/>
                  </a:lnTo>
                  <a:lnTo>
                    <a:pt x="4068953" y="1596009"/>
                  </a:lnTo>
                  <a:lnTo>
                    <a:pt x="4132707" y="1644904"/>
                  </a:lnTo>
                  <a:lnTo>
                    <a:pt x="4121899" y="1606423"/>
                  </a:lnTo>
                  <a:lnTo>
                    <a:pt x="4110990" y="1567561"/>
                  </a:lnTo>
                  <a:lnTo>
                    <a:pt x="4105922" y="1594091"/>
                  </a:lnTo>
                  <a:lnTo>
                    <a:pt x="4104259" y="1591640"/>
                  </a:lnTo>
                  <a:lnTo>
                    <a:pt x="4104259" y="1602828"/>
                  </a:lnTo>
                  <a:lnTo>
                    <a:pt x="4104259" y="1591640"/>
                  </a:lnTo>
                  <a:lnTo>
                    <a:pt x="3880599" y="1261046"/>
                  </a:lnTo>
                  <a:lnTo>
                    <a:pt x="3971963" y="1129296"/>
                  </a:lnTo>
                  <a:lnTo>
                    <a:pt x="4114660" y="1500378"/>
                  </a:lnTo>
                  <a:lnTo>
                    <a:pt x="4090162" y="1489456"/>
                  </a:lnTo>
                  <a:lnTo>
                    <a:pt x="4141216" y="1551432"/>
                  </a:lnTo>
                  <a:lnTo>
                    <a:pt x="4139146" y="1506347"/>
                  </a:lnTo>
                  <a:lnTo>
                    <a:pt x="4137533" y="1471168"/>
                  </a:lnTo>
                  <a:lnTo>
                    <a:pt x="4126585" y="1495806"/>
                  </a:lnTo>
                  <a:lnTo>
                    <a:pt x="3980738" y="1116634"/>
                  </a:lnTo>
                  <a:lnTo>
                    <a:pt x="4086314" y="964399"/>
                  </a:lnTo>
                  <a:lnTo>
                    <a:pt x="4091178" y="990854"/>
                  </a:lnTo>
                  <a:lnTo>
                    <a:pt x="4101465" y="955548"/>
                  </a:lnTo>
                  <a:lnTo>
                    <a:pt x="4102506" y="951992"/>
                  </a:lnTo>
                  <a:lnTo>
                    <a:pt x="4113657" y="913765"/>
                  </a:lnTo>
                  <a:lnTo>
                    <a:pt x="4084713" y="935443"/>
                  </a:lnTo>
                  <a:lnTo>
                    <a:pt x="4084713" y="955624"/>
                  </a:lnTo>
                  <a:lnTo>
                    <a:pt x="4084713" y="935443"/>
                  </a:lnTo>
                  <a:lnTo>
                    <a:pt x="4049395" y="961898"/>
                  </a:lnTo>
                  <a:lnTo>
                    <a:pt x="4075925" y="957135"/>
                  </a:lnTo>
                  <a:lnTo>
                    <a:pt x="3975239" y="1102321"/>
                  </a:lnTo>
                  <a:lnTo>
                    <a:pt x="3895928" y="896137"/>
                  </a:lnTo>
                  <a:lnTo>
                    <a:pt x="4088549" y="835418"/>
                  </a:lnTo>
                  <a:lnTo>
                    <a:pt x="4076192" y="859282"/>
                  </a:lnTo>
                  <a:lnTo>
                    <a:pt x="4128414" y="821436"/>
                  </a:lnTo>
                  <a:lnTo>
                    <a:pt x="4141216" y="812165"/>
                  </a:lnTo>
                  <a:close/>
                </a:path>
                <a:path w="5008880" h="3315335">
                  <a:moveTo>
                    <a:pt x="4141216" y="790829"/>
                  </a:moveTo>
                  <a:lnTo>
                    <a:pt x="4123855" y="764286"/>
                  </a:lnTo>
                  <a:lnTo>
                    <a:pt x="4097274" y="723646"/>
                  </a:lnTo>
                  <a:lnTo>
                    <a:pt x="4100398" y="750290"/>
                  </a:lnTo>
                  <a:lnTo>
                    <a:pt x="3771646" y="489204"/>
                  </a:lnTo>
                  <a:lnTo>
                    <a:pt x="3763772" y="499110"/>
                  </a:lnTo>
                  <a:lnTo>
                    <a:pt x="4092448" y="760361"/>
                  </a:lnTo>
                  <a:lnTo>
                    <a:pt x="4065651" y="763397"/>
                  </a:lnTo>
                  <a:lnTo>
                    <a:pt x="4141216" y="790829"/>
                  </a:lnTo>
                  <a:close/>
                </a:path>
                <a:path w="5008880" h="3315335">
                  <a:moveTo>
                    <a:pt x="4145407" y="25400"/>
                  </a:moveTo>
                  <a:lnTo>
                    <a:pt x="4126357" y="19050"/>
                  </a:lnTo>
                  <a:lnTo>
                    <a:pt x="4069207" y="0"/>
                  </a:lnTo>
                  <a:lnTo>
                    <a:pt x="4088257" y="19050"/>
                  </a:lnTo>
                  <a:lnTo>
                    <a:pt x="3758184" y="19050"/>
                  </a:lnTo>
                  <a:lnTo>
                    <a:pt x="3758184" y="31750"/>
                  </a:lnTo>
                  <a:lnTo>
                    <a:pt x="4088257" y="31750"/>
                  </a:lnTo>
                  <a:lnTo>
                    <a:pt x="4069207" y="50800"/>
                  </a:lnTo>
                  <a:lnTo>
                    <a:pt x="4126357" y="31750"/>
                  </a:lnTo>
                  <a:lnTo>
                    <a:pt x="4145407" y="25400"/>
                  </a:lnTo>
                  <a:close/>
                </a:path>
                <a:path w="5008880" h="3315335">
                  <a:moveTo>
                    <a:pt x="4150741" y="1681734"/>
                  </a:moveTo>
                  <a:lnTo>
                    <a:pt x="4136529" y="1670558"/>
                  </a:lnTo>
                  <a:lnTo>
                    <a:pt x="4087622" y="1632077"/>
                  </a:lnTo>
                  <a:lnTo>
                    <a:pt x="4099052" y="1656486"/>
                  </a:lnTo>
                  <a:lnTo>
                    <a:pt x="3769868" y="1538097"/>
                  </a:lnTo>
                  <a:lnTo>
                    <a:pt x="3765550" y="1550035"/>
                  </a:lnTo>
                  <a:lnTo>
                    <a:pt x="4094708" y="1668411"/>
                  </a:lnTo>
                  <a:lnTo>
                    <a:pt x="4070350" y="1679829"/>
                  </a:lnTo>
                  <a:lnTo>
                    <a:pt x="4150741" y="1681734"/>
                  </a:lnTo>
                  <a:close/>
                </a:path>
                <a:path w="5008880" h="3315335">
                  <a:moveTo>
                    <a:pt x="5008753" y="2503043"/>
                  </a:moveTo>
                  <a:lnTo>
                    <a:pt x="4989703" y="2522093"/>
                  </a:lnTo>
                  <a:lnTo>
                    <a:pt x="4989703" y="1681734"/>
                  </a:lnTo>
                  <a:lnTo>
                    <a:pt x="4977003" y="1681734"/>
                  </a:lnTo>
                  <a:lnTo>
                    <a:pt x="4977003" y="2522093"/>
                  </a:lnTo>
                  <a:lnTo>
                    <a:pt x="4957953" y="2503043"/>
                  </a:lnTo>
                  <a:lnTo>
                    <a:pt x="4983353" y="2579243"/>
                  </a:lnTo>
                  <a:lnTo>
                    <a:pt x="5000282" y="2528443"/>
                  </a:lnTo>
                  <a:lnTo>
                    <a:pt x="5008753" y="25030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7424" y="2097023"/>
              <a:ext cx="368807" cy="122834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1036" y="2072640"/>
              <a:ext cx="429768" cy="121767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467739" y="2078367"/>
              <a:ext cx="356870" cy="1214755"/>
            </a:xfrm>
            <a:custGeom>
              <a:avLst/>
              <a:gdLst/>
              <a:ahLst/>
              <a:cxnLst/>
              <a:rect l="l" t="t" r="r" b="b"/>
              <a:pathLst>
                <a:path w="356869" h="1214754">
                  <a:moveTo>
                    <a:pt x="356565" y="0"/>
                  </a:moveTo>
                  <a:lnTo>
                    <a:pt x="0" y="0"/>
                  </a:lnTo>
                  <a:lnTo>
                    <a:pt x="0" y="1214615"/>
                  </a:lnTo>
                  <a:lnTo>
                    <a:pt x="356565" y="1214615"/>
                  </a:lnTo>
                  <a:lnTo>
                    <a:pt x="356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467738" y="2078367"/>
            <a:ext cx="356870" cy="12147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149860">
              <a:lnSpc>
                <a:spcPts val="1880"/>
              </a:lnSpc>
            </a:pPr>
            <a:r>
              <a:rPr sz="1600" b="1" dirty="0">
                <a:latin typeface="Arial"/>
                <a:cs typeface="Arial"/>
              </a:rPr>
              <a:t>Patient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142485" y="957072"/>
            <a:ext cx="1673225" cy="402590"/>
            <a:chOff x="4142485" y="957072"/>
            <a:chExt cx="1673225" cy="402590"/>
          </a:xfrm>
        </p:grpSpPr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2043" y="1008888"/>
              <a:ext cx="1653539" cy="24536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3127" y="957072"/>
              <a:ext cx="1126236" cy="40233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142485" y="989876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10" h="233044">
                  <a:moveTo>
                    <a:pt x="1642110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642110" y="232752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142485" y="989876"/>
            <a:ext cx="164211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1320">
              <a:lnSpc>
                <a:spcPts val="1770"/>
              </a:lnSpc>
            </a:pPr>
            <a:r>
              <a:rPr sz="1500" spc="-10" dirty="0">
                <a:latin typeface="Arial"/>
                <a:cs typeface="Arial"/>
              </a:rPr>
              <a:t>Pediatrics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152010" y="1344167"/>
            <a:ext cx="1674495" cy="463550"/>
            <a:chOff x="4152010" y="1344167"/>
            <a:chExt cx="1674495" cy="463550"/>
          </a:xfrm>
        </p:grpSpPr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71187" y="1395983"/>
              <a:ext cx="1655064" cy="4114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78451" y="1344167"/>
              <a:ext cx="1290827" cy="40233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152010" y="1376705"/>
              <a:ext cx="1642110" cy="399415"/>
            </a:xfrm>
            <a:custGeom>
              <a:avLst/>
              <a:gdLst/>
              <a:ahLst/>
              <a:cxnLst/>
              <a:rect l="l" t="t" r="r" b="b"/>
              <a:pathLst>
                <a:path w="1642110" h="399414">
                  <a:moveTo>
                    <a:pt x="1642110" y="0"/>
                  </a:moveTo>
                  <a:lnTo>
                    <a:pt x="0" y="0"/>
                  </a:lnTo>
                  <a:lnTo>
                    <a:pt x="0" y="399135"/>
                  </a:lnTo>
                  <a:lnTo>
                    <a:pt x="1642110" y="399135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152010" y="1376705"/>
            <a:ext cx="1642110" cy="3994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ts val="1764"/>
              </a:lnSpc>
            </a:pPr>
            <a:r>
              <a:rPr sz="1500" spc="-10" dirty="0">
                <a:latin typeface="Arial"/>
                <a:cs typeface="Arial"/>
              </a:rPr>
              <a:t>Gynecology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152010" y="2895600"/>
            <a:ext cx="1674495" cy="402590"/>
            <a:chOff x="4152010" y="2895600"/>
            <a:chExt cx="1674495" cy="402590"/>
          </a:xfrm>
        </p:grpSpPr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71187" y="2945892"/>
              <a:ext cx="1655064" cy="24536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77155" y="2895600"/>
              <a:ext cx="696468" cy="40233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152010" y="2927388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10" h="233044">
                  <a:moveTo>
                    <a:pt x="1642110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642110" y="232752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152010" y="2927388"/>
            <a:ext cx="164211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770"/>
              </a:lnSpc>
            </a:pPr>
            <a:r>
              <a:rPr sz="1500" spc="-25" dirty="0">
                <a:latin typeface="Arial"/>
                <a:cs typeface="Arial"/>
              </a:rPr>
              <a:t>USG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208776" y="2078735"/>
            <a:ext cx="1673860" cy="402590"/>
            <a:chOff x="6208776" y="2078735"/>
            <a:chExt cx="1673860" cy="402590"/>
          </a:xfrm>
        </p:grpSpPr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8588" y="2130551"/>
              <a:ext cx="1653539" cy="24536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10528" y="2078735"/>
              <a:ext cx="1143000" cy="40233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208776" y="2111921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09" h="233044">
                  <a:moveTo>
                    <a:pt x="1642110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642110" y="232752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208776" y="2111921"/>
            <a:ext cx="164211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065">
              <a:lnSpc>
                <a:spcPts val="1764"/>
              </a:lnSpc>
            </a:pPr>
            <a:r>
              <a:rPr sz="1500" spc="-10" dirty="0">
                <a:latin typeface="Arial"/>
                <a:cs typeface="Arial"/>
              </a:rPr>
              <a:t>Pharmacy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232660" y="522731"/>
            <a:ext cx="1536700" cy="402590"/>
            <a:chOff x="2232660" y="522731"/>
            <a:chExt cx="1536700" cy="402590"/>
          </a:xfrm>
        </p:grpSpPr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52472" y="574547"/>
              <a:ext cx="1516379" cy="24536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12492" y="522731"/>
              <a:ext cx="1249680" cy="40233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232660" y="555536"/>
              <a:ext cx="1504950" cy="233045"/>
            </a:xfrm>
            <a:custGeom>
              <a:avLst/>
              <a:gdLst/>
              <a:ahLst/>
              <a:cxnLst/>
              <a:rect l="l" t="t" r="r" b="b"/>
              <a:pathLst>
                <a:path w="1504950" h="233045">
                  <a:moveTo>
                    <a:pt x="1504568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504568" y="232752"/>
                  </a:lnTo>
                  <a:lnTo>
                    <a:pt x="1504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232660" y="555536"/>
            <a:ext cx="150495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0510">
              <a:lnSpc>
                <a:spcPts val="1764"/>
              </a:lnSpc>
            </a:pPr>
            <a:r>
              <a:rPr sz="1500" spc="-10" dirty="0">
                <a:latin typeface="Arial"/>
                <a:cs typeface="Arial"/>
              </a:rPr>
              <a:t>Emergency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152010" y="522731"/>
            <a:ext cx="1674495" cy="402590"/>
            <a:chOff x="4152010" y="522731"/>
            <a:chExt cx="1674495" cy="402590"/>
          </a:xfrm>
        </p:grpSpPr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1187" y="574547"/>
              <a:ext cx="1655064" cy="24536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53127" y="522731"/>
              <a:ext cx="1143000" cy="40233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152010" y="555536"/>
              <a:ext cx="1642110" cy="233045"/>
            </a:xfrm>
            <a:custGeom>
              <a:avLst/>
              <a:gdLst/>
              <a:ahLst/>
              <a:cxnLst/>
              <a:rect l="l" t="t" r="r" b="b"/>
              <a:pathLst>
                <a:path w="1642110" h="233045">
                  <a:moveTo>
                    <a:pt x="1642110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642110" y="232752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152010" y="555536"/>
            <a:ext cx="164211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2430">
              <a:lnSpc>
                <a:spcPts val="1764"/>
              </a:lnSpc>
            </a:pPr>
            <a:r>
              <a:rPr sz="1500" spc="-10" dirty="0">
                <a:latin typeface="Arial"/>
                <a:cs typeface="Arial"/>
              </a:rPr>
              <a:t>Pharmacy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232660" y="1566672"/>
            <a:ext cx="1536700" cy="454659"/>
            <a:chOff x="2232660" y="1566672"/>
            <a:chExt cx="1536700" cy="454659"/>
          </a:xfrm>
        </p:grpSpPr>
        <p:pic>
          <p:nvPicPr>
            <p:cNvPr id="78" name="object 7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52472" y="1618488"/>
              <a:ext cx="1516379" cy="40233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88336" y="1566672"/>
              <a:ext cx="696467" cy="40233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232660" y="1598904"/>
              <a:ext cx="1504950" cy="391160"/>
            </a:xfrm>
            <a:custGeom>
              <a:avLst/>
              <a:gdLst/>
              <a:ahLst/>
              <a:cxnLst/>
              <a:rect l="l" t="t" r="r" b="b"/>
              <a:pathLst>
                <a:path w="1504950" h="391160">
                  <a:moveTo>
                    <a:pt x="1504568" y="0"/>
                  </a:moveTo>
                  <a:lnTo>
                    <a:pt x="0" y="0"/>
                  </a:lnTo>
                  <a:lnTo>
                    <a:pt x="0" y="390931"/>
                  </a:lnTo>
                  <a:lnTo>
                    <a:pt x="1504568" y="390931"/>
                  </a:lnTo>
                  <a:lnTo>
                    <a:pt x="1504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232660" y="1598904"/>
            <a:ext cx="1504950" cy="3911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64"/>
              </a:lnSpc>
            </a:pPr>
            <a:r>
              <a:rPr sz="1500" spc="-25" dirty="0">
                <a:latin typeface="Arial"/>
                <a:cs typeface="Arial"/>
              </a:rPr>
              <a:t>OPD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2232660" y="3241548"/>
            <a:ext cx="1536700" cy="402590"/>
            <a:chOff x="2232660" y="3241548"/>
            <a:chExt cx="1536700" cy="402590"/>
          </a:xfrm>
        </p:grpSpPr>
        <p:pic>
          <p:nvPicPr>
            <p:cNvPr id="83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52472" y="3293364"/>
              <a:ext cx="1516379" cy="24536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31948" y="3241548"/>
              <a:ext cx="812291" cy="402335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232660" y="3274098"/>
              <a:ext cx="1504950" cy="233045"/>
            </a:xfrm>
            <a:custGeom>
              <a:avLst/>
              <a:gdLst/>
              <a:ahLst/>
              <a:cxnLst/>
              <a:rect l="l" t="t" r="r" b="b"/>
              <a:pathLst>
                <a:path w="1504950" h="233045">
                  <a:moveTo>
                    <a:pt x="1504568" y="0"/>
                  </a:moveTo>
                  <a:lnTo>
                    <a:pt x="0" y="0"/>
                  </a:lnTo>
                  <a:lnTo>
                    <a:pt x="0" y="232752"/>
                  </a:lnTo>
                  <a:lnTo>
                    <a:pt x="1504568" y="232752"/>
                  </a:lnTo>
                  <a:lnTo>
                    <a:pt x="1504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232660" y="3274098"/>
            <a:ext cx="1504950" cy="2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9584">
              <a:lnSpc>
                <a:spcPts val="1770"/>
              </a:lnSpc>
            </a:pPr>
            <a:r>
              <a:rPr sz="1500" spc="-10" dirty="0">
                <a:latin typeface="Arial"/>
                <a:cs typeface="Arial"/>
              </a:rPr>
              <a:t>X-</a:t>
            </a:r>
            <a:r>
              <a:rPr sz="1500" spc="-25" dirty="0">
                <a:latin typeface="Arial"/>
                <a:cs typeface="Arial"/>
              </a:rPr>
              <a:t>Ray</a:t>
            </a:r>
            <a:endParaRPr sz="15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9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35940" y="4224604"/>
            <a:ext cx="1174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Advantages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35940" y="4468748"/>
            <a:ext cx="310070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222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Flexibility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equipment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and </a:t>
            </a:r>
            <a:r>
              <a:rPr sz="1600" spc="-10" dirty="0">
                <a:latin typeface="Lucida Sans Unicode"/>
                <a:cs typeface="Lucida Sans Unicode"/>
              </a:rPr>
              <a:t>personnel.</a:t>
            </a:r>
            <a:endParaRPr sz="1600">
              <a:latin typeface="Lucida Sans Unicode"/>
              <a:cs typeface="Lucida Sans Unicode"/>
            </a:endParaRPr>
          </a:p>
          <a:p>
            <a:pPr marL="299085" marR="76962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Higher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utilization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of </a:t>
            </a:r>
            <a:r>
              <a:rPr sz="1600" dirty="0">
                <a:latin typeface="Lucida Sans Unicode"/>
                <a:cs typeface="Lucida Sans Unicode"/>
              </a:rPr>
              <a:t>production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facilities.</a:t>
            </a:r>
            <a:endParaRPr sz="16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Variety 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job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makes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job</a:t>
            </a:r>
            <a:endParaRPr sz="1600">
              <a:latin typeface="Lucida Sans Unicode"/>
              <a:cs typeface="Lucida Sans Unicode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Lucida Sans Unicode"/>
                <a:cs typeface="Lucida Sans Unicode"/>
              </a:rPr>
              <a:t>challenging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interesting.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15561" y="4192270"/>
            <a:ext cx="1461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Disadvantages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115561" y="4436109"/>
            <a:ext cx="43160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Material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handling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cannot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mechanized </a:t>
            </a:r>
            <a:r>
              <a:rPr sz="1600" dirty="0">
                <a:latin typeface="Lucida Sans Unicode"/>
                <a:cs typeface="Lucida Sans Unicode"/>
              </a:rPr>
              <a:t>which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adds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cost.</a:t>
            </a:r>
            <a:endParaRPr sz="16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Production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planning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is</a:t>
            </a:r>
            <a:endParaRPr sz="1600">
              <a:latin typeface="Lucida Sans Unicode"/>
              <a:cs typeface="Lucida Sans Unicode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Lucida Sans Unicode"/>
                <a:cs typeface="Lucida Sans Unicode"/>
              </a:rPr>
              <a:t>difficult.</a:t>
            </a:r>
            <a:endParaRPr sz="16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More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space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required.</a:t>
            </a:r>
            <a:endParaRPr sz="1600">
              <a:latin typeface="Lucida Sans Unicode"/>
              <a:cs typeface="Lucida Sans Unicode"/>
            </a:endParaRPr>
          </a:p>
          <a:p>
            <a:pPr marL="299085" marR="14986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Lucida Sans Unicode"/>
                <a:cs typeface="Lucida Sans Unicode"/>
              </a:rPr>
              <a:t>Lowered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productivity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due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number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of </a:t>
            </a:r>
            <a:r>
              <a:rPr sz="1600" dirty="0">
                <a:latin typeface="Lucida Sans Unicode"/>
                <a:cs typeface="Lucida Sans Unicode"/>
              </a:rPr>
              <a:t>set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ups.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3.</a:t>
            </a:r>
            <a:r>
              <a:rPr sz="2700" spc="-70" dirty="0"/>
              <a:t> </a:t>
            </a:r>
            <a:r>
              <a:rPr sz="2700" spc="-10" dirty="0"/>
              <a:t>Fixed-</a:t>
            </a:r>
            <a:r>
              <a:rPr sz="2700" dirty="0"/>
              <a:t>Position</a:t>
            </a:r>
            <a:r>
              <a:rPr sz="2700" spc="-80" dirty="0"/>
              <a:t> </a:t>
            </a:r>
            <a:r>
              <a:rPr sz="2700" spc="-10" dirty="0"/>
              <a:t>Layouts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692861"/>
            <a:ext cx="7938770" cy="3288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fixed-</a:t>
            </a:r>
            <a:r>
              <a:rPr sz="1700" dirty="0">
                <a:latin typeface="Lucida Sans Unicode"/>
                <a:cs typeface="Lucida Sans Unicode"/>
              </a:rPr>
              <a:t>position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layouts,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item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being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worked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on</a:t>
            </a:r>
            <a:r>
              <a:rPr sz="17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remains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stationary,</a:t>
            </a:r>
            <a:endParaRPr sz="17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workers,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materials,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equipment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moved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about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needed.</a:t>
            </a:r>
            <a:endParaRPr sz="1700">
              <a:latin typeface="Lucida Sans Unicode"/>
              <a:cs typeface="Lucida Sans Unicode"/>
            </a:endParaRPr>
          </a:p>
          <a:p>
            <a:pPr marL="268605" marR="4064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other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words,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fixed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position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layout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arrangement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facilities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dirty="0">
                <a:latin typeface="Lucida Sans Unicode"/>
                <a:cs typeface="Lucida Sans Unicode"/>
              </a:rPr>
              <a:t>equipment,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which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facilities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flow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resources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needed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such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as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workers,</a:t>
            </a:r>
            <a:r>
              <a:rPr sz="17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equipment,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materials,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etc.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term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under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production,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item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which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being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serviced.</a:t>
            </a:r>
            <a:endParaRPr sz="1700">
              <a:latin typeface="Lucida Sans Unicode"/>
              <a:cs typeface="Lucida Sans Unicode"/>
            </a:endParaRPr>
          </a:p>
          <a:p>
            <a:pPr marL="268605" marR="10687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Almost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always,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nature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dictates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this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kind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of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arrangement: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Weight,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size,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bulk,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some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other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factor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makes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35" dirty="0">
                <a:latin typeface="Lucida Sans Unicode"/>
                <a:cs typeface="Lucida Sans Unicode"/>
              </a:rPr>
              <a:t>it </a:t>
            </a:r>
            <a:r>
              <a:rPr sz="1700" dirty="0">
                <a:latin typeface="Lucida Sans Unicode"/>
                <a:cs typeface="Lucida Sans Unicode"/>
              </a:rPr>
              <a:t>undesirable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extremely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difficult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move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product.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spc="-10" dirty="0">
                <a:latin typeface="Lucida Sans Unicode"/>
                <a:cs typeface="Lucida Sans Unicode"/>
              </a:rPr>
              <a:t>Fixed-</a:t>
            </a:r>
            <a:r>
              <a:rPr sz="1700" dirty="0">
                <a:latin typeface="Lucida Sans Unicode"/>
                <a:cs typeface="Lucida Sans Unicode"/>
              </a:rPr>
              <a:t>position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layouts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used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large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construction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projects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(buildings,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power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plants,</a:t>
            </a:r>
            <a:r>
              <a:rPr sz="17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dams),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shipbuilding,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large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aircraft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dirty="0">
                <a:latin typeface="Lucida Sans Unicode"/>
                <a:cs typeface="Lucida Sans Unicode"/>
              </a:rPr>
              <a:t>space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mission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rockets.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4116704"/>
            <a:ext cx="3782060" cy="184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Advantages</a:t>
            </a:r>
            <a:endParaRPr sz="1700">
              <a:latin typeface="Lucida Sans Unicode"/>
              <a:cs typeface="Lucida Sans Unicode"/>
            </a:endParaRPr>
          </a:p>
          <a:p>
            <a:pPr marL="297815" marR="461645" indent="-28575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700" dirty="0">
                <a:latin typeface="Lucida Sans Unicode"/>
                <a:cs typeface="Lucida Sans Unicode"/>
              </a:rPr>
              <a:t>People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assigned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from 	</a:t>
            </a:r>
            <a:r>
              <a:rPr sz="1700" dirty="0">
                <a:latin typeface="Lucida Sans Unicode"/>
                <a:cs typeface="Lucida Sans Unicode"/>
              </a:rPr>
              <a:t>starting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end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process.</a:t>
            </a:r>
            <a:endParaRPr sz="1700">
              <a:latin typeface="Lucida Sans Unicode"/>
              <a:cs typeface="Lucida Sans Unicode"/>
            </a:endParaRPr>
          </a:p>
          <a:p>
            <a:pPr marL="297815" marR="5080" indent="-28575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involves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very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longer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movement 	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materials.</a:t>
            </a:r>
            <a:endParaRPr sz="1700">
              <a:latin typeface="Lucida Sans Unicode"/>
              <a:cs typeface="Lucida Sans Unicode"/>
            </a:endParaRPr>
          </a:p>
          <a:p>
            <a:pPr marL="297815" marR="7620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</a:tabLst>
            </a:pP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ensures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maximum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flexibility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of 	</a:t>
            </a:r>
            <a:r>
              <a:rPr sz="1700" spc="-10" dirty="0">
                <a:latin typeface="Lucida Sans Unicode"/>
                <a:cs typeface="Lucida Sans Unicode"/>
              </a:rPr>
              <a:t>adjustments.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8975" y="4269104"/>
            <a:ext cx="4025265" cy="209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Disadvantages</a:t>
            </a:r>
            <a:endParaRPr sz="1700">
              <a:latin typeface="Lucida Sans Unicode"/>
              <a:cs typeface="Lucida Sans Unicode"/>
            </a:endParaRPr>
          </a:p>
          <a:p>
            <a:pPr marL="297815" marR="5080" indent="-28575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needs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huge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investments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very 	</a:t>
            </a:r>
            <a:r>
              <a:rPr sz="1700" dirty="0">
                <a:latin typeface="Lucida Sans Unicode"/>
                <a:cs typeface="Lucida Sans Unicode"/>
              </a:rPr>
              <a:t>hard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co-</a:t>
            </a:r>
            <a:r>
              <a:rPr sz="1700" dirty="0">
                <a:latin typeface="Lucida Sans Unicode"/>
                <a:cs typeface="Lucida Sans Unicode"/>
              </a:rPr>
              <a:t>ordinate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people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	</a:t>
            </a:r>
            <a:r>
              <a:rPr sz="1700" spc="-10" dirty="0">
                <a:latin typeface="Lucida Sans Unicode"/>
                <a:cs typeface="Lucida Sans Unicode"/>
              </a:rPr>
              <a:t>machines.</a:t>
            </a:r>
            <a:endParaRPr sz="17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</a:tabLst>
            </a:pP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involves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high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equipment</a:t>
            </a:r>
            <a:endParaRPr sz="1700">
              <a:latin typeface="Lucida Sans Unicode"/>
              <a:cs typeface="Lucida Sans Unicode"/>
            </a:endParaRPr>
          </a:p>
          <a:p>
            <a:pPr marL="299085">
              <a:lnSpc>
                <a:spcPct val="100000"/>
              </a:lnSpc>
            </a:pPr>
            <a:r>
              <a:rPr sz="1700" dirty="0">
                <a:latin typeface="Lucida Sans Unicode"/>
                <a:cs typeface="Lucida Sans Unicode"/>
              </a:rPr>
              <a:t>handling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cost.</a:t>
            </a:r>
            <a:endParaRPr sz="1700">
              <a:latin typeface="Lucida Sans Unicode"/>
              <a:cs typeface="Lucida Sans Unicode"/>
            </a:endParaRPr>
          </a:p>
          <a:p>
            <a:pPr marL="297815" marR="168910" indent="-28575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not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have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easy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maintenance 	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spot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(site).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88669" y="676846"/>
          <a:ext cx="4749165" cy="411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39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Labour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Labour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1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Area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41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Material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(fixed)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Position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0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1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B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1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284982" y="2943097"/>
            <a:ext cx="216535" cy="919480"/>
          </a:xfrm>
          <a:custGeom>
            <a:avLst/>
            <a:gdLst/>
            <a:ahLst/>
            <a:cxnLst/>
            <a:rect l="l" t="t" r="r" b="b"/>
            <a:pathLst>
              <a:path w="216535" h="919479">
                <a:moveTo>
                  <a:pt x="50800" y="76200"/>
                </a:moveTo>
                <a:lnTo>
                  <a:pt x="42329" y="50800"/>
                </a:lnTo>
                <a:lnTo>
                  <a:pt x="25400" y="0"/>
                </a:lnTo>
                <a:lnTo>
                  <a:pt x="0" y="76200"/>
                </a:lnTo>
                <a:lnTo>
                  <a:pt x="19050" y="57150"/>
                </a:lnTo>
                <a:lnTo>
                  <a:pt x="19050" y="807085"/>
                </a:lnTo>
                <a:lnTo>
                  <a:pt x="31750" y="807085"/>
                </a:lnTo>
                <a:lnTo>
                  <a:pt x="31750" y="57150"/>
                </a:lnTo>
                <a:lnTo>
                  <a:pt x="50800" y="76200"/>
                </a:lnTo>
                <a:close/>
              </a:path>
              <a:path w="216535" h="919479">
                <a:moveTo>
                  <a:pt x="216535" y="188087"/>
                </a:moveTo>
                <a:lnTo>
                  <a:pt x="208064" y="162687"/>
                </a:lnTo>
                <a:lnTo>
                  <a:pt x="191135" y="111887"/>
                </a:lnTo>
                <a:lnTo>
                  <a:pt x="165735" y="188087"/>
                </a:lnTo>
                <a:lnTo>
                  <a:pt x="184785" y="169037"/>
                </a:lnTo>
                <a:lnTo>
                  <a:pt x="184785" y="918972"/>
                </a:lnTo>
                <a:lnTo>
                  <a:pt x="197485" y="918972"/>
                </a:lnTo>
                <a:lnTo>
                  <a:pt x="197485" y="169037"/>
                </a:lnTo>
                <a:lnTo>
                  <a:pt x="216535" y="188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6744" y="4875657"/>
            <a:ext cx="768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Facilities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2619" y="1442211"/>
            <a:ext cx="518159" cy="1020444"/>
          </a:xfrm>
          <a:custGeom>
            <a:avLst/>
            <a:gdLst/>
            <a:ahLst/>
            <a:cxnLst/>
            <a:rect l="l" t="t" r="r" b="b"/>
            <a:pathLst>
              <a:path w="518159" h="1020444">
                <a:moveTo>
                  <a:pt x="101600" y="19050"/>
                </a:moveTo>
                <a:lnTo>
                  <a:pt x="57150" y="19050"/>
                </a:lnTo>
                <a:lnTo>
                  <a:pt x="76200" y="0"/>
                </a:lnTo>
                <a:lnTo>
                  <a:pt x="0" y="25400"/>
                </a:lnTo>
                <a:lnTo>
                  <a:pt x="76200" y="50800"/>
                </a:lnTo>
                <a:lnTo>
                  <a:pt x="57150" y="31750"/>
                </a:lnTo>
                <a:lnTo>
                  <a:pt x="101600" y="31750"/>
                </a:lnTo>
                <a:lnTo>
                  <a:pt x="101600" y="19050"/>
                </a:lnTo>
                <a:close/>
              </a:path>
              <a:path w="518159" h="1020444">
                <a:moveTo>
                  <a:pt x="190500" y="19050"/>
                </a:moveTo>
                <a:lnTo>
                  <a:pt x="139700" y="19050"/>
                </a:lnTo>
                <a:lnTo>
                  <a:pt x="139700" y="31750"/>
                </a:lnTo>
                <a:lnTo>
                  <a:pt x="190500" y="31750"/>
                </a:lnTo>
                <a:lnTo>
                  <a:pt x="190500" y="19050"/>
                </a:lnTo>
                <a:close/>
              </a:path>
              <a:path w="518159" h="1020444">
                <a:moveTo>
                  <a:pt x="279400" y="19050"/>
                </a:moveTo>
                <a:lnTo>
                  <a:pt x="228600" y="19050"/>
                </a:lnTo>
                <a:lnTo>
                  <a:pt x="228600" y="31750"/>
                </a:lnTo>
                <a:lnTo>
                  <a:pt x="279400" y="31750"/>
                </a:lnTo>
                <a:lnTo>
                  <a:pt x="279400" y="19050"/>
                </a:lnTo>
                <a:close/>
              </a:path>
              <a:path w="518159" h="1020444">
                <a:moveTo>
                  <a:pt x="368300" y="19050"/>
                </a:moveTo>
                <a:lnTo>
                  <a:pt x="317500" y="190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68300" y="19050"/>
                </a:lnTo>
                <a:close/>
              </a:path>
              <a:path w="518159" h="1020444">
                <a:moveTo>
                  <a:pt x="494792" y="25400"/>
                </a:moveTo>
                <a:lnTo>
                  <a:pt x="475742" y="19050"/>
                </a:lnTo>
                <a:lnTo>
                  <a:pt x="418579" y="0"/>
                </a:lnTo>
                <a:lnTo>
                  <a:pt x="437629" y="19050"/>
                </a:lnTo>
                <a:lnTo>
                  <a:pt x="406400" y="19050"/>
                </a:lnTo>
                <a:lnTo>
                  <a:pt x="406400" y="31750"/>
                </a:lnTo>
                <a:lnTo>
                  <a:pt x="437629" y="31750"/>
                </a:lnTo>
                <a:lnTo>
                  <a:pt x="418579" y="50800"/>
                </a:lnTo>
                <a:lnTo>
                  <a:pt x="475742" y="31750"/>
                </a:lnTo>
                <a:lnTo>
                  <a:pt x="494792" y="25400"/>
                </a:lnTo>
                <a:close/>
              </a:path>
              <a:path w="518159" h="1020444">
                <a:moveTo>
                  <a:pt x="517652" y="994791"/>
                </a:moveTo>
                <a:lnTo>
                  <a:pt x="498602" y="988441"/>
                </a:lnTo>
                <a:lnTo>
                  <a:pt x="441452" y="969391"/>
                </a:lnTo>
                <a:lnTo>
                  <a:pt x="460502" y="988441"/>
                </a:lnTo>
                <a:lnTo>
                  <a:pt x="22860" y="988441"/>
                </a:lnTo>
                <a:lnTo>
                  <a:pt x="22860" y="1001141"/>
                </a:lnTo>
                <a:lnTo>
                  <a:pt x="460502" y="1001141"/>
                </a:lnTo>
                <a:lnTo>
                  <a:pt x="441452" y="1020191"/>
                </a:lnTo>
                <a:lnTo>
                  <a:pt x="498602" y="1001141"/>
                </a:lnTo>
                <a:lnTo>
                  <a:pt x="517652" y="994791"/>
                </a:lnTo>
                <a:close/>
              </a:path>
              <a:path w="518159" h="1020444">
                <a:moveTo>
                  <a:pt x="517652" y="517525"/>
                </a:moveTo>
                <a:lnTo>
                  <a:pt x="498602" y="511175"/>
                </a:lnTo>
                <a:lnTo>
                  <a:pt x="441452" y="492125"/>
                </a:lnTo>
                <a:lnTo>
                  <a:pt x="460502" y="511175"/>
                </a:lnTo>
                <a:lnTo>
                  <a:pt x="80010" y="511175"/>
                </a:lnTo>
                <a:lnTo>
                  <a:pt x="99060" y="492125"/>
                </a:lnTo>
                <a:lnTo>
                  <a:pt x="22860" y="517525"/>
                </a:lnTo>
                <a:lnTo>
                  <a:pt x="99060" y="542925"/>
                </a:lnTo>
                <a:lnTo>
                  <a:pt x="80010" y="523875"/>
                </a:lnTo>
                <a:lnTo>
                  <a:pt x="460502" y="523875"/>
                </a:lnTo>
                <a:lnTo>
                  <a:pt x="441452" y="542925"/>
                </a:lnTo>
                <a:lnTo>
                  <a:pt x="498602" y="523875"/>
                </a:lnTo>
                <a:lnTo>
                  <a:pt x="517652" y="517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19900" y="1245489"/>
            <a:ext cx="92583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Labour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208800"/>
              </a:lnSpc>
              <a:spcBef>
                <a:spcPts val="130"/>
              </a:spcBef>
            </a:pPr>
            <a:r>
              <a:rPr sz="1500" spc="-10" dirty="0">
                <a:latin typeface="Arial"/>
                <a:cs typeface="Arial"/>
              </a:rPr>
              <a:t>Equipment Material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98134" y="682879"/>
            <a:ext cx="2247900" cy="2009775"/>
          </a:xfrm>
          <a:custGeom>
            <a:avLst/>
            <a:gdLst/>
            <a:ahLst/>
            <a:cxnLst/>
            <a:rect l="l" t="t" r="r" b="b"/>
            <a:pathLst>
              <a:path w="2247900" h="2009775">
                <a:moveTo>
                  <a:pt x="0" y="2009521"/>
                </a:moveTo>
                <a:lnTo>
                  <a:pt x="2247773" y="2009521"/>
                </a:lnTo>
                <a:lnTo>
                  <a:pt x="2247773" y="0"/>
                </a:lnTo>
                <a:lnTo>
                  <a:pt x="0" y="0"/>
                </a:lnTo>
                <a:lnTo>
                  <a:pt x="0" y="2009521"/>
                </a:lnTo>
                <a:close/>
              </a:path>
            </a:pathLst>
          </a:custGeom>
          <a:ln w="12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98134" y="682929"/>
            <a:ext cx="2247900" cy="42545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1764"/>
              </a:lnSpc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520700"/>
            <a:ext cx="7924800" cy="4889500"/>
          </a:xfrm>
          <a:custGeom>
            <a:avLst/>
            <a:gdLst/>
            <a:ahLst/>
            <a:cxnLst/>
            <a:rect l="l" t="t" r="r" b="b"/>
            <a:pathLst>
              <a:path w="7924800" h="4889500">
                <a:moveTo>
                  <a:pt x="0" y="4889500"/>
                </a:moveTo>
                <a:lnTo>
                  <a:pt x="7924800" y="4889500"/>
                </a:lnTo>
                <a:lnTo>
                  <a:pt x="7924800" y="0"/>
                </a:lnTo>
                <a:lnTo>
                  <a:pt x="0" y="0"/>
                </a:lnTo>
                <a:lnTo>
                  <a:pt x="0" y="4889500"/>
                </a:lnTo>
                <a:close/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4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4.</a:t>
            </a:r>
            <a:r>
              <a:rPr sz="2200" spc="-70" dirty="0"/>
              <a:t> </a:t>
            </a:r>
            <a:r>
              <a:rPr sz="2200" dirty="0"/>
              <a:t>Combination</a:t>
            </a:r>
            <a:r>
              <a:rPr sz="2200" spc="-65" dirty="0"/>
              <a:t> </a:t>
            </a:r>
            <a:r>
              <a:rPr sz="2200" spc="-10" dirty="0"/>
              <a:t>Layouts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645668" y="692861"/>
            <a:ext cx="7900034" cy="3288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three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basic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layout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types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ideal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models,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which</a:t>
            </a:r>
            <a:r>
              <a:rPr sz="17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may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be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altered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to</a:t>
            </a:r>
            <a:endParaRPr sz="17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satisfy</a:t>
            </a:r>
            <a:r>
              <a:rPr sz="17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needs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7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particular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situation.</a:t>
            </a:r>
            <a:endParaRPr sz="1700">
              <a:latin typeface="Lucida Sans Unicode"/>
              <a:cs typeface="Lucida Sans Unicode"/>
            </a:endParaRPr>
          </a:p>
          <a:p>
            <a:pPr marL="268605" marR="21907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not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hard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layouts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represent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some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combination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these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pure</a:t>
            </a:r>
            <a:r>
              <a:rPr sz="17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types.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instance,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supermarket</a:t>
            </a:r>
            <a:r>
              <a:rPr sz="17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layouts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essentially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process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layouts,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yet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we </a:t>
            </a:r>
            <a:r>
              <a:rPr sz="1700" dirty="0">
                <a:latin typeface="Lucida Sans Unicode"/>
                <a:cs typeface="Lucida Sans Unicode"/>
              </a:rPr>
              <a:t>find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most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fixed-</a:t>
            </a:r>
            <a:r>
              <a:rPr sz="1700" dirty="0">
                <a:latin typeface="Lucida Sans Unicode"/>
                <a:cs typeface="Lucida Sans Unicode"/>
              </a:rPr>
              <a:t>path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material-</a:t>
            </a:r>
            <a:r>
              <a:rPr sz="1700" dirty="0">
                <a:latin typeface="Lucida Sans Unicode"/>
                <a:cs typeface="Lucida Sans Unicode"/>
              </a:rPr>
              <a:t>handling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devices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such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roller- </a:t>
            </a:r>
            <a:r>
              <a:rPr sz="1700" dirty="0">
                <a:latin typeface="Lucida Sans Unicode"/>
                <a:cs typeface="Lucida Sans Unicode"/>
              </a:rPr>
              <a:t>type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conveyors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stockroom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belt-</a:t>
            </a:r>
            <a:r>
              <a:rPr sz="1700" dirty="0">
                <a:latin typeface="Lucida Sans Unicode"/>
                <a:cs typeface="Lucida Sans Unicode"/>
              </a:rPr>
              <a:t>type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conveyors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cash </a:t>
            </a:r>
            <a:r>
              <a:rPr sz="1700" spc="-10" dirty="0">
                <a:latin typeface="Lucida Sans Unicode"/>
                <a:cs typeface="Lucida Sans Unicode"/>
              </a:rPr>
              <a:t>registers.</a:t>
            </a:r>
            <a:endParaRPr sz="1700">
              <a:latin typeface="Lucida Sans Unicode"/>
              <a:cs typeface="Lucida Sans Unicode"/>
            </a:endParaRPr>
          </a:p>
          <a:p>
            <a:pPr marL="268605" marR="226695" indent="-256540">
              <a:lnSpc>
                <a:spcPct val="100000"/>
              </a:lnSpc>
              <a:spcBef>
                <a:spcPts val="414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Hospitals</a:t>
            </a:r>
            <a:r>
              <a:rPr sz="17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also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use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basic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process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arrangement,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although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frequently </a:t>
            </a:r>
            <a:r>
              <a:rPr sz="1700" dirty="0">
                <a:latin typeface="Lucida Sans Unicode"/>
                <a:cs typeface="Lucida Sans Unicode"/>
              </a:rPr>
              <a:t>patient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involves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fixed-</a:t>
            </a:r>
            <a:r>
              <a:rPr sz="1700" dirty="0">
                <a:latin typeface="Lucida Sans Unicode"/>
                <a:cs typeface="Lucida Sans Unicode"/>
              </a:rPr>
              <a:t>position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approach,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which </a:t>
            </a:r>
            <a:r>
              <a:rPr sz="1700" dirty="0">
                <a:latin typeface="Lucida Sans Unicode"/>
                <a:cs typeface="Lucida Sans Unicode"/>
              </a:rPr>
              <a:t>nurses,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doctors,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medicines,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special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equipment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brought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spc="-10" dirty="0">
                <a:latin typeface="Lucida Sans Unicode"/>
                <a:cs typeface="Lucida Sans Unicode"/>
              </a:rPr>
              <a:t>patient.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69097" y="3802696"/>
            <a:ext cx="6720205" cy="2986405"/>
            <a:chOff x="1669097" y="3802696"/>
            <a:chExt cx="6720205" cy="29864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5247" y="4908550"/>
              <a:ext cx="545973" cy="5979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0994" y="3966400"/>
              <a:ext cx="2939097" cy="26642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4547" y="5208396"/>
              <a:ext cx="1143507" cy="4384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76400" y="3809998"/>
              <a:ext cx="6705600" cy="2971800"/>
            </a:xfrm>
            <a:custGeom>
              <a:avLst/>
              <a:gdLst/>
              <a:ahLst/>
              <a:cxnLst/>
              <a:rect l="l" t="t" r="r" b="b"/>
              <a:pathLst>
                <a:path w="6705600" h="2971800">
                  <a:moveTo>
                    <a:pt x="0" y="2971799"/>
                  </a:moveTo>
                  <a:lnTo>
                    <a:pt x="6705600" y="2971799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2971799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5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  <a:r>
              <a:rPr spc="-30" dirty="0"/>
              <a:t> </a:t>
            </a:r>
            <a:r>
              <a:rPr dirty="0"/>
              <a:t>Cellular</a:t>
            </a:r>
            <a:r>
              <a:rPr spc="-65" dirty="0"/>
              <a:t> </a:t>
            </a:r>
            <a:r>
              <a:rPr spc="-10" dirty="0"/>
              <a:t>Layouts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695909"/>
            <a:ext cx="7943850" cy="535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ts val="227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Cellular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layout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type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layout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which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workstations</a:t>
            </a:r>
            <a:r>
              <a:rPr sz="21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are</a:t>
            </a:r>
            <a:endParaRPr sz="2100">
              <a:latin typeface="Lucida Sans Unicode"/>
              <a:cs typeface="Lucida Sans Unicode"/>
            </a:endParaRPr>
          </a:p>
          <a:p>
            <a:pPr marL="268605">
              <a:lnSpc>
                <a:spcPts val="2270"/>
              </a:lnSpc>
              <a:tabLst>
                <a:tab pos="5188585" algn="l"/>
              </a:tabLst>
            </a:pP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grouped</a:t>
            </a:r>
            <a:r>
              <a:rPr sz="21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into</a:t>
            </a:r>
            <a:r>
              <a:rPr sz="21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what</a:t>
            </a:r>
            <a:r>
              <a:rPr sz="21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is</a:t>
            </a:r>
            <a:r>
              <a:rPr sz="21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referred</a:t>
            </a:r>
            <a:r>
              <a:rPr sz="21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</a:t>
            </a:r>
            <a:r>
              <a:rPr sz="21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as</a:t>
            </a:r>
            <a:r>
              <a:rPr sz="21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cell.</a:t>
            </a:r>
            <a:endParaRPr sz="2100">
              <a:latin typeface="Lucida Sans Unicode"/>
              <a:cs typeface="Lucida Sans Unicode"/>
            </a:endParaRPr>
          </a:p>
          <a:p>
            <a:pPr marL="268605" marR="327025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5898515" algn="l"/>
              </a:tabLst>
            </a:pPr>
            <a:r>
              <a:rPr sz="2100" dirty="0">
                <a:latin typeface="Lucida Sans Unicode"/>
                <a:cs typeface="Lucida Sans Unicode"/>
              </a:rPr>
              <a:t>Groupings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determined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by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21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operations</a:t>
            </a:r>
            <a:r>
              <a:rPr sz="2100" b="1" spc="-10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needed</a:t>
            </a:r>
            <a:r>
              <a:rPr sz="2100" b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to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perform</a:t>
            </a:r>
            <a:r>
              <a:rPr sz="21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work</a:t>
            </a:r>
            <a:r>
              <a:rPr sz="21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for</a:t>
            </a:r>
            <a:r>
              <a:rPr sz="21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21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set</a:t>
            </a:r>
            <a:r>
              <a:rPr sz="21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21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similar</a:t>
            </a:r>
            <a:r>
              <a:rPr sz="21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items,</a:t>
            </a:r>
            <a:r>
              <a:rPr sz="21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part</a:t>
            </a:r>
            <a:r>
              <a:rPr sz="21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families,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that</a:t>
            </a:r>
            <a:r>
              <a:rPr sz="21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require</a:t>
            </a:r>
            <a:r>
              <a:rPr sz="21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similar</a:t>
            </a:r>
            <a:r>
              <a:rPr sz="21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processing.</a:t>
            </a:r>
            <a:endParaRPr sz="2100">
              <a:latin typeface="Lucida Sans Unicode"/>
              <a:cs typeface="Lucida Sans Unicode"/>
            </a:endParaRPr>
          </a:p>
          <a:p>
            <a:pPr marL="268605" marR="240665" indent="-256540">
              <a:lnSpc>
                <a:spcPts val="2020"/>
              </a:lnSpc>
              <a:spcBef>
                <a:spcPts val="118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All</a:t>
            </a:r>
            <a:r>
              <a:rPr sz="21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parts</a:t>
            </a:r>
            <a:r>
              <a:rPr sz="21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follow</a:t>
            </a:r>
            <a:r>
              <a:rPr sz="21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21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same</a:t>
            </a:r>
            <a:r>
              <a:rPr sz="21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route</a:t>
            </a:r>
            <a:r>
              <a:rPr sz="21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although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minor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variations </a:t>
            </a:r>
            <a:r>
              <a:rPr sz="2100" dirty="0">
                <a:latin typeface="Lucida Sans Unicode"/>
                <a:cs typeface="Lucida Sans Unicode"/>
              </a:rPr>
              <a:t>(e.g.,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skipping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operation)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possible.</a:t>
            </a:r>
            <a:endParaRPr sz="2100">
              <a:latin typeface="Lucida Sans Unicode"/>
              <a:cs typeface="Lucida Sans Unicode"/>
            </a:endParaRPr>
          </a:p>
          <a:p>
            <a:pPr marL="268605" marR="748030" indent="-256540">
              <a:lnSpc>
                <a:spcPts val="2020"/>
              </a:lnSpc>
              <a:spcBef>
                <a:spcPts val="119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Moreover,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there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little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effort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need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identify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part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families.</a:t>
            </a:r>
            <a:endParaRPr sz="2100">
              <a:latin typeface="Lucida Sans Unicode"/>
              <a:cs typeface="Lucida Sans Unicode"/>
            </a:endParaRPr>
          </a:p>
          <a:p>
            <a:pPr marL="268605" marR="424815" indent="-256540">
              <a:lnSpc>
                <a:spcPts val="2020"/>
              </a:lnSpc>
              <a:spcBef>
                <a:spcPts val="11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Cellular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manufacturing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enables</a:t>
            </a:r>
            <a:r>
              <a:rPr sz="2100" b="1" spc="-10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companies</a:t>
            </a:r>
            <a:r>
              <a:rPr sz="21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</a:t>
            </a:r>
            <a:r>
              <a:rPr sz="21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produce</a:t>
            </a:r>
            <a:r>
              <a:rPr sz="2100" b="1" spc="-1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a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variety</a:t>
            </a:r>
            <a:r>
              <a:rPr sz="21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21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products</a:t>
            </a:r>
            <a:r>
              <a:rPr sz="21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with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little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waste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possible.</a:t>
            </a:r>
            <a:endParaRPr sz="2100">
              <a:latin typeface="Lucida Sans Unicode"/>
              <a:cs typeface="Lucida Sans Unicode"/>
            </a:endParaRPr>
          </a:p>
          <a:p>
            <a:pPr marL="268605" marR="279400" indent="-256540">
              <a:lnSpc>
                <a:spcPct val="80000"/>
              </a:lnSpc>
              <a:spcBef>
                <a:spcPts val="121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cell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layout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provides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21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smooth</a:t>
            </a:r>
            <a:r>
              <a:rPr sz="21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flow</a:t>
            </a:r>
            <a:r>
              <a:rPr sz="21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21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work</a:t>
            </a:r>
            <a:r>
              <a:rPr sz="21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through</a:t>
            </a:r>
            <a:r>
              <a:rPr sz="21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the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</a:t>
            </a:r>
            <a:r>
              <a:rPr sz="21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with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minimal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transport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delay.</a:t>
            </a:r>
            <a:endParaRPr sz="2100">
              <a:latin typeface="Lucida Sans Unicode"/>
              <a:cs typeface="Lucida Sans Unicode"/>
            </a:endParaRPr>
          </a:p>
          <a:p>
            <a:pPr marL="268605" marR="147955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Benefits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frequently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associated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with</a:t>
            </a:r>
            <a:r>
              <a:rPr sz="2100" spc="-9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cellular</a:t>
            </a:r>
            <a:r>
              <a:rPr sz="2100" spc="-9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manufacturing </a:t>
            </a:r>
            <a:r>
              <a:rPr sz="2100" dirty="0">
                <a:latin typeface="Lucida Sans Unicode"/>
                <a:cs typeface="Lucida Sans Unicode"/>
              </a:rPr>
              <a:t>include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minimal</a:t>
            </a:r>
            <a:r>
              <a:rPr sz="21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work</a:t>
            </a:r>
            <a:r>
              <a:rPr sz="21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21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process,</a:t>
            </a:r>
            <a:r>
              <a:rPr sz="21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reduced</a:t>
            </a:r>
            <a:r>
              <a:rPr sz="21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space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requirements</a:t>
            </a:r>
            <a:r>
              <a:rPr sz="21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21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lead</a:t>
            </a:r>
            <a:r>
              <a:rPr sz="21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times,</a:t>
            </a:r>
            <a:r>
              <a:rPr sz="21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productivity</a:t>
            </a:r>
            <a:r>
              <a:rPr sz="21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21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quality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improvement,</a:t>
            </a:r>
            <a:r>
              <a:rPr sz="2100" b="1" spc="-10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2100" b="1" spc="-1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increased</a:t>
            </a:r>
            <a:r>
              <a:rPr sz="21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flexibility.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269239"/>
            <a:ext cx="8305800" cy="553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ts val="2625"/>
              </a:lnSpc>
              <a:spcBef>
                <a:spcPts val="100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Some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basic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reasons/importance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location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decision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can</a:t>
            </a:r>
            <a:endParaRPr sz="2300">
              <a:latin typeface="Lucida Sans Unicode"/>
              <a:cs typeface="Lucida Sans Unicode"/>
            </a:endParaRPr>
          </a:p>
          <a:p>
            <a:pPr marL="268605">
              <a:lnSpc>
                <a:spcPts val="2625"/>
              </a:lnSpc>
            </a:pPr>
            <a:r>
              <a:rPr sz="2300" dirty="0">
                <a:latin typeface="Lucida Sans Unicode"/>
                <a:cs typeface="Lucida Sans Unicode"/>
              </a:rPr>
              <a:t>be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highlighted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with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help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following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point:</a:t>
            </a:r>
            <a:endParaRPr sz="2300">
              <a:latin typeface="Lucida Sans Unicode"/>
              <a:cs typeface="Lucida Sans Unicode"/>
            </a:endParaRPr>
          </a:p>
          <a:p>
            <a:pPr marL="588010" lvl="1" indent="-227965">
              <a:lnSpc>
                <a:spcPct val="100000"/>
              </a:lnSpc>
              <a:spcBef>
                <a:spcPts val="925"/>
              </a:spcBef>
              <a:buClr>
                <a:srgbClr val="2CA1BE"/>
              </a:buClr>
              <a:buSzPct val="67391"/>
              <a:buFont typeface="Wingdings"/>
              <a:buChar char=""/>
              <a:tabLst>
                <a:tab pos="588010" algn="l"/>
              </a:tabLst>
            </a:pPr>
            <a:r>
              <a:rPr sz="2300" dirty="0">
                <a:latin typeface="Lucida Sans Unicode"/>
                <a:cs typeface="Lucida Sans Unicode"/>
              </a:rPr>
              <a:t>Production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operating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cost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reductions</a:t>
            </a:r>
            <a:endParaRPr sz="2300">
              <a:latin typeface="Lucida Sans Unicode"/>
              <a:cs typeface="Lucida Sans Unicode"/>
            </a:endParaRPr>
          </a:p>
          <a:p>
            <a:pPr marL="588010" lvl="1" indent="-227965">
              <a:lnSpc>
                <a:spcPct val="100000"/>
              </a:lnSpc>
              <a:spcBef>
                <a:spcPts val="925"/>
              </a:spcBef>
              <a:buClr>
                <a:srgbClr val="2CA1BE"/>
              </a:buClr>
              <a:buSzPct val="67391"/>
              <a:buFont typeface="Wingdings"/>
              <a:buChar char=""/>
              <a:tabLst>
                <a:tab pos="588010" algn="l"/>
              </a:tabLst>
            </a:pP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Quality</a:t>
            </a:r>
            <a:r>
              <a:rPr sz="2300" b="1" spc="-4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and</a:t>
            </a:r>
            <a:r>
              <a:rPr sz="2300" b="1" spc="-4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timely</a:t>
            </a:r>
            <a:r>
              <a:rPr sz="2300" b="1" spc="-5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production</a:t>
            </a:r>
            <a:r>
              <a:rPr sz="2300" b="1" spc="-2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are</a:t>
            </a:r>
            <a:r>
              <a:rPr sz="2300" b="1" spc="-4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possible.</a:t>
            </a:r>
            <a:endParaRPr sz="2300">
              <a:latin typeface="Lucida Sans Unicode"/>
              <a:cs typeface="Lucida Sans Unicode"/>
            </a:endParaRPr>
          </a:p>
          <a:p>
            <a:pPr marL="588010" lvl="1" indent="-227965">
              <a:lnSpc>
                <a:spcPct val="100000"/>
              </a:lnSpc>
              <a:spcBef>
                <a:spcPts val="925"/>
              </a:spcBef>
              <a:buClr>
                <a:srgbClr val="2CA1BE"/>
              </a:buClr>
              <a:buSzPct val="67391"/>
              <a:buFont typeface="Wingdings"/>
              <a:buChar char=""/>
              <a:tabLst>
                <a:tab pos="588010" algn="l"/>
              </a:tabLst>
            </a:pP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Helps</a:t>
            </a:r>
            <a:r>
              <a:rPr sz="2300" b="1" spc="-4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in</a:t>
            </a:r>
            <a:r>
              <a:rPr sz="2300" b="1" spc="-2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value</a:t>
            </a:r>
            <a:r>
              <a:rPr sz="2300" b="1" spc="-3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and</a:t>
            </a:r>
            <a:r>
              <a:rPr sz="2300" b="1" spc="-3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profits</a:t>
            </a:r>
            <a:r>
              <a:rPr sz="2300" b="1" spc="-4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increment.</a:t>
            </a:r>
            <a:endParaRPr sz="2300">
              <a:latin typeface="Lucida Sans Unicode"/>
              <a:cs typeface="Lucida Sans Unicode"/>
            </a:endParaRPr>
          </a:p>
          <a:p>
            <a:pPr marL="588645" marR="474980" lvl="1" indent="-228600">
              <a:lnSpc>
                <a:spcPts val="2480"/>
              </a:lnSpc>
              <a:spcBef>
                <a:spcPts val="1240"/>
              </a:spcBef>
              <a:buClr>
                <a:srgbClr val="2CA1BE"/>
              </a:buClr>
              <a:buSzPct val="67391"/>
              <a:buFont typeface="Wingdings"/>
              <a:buChar char=""/>
              <a:tabLst>
                <a:tab pos="588645" algn="l"/>
              </a:tabLst>
            </a:pPr>
            <a:r>
              <a:rPr sz="2300" dirty="0">
                <a:latin typeface="Lucida Sans Unicode"/>
                <a:cs typeface="Lucida Sans Unicode"/>
              </a:rPr>
              <a:t>Helps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expanding</a:t>
            </a:r>
            <a:r>
              <a:rPr sz="2300" b="1" spc="-2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their</a:t>
            </a:r>
            <a:r>
              <a:rPr sz="2300" b="1" spc="-4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business</a:t>
            </a:r>
            <a:r>
              <a:rPr sz="2300" b="1" spc="-5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or</a:t>
            </a:r>
            <a:r>
              <a:rPr sz="2300" b="1" spc="-3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to</a:t>
            </a:r>
            <a:r>
              <a:rPr sz="2300" b="1" spc="-3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set</a:t>
            </a:r>
            <a:r>
              <a:rPr sz="2300" b="1" spc="-3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up</a:t>
            </a:r>
            <a:r>
              <a:rPr sz="2300" b="1" spc="-3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spc="-25" dirty="0">
                <a:solidFill>
                  <a:srgbClr val="6F2F9F"/>
                </a:solidFill>
                <a:latin typeface="Lucida Sans Unicode"/>
                <a:cs typeface="Lucida Sans Unicode"/>
              </a:rPr>
              <a:t>new </a:t>
            </a:r>
            <a:r>
              <a:rPr sz="23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branches.</a:t>
            </a:r>
            <a:endParaRPr sz="2300">
              <a:latin typeface="Lucida Sans Unicode"/>
              <a:cs typeface="Lucida Sans Unicode"/>
            </a:endParaRPr>
          </a:p>
          <a:p>
            <a:pPr marL="588010" lvl="1" indent="-227965">
              <a:lnSpc>
                <a:spcPct val="100000"/>
              </a:lnSpc>
              <a:spcBef>
                <a:spcPts val="894"/>
              </a:spcBef>
              <a:buClr>
                <a:srgbClr val="2CA1BE"/>
              </a:buClr>
              <a:buSzPct val="67391"/>
              <a:buFont typeface="Wingdings"/>
              <a:buChar char=""/>
              <a:tabLst>
                <a:tab pos="588010" algn="l"/>
              </a:tabLst>
            </a:pP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Helps</a:t>
            </a:r>
            <a:r>
              <a:rPr sz="2300" b="1" spc="-5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in</a:t>
            </a:r>
            <a:r>
              <a:rPr sz="2300" b="1" spc="-3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best</a:t>
            </a:r>
            <a:r>
              <a:rPr sz="2300" b="1" spc="-5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utilization</a:t>
            </a:r>
            <a:r>
              <a:rPr sz="2300" b="1" spc="-6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2300" b="1" spc="-2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available</a:t>
            </a:r>
            <a:r>
              <a:rPr sz="2300" b="1" spc="-4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resources.</a:t>
            </a:r>
            <a:endParaRPr sz="2300">
              <a:latin typeface="Lucida Sans Unicode"/>
              <a:cs typeface="Lucida Sans Unicode"/>
            </a:endParaRPr>
          </a:p>
          <a:p>
            <a:pPr marL="588010" lvl="1" indent="-227965">
              <a:lnSpc>
                <a:spcPts val="2620"/>
              </a:lnSpc>
              <a:spcBef>
                <a:spcPts val="925"/>
              </a:spcBef>
              <a:buClr>
                <a:srgbClr val="2CA1BE"/>
              </a:buClr>
              <a:buSzPct val="67391"/>
              <a:buFont typeface="Wingdings"/>
              <a:buChar char=""/>
              <a:tabLst>
                <a:tab pos="588010" algn="l"/>
              </a:tabLst>
            </a:pPr>
            <a:r>
              <a:rPr sz="2300" dirty="0">
                <a:latin typeface="Lucida Sans Unicode"/>
                <a:cs typeface="Lucida Sans Unicode"/>
              </a:rPr>
              <a:t>Helps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adopting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changes</a:t>
            </a:r>
            <a:r>
              <a:rPr sz="2300" b="1" spc="-5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and</a:t>
            </a:r>
            <a:r>
              <a:rPr sz="2300" b="1" spc="-1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development</a:t>
            </a:r>
            <a:r>
              <a:rPr sz="2300" b="1" spc="-6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2300" b="1" spc="-25" dirty="0">
                <a:solidFill>
                  <a:srgbClr val="6F2F9F"/>
                </a:solidFill>
                <a:latin typeface="Lucida Sans Unicode"/>
                <a:cs typeface="Lucida Sans Unicode"/>
              </a:rPr>
              <a:t> new</a:t>
            </a:r>
            <a:endParaRPr sz="2300">
              <a:latin typeface="Lucida Sans Unicode"/>
              <a:cs typeface="Lucida Sans Unicode"/>
            </a:endParaRPr>
          </a:p>
          <a:p>
            <a:pPr marL="588645">
              <a:lnSpc>
                <a:spcPts val="2620"/>
              </a:lnSpc>
            </a:pPr>
            <a:r>
              <a:rPr sz="23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technology</a:t>
            </a:r>
            <a:r>
              <a:rPr sz="2300" spc="-10" dirty="0">
                <a:latin typeface="Lucida Sans Unicode"/>
                <a:cs typeface="Lucida Sans Unicode"/>
              </a:rPr>
              <a:t>.</a:t>
            </a:r>
            <a:endParaRPr sz="2300">
              <a:latin typeface="Lucida Sans Unicode"/>
              <a:cs typeface="Lucida Sans Unicode"/>
            </a:endParaRPr>
          </a:p>
          <a:p>
            <a:pPr marL="588010" lvl="1" indent="-227965">
              <a:lnSpc>
                <a:spcPct val="100000"/>
              </a:lnSpc>
              <a:spcBef>
                <a:spcPts val="925"/>
              </a:spcBef>
              <a:buClr>
                <a:srgbClr val="2CA1BE"/>
              </a:buClr>
              <a:buSzPct val="67391"/>
              <a:buFont typeface="Wingdings"/>
              <a:buChar char=""/>
              <a:tabLst>
                <a:tab pos="588010" algn="l"/>
              </a:tabLst>
            </a:pPr>
            <a:r>
              <a:rPr sz="2300" dirty="0">
                <a:latin typeface="Lucida Sans Unicode"/>
                <a:cs typeface="Lucida Sans Unicode"/>
              </a:rPr>
              <a:t>Helps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increasing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goodwill</a:t>
            </a:r>
            <a:r>
              <a:rPr sz="2300" b="1" spc="-6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or</a:t>
            </a:r>
            <a:r>
              <a:rPr sz="2300" b="1" spc="-3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image</a:t>
            </a:r>
            <a:r>
              <a:rPr sz="2300" b="1" spc="-3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organization.</a:t>
            </a:r>
            <a:endParaRPr sz="2300">
              <a:latin typeface="Lucida Sans Unicode"/>
              <a:cs typeface="Lucida Sans Unicode"/>
            </a:endParaRPr>
          </a:p>
          <a:p>
            <a:pPr marL="588010" lvl="1" indent="-227965">
              <a:lnSpc>
                <a:spcPct val="100000"/>
              </a:lnSpc>
              <a:spcBef>
                <a:spcPts val="925"/>
              </a:spcBef>
              <a:buClr>
                <a:srgbClr val="2CA1BE"/>
              </a:buClr>
              <a:buSzPct val="67391"/>
              <a:buFont typeface="Wingdings"/>
              <a:buChar char=""/>
              <a:tabLst>
                <a:tab pos="588010" algn="l"/>
              </a:tabLst>
            </a:pPr>
            <a:r>
              <a:rPr sz="2300" dirty="0">
                <a:latin typeface="Lucida Sans Unicode"/>
                <a:cs typeface="Lucida Sans Unicode"/>
              </a:rPr>
              <a:t>Helps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increasing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competitiveness.</a:t>
            </a:r>
            <a:endParaRPr sz="2300">
              <a:latin typeface="Lucida Sans Unicode"/>
              <a:cs typeface="Lucida Sans Unicode"/>
            </a:endParaRPr>
          </a:p>
          <a:p>
            <a:pPr marL="588010" lvl="1" indent="-227965">
              <a:lnSpc>
                <a:spcPct val="100000"/>
              </a:lnSpc>
              <a:spcBef>
                <a:spcPts val="925"/>
              </a:spcBef>
              <a:buClr>
                <a:srgbClr val="2CA1BE"/>
              </a:buClr>
              <a:buSzPct val="67391"/>
              <a:buFont typeface="Wingdings"/>
              <a:buChar char=""/>
              <a:tabLst>
                <a:tab pos="588010" algn="l"/>
              </a:tabLst>
            </a:pPr>
            <a:r>
              <a:rPr sz="2300" dirty="0">
                <a:latin typeface="Lucida Sans Unicode"/>
                <a:cs typeface="Lucida Sans Unicode"/>
              </a:rPr>
              <a:t>Helps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gaining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competitive</a:t>
            </a:r>
            <a:r>
              <a:rPr sz="2300" b="1" spc="-7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advantages.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26" y="652798"/>
            <a:ext cx="7085223" cy="4291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73672" y="1288097"/>
            <a:ext cx="8977630" cy="4891405"/>
            <a:chOff x="173672" y="1288097"/>
            <a:chExt cx="8977630" cy="4891405"/>
          </a:xfrm>
        </p:grpSpPr>
        <p:sp>
          <p:nvSpPr>
            <p:cNvPr id="5" name="object 5"/>
            <p:cNvSpPr/>
            <p:nvPr/>
          </p:nvSpPr>
          <p:spPr>
            <a:xfrm>
              <a:off x="180975" y="1295400"/>
              <a:ext cx="8963025" cy="4876800"/>
            </a:xfrm>
            <a:custGeom>
              <a:avLst/>
              <a:gdLst/>
              <a:ahLst/>
              <a:cxnLst/>
              <a:rect l="l" t="t" r="r" b="b"/>
              <a:pathLst>
                <a:path w="8963025" h="4876800">
                  <a:moveTo>
                    <a:pt x="0" y="4876800"/>
                  </a:moveTo>
                  <a:lnTo>
                    <a:pt x="8963025" y="4876800"/>
                  </a:lnTo>
                  <a:lnTo>
                    <a:pt x="8963025" y="0"/>
                  </a:lnTo>
                  <a:lnTo>
                    <a:pt x="0" y="0"/>
                  </a:lnTo>
                  <a:lnTo>
                    <a:pt x="0" y="487680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8177" y="2821393"/>
              <a:ext cx="2409825" cy="2992755"/>
            </a:xfrm>
            <a:custGeom>
              <a:avLst/>
              <a:gdLst/>
              <a:ahLst/>
              <a:cxnLst/>
              <a:rect l="l" t="t" r="r" b="b"/>
              <a:pathLst>
                <a:path w="2409825" h="2992754">
                  <a:moveTo>
                    <a:pt x="2409444" y="0"/>
                  </a:moveTo>
                  <a:lnTo>
                    <a:pt x="0" y="0"/>
                  </a:lnTo>
                  <a:lnTo>
                    <a:pt x="0" y="2992374"/>
                  </a:lnTo>
                  <a:lnTo>
                    <a:pt x="2409444" y="2992374"/>
                  </a:lnTo>
                  <a:lnTo>
                    <a:pt x="2409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0668" y="2793873"/>
              <a:ext cx="2465070" cy="3048000"/>
            </a:xfrm>
            <a:custGeom>
              <a:avLst/>
              <a:gdLst/>
              <a:ahLst/>
              <a:cxnLst/>
              <a:rect l="l" t="t" r="r" b="b"/>
              <a:pathLst>
                <a:path w="2465070" h="3048000">
                  <a:moveTo>
                    <a:pt x="2436914" y="0"/>
                  </a:moveTo>
                  <a:lnTo>
                    <a:pt x="27495" y="0"/>
                  </a:lnTo>
                  <a:lnTo>
                    <a:pt x="16796" y="2162"/>
                  </a:lnTo>
                  <a:lnTo>
                    <a:pt x="8056" y="8064"/>
                  </a:lnTo>
                  <a:lnTo>
                    <a:pt x="2161" y="16823"/>
                  </a:lnTo>
                  <a:lnTo>
                    <a:pt x="0" y="27559"/>
                  </a:lnTo>
                  <a:lnTo>
                    <a:pt x="0" y="3019894"/>
                  </a:lnTo>
                  <a:lnTo>
                    <a:pt x="2161" y="3030601"/>
                  </a:lnTo>
                  <a:lnTo>
                    <a:pt x="8056" y="3039344"/>
                  </a:lnTo>
                  <a:lnTo>
                    <a:pt x="16796" y="3045240"/>
                  </a:lnTo>
                  <a:lnTo>
                    <a:pt x="27495" y="3047403"/>
                  </a:lnTo>
                  <a:lnTo>
                    <a:pt x="2436914" y="3047403"/>
                  </a:lnTo>
                  <a:lnTo>
                    <a:pt x="2447649" y="3045240"/>
                  </a:lnTo>
                  <a:lnTo>
                    <a:pt x="2456408" y="3039344"/>
                  </a:lnTo>
                  <a:lnTo>
                    <a:pt x="2462310" y="3030601"/>
                  </a:lnTo>
                  <a:lnTo>
                    <a:pt x="2464473" y="3019894"/>
                  </a:lnTo>
                  <a:lnTo>
                    <a:pt x="2464473" y="3014395"/>
                  </a:lnTo>
                  <a:lnTo>
                    <a:pt x="33007" y="3014395"/>
                  </a:lnTo>
                  <a:lnTo>
                    <a:pt x="33007" y="33019"/>
                  </a:lnTo>
                  <a:lnTo>
                    <a:pt x="2464473" y="33019"/>
                  </a:lnTo>
                  <a:lnTo>
                    <a:pt x="2464473" y="27559"/>
                  </a:lnTo>
                  <a:lnTo>
                    <a:pt x="2462310" y="16823"/>
                  </a:lnTo>
                  <a:lnTo>
                    <a:pt x="2456408" y="8064"/>
                  </a:lnTo>
                  <a:lnTo>
                    <a:pt x="2447649" y="2162"/>
                  </a:lnTo>
                  <a:lnTo>
                    <a:pt x="2436914" y="0"/>
                  </a:lnTo>
                  <a:close/>
                </a:path>
                <a:path w="2465070" h="3048000">
                  <a:moveTo>
                    <a:pt x="2464473" y="33019"/>
                  </a:moveTo>
                  <a:lnTo>
                    <a:pt x="2431453" y="33019"/>
                  </a:lnTo>
                  <a:lnTo>
                    <a:pt x="2431453" y="3014395"/>
                  </a:lnTo>
                  <a:lnTo>
                    <a:pt x="2464473" y="3014395"/>
                  </a:lnTo>
                  <a:lnTo>
                    <a:pt x="2464473" y="33019"/>
                  </a:lnTo>
                  <a:close/>
                </a:path>
                <a:path w="2465070" h="3048000">
                  <a:moveTo>
                    <a:pt x="2420404" y="44068"/>
                  </a:moveTo>
                  <a:lnTo>
                    <a:pt x="44005" y="44068"/>
                  </a:lnTo>
                  <a:lnTo>
                    <a:pt x="44005" y="3003397"/>
                  </a:lnTo>
                  <a:lnTo>
                    <a:pt x="2420404" y="3003397"/>
                  </a:lnTo>
                  <a:lnTo>
                    <a:pt x="2420404" y="2992399"/>
                  </a:lnTo>
                  <a:lnTo>
                    <a:pt x="55003" y="2992399"/>
                  </a:lnTo>
                  <a:lnTo>
                    <a:pt x="55003" y="55117"/>
                  </a:lnTo>
                  <a:lnTo>
                    <a:pt x="2420404" y="55117"/>
                  </a:lnTo>
                  <a:lnTo>
                    <a:pt x="2420404" y="44068"/>
                  </a:lnTo>
                  <a:close/>
                </a:path>
                <a:path w="2465070" h="3048000">
                  <a:moveTo>
                    <a:pt x="2420404" y="55117"/>
                  </a:moveTo>
                  <a:lnTo>
                    <a:pt x="2409482" y="55117"/>
                  </a:lnTo>
                  <a:lnTo>
                    <a:pt x="2409482" y="2992399"/>
                  </a:lnTo>
                  <a:lnTo>
                    <a:pt x="2420404" y="2992399"/>
                  </a:lnTo>
                  <a:lnTo>
                    <a:pt x="2420404" y="55117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41298" y="2804921"/>
            <a:ext cx="20421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0895" marR="5080" indent="-79883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Selection</a:t>
            </a:r>
            <a:r>
              <a:rPr sz="15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15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Region</a:t>
            </a:r>
            <a:r>
              <a:rPr sz="15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006FC0"/>
                </a:solidFill>
                <a:latin typeface="Arial"/>
                <a:cs typeface="Arial"/>
              </a:rPr>
              <a:t>or 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Area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53638" y="2793873"/>
            <a:ext cx="2464435" cy="3048000"/>
          </a:xfrm>
          <a:custGeom>
            <a:avLst/>
            <a:gdLst/>
            <a:ahLst/>
            <a:cxnLst/>
            <a:rect l="l" t="t" r="r" b="b"/>
            <a:pathLst>
              <a:path w="2464435" h="3048000">
                <a:moveTo>
                  <a:pt x="2436876" y="0"/>
                </a:moveTo>
                <a:lnTo>
                  <a:pt x="27432" y="0"/>
                </a:lnTo>
                <a:lnTo>
                  <a:pt x="16716" y="2162"/>
                </a:lnTo>
                <a:lnTo>
                  <a:pt x="8000" y="8064"/>
                </a:lnTo>
                <a:lnTo>
                  <a:pt x="2143" y="16823"/>
                </a:lnTo>
                <a:lnTo>
                  <a:pt x="0" y="27559"/>
                </a:lnTo>
                <a:lnTo>
                  <a:pt x="0" y="3019894"/>
                </a:lnTo>
                <a:lnTo>
                  <a:pt x="2143" y="3030601"/>
                </a:lnTo>
                <a:lnTo>
                  <a:pt x="8000" y="3039344"/>
                </a:lnTo>
                <a:lnTo>
                  <a:pt x="16716" y="3045240"/>
                </a:lnTo>
                <a:lnTo>
                  <a:pt x="27432" y="3047403"/>
                </a:lnTo>
                <a:lnTo>
                  <a:pt x="2436876" y="3047403"/>
                </a:lnTo>
                <a:lnTo>
                  <a:pt x="2447611" y="3045240"/>
                </a:lnTo>
                <a:lnTo>
                  <a:pt x="2456370" y="3039344"/>
                </a:lnTo>
                <a:lnTo>
                  <a:pt x="2462272" y="3030601"/>
                </a:lnTo>
                <a:lnTo>
                  <a:pt x="2464435" y="3019894"/>
                </a:lnTo>
                <a:lnTo>
                  <a:pt x="2464435" y="3014395"/>
                </a:lnTo>
                <a:lnTo>
                  <a:pt x="32892" y="3014395"/>
                </a:lnTo>
                <a:lnTo>
                  <a:pt x="32892" y="33019"/>
                </a:lnTo>
                <a:lnTo>
                  <a:pt x="2464435" y="33019"/>
                </a:lnTo>
                <a:lnTo>
                  <a:pt x="2464435" y="27559"/>
                </a:lnTo>
                <a:lnTo>
                  <a:pt x="2462272" y="16823"/>
                </a:lnTo>
                <a:lnTo>
                  <a:pt x="2456370" y="8064"/>
                </a:lnTo>
                <a:lnTo>
                  <a:pt x="2447611" y="2162"/>
                </a:lnTo>
                <a:lnTo>
                  <a:pt x="2436876" y="0"/>
                </a:lnTo>
                <a:close/>
              </a:path>
              <a:path w="2464435" h="3048000">
                <a:moveTo>
                  <a:pt x="2464435" y="33019"/>
                </a:moveTo>
                <a:lnTo>
                  <a:pt x="2431415" y="33019"/>
                </a:lnTo>
                <a:lnTo>
                  <a:pt x="2431415" y="3014395"/>
                </a:lnTo>
                <a:lnTo>
                  <a:pt x="2464435" y="3014395"/>
                </a:lnTo>
                <a:lnTo>
                  <a:pt x="2464435" y="33019"/>
                </a:lnTo>
                <a:close/>
              </a:path>
              <a:path w="2464435" h="3048000">
                <a:moveTo>
                  <a:pt x="2420366" y="44068"/>
                </a:moveTo>
                <a:lnTo>
                  <a:pt x="43941" y="44068"/>
                </a:lnTo>
                <a:lnTo>
                  <a:pt x="43941" y="3003397"/>
                </a:lnTo>
                <a:lnTo>
                  <a:pt x="2420366" y="3003397"/>
                </a:lnTo>
                <a:lnTo>
                  <a:pt x="2420366" y="2992399"/>
                </a:lnTo>
                <a:lnTo>
                  <a:pt x="54990" y="2992399"/>
                </a:lnTo>
                <a:lnTo>
                  <a:pt x="54990" y="55117"/>
                </a:lnTo>
                <a:lnTo>
                  <a:pt x="2420366" y="55117"/>
                </a:lnTo>
                <a:lnTo>
                  <a:pt x="2420366" y="44068"/>
                </a:lnTo>
                <a:close/>
              </a:path>
              <a:path w="2464435" h="3048000">
                <a:moveTo>
                  <a:pt x="2420366" y="55117"/>
                </a:moveTo>
                <a:lnTo>
                  <a:pt x="2409316" y="55117"/>
                </a:lnTo>
                <a:lnTo>
                  <a:pt x="2409316" y="2992399"/>
                </a:lnTo>
                <a:lnTo>
                  <a:pt x="2420366" y="2992399"/>
                </a:lnTo>
                <a:lnTo>
                  <a:pt x="2420366" y="55117"/>
                </a:lnTo>
                <a:close/>
              </a:path>
            </a:pathLst>
          </a:custGeom>
          <a:solidFill>
            <a:srgbClr val="EB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88258" y="2804921"/>
            <a:ext cx="22015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Selection</a:t>
            </a:r>
            <a:r>
              <a:rPr sz="15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Community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51050" y="1502663"/>
            <a:ext cx="6487795" cy="4338955"/>
            <a:chOff x="2051050" y="1502663"/>
            <a:chExt cx="6487795" cy="4338955"/>
          </a:xfrm>
        </p:grpSpPr>
        <p:sp>
          <p:nvSpPr>
            <p:cNvPr id="12" name="object 12"/>
            <p:cNvSpPr/>
            <p:nvPr/>
          </p:nvSpPr>
          <p:spPr>
            <a:xfrm>
              <a:off x="6074028" y="2793872"/>
              <a:ext cx="2464435" cy="3048000"/>
            </a:xfrm>
            <a:custGeom>
              <a:avLst/>
              <a:gdLst/>
              <a:ahLst/>
              <a:cxnLst/>
              <a:rect l="l" t="t" r="r" b="b"/>
              <a:pathLst>
                <a:path w="2464434" h="3048000">
                  <a:moveTo>
                    <a:pt x="2436876" y="0"/>
                  </a:moveTo>
                  <a:lnTo>
                    <a:pt x="27559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9"/>
                  </a:lnTo>
                  <a:lnTo>
                    <a:pt x="0" y="3019894"/>
                  </a:lnTo>
                  <a:lnTo>
                    <a:pt x="2162" y="3030601"/>
                  </a:lnTo>
                  <a:lnTo>
                    <a:pt x="8064" y="3039344"/>
                  </a:lnTo>
                  <a:lnTo>
                    <a:pt x="16823" y="3045240"/>
                  </a:lnTo>
                  <a:lnTo>
                    <a:pt x="27559" y="3047403"/>
                  </a:lnTo>
                  <a:lnTo>
                    <a:pt x="2436876" y="3047403"/>
                  </a:lnTo>
                  <a:lnTo>
                    <a:pt x="2447611" y="3045240"/>
                  </a:lnTo>
                  <a:lnTo>
                    <a:pt x="2456370" y="3039344"/>
                  </a:lnTo>
                  <a:lnTo>
                    <a:pt x="2462272" y="3030601"/>
                  </a:lnTo>
                  <a:lnTo>
                    <a:pt x="2464435" y="3019894"/>
                  </a:lnTo>
                  <a:lnTo>
                    <a:pt x="2464435" y="3014395"/>
                  </a:lnTo>
                  <a:lnTo>
                    <a:pt x="33020" y="3014395"/>
                  </a:lnTo>
                  <a:lnTo>
                    <a:pt x="33020" y="33019"/>
                  </a:lnTo>
                  <a:lnTo>
                    <a:pt x="2464435" y="33019"/>
                  </a:lnTo>
                  <a:lnTo>
                    <a:pt x="2464435" y="27559"/>
                  </a:lnTo>
                  <a:lnTo>
                    <a:pt x="2462272" y="16823"/>
                  </a:lnTo>
                  <a:lnTo>
                    <a:pt x="2456370" y="8064"/>
                  </a:lnTo>
                  <a:lnTo>
                    <a:pt x="2447611" y="2162"/>
                  </a:lnTo>
                  <a:lnTo>
                    <a:pt x="2436876" y="0"/>
                  </a:lnTo>
                  <a:close/>
                </a:path>
                <a:path w="2464434" h="3048000">
                  <a:moveTo>
                    <a:pt x="2464435" y="33019"/>
                  </a:moveTo>
                  <a:lnTo>
                    <a:pt x="2431415" y="33019"/>
                  </a:lnTo>
                  <a:lnTo>
                    <a:pt x="2431415" y="3014395"/>
                  </a:lnTo>
                  <a:lnTo>
                    <a:pt x="2464435" y="3014395"/>
                  </a:lnTo>
                  <a:lnTo>
                    <a:pt x="2464435" y="33019"/>
                  </a:lnTo>
                  <a:close/>
                </a:path>
                <a:path w="2464434" h="3048000">
                  <a:moveTo>
                    <a:pt x="2420493" y="44068"/>
                  </a:moveTo>
                  <a:lnTo>
                    <a:pt x="43942" y="44068"/>
                  </a:lnTo>
                  <a:lnTo>
                    <a:pt x="43942" y="3003397"/>
                  </a:lnTo>
                  <a:lnTo>
                    <a:pt x="2420493" y="3003397"/>
                  </a:lnTo>
                  <a:lnTo>
                    <a:pt x="2420493" y="2992399"/>
                  </a:lnTo>
                  <a:lnTo>
                    <a:pt x="54991" y="2992399"/>
                  </a:lnTo>
                  <a:lnTo>
                    <a:pt x="54991" y="55117"/>
                  </a:lnTo>
                  <a:lnTo>
                    <a:pt x="2420493" y="55117"/>
                  </a:lnTo>
                  <a:lnTo>
                    <a:pt x="2420493" y="44068"/>
                  </a:lnTo>
                  <a:close/>
                </a:path>
                <a:path w="2464434" h="3048000">
                  <a:moveTo>
                    <a:pt x="2420493" y="55117"/>
                  </a:moveTo>
                  <a:lnTo>
                    <a:pt x="2409444" y="55117"/>
                  </a:lnTo>
                  <a:lnTo>
                    <a:pt x="2409444" y="2992399"/>
                  </a:lnTo>
                  <a:lnTo>
                    <a:pt x="2420493" y="2992399"/>
                  </a:lnTo>
                  <a:lnTo>
                    <a:pt x="2420493" y="55117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1050" y="2040127"/>
              <a:ext cx="5273675" cy="770890"/>
            </a:xfrm>
            <a:custGeom>
              <a:avLst/>
              <a:gdLst/>
              <a:ahLst/>
              <a:cxnLst/>
              <a:rect l="l" t="t" r="r" b="b"/>
              <a:pathLst>
                <a:path w="5273675" h="770889">
                  <a:moveTo>
                    <a:pt x="5273294" y="694309"/>
                  </a:moveTo>
                  <a:lnTo>
                    <a:pt x="5254244" y="713359"/>
                  </a:lnTo>
                  <a:lnTo>
                    <a:pt x="5254244" y="395732"/>
                  </a:lnTo>
                  <a:lnTo>
                    <a:pt x="5254244" y="385953"/>
                  </a:lnTo>
                  <a:lnTo>
                    <a:pt x="5251323" y="383032"/>
                  </a:lnTo>
                  <a:lnTo>
                    <a:pt x="2643505" y="383032"/>
                  </a:lnTo>
                  <a:lnTo>
                    <a:pt x="2642997" y="383032"/>
                  </a:lnTo>
                  <a:lnTo>
                    <a:pt x="2642870" y="383032"/>
                  </a:lnTo>
                  <a:lnTo>
                    <a:pt x="2642997" y="0"/>
                  </a:lnTo>
                  <a:lnTo>
                    <a:pt x="2630297" y="0"/>
                  </a:lnTo>
                  <a:lnTo>
                    <a:pt x="2630297" y="389255"/>
                  </a:lnTo>
                  <a:lnTo>
                    <a:pt x="2630170" y="389382"/>
                  </a:lnTo>
                  <a:lnTo>
                    <a:pt x="2630170" y="383032"/>
                  </a:lnTo>
                  <a:lnTo>
                    <a:pt x="21844" y="383032"/>
                  </a:lnTo>
                  <a:lnTo>
                    <a:pt x="19050" y="385953"/>
                  </a:lnTo>
                  <a:lnTo>
                    <a:pt x="19050" y="713359"/>
                  </a:lnTo>
                  <a:lnTo>
                    <a:pt x="0" y="694309"/>
                  </a:lnTo>
                  <a:lnTo>
                    <a:pt x="25400" y="770509"/>
                  </a:lnTo>
                  <a:lnTo>
                    <a:pt x="42329" y="719709"/>
                  </a:lnTo>
                  <a:lnTo>
                    <a:pt x="50800" y="694309"/>
                  </a:lnTo>
                  <a:lnTo>
                    <a:pt x="31750" y="713359"/>
                  </a:lnTo>
                  <a:lnTo>
                    <a:pt x="31750" y="395732"/>
                  </a:lnTo>
                  <a:lnTo>
                    <a:pt x="2630805" y="395732"/>
                  </a:lnTo>
                  <a:lnTo>
                    <a:pt x="2630805" y="713359"/>
                  </a:lnTo>
                  <a:lnTo>
                    <a:pt x="2611755" y="694309"/>
                  </a:lnTo>
                  <a:lnTo>
                    <a:pt x="2637155" y="770509"/>
                  </a:lnTo>
                  <a:lnTo>
                    <a:pt x="2654084" y="719709"/>
                  </a:lnTo>
                  <a:lnTo>
                    <a:pt x="2662555" y="694309"/>
                  </a:lnTo>
                  <a:lnTo>
                    <a:pt x="2643505" y="713359"/>
                  </a:lnTo>
                  <a:lnTo>
                    <a:pt x="2643505" y="395732"/>
                  </a:lnTo>
                  <a:lnTo>
                    <a:pt x="5241544" y="395732"/>
                  </a:lnTo>
                  <a:lnTo>
                    <a:pt x="5241544" y="713359"/>
                  </a:lnTo>
                  <a:lnTo>
                    <a:pt x="5222494" y="694309"/>
                  </a:lnTo>
                  <a:lnTo>
                    <a:pt x="5247894" y="770509"/>
                  </a:lnTo>
                  <a:lnTo>
                    <a:pt x="5264823" y="719709"/>
                  </a:lnTo>
                  <a:lnTo>
                    <a:pt x="5273294" y="6943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3324" y="1572767"/>
              <a:ext cx="3499104" cy="745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19" y="1502663"/>
              <a:ext cx="2578607" cy="8412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53511" y="1554276"/>
              <a:ext cx="3486785" cy="731520"/>
            </a:xfrm>
            <a:custGeom>
              <a:avLst/>
              <a:gdLst/>
              <a:ahLst/>
              <a:cxnLst/>
              <a:rect l="l" t="t" r="r" b="b"/>
              <a:pathLst>
                <a:path w="3486785" h="731519">
                  <a:moveTo>
                    <a:pt x="3486530" y="0"/>
                  </a:moveTo>
                  <a:lnTo>
                    <a:pt x="0" y="0"/>
                  </a:lnTo>
                  <a:lnTo>
                    <a:pt x="0" y="731342"/>
                  </a:lnTo>
                  <a:lnTo>
                    <a:pt x="3486530" y="731342"/>
                  </a:lnTo>
                  <a:lnTo>
                    <a:pt x="3486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3005" y="3353650"/>
            <a:ext cx="2261235" cy="23463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R="643255" indent="66675">
              <a:lnSpc>
                <a:spcPct val="100000"/>
              </a:lnSpc>
              <a:spcBef>
                <a:spcPts val="5"/>
              </a:spcBef>
              <a:buSzPct val="80000"/>
              <a:buChar char="•"/>
              <a:tabLst>
                <a:tab pos="66675" algn="l"/>
              </a:tabLst>
            </a:pPr>
            <a:r>
              <a:rPr sz="1500" spc="-10" dirty="0">
                <a:latin typeface="Arial"/>
                <a:cs typeface="Arial"/>
              </a:rPr>
              <a:t>Availability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Raw </a:t>
            </a:r>
            <a:r>
              <a:rPr sz="1500" spc="-10" dirty="0">
                <a:latin typeface="Arial"/>
                <a:cs typeface="Arial"/>
              </a:rPr>
              <a:t>Materials</a:t>
            </a:r>
            <a:endParaRPr sz="1500">
              <a:latin typeface="Arial"/>
              <a:cs typeface="Arial"/>
            </a:endParaRPr>
          </a:p>
          <a:p>
            <a:pPr marL="66675" indent="-66675">
              <a:lnSpc>
                <a:spcPct val="100000"/>
              </a:lnSpc>
              <a:buSzPct val="80000"/>
              <a:buChar char="•"/>
              <a:tabLst>
                <a:tab pos="66675" algn="l"/>
              </a:tabLst>
            </a:pPr>
            <a:r>
              <a:rPr sz="1500" dirty="0">
                <a:latin typeface="Arial"/>
                <a:cs typeface="Arial"/>
              </a:rPr>
              <a:t>Location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Markets</a:t>
            </a:r>
            <a:endParaRPr sz="1500">
              <a:latin typeface="Arial"/>
              <a:cs typeface="Arial"/>
            </a:endParaRPr>
          </a:p>
          <a:p>
            <a:pPr marL="66675" indent="-66675">
              <a:lnSpc>
                <a:spcPct val="100000"/>
              </a:lnSpc>
              <a:buSzPct val="80000"/>
              <a:buChar char="•"/>
              <a:tabLst>
                <a:tab pos="66675" algn="l"/>
              </a:tabLst>
            </a:pPr>
            <a:r>
              <a:rPr sz="1500" dirty="0">
                <a:latin typeface="Arial"/>
                <a:cs typeface="Arial"/>
              </a:rPr>
              <a:t>Labour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Supply</a:t>
            </a:r>
            <a:endParaRPr sz="1500">
              <a:latin typeface="Arial"/>
              <a:cs typeface="Arial"/>
            </a:endParaRPr>
          </a:p>
          <a:p>
            <a:pPr marL="66675" indent="-66675">
              <a:lnSpc>
                <a:spcPct val="100000"/>
              </a:lnSpc>
              <a:buSzPct val="80000"/>
              <a:buChar char="•"/>
              <a:tabLst>
                <a:tab pos="66675" algn="l"/>
              </a:tabLst>
            </a:pPr>
            <a:r>
              <a:rPr sz="1500" spc="-10" dirty="0">
                <a:latin typeface="Arial"/>
                <a:cs typeface="Arial"/>
              </a:rPr>
              <a:t>Transportation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Facilities</a:t>
            </a:r>
            <a:endParaRPr sz="1500">
              <a:latin typeface="Arial"/>
              <a:cs typeface="Arial"/>
            </a:endParaRPr>
          </a:p>
          <a:p>
            <a:pPr marL="66675" indent="-66675">
              <a:lnSpc>
                <a:spcPct val="100000"/>
              </a:lnSpc>
              <a:buSzPct val="80000"/>
              <a:buChar char="•"/>
              <a:tabLst>
                <a:tab pos="66675" algn="l"/>
              </a:tabLst>
            </a:pPr>
            <a:r>
              <a:rPr sz="1500" dirty="0">
                <a:latin typeface="Arial"/>
                <a:cs typeface="Arial"/>
              </a:rPr>
              <a:t>Climate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Taxes</a:t>
            </a:r>
            <a:endParaRPr sz="1500">
              <a:latin typeface="Arial"/>
              <a:cs typeface="Arial"/>
            </a:endParaRPr>
          </a:p>
          <a:p>
            <a:pPr marL="66675" indent="-66675">
              <a:lnSpc>
                <a:spcPct val="100000"/>
              </a:lnSpc>
              <a:buSzPct val="80000"/>
              <a:buChar char="•"/>
              <a:tabLst>
                <a:tab pos="66675" algn="l"/>
              </a:tabLst>
            </a:pPr>
            <a:r>
              <a:rPr sz="1500" dirty="0">
                <a:latin typeface="Arial"/>
                <a:cs typeface="Arial"/>
              </a:rPr>
              <a:t>Power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Sources</a:t>
            </a:r>
            <a:endParaRPr sz="1500">
              <a:latin typeface="Arial"/>
              <a:cs typeface="Arial"/>
            </a:endParaRPr>
          </a:p>
          <a:p>
            <a:pPr marR="276860" indent="66675">
              <a:lnSpc>
                <a:spcPct val="100000"/>
              </a:lnSpc>
              <a:buSzPct val="80000"/>
              <a:buChar char="•"/>
              <a:tabLst>
                <a:tab pos="66675" algn="l"/>
              </a:tabLst>
            </a:pPr>
            <a:r>
              <a:rPr sz="1500" dirty="0">
                <a:latin typeface="Arial"/>
                <a:cs typeface="Arial"/>
              </a:rPr>
              <a:t>Governmental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Policies </a:t>
            </a:r>
            <a:r>
              <a:rPr sz="1500" spc="-20" dirty="0">
                <a:latin typeface="Arial"/>
                <a:cs typeface="Arial"/>
              </a:rPr>
              <a:t>etc.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5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55872" y="3203409"/>
            <a:ext cx="2261235" cy="24968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 indent="-66675">
              <a:lnSpc>
                <a:spcPts val="1770"/>
              </a:lnSpc>
              <a:buSzPct val="80000"/>
              <a:buChar char="•"/>
              <a:tabLst>
                <a:tab pos="66675" algn="l"/>
              </a:tabLst>
            </a:pPr>
            <a:r>
              <a:rPr sz="1500" dirty="0">
                <a:latin typeface="Arial"/>
                <a:cs typeface="Arial"/>
              </a:rPr>
              <a:t>Labour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Facility</a:t>
            </a:r>
            <a:endParaRPr sz="1500">
              <a:latin typeface="Arial"/>
              <a:cs typeface="Arial"/>
            </a:endParaRPr>
          </a:p>
          <a:p>
            <a:pPr marL="66675" indent="-66675">
              <a:lnSpc>
                <a:spcPct val="100000"/>
              </a:lnSpc>
              <a:buSzPct val="80000"/>
              <a:buChar char="•"/>
              <a:tabLst>
                <a:tab pos="66675" algn="l"/>
              </a:tabLst>
            </a:pPr>
            <a:r>
              <a:rPr sz="1500" dirty="0">
                <a:latin typeface="Arial"/>
                <a:cs typeface="Arial"/>
              </a:rPr>
              <a:t>Quality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Life</a:t>
            </a:r>
            <a:endParaRPr sz="1500">
              <a:latin typeface="Arial"/>
              <a:cs typeface="Arial"/>
            </a:endParaRPr>
          </a:p>
          <a:p>
            <a:pPr marR="391160" indent="66675">
              <a:lnSpc>
                <a:spcPct val="100000"/>
              </a:lnSpc>
              <a:buSzPct val="80000"/>
              <a:buChar char="•"/>
              <a:tabLst>
                <a:tab pos="66675" algn="l"/>
              </a:tabLst>
            </a:pPr>
            <a:r>
              <a:rPr sz="1500" dirty="0">
                <a:latin typeface="Arial"/>
                <a:cs typeface="Arial"/>
              </a:rPr>
              <a:t>Community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&amp;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Labour Attitudes</a:t>
            </a:r>
            <a:endParaRPr sz="1500">
              <a:latin typeface="Arial"/>
              <a:cs typeface="Arial"/>
            </a:endParaRPr>
          </a:p>
          <a:p>
            <a:pPr marR="811530" indent="66675">
              <a:lnSpc>
                <a:spcPct val="100000"/>
              </a:lnSpc>
              <a:buSzPct val="80000"/>
              <a:buChar char="•"/>
              <a:tabLst>
                <a:tab pos="66675" algn="l"/>
              </a:tabLst>
            </a:pPr>
            <a:r>
              <a:rPr sz="1500" dirty="0">
                <a:latin typeface="Arial"/>
                <a:cs typeface="Arial"/>
              </a:rPr>
              <a:t>Local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Taxes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and </a:t>
            </a:r>
            <a:r>
              <a:rPr sz="1500" spc="-10" dirty="0">
                <a:latin typeface="Arial"/>
                <a:cs typeface="Arial"/>
              </a:rPr>
              <a:t>Restrictions</a:t>
            </a:r>
            <a:endParaRPr sz="1500">
              <a:latin typeface="Arial"/>
              <a:cs typeface="Arial"/>
            </a:endParaRPr>
          </a:p>
          <a:p>
            <a:pPr marR="265430" indent="66675">
              <a:lnSpc>
                <a:spcPct val="100000"/>
              </a:lnSpc>
              <a:buSzPct val="80000"/>
              <a:buChar char="•"/>
              <a:tabLst>
                <a:tab pos="66675" algn="l"/>
              </a:tabLst>
            </a:pPr>
            <a:r>
              <a:rPr sz="1500" dirty="0">
                <a:latin typeface="Arial"/>
                <a:cs typeface="Arial"/>
              </a:rPr>
              <a:t>Finance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Research </a:t>
            </a:r>
            <a:r>
              <a:rPr sz="1500" dirty="0">
                <a:latin typeface="Arial"/>
                <a:cs typeface="Arial"/>
              </a:rPr>
              <a:t>Facilities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etc.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953511" y="1554276"/>
            <a:ext cx="3486785" cy="7315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649605" marR="638810" indent="53340">
              <a:lnSpc>
                <a:spcPts val="2400"/>
              </a:lnSpc>
              <a:spcBef>
                <a:spcPts val="25"/>
              </a:spcBef>
            </a:pPr>
            <a:r>
              <a:rPr sz="2000" dirty="0">
                <a:latin typeface="Arial"/>
                <a:cs typeface="Arial"/>
              </a:rPr>
              <a:t>Factors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Affecting </a:t>
            </a:r>
            <a:r>
              <a:rPr sz="2000" dirty="0">
                <a:latin typeface="Arial"/>
                <a:cs typeface="Arial"/>
              </a:rPr>
              <a:t>Location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Decision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1828" y="2804921"/>
            <a:ext cx="1976120" cy="268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Selection</a:t>
            </a:r>
            <a:r>
              <a:rPr sz="15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15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15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Site</a:t>
            </a:r>
            <a:endParaRPr sz="1500">
              <a:latin typeface="Arial"/>
              <a:cs typeface="Arial"/>
            </a:endParaRPr>
          </a:p>
          <a:p>
            <a:pPr marL="12700" marR="722630" indent="-8255">
              <a:lnSpc>
                <a:spcPct val="100000"/>
              </a:lnSpc>
              <a:spcBef>
                <a:spcPts val="1165"/>
              </a:spcBef>
              <a:buSzPct val="93333"/>
              <a:buChar char="•"/>
              <a:tabLst>
                <a:tab pos="79375" algn="l"/>
              </a:tabLst>
            </a:pPr>
            <a:r>
              <a:rPr sz="1500" dirty="0">
                <a:latin typeface="Arial"/>
                <a:cs typeface="Arial"/>
              </a:rPr>
              <a:t>	Soil,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Size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and </a:t>
            </a:r>
            <a:r>
              <a:rPr sz="1500" spc="-10" dirty="0">
                <a:latin typeface="Arial"/>
                <a:cs typeface="Arial"/>
              </a:rPr>
              <a:t>Topography</a:t>
            </a:r>
            <a:endParaRPr sz="1500">
              <a:latin typeface="Arial"/>
              <a:cs typeface="Arial"/>
            </a:endParaRPr>
          </a:p>
          <a:p>
            <a:pPr marL="12700" marR="313055" indent="-8255">
              <a:lnSpc>
                <a:spcPct val="100000"/>
              </a:lnSpc>
              <a:buSzPct val="93333"/>
              <a:buChar char="•"/>
              <a:tabLst>
                <a:tab pos="79375" algn="l"/>
              </a:tabLst>
            </a:pPr>
            <a:r>
              <a:rPr sz="1500" spc="-10" dirty="0">
                <a:latin typeface="Arial"/>
                <a:cs typeface="Arial"/>
              </a:rPr>
              <a:t>	Easy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Availability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of </a:t>
            </a:r>
            <a:r>
              <a:rPr sz="1500" dirty="0">
                <a:latin typeface="Arial"/>
                <a:cs typeface="Arial"/>
              </a:rPr>
              <a:t>Cheap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Land</a:t>
            </a:r>
            <a:endParaRPr sz="1500">
              <a:latin typeface="Arial"/>
              <a:cs typeface="Arial"/>
            </a:endParaRPr>
          </a:p>
          <a:p>
            <a:pPr marL="79375" indent="-74930">
              <a:lnSpc>
                <a:spcPct val="100000"/>
              </a:lnSpc>
              <a:buSzPct val="93333"/>
              <a:buChar char="•"/>
              <a:tabLst>
                <a:tab pos="79375" algn="l"/>
              </a:tabLst>
            </a:pPr>
            <a:r>
              <a:rPr sz="1500" spc="-10" dirty="0">
                <a:latin typeface="Arial"/>
                <a:cs typeface="Arial"/>
              </a:rPr>
              <a:t>Transport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Facility</a:t>
            </a:r>
            <a:endParaRPr sz="1500">
              <a:latin typeface="Arial"/>
              <a:cs typeface="Arial"/>
            </a:endParaRPr>
          </a:p>
          <a:p>
            <a:pPr marL="12700" marR="355600" indent="-8255">
              <a:lnSpc>
                <a:spcPct val="100000"/>
              </a:lnSpc>
              <a:spcBef>
                <a:spcPts val="5"/>
              </a:spcBef>
              <a:buSzPct val="93333"/>
              <a:buChar char="•"/>
              <a:tabLst>
                <a:tab pos="79375" algn="l"/>
              </a:tabLst>
            </a:pPr>
            <a:r>
              <a:rPr sz="1500" dirty="0">
                <a:latin typeface="Arial"/>
                <a:cs typeface="Arial"/>
              </a:rPr>
              <a:t>	Disposal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Waste </a:t>
            </a:r>
            <a:r>
              <a:rPr sz="1500" spc="-10" dirty="0">
                <a:latin typeface="Arial"/>
                <a:cs typeface="Arial"/>
              </a:rPr>
              <a:t>Materials</a:t>
            </a:r>
            <a:endParaRPr sz="1500">
              <a:latin typeface="Arial"/>
              <a:cs typeface="Arial"/>
            </a:endParaRPr>
          </a:p>
          <a:p>
            <a:pPr marL="79375" indent="-74930">
              <a:lnSpc>
                <a:spcPct val="100000"/>
              </a:lnSpc>
              <a:buSzPct val="93333"/>
              <a:buChar char="•"/>
              <a:tabLst>
                <a:tab pos="79375" algn="l"/>
              </a:tabLst>
            </a:pPr>
            <a:r>
              <a:rPr sz="1500" dirty="0">
                <a:latin typeface="Arial"/>
                <a:cs typeface="Arial"/>
              </a:rPr>
              <a:t>Water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Supply</a:t>
            </a:r>
            <a:endParaRPr sz="1500">
              <a:latin typeface="Arial"/>
              <a:cs typeface="Arial"/>
            </a:endParaRPr>
          </a:p>
          <a:p>
            <a:pPr marL="12700" marR="136525" indent="-8255">
              <a:lnSpc>
                <a:spcPct val="100000"/>
              </a:lnSpc>
              <a:buSzPct val="93333"/>
              <a:buChar char="•"/>
              <a:tabLst>
                <a:tab pos="79375" algn="l"/>
              </a:tabLst>
            </a:pPr>
            <a:r>
              <a:rPr sz="1500" dirty="0">
                <a:latin typeface="Arial"/>
                <a:cs typeface="Arial"/>
              </a:rPr>
              <a:t>	Risk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Uncertainties </a:t>
            </a:r>
            <a:r>
              <a:rPr sz="1500" spc="-20" dirty="0">
                <a:latin typeface="Arial"/>
                <a:cs typeface="Arial"/>
              </a:rPr>
              <a:t>etc.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682497"/>
            <a:ext cx="4653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FC0"/>
                </a:solidFill>
              </a:rPr>
              <a:t>1.</a:t>
            </a:r>
            <a:r>
              <a:rPr sz="2000" spc="-35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Simple</a:t>
            </a:r>
            <a:r>
              <a:rPr sz="2000" spc="-45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Comparative</a:t>
            </a:r>
            <a:r>
              <a:rPr sz="2000" spc="-50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Chart</a:t>
            </a:r>
            <a:r>
              <a:rPr sz="2000" spc="-50" dirty="0">
                <a:solidFill>
                  <a:srgbClr val="006FC0"/>
                </a:solidFill>
              </a:rPr>
              <a:t> </a:t>
            </a:r>
            <a:r>
              <a:rPr sz="2000" spc="-10" dirty="0">
                <a:solidFill>
                  <a:srgbClr val="006FC0"/>
                </a:solidFill>
              </a:rPr>
              <a:t>Analysis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45668" y="1043686"/>
            <a:ext cx="7876540" cy="303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859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Lucida Sans Unicode"/>
                <a:cs typeface="Lucida Sans Unicode"/>
              </a:rPr>
              <a:t>Simple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comparative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chart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techniques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analyzing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intangible </a:t>
            </a:r>
            <a:r>
              <a:rPr sz="1700" dirty="0">
                <a:latin typeface="Lucida Sans Unicode"/>
                <a:cs typeface="Lucida Sans Unicode"/>
              </a:rPr>
              <a:t>factors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selecting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facilities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location.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following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steps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should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be </a:t>
            </a:r>
            <a:r>
              <a:rPr sz="1700" spc="-10" dirty="0">
                <a:latin typeface="Lucida Sans Unicode"/>
                <a:cs typeface="Lucida Sans Unicode"/>
              </a:rPr>
              <a:t>followed: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395"/>
              </a:spcBef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1:</a:t>
            </a:r>
            <a:r>
              <a:rPr sz="1700" b="1" spc="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Recognize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critical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intangible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factors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affecting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decision.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example: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labour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supply,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business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climate,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community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attitude,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union </a:t>
            </a:r>
            <a:r>
              <a:rPr sz="1700" dirty="0">
                <a:latin typeface="Lucida Sans Unicode"/>
                <a:cs typeface="Lucida Sans Unicode"/>
              </a:rPr>
              <a:t>activities,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employee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morale,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competence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managers,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reputation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of </a:t>
            </a:r>
            <a:r>
              <a:rPr sz="1700" dirty="0">
                <a:latin typeface="Lucida Sans Unicode"/>
                <a:cs typeface="Lucida Sans Unicode"/>
              </a:rPr>
              <a:t>enterprises,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goods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public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relation.</a:t>
            </a:r>
            <a:endParaRPr sz="1700">
              <a:latin typeface="Lucida Sans Unicode"/>
              <a:cs typeface="Lucida Sans Unicode"/>
            </a:endParaRPr>
          </a:p>
          <a:p>
            <a:pPr marL="12700" marR="360045">
              <a:lnSpc>
                <a:spcPct val="100000"/>
              </a:lnSpc>
              <a:spcBef>
                <a:spcPts val="400"/>
              </a:spcBef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2:</a:t>
            </a:r>
            <a:r>
              <a:rPr sz="1700" b="1" spc="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Compare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rank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all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alternative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basis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these </a:t>
            </a:r>
            <a:r>
              <a:rPr sz="1700" dirty="0">
                <a:latin typeface="Lucida Sans Unicode"/>
                <a:cs typeface="Lucida Sans Unicode"/>
              </a:rPr>
              <a:t>factors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like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good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bad,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favourable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unfavourable,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important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not </a:t>
            </a:r>
            <a:r>
              <a:rPr sz="1700" dirty="0">
                <a:latin typeface="Lucida Sans Unicode"/>
                <a:cs typeface="Lucida Sans Unicode"/>
              </a:rPr>
              <a:t>important,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etc.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3:</a:t>
            </a:r>
            <a:r>
              <a:rPr sz="1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Select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best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location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organization.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5737047"/>
            <a:ext cx="6500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Lucida Sans Unicode"/>
                <a:cs typeface="Lucida Sans Unicode"/>
              </a:rPr>
              <a:t>Decision:</a:t>
            </a:r>
            <a:r>
              <a:rPr sz="1800" b="1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basis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above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simple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comparative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chart, </a:t>
            </a:r>
            <a:r>
              <a:rPr sz="1800" dirty="0">
                <a:latin typeface="Lucida Sans Unicode"/>
                <a:cs typeface="Lucida Sans Unicode"/>
              </a:rPr>
              <a:t>location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'B'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selected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best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location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than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'A'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20" dirty="0">
                <a:latin typeface="Lucida Sans Unicode"/>
                <a:cs typeface="Lucida Sans Unicode"/>
              </a:rPr>
              <a:t> 'C'.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47" y="0"/>
            <a:ext cx="5896356" cy="1350264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55650" y="4337050"/>
          <a:ext cx="7924163" cy="136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249554">
                        <a:lnSpc>
                          <a:spcPts val="1639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Intangible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factors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ts val="1639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r>
                        <a:rPr sz="1500" b="1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ts val="1639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r>
                        <a:rPr sz="1500" b="1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B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1639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r>
                        <a:rPr sz="1500" b="1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6195">
                        <a:lnSpc>
                          <a:spcPts val="1639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Labour</a:t>
                      </a:r>
                      <a:r>
                        <a:rPr sz="1500" b="1" spc="-5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supply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639"/>
                        </a:lnSpc>
                      </a:pPr>
                      <a:r>
                        <a:rPr sz="1500" spc="-10" dirty="0">
                          <a:latin typeface="Lucida Sans Unicode"/>
                          <a:cs typeface="Lucida Sans Unicode"/>
                        </a:rPr>
                        <a:t>Suitable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639"/>
                        </a:lnSpc>
                      </a:pPr>
                      <a:r>
                        <a:rPr sz="1500" spc="-10" dirty="0">
                          <a:latin typeface="Lucida Sans Unicode"/>
                          <a:cs typeface="Lucida Sans Unicode"/>
                        </a:rPr>
                        <a:t>Suitable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639"/>
                        </a:lnSpc>
                      </a:pPr>
                      <a:r>
                        <a:rPr sz="1500" spc="-10" dirty="0">
                          <a:latin typeface="Lucida Sans Unicode"/>
                          <a:cs typeface="Lucida Sans Unicode"/>
                        </a:rPr>
                        <a:t>Unsuitable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6195">
                        <a:lnSpc>
                          <a:spcPts val="1639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Business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climate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639"/>
                        </a:lnSpc>
                      </a:pPr>
                      <a:r>
                        <a:rPr sz="1500" spc="-20" dirty="0">
                          <a:latin typeface="Lucida Sans Unicode"/>
                          <a:cs typeface="Lucida Sans Unicode"/>
                        </a:rPr>
                        <a:t>Good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639"/>
                        </a:lnSpc>
                      </a:pPr>
                      <a:r>
                        <a:rPr sz="1500" spc="-20" dirty="0">
                          <a:latin typeface="Lucida Sans Unicode"/>
                          <a:cs typeface="Lucida Sans Unicode"/>
                        </a:rPr>
                        <a:t>Good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639"/>
                        </a:lnSpc>
                      </a:pPr>
                      <a:r>
                        <a:rPr sz="1500" spc="-10" dirty="0">
                          <a:latin typeface="Lucida Sans Unicode"/>
                          <a:cs typeface="Lucida Sans Unicode"/>
                        </a:rPr>
                        <a:t>Worst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6195">
                        <a:lnSpc>
                          <a:spcPts val="1639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Community</a:t>
                      </a:r>
                      <a:r>
                        <a:rPr sz="1500" b="1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attitude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639"/>
                        </a:lnSpc>
                      </a:pPr>
                      <a:r>
                        <a:rPr sz="1500" spc="-10" dirty="0">
                          <a:latin typeface="Lucida Sans Unicode"/>
                          <a:cs typeface="Lucida Sans Unicode"/>
                        </a:rPr>
                        <a:t>Unfavourable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639"/>
                        </a:lnSpc>
                      </a:pPr>
                      <a:r>
                        <a:rPr sz="1500" spc="-10" dirty="0">
                          <a:latin typeface="Lucida Sans Unicode"/>
                          <a:cs typeface="Lucida Sans Unicode"/>
                        </a:rPr>
                        <a:t>Favourable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639"/>
                        </a:lnSpc>
                      </a:pPr>
                      <a:r>
                        <a:rPr sz="1500" spc="-10" dirty="0">
                          <a:latin typeface="Lucida Sans Unicode"/>
                          <a:cs typeface="Lucida Sans Unicode"/>
                        </a:rPr>
                        <a:t>Favourable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6195">
                        <a:lnSpc>
                          <a:spcPts val="1639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Union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activities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639"/>
                        </a:lnSpc>
                      </a:pPr>
                      <a:r>
                        <a:rPr sz="1500" spc="-10" dirty="0">
                          <a:latin typeface="Lucida Sans Unicode"/>
                          <a:cs typeface="Lucida Sans Unicode"/>
                        </a:rPr>
                        <a:t>Important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639"/>
                        </a:lnSpc>
                      </a:pPr>
                      <a:r>
                        <a:rPr sz="1500" dirty="0">
                          <a:latin typeface="Lucida Sans Unicode"/>
                          <a:cs typeface="Lucida Sans Unicode"/>
                        </a:rPr>
                        <a:t>Less</a:t>
                      </a:r>
                      <a:r>
                        <a:rPr sz="15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10" dirty="0">
                          <a:latin typeface="Lucida Sans Unicode"/>
                          <a:cs typeface="Lucida Sans Unicode"/>
                        </a:rPr>
                        <a:t>important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639"/>
                        </a:lnSpc>
                      </a:pPr>
                      <a:r>
                        <a:rPr sz="1500" spc="-10" dirty="0">
                          <a:latin typeface="Lucida Sans Unicode"/>
                          <a:cs typeface="Lucida Sans Unicode"/>
                        </a:rPr>
                        <a:t>Important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238759"/>
            <a:ext cx="4490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2.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Factor/Point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Rating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Method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602945"/>
            <a:ext cx="7858759" cy="507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5904">
              <a:lnSpc>
                <a:spcPts val="2050"/>
              </a:lnSpc>
              <a:spcBef>
                <a:spcPts val="9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Factor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rating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method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also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evaluating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wide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range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of</a:t>
            </a:r>
            <a:endParaRPr sz="1900">
              <a:latin typeface="Lucida Sans Unicode"/>
              <a:cs typeface="Lucida Sans Unicode"/>
            </a:endParaRPr>
          </a:p>
          <a:p>
            <a:pPr marL="268605">
              <a:lnSpc>
                <a:spcPts val="2030"/>
              </a:lnSpc>
            </a:pPr>
            <a:r>
              <a:rPr sz="1900" dirty="0">
                <a:latin typeface="Lucida Sans Unicode"/>
                <a:cs typeface="Lucida Sans Unicode"/>
              </a:rPr>
              <a:t>intangible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factors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associated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importantly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location.</a:t>
            </a:r>
            <a:endParaRPr sz="1900">
              <a:latin typeface="Lucida Sans Unicode"/>
              <a:cs typeface="Lucida Sans Unicode"/>
            </a:endParaRPr>
          </a:p>
          <a:p>
            <a:pPr marL="268605" marR="224790" indent="-256540">
              <a:lnSpc>
                <a:spcPts val="1820"/>
              </a:lnSpc>
              <a:spcBef>
                <a:spcPts val="42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It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improved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technique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simple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rating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method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because </a:t>
            </a:r>
            <a:r>
              <a:rPr sz="1900" dirty="0">
                <a:latin typeface="Lucida Sans Unicode"/>
                <a:cs typeface="Lucida Sans Unicode"/>
              </a:rPr>
              <a:t>simple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comparative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chart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method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does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not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break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down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factors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sub-</a:t>
            </a:r>
            <a:r>
              <a:rPr sz="1900" dirty="0">
                <a:latin typeface="Lucida Sans Unicode"/>
                <a:cs typeface="Lucida Sans Unicode"/>
              </a:rPr>
              <a:t>factors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but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factor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rating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method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breakdowns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factors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sub-</a:t>
            </a:r>
            <a:r>
              <a:rPr sz="1900" dirty="0">
                <a:latin typeface="Lucida Sans Unicode"/>
                <a:cs typeface="Lucida Sans Unicode"/>
              </a:rPr>
              <a:t>factors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evaluation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analysis.</a:t>
            </a:r>
            <a:endParaRPr sz="19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025"/>
              </a:lnSpc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Factor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rating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method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kind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survey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technique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follows</a:t>
            </a:r>
            <a:endParaRPr sz="1900">
              <a:latin typeface="Lucida Sans Unicode"/>
              <a:cs typeface="Lucida Sans Unicode"/>
            </a:endParaRPr>
          </a:p>
          <a:p>
            <a:pPr marL="268605">
              <a:lnSpc>
                <a:spcPts val="2020"/>
              </a:lnSpc>
            </a:pPr>
            <a:r>
              <a:rPr sz="1900" dirty="0">
                <a:latin typeface="Lucida Sans Unicode"/>
                <a:cs typeface="Lucida Sans Unicode"/>
              </a:rPr>
              <a:t>following</a:t>
            </a:r>
            <a:r>
              <a:rPr sz="1900" spc="-12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steps:</a:t>
            </a:r>
            <a:endParaRPr sz="1900">
              <a:latin typeface="Lucida Sans Unicode"/>
              <a:cs typeface="Lucida Sans Unicode"/>
            </a:endParaRPr>
          </a:p>
          <a:p>
            <a:pPr marL="268605" marR="22225" indent="-256540">
              <a:lnSpc>
                <a:spcPts val="1820"/>
              </a:lnSpc>
              <a:spcBef>
                <a:spcPts val="41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1: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Identify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sensitive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factors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location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decisions.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For </a:t>
            </a:r>
            <a:r>
              <a:rPr sz="1900" dirty="0">
                <a:latin typeface="Lucida Sans Unicode"/>
                <a:cs typeface="Lucida Sans Unicode"/>
              </a:rPr>
              <a:t>example,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direct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materials,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direct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labour,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power,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taxes,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insurance </a:t>
            </a:r>
            <a:r>
              <a:rPr sz="1900" spc="-20" dirty="0">
                <a:latin typeface="Lucida Sans Unicode"/>
                <a:cs typeface="Lucida Sans Unicode"/>
              </a:rPr>
              <a:t>etc.</a:t>
            </a:r>
            <a:endParaRPr sz="19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434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2:</a:t>
            </a:r>
            <a:r>
              <a:rPr sz="19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each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factor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from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1(very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poor)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5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(very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good) </a:t>
            </a:r>
            <a:r>
              <a:rPr sz="1900" dirty="0">
                <a:latin typeface="Lucida Sans Unicode"/>
                <a:cs typeface="Lucida Sans Unicode"/>
              </a:rPr>
              <a:t>according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their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merit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basis.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example,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Factor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–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4,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3,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2, </a:t>
            </a:r>
            <a:r>
              <a:rPr sz="1900" dirty="0">
                <a:latin typeface="Lucida Sans Unicode"/>
                <a:cs typeface="Lucida Sans Unicode"/>
              </a:rPr>
              <a:t>5,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1.</a:t>
            </a:r>
            <a:endParaRPr sz="1900">
              <a:latin typeface="Lucida Sans Unicode"/>
              <a:cs typeface="Lucida Sans Unicode"/>
            </a:endParaRPr>
          </a:p>
          <a:p>
            <a:pPr marL="268605" marR="23495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3: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alternative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location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from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1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(very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low)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10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(very </a:t>
            </a:r>
            <a:r>
              <a:rPr sz="1900" dirty="0">
                <a:latin typeface="Lucida Sans Unicode"/>
                <a:cs typeface="Lucida Sans Unicode"/>
              </a:rPr>
              <a:t>high)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according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their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merits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each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characteristics.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For </a:t>
            </a:r>
            <a:r>
              <a:rPr sz="1900" dirty="0">
                <a:latin typeface="Lucida Sans Unicode"/>
                <a:cs typeface="Lucida Sans Unicode"/>
              </a:rPr>
              <a:t>example,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10,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6,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8,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4,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2,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on.</a:t>
            </a:r>
            <a:endParaRPr sz="1900">
              <a:latin typeface="Lucida Sans Unicode"/>
              <a:cs typeface="Lucida Sans Unicode"/>
            </a:endParaRPr>
          </a:p>
          <a:p>
            <a:pPr marL="268605" marR="146685" indent="-256540">
              <a:lnSpc>
                <a:spcPts val="1820"/>
              </a:lnSpc>
              <a:spcBef>
                <a:spcPts val="384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4:</a:t>
            </a:r>
            <a:r>
              <a:rPr sz="19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Multiply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factor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alternative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location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find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total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score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each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alternative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location.</a:t>
            </a:r>
            <a:endParaRPr sz="19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255"/>
              </a:lnSpc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  <a:tab pos="1233170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9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5: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Lucida Sans Unicode"/>
                <a:cs typeface="Lucida Sans Unicode"/>
              </a:rPr>
              <a:t>Select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location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highest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score.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380491"/>
            <a:ext cx="5755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Analysis</a:t>
            </a:r>
            <a:r>
              <a:rPr sz="1800" b="1" spc="-5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1800" b="1" spc="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Location</a:t>
            </a:r>
            <a:r>
              <a:rPr sz="1800" b="1" spc="-3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under</a:t>
            </a:r>
            <a:r>
              <a:rPr sz="1800" b="1" spc="-5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Factor</a:t>
            </a:r>
            <a:r>
              <a:rPr sz="1800" b="1" spc="-4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Rating</a:t>
            </a:r>
            <a:r>
              <a:rPr sz="1800" b="1" spc="-1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Method.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5329885"/>
            <a:ext cx="7788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Lucida Sans Unicode"/>
                <a:cs typeface="Lucida Sans Unicode"/>
              </a:rPr>
              <a:t>Decision:</a:t>
            </a:r>
            <a:r>
              <a:rPr sz="1800" b="1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From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above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analysis,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location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best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location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because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it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maximum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score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i.e.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135.</a:t>
            </a:r>
            <a:endParaRPr sz="1800">
              <a:latin typeface="Lucida Sans Unicode"/>
              <a:cs typeface="Lucida Sans Unicod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908050"/>
          <a:ext cx="8231504" cy="434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40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87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Factors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59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B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335280" marR="237490" indent="-90170">
                        <a:lnSpc>
                          <a:spcPct val="102499"/>
                        </a:lnSpc>
                        <a:spcBef>
                          <a:spcPts val="430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Factor Rate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461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35280" marR="124460" indent="-203200">
                        <a:lnSpc>
                          <a:spcPct val="102499"/>
                        </a:lnSpc>
                        <a:spcBef>
                          <a:spcPts val="430"/>
                        </a:spcBef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Location </a:t>
                      </a: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Rate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Total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35915" marR="236854" indent="-90170">
                        <a:lnSpc>
                          <a:spcPct val="102499"/>
                        </a:lnSpc>
                        <a:spcBef>
                          <a:spcPts val="430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Factor Rate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35915" marR="123825" indent="-203200">
                        <a:lnSpc>
                          <a:spcPct val="102499"/>
                        </a:lnSpc>
                        <a:spcBef>
                          <a:spcPts val="430"/>
                        </a:spcBef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Location </a:t>
                      </a: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Rate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Total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36195">
                        <a:lnSpc>
                          <a:spcPts val="173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Direct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Materials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50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8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16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36195">
                        <a:lnSpc>
                          <a:spcPts val="173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Direct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Labour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9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36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30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36195">
                        <a:lnSpc>
                          <a:spcPts val="1739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Climate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7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21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7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28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36195">
                        <a:lnSpc>
                          <a:spcPts val="1739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Transportation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36195">
                        <a:lnSpc>
                          <a:spcPts val="1739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Power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36195">
                        <a:lnSpc>
                          <a:spcPts val="1739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Taxes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39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36195">
                        <a:lnSpc>
                          <a:spcPts val="174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Insurance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45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45"/>
                        </a:lnSpc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45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12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36195">
                        <a:lnSpc>
                          <a:spcPts val="174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Total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135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45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118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006FC0"/>
                </a:solidFill>
              </a:rPr>
              <a:t>3.</a:t>
            </a:r>
            <a:r>
              <a:rPr sz="2500" spc="-45" dirty="0">
                <a:solidFill>
                  <a:srgbClr val="006FC0"/>
                </a:solidFill>
              </a:rPr>
              <a:t> </a:t>
            </a:r>
            <a:r>
              <a:rPr sz="2500" dirty="0">
                <a:solidFill>
                  <a:srgbClr val="006FC0"/>
                </a:solidFill>
              </a:rPr>
              <a:t>Centre</a:t>
            </a:r>
            <a:r>
              <a:rPr sz="2500" spc="-50" dirty="0">
                <a:solidFill>
                  <a:srgbClr val="006FC0"/>
                </a:solidFill>
              </a:rPr>
              <a:t> </a:t>
            </a:r>
            <a:r>
              <a:rPr sz="2500" dirty="0">
                <a:solidFill>
                  <a:srgbClr val="006FC0"/>
                </a:solidFill>
              </a:rPr>
              <a:t>Gravity</a:t>
            </a:r>
            <a:r>
              <a:rPr sz="2500" spc="-65" dirty="0">
                <a:solidFill>
                  <a:srgbClr val="006FC0"/>
                </a:solidFill>
              </a:rPr>
              <a:t> </a:t>
            </a:r>
            <a:r>
              <a:rPr sz="2500" spc="-10" dirty="0">
                <a:solidFill>
                  <a:srgbClr val="006FC0"/>
                </a:solidFill>
              </a:rPr>
              <a:t>Method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645668" y="677621"/>
            <a:ext cx="7694930" cy="29832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68605" marR="65405" indent="-256540">
              <a:lnSpc>
                <a:spcPts val="1939"/>
              </a:lnSpc>
              <a:spcBef>
                <a:spcPts val="35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Centre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gravity or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weight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centre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technique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quantitative </a:t>
            </a:r>
            <a:r>
              <a:rPr sz="1800" dirty="0">
                <a:latin typeface="Lucida Sans Unicode"/>
                <a:cs typeface="Lucida Sans Unicode"/>
              </a:rPr>
              <a:t>method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locating a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facility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such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warehouse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at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centre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of </a:t>
            </a:r>
            <a:r>
              <a:rPr sz="1800" dirty="0">
                <a:latin typeface="Lucida Sans Unicode"/>
                <a:cs typeface="Lucida Sans Unicode"/>
              </a:rPr>
              <a:t>movement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geographic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are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based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weight</a:t>
            </a:r>
            <a:r>
              <a:rPr sz="18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8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distance.</a:t>
            </a:r>
            <a:endParaRPr sz="1800">
              <a:latin typeface="Lucida Sans Unicode"/>
              <a:cs typeface="Lucida Sans Unicode"/>
            </a:endParaRPr>
          </a:p>
          <a:p>
            <a:pPr marL="268605" marR="609600" indent="-256540">
              <a:lnSpc>
                <a:spcPts val="1939"/>
              </a:lnSpc>
              <a:spcBef>
                <a:spcPts val="42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It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mathematical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technique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that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can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used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locating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a </a:t>
            </a:r>
            <a:r>
              <a:rPr sz="1800" dirty="0">
                <a:latin typeface="Lucida Sans Unicode"/>
                <a:cs typeface="Lucida Sans Unicode"/>
              </a:rPr>
              <a:t>distribution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centre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that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will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minimize</a:t>
            </a:r>
            <a:r>
              <a:rPr sz="18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distribution</a:t>
            </a:r>
            <a:r>
              <a:rPr sz="18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cost.</a:t>
            </a:r>
            <a:endParaRPr sz="18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90100"/>
              </a:lnSpc>
              <a:spcBef>
                <a:spcPts val="37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method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identifies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set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coordinates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designating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central </a:t>
            </a:r>
            <a:r>
              <a:rPr sz="1800" dirty="0">
                <a:latin typeface="Lucida Sans Unicode"/>
                <a:cs typeface="Lucida Sans Unicode"/>
              </a:rPr>
              <a:t>location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map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relative to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all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other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locations.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following steps: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18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8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1:</a:t>
            </a:r>
            <a:r>
              <a:rPr sz="18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Place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location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coordinate</a:t>
            </a:r>
            <a:r>
              <a:rPr sz="1800" spc="-10" dirty="0">
                <a:latin typeface="Lucida Sans Unicode"/>
                <a:cs typeface="Lucida Sans Unicode"/>
              </a:rPr>
              <a:t> system.</a:t>
            </a:r>
            <a:endParaRPr sz="1800">
              <a:latin typeface="Lucida Sans Unicode"/>
              <a:cs typeface="Lucida Sans Unicode"/>
            </a:endParaRPr>
          </a:p>
          <a:p>
            <a:pPr marL="268605" marR="1327150" indent="-256540">
              <a:lnSpc>
                <a:spcPts val="2020"/>
              </a:lnSpc>
              <a:spcBef>
                <a:spcPts val="37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Step</a:t>
            </a:r>
            <a:r>
              <a:rPr sz="18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2:</a:t>
            </a:r>
            <a:r>
              <a:rPr sz="18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Determine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centre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gravity using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following equations/formula: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4570247"/>
            <a:ext cx="5584190" cy="9620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900" spc="-10" dirty="0">
                <a:latin typeface="Lucida Sans Unicode"/>
                <a:cs typeface="Lucida Sans Unicode"/>
              </a:rPr>
              <a:t>Where,</a:t>
            </a:r>
            <a:endParaRPr sz="1900">
              <a:latin typeface="Lucida Sans Unicode"/>
              <a:cs typeface="Lucida Sans Unicode"/>
            </a:endParaRPr>
          </a:p>
          <a:p>
            <a:pPr marL="774700">
              <a:lnSpc>
                <a:spcPct val="100000"/>
              </a:lnSpc>
              <a:spcBef>
                <a:spcPts val="180"/>
              </a:spcBef>
            </a:pPr>
            <a:r>
              <a:rPr sz="1900" dirty="0">
                <a:latin typeface="Lucida Sans Unicode"/>
                <a:cs typeface="Lucida Sans Unicode"/>
              </a:rPr>
              <a:t>X,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Y=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Coordinates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existing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facility.</a:t>
            </a:r>
            <a:endParaRPr sz="1900">
              <a:latin typeface="Lucida Sans Unicode"/>
              <a:cs typeface="Lucida Sans Unicode"/>
            </a:endParaRPr>
          </a:p>
          <a:p>
            <a:pPr marL="774700">
              <a:lnSpc>
                <a:spcPct val="100000"/>
              </a:lnSpc>
              <a:spcBef>
                <a:spcPts val="170"/>
              </a:spcBef>
            </a:pPr>
            <a:r>
              <a:rPr sz="1900" dirty="0">
                <a:latin typeface="Lucida Sans Unicode"/>
                <a:cs typeface="Lucida Sans Unicode"/>
              </a:rPr>
              <a:t>W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=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Annual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weight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shipped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from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facility.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8675" y="3755345"/>
            <a:ext cx="30168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00" b="1" i="1" dirty="0">
                <a:latin typeface="Lucida Sans Unicode"/>
                <a:cs typeface="Lucida Sans Unicode"/>
              </a:rPr>
              <a:t>X</a:t>
            </a:r>
            <a:r>
              <a:rPr sz="1900" b="1" i="1" spc="-75" dirty="0">
                <a:latin typeface="Lucida Sans Unicode"/>
                <a:cs typeface="Lucida Sans Unicode"/>
              </a:rPr>
              <a:t> </a:t>
            </a:r>
            <a:r>
              <a:rPr sz="1900" b="1" i="1" spc="-65" dirty="0">
                <a:latin typeface="Lucida Sans Unicode"/>
                <a:cs typeface="Lucida Sans Unicode"/>
              </a:rPr>
              <a:t>-</a:t>
            </a:r>
            <a:r>
              <a:rPr sz="1900" b="1" i="1" spc="-60" dirty="0">
                <a:latin typeface="Lucida Sans Unicode"/>
                <a:cs typeface="Lucida Sans Unicode"/>
              </a:rPr>
              <a:t>Coordinate</a:t>
            </a:r>
            <a:r>
              <a:rPr sz="1900" b="1" i="1" spc="-90" dirty="0">
                <a:latin typeface="Lucida Sans Unicode"/>
                <a:cs typeface="Lucida Sans Unicode"/>
              </a:rPr>
              <a:t> </a:t>
            </a:r>
            <a:r>
              <a:rPr sz="1900" b="1" i="1" spc="-50" dirty="0">
                <a:latin typeface="Lucida Sans Unicode"/>
                <a:cs typeface="Lucida Sans Unicode"/>
              </a:rPr>
              <a:t>value</a:t>
            </a:r>
            <a:r>
              <a:rPr sz="1900" b="1" i="1" spc="-100" dirty="0">
                <a:latin typeface="Lucida Sans Unicode"/>
                <a:cs typeface="Lucida Sans Unicode"/>
              </a:rPr>
              <a:t> </a:t>
            </a:r>
            <a:r>
              <a:rPr sz="1900" b="1" i="1" dirty="0">
                <a:latin typeface="Lucida Sans Unicode"/>
                <a:cs typeface="Lucida Sans Unicode"/>
              </a:rPr>
              <a:t>=</a:t>
            </a:r>
            <a:r>
              <a:rPr sz="1900" b="1" i="1" spc="-35" dirty="0">
                <a:latin typeface="Lucida Sans Unicode"/>
                <a:cs typeface="Lucida Sans Unicode"/>
              </a:rPr>
              <a:t> </a:t>
            </a:r>
            <a:r>
              <a:rPr sz="1950" spc="-37" baseline="44871" dirty="0">
                <a:latin typeface="Cambria Math"/>
                <a:cs typeface="Cambria Math"/>
              </a:rPr>
              <a:t>Σ𝑿𝑾</a:t>
            </a:r>
            <a:endParaRPr sz="1950" baseline="44871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9513" y="3942969"/>
            <a:ext cx="29273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25" dirty="0">
                <a:latin typeface="Cambria Math"/>
                <a:cs typeface="Cambria Math"/>
              </a:rPr>
              <a:t>Σ𝑾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3411" y="3934967"/>
            <a:ext cx="381000" cy="15240"/>
          </a:xfrm>
          <a:custGeom>
            <a:avLst/>
            <a:gdLst/>
            <a:ahLst/>
            <a:cxnLst/>
            <a:rect l="l" t="t" r="r" b="b"/>
            <a:pathLst>
              <a:path w="381000" h="15239">
                <a:moveTo>
                  <a:pt x="381000" y="0"/>
                </a:moveTo>
                <a:lnTo>
                  <a:pt x="0" y="0"/>
                </a:lnTo>
                <a:lnTo>
                  <a:pt x="0" y="15239"/>
                </a:lnTo>
                <a:lnTo>
                  <a:pt x="381000" y="15239"/>
                </a:lnTo>
                <a:lnTo>
                  <a:pt x="381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68675" y="4150061"/>
            <a:ext cx="29908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00" b="1" i="1" dirty="0">
                <a:latin typeface="Lucida Sans Unicode"/>
                <a:cs typeface="Lucida Sans Unicode"/>
              </a:rPr>
              <a:t>Y</a:t>
            </a:r>
            <a:r>
              <a:rPr sz="1900" b="1" i="1" spc="-90" dirty="0">
                <a:latin typeface="Lucida Sans Unicode"/>
                <a:cs typeface="Lucida Sans Unicode"/>
              </a:rPr>
              <a:t> </a:t>
            </a:r>
            <a:r>
              <a:rPr sz="1900" b="1" i="1" spc="-55" dirty="0">
                <a:latin typeface="Lucida Sans Unicode"/>
                <a:cs typeface="Lucida Sans Unicode"/>
              </a:rPr>
              <a:t>–Coordinate</a:t>
            </a:r>
            <a:r>
              <a:rPr sz="1900" b="1" i="1" spc="-95" dirty="0">
                <a:latin typeface="Lucida Sans Unicode"/>
                <a:cs typeface="Lucida Sans Unicode"/>
              </a:rPr>
              <a:t> </a:t>
            </a:r>
            <a:r>
              <a:rPr sz="1900" b="1" i="1" spc="-50" dirty="0">
                <a:latin typeface="Lucida Sans Unicode"/>
                <a:cs typeface="Lucida Sans Unicode"/>
              </a:rPr>
              <a:t>value</a:t>
            </a:r>
            <a:r>
              <a:rPr sz="1900" b="1" i="1" spc="-100" dirty="0">
                <a:latin typeface="Lucida Sans Unicode"/>
                <a:cs typeface="Lucida Sans Unicode"/>
              </a:rPr>
              <a:t> </a:t>
            </a:r>
            <a:r>
              <a:rPr sz="1900" b="1" i="1" dirty="0">
                <a:latin typeface="Lucida Sans Unicode"/>
                <a:cs typeface="Lucida Sans Unicode"/>
              </a:rPr>
              <a:t>=</a:t>
            </a:r>
            <a:r>
              <a:rPr sz="1900" b="1" i="1" spc="-55" dirty="0">
                <a:latin typeface="Lucida Sans Unicode"/>
                <a:cs typeface="Lucida Sans Unicode"/>
              </a:rPr>
              <a:t> </a:t>
            </a:r>
            <a:r>
              <a:rPr sz="1950" spc="-37" baseline="44871" dirty="0">
                <a:latin typeface="Cambria Math"/>
                <a:cs typeface="Cambria Math"/>
              </a:rPr>
              <a:t>Σ𝒀𝑾</a:t>
            </a:r>
            <a:endParaRPr sz="1950" baseline="44871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8177" y="4337684"/>
            <a:ext cx="29273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25" dirty="0">
                <a:latin typeface="Cambria Math"/>
                <a:cs typeface="Cambria Math"/>
              </a:rPr>
              <a:t>Σ𝑾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46647" y="4329684"/>
            <a:ext cx="372110" cy="15240"/>
          </a:xfrm>
          <a:custGeom>
            <a:avLst/>
            <a:gdLst/>
            <a:ahLst/>
            <a:cxnLst/>
            <a:rect l="l" t="t" r="r" b="b"/>
            <a:pathLst>
              <a:path w="372110" h="15239">
                <a:moveTo>
                  <a:pt x="371855" y="0"/>
                </a:moveTo>
                <a:lnTo>
                  <a:pt x="0" y="0"/>
                </a:lnTo>
                <a:lnTo>
                  <a:pt x="0" y="15239"/>
                </a:lnTo>
                <a:lnTo>
                  <a:pt x="371855" y="15239"/>
                </a:lnTo>
                <a:lnTo>
                  <a:pt x="371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304291"/>
            <a:ext cx="77279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</a:rPr>
              <a:t>Example:</a:t>
            </a:r>
            <a:r>
              <a:rPr sz="1800" spc="-60" dirty="0">
                <a:solidFill>
                  <a:srgbClr val="6F2F9F"/>
                </a:solidFill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18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Himalayan</a:t>
            </a:r>
            <a:r>
              <a:rPr sz="1800" b="0" spc="-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Company</a:t>
            </a:r>
            <a:r>
              <a:rPr sz="18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is</a:t>
            </a:r>
            <a:r>
              <a:rPr sz="18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investigating</a:t>
            </a:r>
            <a:r>
              <a:rPr sz="18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which</a:t>
            </a:r>
            <a:r>
              <a:rPr sz="18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location</a:t>
            </a:r>
            <a:r>
              <a:rPr sz="18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could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be</a:t>
            </a:r>
            <a:r>
              <a:rPr sz="18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best</a:t>
            </a:r>
            <a:r>
              <a:rPr sz="18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as</a:t>
            </a:r>
            <a:r>
              <a:rPr sz="1800" b="0" spc="-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18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centre</a:t>
            </a:r>
            <a:r>
              <a:rPr sz="18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relative.</a:t>
            </a:r>
            <a:r>
              <a:rPr sz="18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Following</a:t>
            </a:r>
            <a:r>
              <a:rPr sz="1800" b="0" spc="-1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are</a:t>
            </a:r>
            <a:r>
              <a:rPr sz="18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the</a:t>
            </a:r>
            <a:r>
              <a:rPr sz="18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information</a:t>
            </a:r>
            <a:r>
              <a:rPr sz="1800" b="0" spc="-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that</a:t>
            </a:r>
            <a:r>
              <a:rPr sz="18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has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been</a:t>
            </a:r>
            <a:r>
              <a:rPr sz="18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collected</a:t>
            </a:r>
            <a:r>
              <a:rPr sz="18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for</a:t>
            </a:r>
            <a:r>
              <a:rPr sz="18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that</a:t>
            </a:r>
            <a:r>
              <a:rPr sz="18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purpose.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4430648"/>
            <a:ext cx="385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Identify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center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gravity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value.</a:t>
            </a:r>
            <a:endParaRPr sz="1800">
              <a:latin typeface="Lucida Sans Unicode"/>
              <a:cs typeface="Lucida Sans Unicod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1289050"/>
          <a:ext cx="7392670" cy="266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435">
                <a:tc>
                  <a:txBody>
                    <a:bodyPr/>
                    <a:lstStyle/>
                    <a:p>
                      <a:pPr marL="670560">
                        <a:lnSpc>
                          <a:spcPts val="1739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739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XY-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Coordinates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(in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miles)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544830">
                        <a:lnSpc>
                          <a:spcPts val="173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Tons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per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year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930">
                <a:tc>
                  <a:txBody>
                    <a:bodyPr/>
                    <a:lstStyle/>
                    <a:p>
                      <a:pPr marL="1014730" marR="1009015" indent="5715" algn="just">
                        <a:lnSpc>
                          <a:spcPct val="111300"/>
                        </a:lnSpc>
                        <a:spcBef>
                          <a:spcPts val="167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 B C D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(10,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20)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(20,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30)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(5,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10)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(20,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40)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2883</Words>
  <Application>Microsoft Office PowerPoint</Application>
  <PresentationFormat>On-screen Show (4:3)</PresentationFormat>
  <Paragraphs>494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Cambria Math</vt:lpstr>
      <vt:lpstr>Ebrima</vt:lpstr>
      <vt:lpstr>Lucida Sans Unicode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Factors Affecting Location Decision</vt:lpstr>
      <vt:lpstr>1. Simple Comparative Chart Analysis</vt:lpstr>
      <vt:lpstr>2. Factor/Point Rating Method</vt:lpstr>
      <vt:lpstr>PowerPoint Presentation</vt:lpstr>
      <vt:lpstr>3. Centre Gravity Method</vt:lpstr>
      <vt:lpstr>Example: A Himalayan Company is investigating which location could be best as a centre relative. Following are the information that has been collected for that purpose.</vt:lpstr>
      <vt:lpstr>Solution: Let’s identify the information for the requirement of formula given.</vt:lpstr>
      <vt:lpstr>4. Least Cost /Locational Break-Even-Analysis (BEA)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Fixed-Position Layouts</vt:lpstr>
      <vt:lpstr>PowerPoint Presentation</vt:lpstr>
      <vt:lpstr>4. Combination Layouts</vt:lpstr>
      <vt:lpstr>5. Cellular Layouts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anish pahi</cp:lastModifiedBy>
  <cp:revision>1</cp:revision>
  <dcterms:created xsi:type="dcterms:W3CDTF">2024-08-03T14:57:31Z</dcterms:created>
  <dcterms:modified xsi:type="dcterms:W3CDTF">2024-08-03T14:57:45Z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2024-08-03T00:00:00Z</vt:filetime>
  </property>
  <property fmtid="{D5CDD505-2E9C-101B-9397-08002B2CF9AE}" pid="3" name="Producer">
    <vt:lpwstr>3-Heights™ PDF Toolbox API 6.12.0.6 (http://www.pdf-tools.com)</vt:lpwstr>
  </property>
</Properties>
</file>