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2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9275" y="5944933"/>
            <a:ext cx="4897755" cy="913130"/>
          </a:xfrm>
          <a:custGeom>
            <a:avLst/>
            <a:gdLst/>
            <a:ahLst/>
            <a:cxnLst/>
            <a:rect l="l" t="t" r="r" b="b"/>
            <a:pathLst>
              <a:path w="4897755" h="913129">
                <a:moveTo>
                  <a:pt x="85525" y="21310"/>
                </a:moveTo>
                <a:lnTo>
                  <a:pt x="3636696" y="913063"/>
                </a:lnTo>
                <a:lnTo>
                  <a:pt x="4897398" y="913063"/>
                </a:lnTo>
                <a:lnTo>
                  <a:pt x="85525" y="21310"/>
                </a:lnTo>
                <a:close/>
              </a:path>
              <a:path w="4897755" h="913129">
                <a:moveTo>
                  <a:pt x="660" y="0"/>
                </a:moveTo>
                <a:lnTo>
                  <a:pt x="0" y="5460"/>
                </a:lnTo>
                <a:lnTo>
                  <a:pt x="85525" y="21310"/>
                </a:lnTo>
                <a:lnTo>
                  <a:pt x="660" y="0"/>
                </a:lnTo>
                <a:close/>
              </a:path>
            </a:pathLst>
          </a:custGeom>
          <a:solidFill>
            <a:srgbClr val="9FCADC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85711" y="5939015"/>
            <a:ext cx="3651885" cy="919480"/>
          </a:xfrm>
          <a:custGeom>
            <a:avLst/>
            <a:gdLst/>
            <a:ahLst/>
            <a:cxnLst/>
            <a:rect l="l" t="t" r="r" b="b"/>
            <a:pathLst>
              <a:path w="3651885" h="919479">
                <a:moveTo>
                  <a:pt x="0" y="0"/>
                </a:moveTo>
                <a:lnTo>
                  <a:pt x="7924" y="6349"/>
                </a:lnTo>
                <a:lnTo>
                  <a:pt x="2868869" y="918981"/>
                </a:lnTo>
                <a:lnTo>
                  <a:pt x="3651882" y="9189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5789674"/>
            <a:ext cx="3398520" cy="10683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5784350"/>
            <a:ext cx="3371840" cy="10736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7216" y="410208"/>
            <a:ext cx="5026025" cy="3733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1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71014" y="1360840"/>
            <a:ext cx="6647815" cy="2481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1523745"/>
            <a:ext cx="7239634" cy="2708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0045" indent="-347345">
              <a:lnSpc>
                <a:spcPct val="100000"/>
              </a:lnSpc>
              <a:spcBef>
                <a:spcPts val="105"/>
              </a:spcBef>
              <a:buClr>
                <a:srgbClr val="2CA1BE"/>
              </a:buClr>
              <a:buSzPct val="67500"/>
              <a:buAutoNum type="arabicPeriod"/>
              <a:tabLst>
                <a:tab pos="36004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Simplex</a:t>
            </a:r>
            <a:r>
              <a:rPr sz="2000" b="1" spc="-50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Method</a:t>
            </a:r>
            <a:endParaRPr sz="2000">
              <a:latin typeface="Lucida Sans Unicode"/>
              <a:cs typeface="Lucida Sans Unicode"/>
            </a:endParaRPr>
          </a:p>
          <a:p>
            <a:pPr marL="360045" indent="-347345">
              <a:lnSpc>
                <a:spcPct val="100000"/>
              </a:lnSpc>
              <a:spcBef>
                <a:spcPts val="2880"/>
              </a:spcBef>
              <a:buClr>
                <a:srgbClr val="2CA1BE"/>
              </a:buClr>
              <a:buSzPct val="67500"/>
              <a:buAutoNum type="arabicPeriod"/>
              <a:tabLst>
                <a:tab pos="36004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Dual</a:t>
            </a:r>
            <a:r>
              <a:rPr sz="2000" b="1" spc="-5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Linear</a:t>
            </a:r>
            <a:r>
              <a:rPr sz="2000" b="1" spc="-40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Programming</a:t>
            </a:r>
            <a:endParaRPr sz="2000">
              <a:latin typeface="Lucida Sans Unicode"/>
              <a:cs typeface="Lucida Sans Unicode"/>
            </a:endParaRPr>
          </a:p>
          <a:p>
            <a:pPr marL="360045" marR="5080" indent="-347980">
              <a:lnSpc>
                <a:spcPct val="120000"/>
              </a:lnSpc>
              <a:spcBef>
                <a:spcPts val="2400"/>
              </a:spcBef>
              <a:buClr>
                <a:srgbClr val="2CA1BE"/>
              </a:buClr>
              <a:buSzPct val="67500"/>
              <a:buAutoNum type="arabicPeriod"/>
              <a:tabLst>
                <a:tab pos="36004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Transportation</a:t>
            </a:r>
            <a:r>
              <a:rPr sz="2000" b="1" spc="-7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(Only</a:t>
            </a:r>
            <a:r>
              <a:rPr sz="2000" b="1" spc="-6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minimization</a:t>
            </a:r>
            <a:r>
              <a:rPr sz="2000" b="1" spc="-5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case:</a:t>
            </a:r>
            <a:r>
              <a:rPr sz="2000" b="1" spc="-6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excluding</a:t>
            </a:r>
            <a:r>
              <a:rPr sz="2000" b="1" spc="-70" dirty="0">
                <a:latin typeface="Lucida Sans Unicode"/>
                <a:cs typeface="Lucida Sans Unicode"/>
              </a:rPr>
              <a:t> </a:t>
            </a:r>
            <a:r>
              <a:rPr sz="2000" b="1" spc="-20" dirty="0">
                <a:latin typeface="Lucida Sans Unicode"/>
                <a:cs typeface="Lucida Sans Unicode"/>
              </a:rPr>
              <a:t>loop </a:t>
            </a:r>
            <a:r>
              <a:rPr sz="2000" b="1" spc="-10" dirty="0">
                <a:latin typeface="Lucida Sans Unicode"/>
                <a:cs typeface="Lucida Sans Unicode"/>
              </a:rPr>
              <a:t>formation)</a:t>
            </a:r>
            <a:endParaRPr sz="2000">
              <a:latin typeface="Lucida Sans Unicode"/>
              <a:cs typeface="Lucida Sans Unicode"/>
            </a:endParaRPr>
          </a:p>
          <a:p>
            <a:pPr marL="360045" indent="-347345">
              <a:lnSpc>
                <a:spcPct val="100000"/>
              </a:lnSpc>
              <a:spcBef>
                <a:spcPts val="2880"/>
              </a:spcBef>
              <a:buClr>
                <a:srgbClr val="2CA1BE"/>
              </a:buClr>
              <a:buSzPct val="67500"/>
              <a:buAutoNum type="arabicPeriod"/>
              <a:tabLst>
                <a:tab pos="36004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Assignment</a:t>
            </a:r>
            <a:r>
              <a:rPr sz="2000" b="1" spc="-6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Model</a:t>
            </a:r>
            <a:r>
              <a:rPr sz="2000" b="1" spc="-6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(Only</a:t>
            </a:r>
            <a:r>
              <a:rPr sz="2000" b="1" spc="-4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minimization</a:t>
            </a:r>
            <a:r>
              <a:rPr sz="2000" b="1" spc="-50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case)</a:t>
            </a:r>
            <a:endParaRPr sz="20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204" y="631915"/>
            <a:ext cx="3340868" cy="35540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6109" y="309328"/>
            <a:ext cx="1135380" cy="414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50" spc="-520" dirty="0">
                <a:latin typeface="Arial Narrow"/>
                <a:cs typeface="Arial Narrow"/>
              </a:rPr>
              <a:t>Simplex</a:t>
            </a:r>
            <a:r>
              <a:rPr sz="2550" spc="-250" dirty="0">
                <a:latin typeface="Arial Narrow"/>
                <a:cs typeface="Arial Narrow"/>
              </a:rPr>
              <a:t> </a:t>
            </a:r>
            <a:r>
              <a:rPr sz="2550" spc="-495" dirty="0">
                <a:latin typeface="Arial Narrow"/>
                <a:cs typeface="Arial Narrow"/>
              </a:rPr>
              <a:t>Table</a:t>
            </a:r>
            <a:r>
              <a:rPr sz="2550" spc="-254" dirty="0">
                <a:latin typeface="Arial Narrow"/>
                <a:cs typeface="Arial Narrow"/>
              </a:rPr>
              <a:t> </a:t>
            </a:r>
            <a:r>
              <a:rPr sz="2550" spc="-575" dirty="0">
                <a:latin typeface="Arial Narrow"/>
                <a:cs typeface="Arial Narrow"/>
              </a:rPr>
              <a:t>3</a:t>
            </a:r>
            <a:endParaRPr sz="255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22544" y="767896"/>
          <a:ext cx="7325357" cy="3649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5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9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5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25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3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24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67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72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64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81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013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14655">
                <a:tc gridSpan="3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250" b="1" spc="-61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2100" b="1" spc="-922" baseline="-5952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2250" spc="-615" dirty="0">
                          <a:latin typeface="Symbol"/>
                          <a:cs typeface="Symbol"/>
                        </a:rPr>
                        <a:t></a:t>
                      </a:r>
                      <a:endParaRPr sz="2250">
                        <a:latin typeface="Symbol"/>
                        <a:cs typeface="Symbol"/>
                      </a:endParaRPr>
                    </a:p>
                  </a:txBody>
                  <a:tcPr marL="0" marR="0" marT="209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65"/>
                        </a:lnSpc>
                      </a:pPr>
                      <a:r>
                        <a:rPr sz="2250" b="1" spc="-51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65"/>
                        </a:lnSpc>
                      </a:pPr>
                      <a:r>
                        <a:rPr sz="2250" b="1" spc="-51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65"/>
                        </a:lnSpc>
                      </a:pPr>
                      <a:r>
                        <a:rPr sz="2250" b="1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65"/>
                        </a:lnSpc>
                      </a:pPr>
                      <a:r>
                        <a:rPr sz="2250" b="1" spc="-74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65"/>
                        </a:lnSpc>
                      </a:pPr>
                      <a:r>
                        <a:rPr sz="2250" b="1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65"/>
                        </a:lnSpc>
                      </a:pPr>
                      <a:r>
                        <a:rPr sz="2250" b="1" spc="-74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65"/>
                        </a:lnSpc>
                      </a:pPr>
                      <a:r>
                        <a:rPr sz="2250" b="1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65"/>
                        </a:lnSpc>
                      </a:pPr>
                      <a:r>
                        <a:rPr sz="2250" b="1" spc="-74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65"/>
                        </a:lnSpc>
                      </a:pPr>
                      <a:r>
                        <a:rPr sz="2250" b="1" spc="-445" dirty="0">
                          <a:latin typeface="Arial Narrow"/>
                          <a:cs typeface="Arial Narrow"/>
                        </a:rPr>
                        <a:t>Ratio</a:t>
                      </a:r>
                      <a:r>
                        <a:rPr sz="2250" b="1" spc="-30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b="1" spc="-565" dirty="0">
                          <a:latin typeface="Arial Narrow"/>
                          <a:cs typeface="Arial Narrow"/>
                        </a:rPr>
                        <a:t>Column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250" spc="-665" dirty="0">
                          <a:latin typeface="Symbol"/>
                          <a:cs typeface="Symbol"/>
                        </a:rPr>
                        <a:t></a:t>
                      </a:r>
                      <a:endParaRPr sz="2250">
                        <a:latin typeface="Symbol"/>
                        <a:cs typeface="Symbol"/>
                      </a:endParaRPr>
                    </a:p>
                  </a:txBody>
                  <a:tcPr marL="0" marR="0" marT="133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2600"/>
                        </a:lnSpc>
                      </a:pPr>
                      <a:r>
                        <a:rPr sz="2250" b="1" spc="-425" dirty="0">
                          <a:latin typeface="Arial Narrow"/>
                          <a:cs typeface="Arial Narrow"/>
                        </a:rPr>
                        <a:t>B.V.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2600"/>
                        </a:lnSpc>
                      </a:pPr>
                      <a:r>
                        <a:rPr sz="2250" b="1" spc="-440" dirty="0">
                          <a:latin typeface="Arial Narrow"/>
                          <a:cs typeface="Arial Narrow"/>
                        </a:rPr>
                        <a:t>Const.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b="1" spc="-39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00" b="1" spc="-592" baseline="-5952" dirty="0">
                          <a:latin typeface="Arial Narrow"/>
                          <a:cs typeface="Arial Narrow"/>
                        </a:rPr>
                        <a:t>1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600"/>
                        </a:lnSpc>
                      </a:pPr>
                      <a:r>
                        <a:rPr sz="2250" b="1" spc="-39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00" b="1" spc="-592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b="1" spc="-434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00" b="1" spc="-652" baseline="-5952" dirty="0">
                          <a:latin typeface="Arial Narrow"/>
                          <a:cs typeface="Arial Narrow"/>
                        </a:rPr>
                        <a:t>1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600"/>
                        </a:lnSpc>
                      </a:pPr>
                      <a:r>
                        <a:rPr sz="2250" b="1" spc="-46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b="1" spc="-697" baseline="-5952" dirty="0">
                          <a:latin typeface="Arial Narrow"/>
                          <a:cs typeface="Arial Narrow"/>
                        </a:rPr>
                        <a:t>1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600"/>
                        </a:lnSpc>
                      </a:pPr>
                      <a:r>
                        <a:rPr sz="2250" b="1" spc="-434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00" b="1" spc="-652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600"/>
                        </a:lnSpc>
                      </a:pPr>
                      <a:r>
                        <a:rPr sz="2250" b="1" spc="-46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b="1" spc="-697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600"/>
                        </a:lnSpc>
                      </a:pPr>
                      <a:r>
                        <a:rPr sz="2250" b="1" spc="-434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00" b="1" spc="-652" baseline="-5952" dirty="0">
                          <a:latin typeface="Arial Narrow"/>
                          <a:cs typeface="Arial Narrow"/>
                        </a:rPr>
                        <a:t>3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b="1" spc="-46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b="1" spc="-697" baseline="-5952" dirty="0">
                          <a:latin typeface="Arial Narrow"/>
                          <a:cs typeface="Arial Narrow"/>
                        </a:rPr>
                        <a:t>3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229235" algn="r">
                        <a:lnSpc>
                          <a:spcPts val="2595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5"/>
                        </a:lnSpc>
                      </a:pPr>
                      <a:r>
                        <a:rPr sz="2250" spc="-380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00" spc="-569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595"/>
                        </a:lnSpc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5/3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595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5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250" spc="-4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0" dirty="0">
                          <a:latin typeface="Arial Narrow"/>
                          <a:cs typeface="Arial Narrow"/>
                        </a:rPr>
                        <a:t>1/3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5"/>
                        </a:lnSpc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1/3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5"/>
                        </a:lnSpc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1/6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250" spc="-4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0" dirty="0">
                          <a:latin typeface="Arial Narrow"/>
                          <a:cs typeface="Arial Narrow"/>
                        </a:rPr>
                        <a:t>1/6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5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5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250" spc="-53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535" dirty="0">
                          <a:latin typeface="Arial Narrow"/>
                          <a:cs typeface="Arial Narrow"/>
                        </a:rPr>
                        <a:t>5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180">
                <a:tc>
                  <a:txBody>
                    <a:bodyPr/>
                    <a:lstStyle/>
                    <a:p>
                      <a:pPr marR="229235" algn="r">
                        <a:lnSpc>
                          <a:spcPts val="2600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spc="-380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00" spc="-569" baseline="-5952" dirty="0">
                          <a:latin typeface="Arial Narrow"/>
                          <a:cs typeface="Arial Narrow"/>
                        </a:rPr>
                        <a:t>1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00"/>
                        </a:lnSpc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5/3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00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1/6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250" spc="-4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0" dirty="0">
                          <a:latin typeface="Arial Narrow"/>
                          <a:cs typeface="Arial Narrow"/>
                        </a:rPr>
                        <a:t>1/6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333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250" spc="-4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0" dirty="0">
                          <a:latin typeface="Arial Narrow"/>
                          <a:cs typeface="Arial Narrow"/>
                        </a:rPr>
                        <a:t>1/3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00"/>
                        </a:lnSpc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1/3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00"/>
                        </a:lnSpc>
                      </a:pPr>
                      <a:r>
                        <a:rPr sz="2250" spc="-484" dirty="0">
                          <a:latin typeface="Arial Narrow"/>
                          <a:cs typeface="Arial Narrow"/>
                        </a:rPr>
                        <a:t>10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marR="21209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250" spc="-74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250" spc="-434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spc="-652" baseline="-5952" dirty="0">
                          <a:latin typeface="Arial Narrow"/>
                          <a:cs typeface="Arial Narrow"/>
                        </a:rPr>
                        <a:t>3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7/3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1/3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250" spc="-4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0" dirty="0">
                          <a:latin typeface="Arial Narrow"/>
                          <a:cs typeface="Arial Narrow"/>
                        </a:rPr>
                        <a:t>1/3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250" spc="-4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0" dirty="0">
                          <a:latin typeface="Arial Narrow"/>
                          <a:cs typeface="Arial Narrow"/>
                        </a:rPr>
                        <a:t>1/6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250" spc="-415" dirty="0">
                          <a:latin typeface="Arial Narrow"/>
                          <a:cs typeface="Arial Narrow"/>
                        </a:rPr>
                        <a:t>1/6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250" spc="-53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535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250" spc="-755" dirty="0">
                          <a:latin typeface="Arial Narrow"/>
                          <a:cs typeface="Arial Narrow"/>
                        </a:rPr>
                        <a:t>7</a:t>
                      </a:r>
                      <a:r>
                        <a:rPr sz="2250" spc="-755" dirty="0">
                          <a:latin typeface="Symbol"/>
                          <a:cs typeface="Symbol"/>
                        </a:rPr>
                        <a:t></a:t>
                      </a:r>
                      <a:endParaRPr sz="2250">
                        <a:latin typeface="Symbol"/>
                        <a:cs typeface="Symbol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1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2250" spc="-360" dirty="0">
                          <a:latin typeface="Arial Narrow"/>
                          <a:cs typeface="Arial Narrow"/>
                        </a:rPr>
                        <a:t>Z</a:t>
                      </a:r>
                      <a:r>
                        <a:rPr sz="2100" spc="-540" baseline="-5952" dirty="0">
                          <a:latin typeface="Arial Narrow"/>
                          <a:cs typeface="Arial Narrow"/>
                        </a:rPr>
                        <a:t>j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860">
                        <a:lnSpc>
                          <a:spcPts val="2695"/>
                        </a:lnSpc>
                        <a:spcBef>
                          <a:spcPts val="35"/>
                        </a:spcBef>
                      </a:pPr>
                      <a:r>
                        <a:rPr sz="2250" u="heavy" spc="-57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7m</a:t>
                      </a:r>
                      <a:r>
                        <a:rPr sz="2250" spc="-2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12" baseline="-38271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15" baseline="-3827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u="heavy" spc="-52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4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05104">
                        <a:lnSpc>
                          <a:spcPts val="2695"/>
                        </a:lnSpc>
                        <a:tabLst>
                          <a:tab pos="478790" algn="l"/>
                        </a:tabLst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ts val="2695"/>
                        </a:lnSpc>
                        <a:spcBef>
                          <a:spcPts val="35"/>
                        </a:spcBef>
                      </a:pPr>
                      <a:r>
                        <a:rPr sz="2250" u="heavy" spc="-69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2250" spc="-2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839" baseline="-38271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3375" spc="-419" baseline="-3827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50" u="heavy" spc="-51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171450">
                        <a:lnSpc>
                          <a:spcPts val="2695"/>
                        </a:lnSpc>
                        <a:tabLst>
                          <a:tab pos="421640" algn="l"/>
                        </a:tabLst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15" dirty="0">
                          <a:latin typeface="Arial Narrow"/>
                          <a:cs typeface="Arial Narrow"/>
                        </a:rPr>
                        <a:t>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ts val="2695"/>
                        </a:lnSpc>
                        <a:spcBef>
                          <a:spcPts val="35"/>
                        </a:spcBef>
                      </a:pPr>
                      <a:r>
                        <a:rPr sz="2250" u="heavy" spc="-69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2250" spc="-2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12" baseline="-38271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52" baseline="-3827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u="heavy" spc="-52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52729">
                        <a:lnSpc>
                          <a:spcPts val="2695"/>
                        </a:lnSpc>
                        <a:tabLst>
                          <a:tab pos="493395" algn="l"/>
                        </a:tabLst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15" dirty="0">
                          <a:latin typeface="Arial Narrow"/>
                          <a:cs typeface="Arial Narrow"/>
                        </a:rPr>
                        <a:t>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2695"/>
                        </a:lnSpc>
                        <a:spcBef>
                          <a:spcPts val="204"/>
                        </a:spcBef>
                      </a:pPr>
                      <a:r>
                        <a:rPr sz="2250" u="heavy" spc="-625" dirty="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sz="2250" u="heavy" spc="-62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2250" spc="-2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839" baseline="-38271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3375" spc="-412" baseline="-3827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50" u="heavy" spc="-51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02565">
                        <a:lnSpc>
                          <a:spcPts val="2695"/>
                        </a:lnSpc>
                        <a:tabLst>
                          <a:tab pos="495300" algn="l"/>
                        </a:tabLst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6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2695"/>
                        </a:lnSpc>
                        <a:spcBef>
                          <a:spcPts val="35"/>
                        </a:spcBef>
                      </a:pPr>
                      <a:r>
                        <a:rPr sz="2250" u="heavy" spc="-69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2250" spc="-2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12" baseline="-38271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52" baseline="-3827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u="heavy" spc="-52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23520">
                        <a:lnSpc>
                          <a:spcPts val="2695"/>
                        </a:lnSpc>
                        <a:tabLst>
                          <a:tab pos="464820" algn="l"/>
                        </a:tabLst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6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250" spc="-6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65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2250" spc="-74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8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250" spc="-400" dirty="0">
                          <a:latin typeface="Arial Narrow"/>
                          <a:cs typeface="Arial Narrow"/>
                        </a:rPr>
                        <a:t>Z</a:t>
                      </a:r>
                      <a:r>
                        <a:rPr sz="2100" spc="-600" baseline="-5952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2250" spc="-40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0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2100" spc="-600" baseline="-5952" dirty="0">
                          <a:latin typeface="Arial Narrow"/>
                          <a:cs typeface="Arial Narrow"/>
                        </a:rPr>
                        <a:t>j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95"/>
                        </a:lnSpc>
                      </a:pPr>
                      <a:r>
                        <a:rPr sz="2250" spc="-320" dirty="0">
                          <a:latin typeface="Arial Narrow"/>
                          <a:cs typeface="Arial Narrow"/>
                        </a:rPr>
                        <a:t>-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595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5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1995"/>
                        </a:lnSpc>
                        <a:tabLst>
                          <a:tab pos="409575" algn="l"/>
                        </a:tabLst>
                      </a:pPr>
                      <a:r>
                        <a:rPr sz="2250" u="heavy" spc="-74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u="heavy" spc="-51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159385">
                        <a:lnSpc>
                          <a:spcPts val="2135"/>
                        </a:lnSpc>
                      </a:pPr>
                      <a:r>
                        <a:rPr sz="3375" spc="-697" baseline="-27160" dirty="0"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3375" spc="-135" baseline="-271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spc="-56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375" spc="-697" baseline="-27160" dirty="0">
                          <a:latin typeface="Arial Narrow"/>
                          <a:cs typeface="Arial Narrow"/>
                        </a:rPr>
                        <a:t>6</a:t>
                      </a:r>
                      <a:r>
                        <a:rPr sz="3375" spc="-367" baseline="-271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spc="-665" dirty="0">
                          <a:latin typeface="Symbol"/>
                          <a:cs typeface="Symbol"/>
                        </a:rPr>
                        <a:t></a:t>
                      </a:r>
                      <a:endParaRPr sz="2250">
                        <a:latin typeface="Symbol"/>
                        <a:cs typeface="Symbo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ts val="2695"/>
                        </a:lnSpc>
                        <a:spcBef>
                          <a:spcPts val="30"/>
                        </a:spcBef>
                        <a:tabLst>
                          <a:tab pos="569595" algn="l"/>
                        </a:tabLst>
                      </a:pPr>
                      <a:r>
                        <a:rPr sz="2250" u="heavy" spc="-595" dirty="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sz="2250" u="heavy" spc="-59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2m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u="heavy" spc="-51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50825">
                        <a:lnSpc>
                          <a:spcPts val="2695"/>
                        </a:lnSpc>
                        <a:tabLst>
                          <a:tab pos="457834" algn="l"/>
                        </a:tabLst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3375" spc="-712" baseline="27160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22" baseline="271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spc="-525" dirty="0">
                          <a:latin typeface="Arial Narrow"/>
                          <a:cs typeface="Arial Narrow"/>
                        </a:rPr>
                        <a:t>6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2695"/>
                        </a:lnSpc>
                        <a:spcBef>
                          <a:spcPts val="30"/>
                        </a:spcBef>
                        <a:tabLst>
                          <a:tab pos="497840" algn="l"/>
                        </a:tabLst>
                      </a:pPr>
                      <a:r>
                        <a:rPr sz="2250" u="heavy" spc="-650" dirty="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sz="2250" u="heavy" spc="-65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u="heavy" spc="-51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02565">
                        <a:lnSpc>
                          <a:spcPts val="2695"/>
                        </a:lnSpc>
                      </a:pPr>
                      <a:r>
                        <a:rPr sz="2250" spc="-465" dirty="0">
                          <a:latin typeface="Arial Narrow"/>
                          <a:cs typeface="Arial Narrow"/>
                        </a:rPr>
                        <a:t>6</a:t>
                      </a:r>
                      <a:r>
                        <a:rPr sz="2250" spc="2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839" baseline="2716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3375" spc="-450" baseline="27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50" spc="-52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2695"/>
                        </a:lnSpc>
                        <a:spcBef>
                          <a:spcPts val="30"/>
                        </a:spcBef>
                        <a:tabLst>
                          <a:tab pos="542925" algn="l"/>
                        </a:tabLst>
                      </a:pPr>
                      <a:r>
                        <a:rPr sz="2250" u="heavy" spc="-595" dirty="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sz="2250" u="heavy" spc="-59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5m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u="heavy" spc="-51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23520">
                        <a:lnSpc>
                          <a:spcPts val="2695"/>
                        </a:lnSpc>
                        <a:tabLst>
                          <a:tab pos="431165" algn="l"/>
                        </a:tabLst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6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3375" spc="-712" baseline="27160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22" baseline="271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spc="-52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2250" spc="-6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65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95"/>
                        </a:lnSpc>
                      </a:pPr>
                      <a:r>
                        <a:rPr sz="2250" spc="-51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178596" y="4939802"/>
            <a:ext cx="645160" cy="3060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570230" algn="l"/>
              </a:tabLst>
            </a:pPr>
            <a:r>
              <a:rPr sz="1800" spc="-475" dirty="0">
                <a:latin typeface="Book Antiqua"/>
                <a:cs typeface="Book Antiqua"/>
              </a:rPr>
              <a:t>1</a:t>
            </a:r>
            <a:r>
              <a:rPr sz="1800" dirty="0">
                <a:latin typeface="Book Antiqua"/>
                <a:cs typeface="Book Antiqua"/>
              </a:rPr>
              <a:t>	</a:t>
            </a:r>
            <a:r>
              <a:rPr sz="1800" spc="-475" dirty="0">
                <a:latin typeface="Book Antiqua"/>
                <a:cs typeface="Book Antiqua"/>
              </a:rPr>
              <a:t>3</a:t>
            </a:r>
            <a:endParaRPr sz="18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16467" y="4957093"/>
            <a:ext cx="121920" cy="4559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800" spc="-695" dirty="0">
                <a:latin typeface="Book Antiqua"/>
                <a:cs typeface="Book Antiqua"/>
              </a:rPr>
              <a:t>6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2657" y="4511077"/>
            <a:ext cx="3575685" cy="7251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829435">
              <a:lnSpc>
                <a:spcPts val="2740"/>
              </a:lnSpc>
              <a:spcBef>
                <a:spcPts val="125"/>
              </a:spcBef>
              <a:tabLst>
                <a:tab pos="3188335" algn="l"/>
              </a:tabLst>
            </a:pPr>
            <a:r>
              <a:rPr sz="2800" u="heavy" spc="-69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</a:t>
            </a:r>
            <a:r>
              <a:rPr sz="2800" dirty="0">
                <a:latin typeface="Book Antiqua"/>
                <a:cs typeface="Book Antiqua"/>
              </a:rPr>
              <a:t>	</a:t>
            </a:r>
            <a:r>
              <a:rPr sz="2800" u="heavy" spc="-69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  <a:p>
            <a:pPr marL="50800">
              <a:lnSpc>
                <a:spcPts val="2740"/>
              </a:lnSpc>
              <a:tabLst>
                <a:tab pos="3333750" algn="l"/>
              </a:tabLst>
            </a:pPr>
            <a:r>
              <a:rPr sz="2800" spc="-645" dirty="0">
                <a:latin typeface="Book Antiqua"/>
                <a:cs typeface="Book Antiqua"/>
              </a:rPr>
              <a:t>R</a:t>
            </a:r>
            <a:r>
              <a:rPr sz="2700" spc="-967" baseline="-7716" dirty="0">
                <a:latin typeface="Book Antiqua"/>
                <a:cs typeface="Book Antiqua"/>
              </a:rPr>
              <a:t>3</a:t>
            </a:r>
            <a:r>
              <a:rPr sz="2700" spc="-82" baseline="-7716" dirty="0">
                <a:latin typeface="Book Antiqua"/>
                <a:cs typeface="Book Antiqua"/>
              </a:rPr>
              <a:t> </a:t>
            </a:r>
            <a:r>
              <a:rPr sz="2800" spc="-1275" dirty="0">
                <a:latin typeface="Symbol"/>
                <a:cs typeface="Symbol"/>
              </a:rPr>
              <a:t></a:t>
            </a:r>
            <a:r>
              <a:rPr sz="2800" spc="-290" dirty="0">
                <a:latin typeface="Times New Roman"/>
                <a:cs typeface="Times New Roman"/>
              </a:rPr>
              <a:t> </a:t>
            </a:r>
            <a:r>
              <a:rPr sz="2800" spc="-555" dirty="0">
                <a:latin typeface="Book Antiqua"/>
                <a:cs typeface="Book Antiqua"/>
              </a:rPr>
              <a:t>3R</a:t>
            </a:r>
            <a:r>
              <a:rPr sz="2700" spc="-832" baseline="-7716" dirty="0">
                <a:latin typeface="Book Antiqua"/>
                <a:cs typeface="Book Antiqua"/>
              </a:rPr>
              <a:t>3</a:t>
            </a:r>
            <a:r>
              <a:rPr sz="2800" spc="-555" dirty="0">
                <a:latin typeface="Book Antiqua"/>
                <a:cs typeface="Book Antiqua"/>
              </a:rPr>
              <a:t>;</a:t>
            </a:r>
            <a:r>
              <a:rPr sz="2800" spc="-290" dirty="0">
                <a:latin typeface="Book Antiqua"/>
                <a:cs typeface="Book Antiqua"/>
              </a:rPr>
              <a:t> </a:t>
            </a:r>
            <a:r>
              <a:rPr sz="2800" spc="-645" dirty="0">
                <a:latin typeface="Book Antiqua"/>
                <a:cs typeface="Book Antiqua"/>
              </a:rPr>
              <a:t>R</a:t>
            </a:r>
            <a:r>
              <a:rPr sz="2700" spc="-967" baseline="-7716" dirty="0">
                <a:latin typeface="Book Antiqua"/>
                <a:cs typeface="Book Antiqua"/>
              </a:rPr>
              <a:t>1</a:t>
            </a:r>
            <a:r>
              <a:rPr sz="2700" spc="-82" baseline="-7716" dirty="0">
                <a:latin typeface="Book Antiqua"/>
                <a:cs typeface="Book Antiqua"/>
              </a:rPr>
              <a:t> </a:t>
            </a:r>
            <a:r>
              <a:rPr sz="2800" spc="-1275" dirty="0">
                <a:latin typeface="Symbol"/>
                <a:cs typeface="Symbol"/>
              </a:rPr>
              <a:t></a:t>
            </a:r>
            <a:r>
              <a:rPr sz="2800" spc="-285" dirty="0">
                <a:latin typeface="Times New Roman"/>
                <a:cs typeface="Times New Roman"/>
              </a:rPr>
              <a:t> </a:t>
            </a:r>
            <a:r>
              <a:rPr sz="2800" spc="-885" dirty="0">
                <a:latin typeface="Book Antiqua"/>
                <a:cs typeface="Book Antiqua"/>
              </a:rPr>
              <a:t>R</a:t>
            </a:r>
            <a:r>
              <a:rPr sz="2800" spc="210" dirty="0">
                <a:latin typeface="Book Antiqua"/>
                <a:cs typeface="Book Antiqua"/>
              </a:rPr>
              <a:t> </a:t>
            </a:r>
            <a:r>
              <a:rPr sz="2800" spc="-785" dirty="0">
                <a:latin typeface="Book Antiqua"/>
                <a:cs typeface="Book Antiqua"/>
              </a:rPr>
              <a:t>+</a:t>
            </a:r>
            <a:r>
              <a:rPr sz="2800" spc="-290" dirty="0">
                <a:latin typeface="Book Antiqua"/>
                <a:cs typeface="Book Antiqua"/>
              </a:rPr>
              <a:t> </a:t>
            </a:r>
            <a:r>
              <a:rPr sz="4200" spc="-967" baseline="-27777" dirty="0">
                <a:latin typeface="Book Antiqua"/>
                <a:cs typeface="Book Antiqua"/>
              </a:rPr>
              <a:t>3</a:t>
            </a:r>
            <a:r>
              <a:rPr sz="4200" spc="-434" baseline="-27777" dirty="0">
                <a:latin typeface="Book Antiqua"/>
                <a:cs typeface="Book Antiqua"/>
              </a:rPr>
              <a:t> </a:t>
            </a:r>
            <a:r>
              <a:rPr sz="2800" spc="-885" dirty="0">
                <a:latin typeface="Book Antiqua"/>
                <a:cs typeface="Book Antiqua"/>
              </a:rPr>
              <a:t>R</a:t>
            </a:r>
            <a:r>
              <a:rPr sz="2800" spc="-170" dirty="0">
                <a:latin typeface="Book Antiqua"/>
                <a:cs typeface="Book Antiqua"/>
              </a:rPr>
              <a:t> </a:t>
            </a:r>
            <a:r>
              <a:rPr sz="2800" spc="-325" dirty="0">
                <a:latin typeface="Book Antiqua"/>
                <a:cs typeface="Book Antiqua"/>
              </a:rPr>
              <a:t>,</a:t>
            </a:r>
            <a:r>
              <a:rPr sz="2800" spc="-310" dirty="0">
                <a:latin typeface="Book Antiqua"/>
                <a:cs typeface="Book Antiqua"/>
              </a:rPr>
              <a:t> </a:t>
            </a:r>
            <a:r>
              <a:rPr sz="2800" spc="-645" dirty="0">
                <a:latin typeface="Book Antiqua"/>
                <a:cs typeface="Book Antiqua"/>
              </a:rPr>
              <a:t>R</a:t>
            </a:r>
            <a:r>
              <a:rPr sz="2700" spc="-967" baseline="-7716" dirty="0">
                <a:latin typeface="Book Antiqua"/>
                <a:cs typeface="Book Antiqua"/>
              </a:rPr>
              <a:t>2</a:t>
            </a:r>
            <a:r>
              <a:rPr sz="2700" spc="97" baseline="-7716" dirty="0">
                <a:latin typeface="Book Antiqua"/>
                <a:cs typeface="Book Antiqua"/>
              </a:rPr>
              <a:t> </a:t>
            </a:r>
            <a:r>
              <a:rPr sz="2800" spc="-1275" dirty="0">
                <a:latin typeface="Symbol"/>
                <a:cs typeface="Symbol"/>
              </a:rPr>
              <a:t></a:t>
            </a:r>
            <a:r>
              <a:rPr sz="2800" spc="-275" dirty="0">
                <a:latin typeface="Times New Roman"/>
                <a:cs typeface="Times New Roman"/>
              </a:rPr>
              <a:t> </a:t>
            </a:r>
            <a:r>
              <a:rPr sz="2800" spc="-645" dirty="0">
                <a:latin typeface="Book Antiqua"/>
                <a:cs typeface="Book Antiqua"/>
              </a:rPr>
              <a:t>R</a:t>
            </a:r>
            <a:r>
              <a:rPr sz="2700" spc="-967" baseline="-7716" dirty="0">
                <a:latin typeface="Book Antiqua"/>
                <a:cs typeface="Book Antiqua"/>
              </a:rPr>
              <a:t>2</a:t>
            </a:r>
            <a:r>
              <a:rPr sz="2700" spc="89" baseline="-7716" dirty="0">
                <a:latin typeface="Book Antiqua"/>
                <a:cs typeface="Book Antiqua"/>
              </a:rPr>
              <a:t> </a:t>
            </a:r>
            <a:r>
              <a:rPr sz="2800" spc="-760" dirty="0">
                <a:latin typeface="Symbol"/>
                <a:cs typeface="Symbol"/>
              </a:rPr>
              <a:t>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680" dirty="0">
                <a:latin typeface="Book Antiqua"/>
                <a:cs typeface="Book Antiqua"/>
              </a:rPr>
              <a:t>R</a:t>
            </a:r>
            <a:r>
              <a:rPr sz="2700" spc="-1019" baseline="-7716" dirty="0">
                <a:latin typeface="Book Antiqua"/>
                <a:cs typeface="Book Antiqua"/>
              </a:rPr>
              <a:t>3</a:t>
            </a:r>
            <a:endParaRPr sz="2700" baseline="-7716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3776" y="328488"/>
            <a:ext cx="1094740" cy="323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spc="-265" dirty="0">
                <a:latin typeface="Arial Narrow"/>
                <a:cs typeface="Arial Narrow"/>
              </a:rPr>
              <a:t>Simplex</a:t>
            </a:r>
            <a:r>
              <a:rPr sz="1950" spc="-105" dirty="0">
                <a:latin typeface="Arial Narrow"/>
                <a:cs typeface="Arial Narrow"/>
              </a:rPr>
              <a:t> </a:t>
            </a:r>
            <a:r>
              <a:rPr sz="1850" spc="-245" dirty="0">
                <a:latin typeface="Arial Narrow"/>
                <a:cs typeface="Arial Narrow"/>
              </a:rPr>
              <a:t>Table</a:t>
            </a:r>
            <a:r>
              <a:rPr sz="1850" spc="-90" dirty="0">
                <a:latin typeface="Arial Narrow"/>
                <a:cs typeface="Arial Narrow"/>
              </a:rPr>
              <a:t> </a:t>
            </a:r>
            <a:r>
              <a:rPr sz="1950" spc="-310" dirty="0">
                <a:latin typeface="Arial Narrow"/>
                <a:cs typeface="Arial Narrow"/>
              </a:rPr>
              <a:t>4</a:t>
            </a:r>
            <a:endParaRPr sz="195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63087" y="724869"/>
          <a:ext cx="7195814" cy="2915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5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7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7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3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43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04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64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6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91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880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44170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750" b="1" spc="-33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650" b="1" spc="-494" baseline="-5050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750" spc="-330" dirty="0">
                          <a:latin typeface="Symbol"/>
                          <a:cs typeface="Symbol"/>
                        </a:rPr>
                        <a:t></a:t>
                      </a:r>
                      <a:endParaRPr sz="1750">
                        <a:latin typeface="Symbol"/>
                        <a:cs typeface="Symbol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409" dirty="0">
                          <a:latin typeface="Arial Narrow"/>
                          <a:cs typeface="Arial Narrow"/>
                        </a:rPr>
                        <a:t>M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409" dirty="0">
                          <a:latin typeface="Arial Narrow"/>
                          <a:cs typeface="Arial Narrow"/>
                        </a:rPr>
                        <a:t>M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409" dirty="0">
                          <a:latin typeface="Arial Narrow"/>
                          <a:cs typeface="Arial Narrow"/>
                        </a:rPr>
                        <a:t>M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750" b="1" spc="-254" dirty="0">
                          <a:latin typeface="Arial Narrow"/>
                          <a:cs typeface="Arial Narrow"/>
                        </a:rPr>
                        <a:t>Ratio</a:t>
                      </a:r>
                      <a:r>
                        <a:rPr sz="1750" b="1" spc="-1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50" b="1" spc="-310" dirty="0">
                          <a:latin typeface="Arial Narrow"/>
                          <a:cs typeface="Arial Narrow"/>
                        </a:rPr>
                        <a:t>Column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750" spc="-365" dirty="0">
                          <a:latin typeface="Symbol"/>
                          <a:cs typeface="Symbol"/>
                        </a:rPr>
                        <a:t></a:t>
                      </a:r>
                      <a:endParaRPr sz="1750">
                        <a:latin typeface="Symbol"/>
                        <a:cs typeface="Symbol"/>
                      </a:endParaRPr>
                    </a:p>
                  </a:txBody>
                  <a:tcPr marL="0" marR="0" marT="203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</a:pPr>
                      <a:r>
                        <a:rPr sz="1750" b="1" spc="-20" dirty="0">
                          <a:latin typeface="Arial Narrow"/>
                          <a:cs typeface="Arial Narrow"/>
                        </a:rPr>
                        <a:t>B.V.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</a:pPr>
                      <a:r>
                        <a:rPr sz="1750" b="1" spc="-70" dirty="0">
                          <a:latin typeface="Arial Narrow"/>
                          <a:cs typeface="Arial Narrow"/>
                        </a:rPr>
                        <a:t>Const.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750" b="1" spc="-2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1650" b="1" spc="-37" baseline="-5050" dirty="0">
                          <a:latin typeface="Arial Narrow"/>
                          <a:cs typeface="Arial Narrow"/>
                        </a:rPr>
                        <a:t>1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750" b="1" spc="-2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1650" b="1" spc="-37" baseline="-5050" dirty="0">
                          <a:latin typeface="Arial Narrow"/>
                          <a:cs typeface="Arial Narrow"/>
                        </a:rPr>
                        <a:t>2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750" b="1" spc="-2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650" b="1" spc="-37" baseline="-5050" dirty="0">
                          <a:latin typeface="Arial Narrow"/>
                          <a:cs typeface="Arial Narrow"/>
                        </a:rPr>
                        <a:t>1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750" b="1" spc="-2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650" b="1" spc="-37" baseline="-5050" dirty="0">
                          <a:latin typeface="Arial Narrow"/>
                          <a:cs typeface="Arial Narrow"/>
                        </a:rPr>
                        <a:t>1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750" b="1" spc="-2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650" b="1" spc="-37" baseline="-5050" dirty="0">
                          <a:latin typeface="Arial Narrow"/>
                          <a:cs typeface="Arial Narrow"/>
                        </a:rPr>
                        <a:t>2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750" b="1" spc="-2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650" b="1" spc="-37" baseline="-5050" dirty="0">
                          <a:latin typeface="Arial Narrow"/>
                          <a:cs typeface="Arial Narrow"/>
                        </a:rPr>
                        <a:t>2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750" b="1" spc="-2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650" b="1" spc="-37" baseline="-5050" dirty="0">
                          <a:latin typeface="Arial Narrow"/>
                          <a:cs typeface="Arial Narrow"/>
                        </a:rPr>
                        <a:t>3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750" b="1" spc="-2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650" b="1" spc="-37" baseline="-5050" dirty="0">
                          <a:latin typeface="Arial Narrow"/>
                          <a:cs typeface="Arial Narrow"/>
                        </a:rPr>
                        <a:t>3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010"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1650" spc="-37" baseline="-5050" dirty="0">
                          <a:latin typeface="Arial Narrow"/>
                          <a:cs typeface="Arial Narrow"/>
                        </a:rPr>
                        <a:t>2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750" spc="-2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290" dirty="0">
                          <a:latin typeface="Arial Narrow"/>
                          <a:cs typeface="Arial Narrow"/>
                        </a:rPr>
                        <a:t>1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1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1650" spc="-37" baseline="-5050" dirty="0">
                          <a:latin typeface="Arial Narrow"/>
                          <a:cs typeface="Arial Narrow"/>
                        </a:rPr>
                        <a:t>1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1/2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750" spc="-2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20" dirty="0">
                          <a:latin typeface="Arial Narrow"/>
                          <a:cs typeface="Arial Narrow"/>
                        </a:rPr>
                        <a:t>1/4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28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1/4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1/2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750" spc="-2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20" dirty="0">
                          <a:latin typeface="Arial Narrow"/>
                          <a:cs typeface="Arial Narrow"/>
                        </a:rPr>
                        <a:t>1/2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28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185"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095"/>
                        </a:lnSpc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650" spc="-37" baseline="-5050" dirty="0">
                          <a:latin typeface="Arial Narrow"/>
                          <a:cs typeface="Arial Narrow"/>
                        </a:rPr>
                        <a:t>1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7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750" spc="-2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290" dirty="0">
                          <a:latin typeface="Arial Narrow"/>
                          <a:cs typeface="Arial Narrow"/>
                        </a:rPr>
                        <a:t>1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750" spc="-2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20" dirty="0">
                          <a:latin typeface="Arial Narrow"/>
                          <a:cs typeface="Arial Narrow"/>
                        </a:rPr>
                        <a:t>1/2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095"/>
                        </a:lnSpc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1/2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750" spc="-2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290" dirty="0">
                          <a:latin typeface="Arial Narrow"/>
                          <a:cs typeface="Arial Narrow"/>
                        </a:rPr>
                        <a:t>3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95"/>
                        </a:lnSpc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Z</a:t>
                      </a:r>
                      <a:r>
                        <a:rPr sz="1650" spc="-37" baseline="-5050" dirty="0">
                          <a:latin typeface="Arial Narrow"/>
                          <a:cs typeface="Arial Narrow"/>
                        </a:rPr>
                        <a:t>j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25" dirty="0">
                          <a:latin typeface="Arial Narrow"/>
                          <a:cs typeface="Arial Narrow"/>
                        </a:rPr>
                        <a:t>9.5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9240" marR="297815" algn="ctr">
                        <a:lnSpc>
                          <a:spcPts val="2060"/>
                        </a:lnSpc>
                        <a:spcBef>
                          <a:spcPts val="225"/>
                        </a:spcBef>
                      </a:pPr>
                      <a:r>
                        <a:rPr sz="1750" u="heavy" spc="-290" dirty="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sz="1750" u="heavy" spc="-2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1750" spc="-50" dirty="0">
                          <a:latin typeface="Arial Narrow"/>
                          <a:cs typeface="Arial Narrow"/>
                        </a:rPr>
                        <a:t> 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85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940" algn="ctr">
                        <a:lnSpc>
                          <a:spcPts val="2050"/>
                        </a:lnSpc>
                      </a:pPr>
                      <a:r>
                        <a:rPr sz="1750" u="heavy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3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  <a:p>
                      <a:pPr marR="27940" algn="ctr">
                        <a:lnSpc>
                          <a:spcPts val="2080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285" marR="152400" algn="ctr">
                        <a:lnSpc>
                          <a:spcPts val="2060"/>
                        </a:lnSpc>
                        <a:spcBef>
                          <a:spcPts val="225"/>
                        </a:spcBef>
                      </a:pPr>
                      <a:r>
                        <a:rPr sz="1750" u="heavy" spc="-290" dirty="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sz="1750" u="heavy" spc="-2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750" spc="-50" dirty="0">
                          <a:latin typeface="Arial Narrow"/>
                          <a:cs typeface="Arial Narrow"/>
                        </a:rPr>
                        <a:t> 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285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 algn="ctr">
                        <a:lnSpc>
                          <a:spcPts val="2050"/>
                        </a:lnSpc>
                      </a:pPr>
                      <a:r>
                        <a:rPr sz="1750" u="heavy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  <a:p>
                      <a:pPr marR="30480" algn="ctr">
                        <a:lnSpc>
                          <a:spcPts val="2080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8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750" spc="-10" dirty="0">
                          <a:latin typeface="Arial Narrow"/>
                          <a:cs typeface="Arial Narrow"/>
                        </a:rPr>
                        <a:t>Z</a:t>
                      </a:r>
                      <a:r>
                        <a:rPr sz="1650" spc="-15" baseline="-5050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1750" spc="-1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1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1650" spc="-15" baseline="-5050" dirty="0">
                          <a:latin typeface="Arial Narrow"/>
                          <a:cs typeface="Arial Narrow"/>
                        </a:rPr>
                        <a:t>j</a:t>
                      </a:r>
                      <a:endParaRPr sz="1650" baseline="-5050">
                        <a:latin typeface="Arial Narrow"/>
                        <a:cs typeface="Arial Narrow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-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5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750" spc="-3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350" dirty="0">
                          <a:latin typeface="Arial Narrow"/>
                          <a:cs typeface="Arial Narrow"/>
                        </a:rPr>
                        <a:t>m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0" marR="300355" algn="ctr">
                        <a:lnSpc>
                          <a:spcPts val="2060"/>
                        </a:lnSpc>
                        <a:spcBef>
                          <a:spcPts val="100"/>
                        </a:spcBef>
                      </a:pPr>
                      <a:r>
                        <a:rPr sz="2625" spc="-434" baseline="-3809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u="heavy" spc="-2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1750" spc="-50" dirty="0">
                          <a:latin typeface="Arial Narrow"/>
                          <a:cs typeface="Arial Narrow"/>
                        </a:rPr>
                        <a:t> 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127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7320" algn="r">
                        <a:lnSpc>
                          <a:spcPts val="1050"/>
                        </a:lnSpc>
                        <a:spcBef>
                          <a:spcPts val="1195"/>
                        </a:spcBef>
                      </a:pPr>
                      <a:r>
                        <a:rPr sz="1750" spc="-32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32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750" spc="4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625" u="heavy" spc="-75" baseline="3809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3</a:t>
                      </a:r>
                      <a:endParaRPr sz="2625" baseline="38095">
                        <a:latin typeface="Arial Narrow"/>
                        <a:cs typeface="Arial Narrow"/>
                      </a:endParaRPr>
                    </a:p>
                    <a:p>
                      <a:pPr marR="149860" algn="r">
                        <a:lnSpc>
                          <a:spcPts val="1050"/>
                        </a:lnSpc>
                      </a:pPr>
                      <a:r>
                        <a:rPr sz="1750" spc="-295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2625" spc="-442" baseline="-26984" dirty="0">
                          <a:latin typeface="Arial Narrow"/>
                          <a:cs typeface="Arial Narrow"/>
                        </a:rPr>
                        <a:t>4</a:t>
                      </a:r>
                      <a:endParaRPr sz="2625" baseline="-26984">
                        <a:latin typeface="Arial Narrow"/>
                        <a:cs typeface="Arial Narrow"/>
                      </a:endParaRPr>
                    </a:p>
                  </a:txBody>
                  <a:tcPr marL="0" marR="0" marT="1517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285" marR="152400" algn="ctr">
                        <a:lnSpc>
                          <a:spcPts val="2060"/>
                        </a:lnSpc>
                        <a:spcBef>
                          <a:spcPts val="100"/>
                        </a:spcBef>
                      </a:pPr>
                      <a:r>
                        <a:rPr sz="2625" spc="-434" baseline="-3809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u="heavy" spc="-2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750" spc="-50" dirty="0">
                          <a:latin typeface="Arial Narrow"/>
                          <a:cs typeface="Arial Narrow"/>
                        </a:rPr>
                        <a:t> 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127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ts val="1480"/>
                        </a:lnSpc>
                        <a:spcBef>
                          <a:spcPts val="1195"/>
                        </a:spcBef>
                      </a:pPr>
                      <a:r>
                        <a:rPr sz="1750" spc="-32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750" spc="-32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750" spc="-1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750" spc="-254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1750" spc="-1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625" u="heavy" spc="-75" baseline="3809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625" baseline="38095">
                        <a:latin typeface="Arial Narrow"/>
                        <a:cs typeface="Arial Narrow"/>
                      </a:endParaRPr>
                    </a:p>
                    <a:p>
                      <a:pPr marR="67945" algn="r">
                        <a:lnSpc>
                          <a:spcPts val="1480"/>
                        </a:lnSpc>
                      </a:pPr>
                      <a:r>
                        <a:rPr sz="17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750">
                        <a:latin typeface="Arial Narrow"/>
                        <a:cs typeface="Arial Narrow"/>
                      </a:endParaRPr>
                    </a:p>
                  </a:txBody>
                  <a:tcPr marL="0" marR="0" marT="1517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798263" y="3674921"/>
            <a:ext cx="7957820" cy="767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13100"/>
              </a:lnSpc>
              <a:spcBef>
                <a:spcPts val="95"/>
              </a:spcBef>
            </a:pPr>
            <a:r>
              <a:rPr sz="2150" spc="-280" dirty="0">
                <a:latin typeface="Book Antiqua"/>
                <a:cs typeface="Book Antiqua"/>
              </a:rPr>
              <a:t>Since,</a:t>
            </a:r>
            <a:r>
              <a:rPr sz="2150" spc="30" dirty="0">
                <a:latin typeface="Book Antiqua"/>
                <a:cs typeface="Book Antiqua"/>
              </a:rPr>
              <a:t> </a:t>
            </a:r>
            <a:r>
              <a:rPr sz="2150" spc="-250" dirty="0">
                <a:latin typeface="Book Antiqua"/>
                <a:cs typeface="Book Antiqua"/>
              </a:rPr>
              <a:t>all</a:t>
            </a:r>
            <a:r>
              <a:rPr sz="2150" spc="50" dirty="0">
                <a:latin typeface="Book Antiqua"/>
                <a:cs typeface="Book Antiqua"/>
              </a:rPr>
              <a:t> </a:t>
            </a:r>
            <a:r>
              <a:rPr sz="2150" spc="-305" dirty="0">
                <a:latin typeface="Book Antiqua"/>
                <a:cs typeface="Book Antiqua"/>
              </a:rPr>
              <a:t>the</a:t>
            </a:r>
            <a:r>
              <a:rPr sz="2150" spc="40" dirty="0">
                <a:latin typeface="Book Antiqua"/>
                <a:cs typeface="Book Antiqua"/>
              </a:rPr>
              <a:t> </a:t>
            </a:r>
            <a:r>
              <a:rPr sz="2150" spc="-310" dirty="0">
                <a:latin typeface="Book Antiqua"/>
                <a:cs typeface="Book Antiqua"/>
              </a:rPr>
              <a:t>values</a:t>
            </a:r>
            <a:r>
              <a:rPr sz="2150" spc="30" dirty="0">
                <a:latin typeface="Book Antiqua"/>
                <a:cs typeface="Book Antiqua"/>
              </a:rPr>
              <a:t> </a:t>
            </a:r>
            <a:r>
              <a:rPr sz="2150" spc="-295" dirty="0">
                <a:latin typeface="Book Antiqua"/>
                <a:cs typeface="Book Antiqua"/>
              </a:rPr>
              <a:t>of</a:t>
            </a:r>
            <a:r>
              <a:rPr sz="2150" spc="35" dirty="0">
                <a:latin typeface="Book Antiqua"/>
                <a:cs typeface="Book Antiqua"/>
              </a:rPr>
              <a:t> </a:t>
            </a:r>
            <a:r>
              <a:rPr sz="2150" spc="-215" dirty="0">
                <a:latin typeface="Book Antiqua"/>
                <a:cs typeface="Book Antiqua"/>
              </a:rPr>
              <a:t>Z</a:t>
            </a:r>
            <a:r>
              <a:rPr sz="2100" spc="-322" baseline="-7936" dirty="0">
                <a:latin typeface="Book Antiqua"/>
                <a:cs typeface="Book Antiqua"/>
              </a:rPr>
              <a:t>j</a:t>
            </a:r>
            <a:r>
              <a:rPr sz="2100" spc="307" baseline="-7936" dirty="0">
                <a:latin typeface="Book Antiqua"/>
                <a:cs typeface="Book Antiqua"/>
              </a:rPr>
              <a:t> </a:t>
            </a:r>
            <a:r>
              <a:rPr sz="2150" spc="-355" dirty="0">
                <a:latin typeface="Symbol"/>
                <a:cs typeface="Symbol"/>
              </a:rPr>
              <a:t></a:t>
            </a:r>
            <a:r>
              <a:rPr sz="2150" spc="50" dirty="0">
                <a:latin typeface="Times New Roman"/>
                <a:cs typeface="Times New Roman"/>
              </a:rPr>
              <a:t> </a:t>
            </a:r>
            <a:r>
              <a:rPr sz="2150" spc="-285" dirty="0">
                <a:latin typeface="Book Antiqua"/>
                <a:cs typeface="Book Antiqua"/>
              </a:rPr>
              <a:t>C</a:t>
            </a:r>
            <a:r>
              <a:rPr sz="2100" spc="-427" baseline="-7936" dirty="0">
                <a:latin typeface="Book Antiqua"/>
                <a:cs typeface="Book Antiqua"/>
              </a:rPr>
              <a:t>j</a:t>
            </a:r>
            <a:r>
              <a:rPr sz="2100" spc="120" baseline="-7936" dirty="0">
                <a:latin typeface="Book Antiqua"/>
                <a:cs typeface="Book Antiqua"/>
              </a:rPr>
              <a:t>  </a:t>
            </a:r>
            <a:r>
              <a:rPr sz="2150" spc="-305" dirty="0">
                <a:latin typeface="Book Antiqua"/>
                <a:cs typeface="Book Antiqua"/>
              </a:rPr>
              <a:t>are</a:t>
            </a:r>
            <a:r>
              <a:rPr sz="2150" spc="30" dirty="0">
                <a:latin typeface="Book Antiqua"/>
                <a:cs typeface="Book Antiqua"/>
              </a:rPr>
              <a:t> </a:t>
            </a:r>
            <a:r>
              <a:rPr sz="2150" spc="-280" dirty="0">
                <a:latin typeface="Book Antiqua"/>
                <a:cs typeface="Book Antiqua"/>
              </a:rPr>
              <a:t>in</a:t>
            </a:r>
            <a:r>
              <a:rPr sz="2150" spc="35" dirty="0">
                <a:latin typeface="Book Antiqua"/>
                <a:cs typeface="Book Antiqua"/>
              </a:rPr>
              <a:t> </a:t>
            </a:r>
            <a:r>
              <a:rPr sz="2150" spc="-315" dirty="0">
                <a:latin typeface="Book Antiqua"/>
                <a:cs typeface="Book Antiqua"/>
              </a:rPr>
              <a:t>zero</a:t>
            </a:r>
            <a:r>
              <a:rPr sz="2150" spc="55" dirty="0">
                <a:latin typeface="Book Antiqua"/>
                <a:cs typeface="Book Antiqua"/>
              </a:rPr>
              <a:t> </a:t>
            </a:r>
            <a:r>
              <a:rPr sz="2150" spc="-315" dirty="0">
                <a:latin typeface="Book Antiqua"/>
                <a:cs typeface="Book Antiqua"/>
              </a:rPr>
              <a:t>or</a:t>
            </a:r>
            <a:r>
              <a:rPr sz="2150" spc="35" dirty="0">
                <a:latin typeface="Book Antiqua"/>
                <a:cs typeface="Book Antiqua"/>
              </a:rPr>
              <a:t> </a:t>
            </a:r>
            <a:r>
              <a:rPr sz="2150" spc="-305" dirty="0">
                <a:latin typeface="Book Antiqua"/>
                <a:cs typeface="Book Antiqua"/>
              </a:rPr>
              <a:t>negative</a:t>
            </a:r>
            <a:r>
              <a:rPr sz="2150" spc="40" dirty="0">
                <a:latin typeface="Book Antiqua"/>
                <a:cs typeface="Book Antiqua"/>
              </a:rPr>
              <a:t> </a:t>
            </a:r>
            <a:r>
              <a:rPr sz="2150" spc="-215" dirty="0">
                <a:latin typeface="Book Antiqua"/>
                <a:cs typeface="Book Antiqua"/>
              </a:rPr>
              <a:t>(i.e.</a:t>
            </a:r>
            <a:r>
              <a:rPr sz="2150" spc="30" dirty="0">
                <a:latin typeface="Book Antiqua"/>
                <a:cs typeface="Book Antiqua"/>
              </a:rPr>
              <a:t> </a:t>
            </a:r>
            <a:r>
              <a:rPr sz="2150" spc="-260" dirty="0">
                <a:latin typeface="Book Antiqua"/>
                <a:cs typeface="Book Antiqua"/>
              </a:rPr>
              <a:t>Z</a:t>
            </a:r>
            <a:r>
              <a:rPr sz="2100" spc="-390" baseline="-7936" dirty="0">
                <a:latin typeface="Book Antiqua"/>
                <a:cs typeface="Book Antiqua"/>
              </a:rPr>
              <a:t>j</a:t>
            </a:r>
            <a:r>
              <a:rPr sz="2100" spc="307" baseline="-7936" dirty="0">
                <a:latin typeface="Book Antiqua"/>
                <a:cs typeface="Book Antiqua"/>
              </a:rPr>
              <a:t> </a:t>
            </a:r>
            <a:r>
              <a:rPr sz="2150" spc="-355" dirty="0">
                <a:latin typeface="Symbol"/>
                <a:cs typeface="Symbol"/>
              </a:rPr>
              <a:t></a:t>
            </a:r>
            <a:r>
              <a:rPr sz="2150" spc="50" dirty="0">
                <a:latin typeface="Times New Roman"/>
                <a:cs typeface="Times New Roman"/>
              </a:rPr>
              <a:t> </a:t>
            </a:r>
            <a:r>
              <a:rPr sz="2150" spc="-285" dirty="0">
                <a:latin typeface="Book Antiqua"/>
                <a:cs typeface="Book Antiqua"/>
              </a:rPr>
              <a:t>C</a:t>
            </a:r>
            <a:r>
              <a:rPr sz="2100" spc="-427" baseline="-7936" dirty="0">
                <a:latin typeface="Book Antiqua"/>
                <a:cs typeface="Book Antiqua"/>
              </a:rPr>
              <a:t>j</a:t>
            </a:r>
            <a:r>
              <a:rPr sz="2100" spc="307" baseline="-7936" dirty="0">
                <a:latin typeface="Book Antiqua"/>
                <a:cs typeface="Book Antiqua"/>
              </a:rPr>
              <a:t> </a:t>
            </a:r>
            <a:r>
              <a:rPr sz="2150" spc="-355" dirty="0">
                <a:latin typeface="Symbol"/>
                <a:cs typeface="Symbol"/>
              </a:rPr>
              <a:t></a:t>
            </a:r>
            <a:r>
              <a:rPr sz="2150" spc="45" dirty="0">
                <a:latin typeface="Times New Roman"/>
                <a:cs typeface="Times New Roman"/>
              </a:rPr>
              <a:t> </a:t>
            </a:r>
            <a:r>
              <a:rPr sz="2150" spc="-245" dirty="0">
                <a:latin typeface="Book Antiqua"/>
                <a:cs typeface="Book Antiqua"/>
              </a:rPr>
              <a:t>0).</a:t>
            </a:r>
            <a:r>
              <a:rPr sz="2150" spc="40" dirty="0">
                <a:latin typeface="Book Antiqua"/>
                <a:cs typeface="Book Antiqua"/>
              </a:rPr>
              <a:t> </a:t>
            </a:r>
            <a:r>
              <a:rPr sz="2150" spc="-225" dirty="0">
                <a:latin typeface="Book Antiqua"/>
                <a:cs typeface="Book Antiqua"/>
              </a:rPr>
              <a:t>It</a:t>
            </a:r>
            <a:r>
              <a:rPr sz="2150" spc="30" dirty="0">
                <a:latin typeface="Book Antiqua"/>
                <a:cs typeface="Book Antiqua"/>
              </a:rPr>
              <a:t> </a:t>
            </a:r>
            <a:r>
              <a:rPr sz="2150" spc="-375" dirty="0">
                <a:latin typeface="Book Antiqua"/>
                <a:cs typeface="Book Antiqua"/>
              </a:rPr>
              <a:t>means</a:t>
            </a:r>
            <a:r>
              <a:rPr sz="2150" spc="30" dirty="0">
                <a:latin typeface="Book Antiqua"/>
                <a:cs typeface="Book Antiqua"/>
              </a:rPr>
              <a:t> </a:t>
            </a:r>
            <a:r>
              <a:rPr sz="2150" spc="-395" dirty="0">
                <a:latin typeface="Book Antiqua"/>
                <a:cs typeface="Book Antiqua"/>
              </a:rPr>
              <a:t>optimum</a:t>
            </a:r>
            <a:r>
              <a:rPr sz="2150" spc="-275" dirty="0">
                <a:latin typeface="Book Antiqua"/>
                <a:cs typeface="Book Antiqua"/>
              </a:rPr>
              <a:t> feasible</a:t>
            </a:r>
            <a:r>
              <a:rPr sz="2150" spc="-125" dirty="0">
                <a:latin typeface="Book Antiqua"/>
                <a:cs typeface="Book Antiqua"/>
              </a:rPr>
              <a:t> </a:t>
            </a:r>
            <a:r>
              <a:rPr sz="2150" spc="-290" dirty="0">
                <a:latin typeface="Book Antiqua"/>
                <a:cs typeface="Book Antiqua"/>
              </a:rPr>
              <a:t>solutions</a:t>
            </a:r>
            <a:r>
              <a:rPr sz="2150" spc="-125" dirty="0">
                <a:latin typeface="Book Antiqua"/>
                <a:cs typeface="Book Antiqua"/>
              </a:rPr>
              <a:t> </a:t>
            </a:r>
            <a:r>
              <a:rPr sz="2150" spc="-330" dirty="0">
                <a:latin typeface="Book Antiqua"/>
                <a:cs typeface="Book Antiqua"/>
              </a:rPr>
              <a:t>has</a:t>
            </a:r>
            <a:r>
              <a:rPr sz="2150" spc="-145" dirty="0">
                <a:latin typeface="Book Antiqua"/>
                <a:cs typeface="Book Antiqua"/>
              </a:rPr>
              <a:t> </a:t>
            </a:r>
            <a:r>
              <a:rPr sz="2150" spc="-340" dirty="0">
                <a:latin typeface="Book Antiqua"/>
                <a:cs typeface="Book Antiqua"/>
              </a:rPr>
              <a:t>been</a:t>
            </a:r>
            <a:r>
              <a:rPr sz="2150" spc="-140" dirty="0">
                <a:latin typeface="Book Antiqua"/>
                <a:cs typeface="Book Antiqua"/>
              </a:rPr>
              <a:t> </a:t>
            </a:r>
            <a:r>
              <a:rPr sz="2150" spc="-300" dirty="0">
                <a:latin typeface="Book Antiqua"/>
                <a:cs typeface="Book Antiqua"/>
              </a:rPr>
              <a:t>obtained.</a:t>
            </a:r>
            <a:r>
              <a:rPr sz="2150" spc="-140" dirty="0">
                <a:latin typeface="Book Antiqua"/>
                <a:cs typeface="Book Antiqua"/>
              </a:rPr>
              <a:t> </a:t>
            </a:r>
            <a:r>
              <a:rPr sz="2150" spc="-360" dirty="0">
                <a:latin typeface="Book Antiqua"/>
                <a:cs typeface="Book Antiqua"/>
              </a:rPr>
              <a:t>The</a:t>
            </a:r>
            <a:r>
              <a:rPr sz="2150" spc="-135" dirty="0">
                <a:latin typeface="Book Antiqua"/>
                <a:cs typeface="Book Antiqua"/>
              </a:rPr>
              <a:t> </a:t>
            </a:r>
            <a:r>
              <a:rPr sz="2150" spc="-310" dirty="0">
                <a:latin typeface="Book Antiqua"/>
                <a:cs typeface="Book Antiqua"/>
              </a:rPr>
              <a:t>required</a:t>
            </a:r>
            <a:r>
              <a:rPr sz="2150" spc="-130" dirty="0">
                <a:latin typeface="Book Antiqua"/>
                <a:cs typeface="Book Antiqua"/>
              </a:rPr>
              <a:t> </a:t>
            </a:r>
            <a:r>
              <a:rPr sz="2150" spc="-335" dirty="0">
                <a:latin typeface="Book Antiqua"/>
                <a:cs typeface="Book Antiqua"/>
              </a:rPr>
              <a:t>answers</a:t>
            </a:r>
            <a:r>
              <a:rPr sz="2150" spc="-145" dirty="0">
                <a:latin typeface="Book Antiqua"/>
                <a:cs typeface="Book Antiqua"/>
              </a:rPr>
              <a:t> </a:t>
            </a:r>
            <a:r>
              <a:rPr sz="2150" spc="-280" dirty="0">
                <a:latin typeface="Book Antiqua"/>
                <a:cs typeface="Book Antiqua"/>
              </a:rPr>
              <a:t>for</a:t>
            </a:r>
            <a:r>
              <a:rPr sz="2150" spc="-125" dirty="0">
                <a:latin typeface="Book Antiqua"/>
                <a:cs typeface="Book Antiqua"/>
              </a:rPr>
              <a:t> </a:t>
            </a:r>
            <a:r>
              <a:rPr sz="2150" spc="-305" dirty="0">
                <a:latin typeface="Book Antiqua"/>
                <a:cs typeface="Book Antiqua"/>
              </a:rPr>
              <a:t>the</a:t>
            </a:r>
            <a:r>
              <a:rPr sz="2150" spc="-130" dirty="0">
                <a:latin typeface="Book Antiqua"/>
                <a:cs typeface="Book Antiqua"/>
              </a:rPr>
              <a:t> </a:t>
            </a:r>
            <a:r>
              <a:rPr sz="2150" spc="-290" dirty="0">
                <a:latin typeface="Book Antiqua"/>
                <a:cs typeface="Book Antiqua"/>
              </a:rPr>
              <a:t>variables</a:t>
            </a:r>
            <a:r>
              <a:rPr sz="2150" spc="-120" dirty="0">
                <a:latin typeface="Book Antiqua"/>
                <a:cs typeface="Book Antiqua"/>
              </a:rPr>
              <a:t> </a:t>
            </a:r>
            <a:r>
              <a:rPr sz="2150" spc="-285" dirty="0">
                <a:latin typeface="Book Antiqua"/>
                <a:cs typeface="Book Antiqua"/>
              </a:rPr>
              <a:t>are:</a:t>
            </a:r>
            <a:endParaRPr sz="215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28168" y="4524259"/>
            <a:ext cx="120014" cy="3556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50" u="heavy" spc="-38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</a:t>
            </a:r>
            <a:endParaRPr sz="215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1370" y="4729477"/>
            <a:ext cx="2719070" cy="3556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150" spc="-220" dirty="0">
                <a:latin typeface="Book Antiqua"/>
                <a:cs typeface="Book Antiqua"/>
              </a:rPr>
              <a:t>z</a:t>
            </a:r>
            <a:r>
              <a:rPr sz="2100" spc="-330" baseline="-7936" dirty="0">
                <a:latin typeface="Book Antiqua"/>
                <a:cs typeface="Book Antiqua"/>
              </a:rPr>
              <a:t>j</a:t>
            </a:r>
            <a:r>
              <a:rPr sz="2100" spc="44" baseline="-7936" dirty="0">
                <a:latin typeface="Book Antiqua"/>
                <a:cs typeface="Book Antiqua"/>
              </a:rPr>
              <a:t> </a:t>
            </a:r>
            <a:r>
              <a:rPr sz="2150" spc="-405" dirty="0">
                <a:latin typeface="Book Antiqua"/>
                <a:cs typeface="Book Antiqua"/>
              </a:rPr>
              <a:t>=</a:t>
            </a:r>
            <a:r>
              <a:rPr sz="2150" spc="-125" dirty="0">
                <a:latin typeface="Book Antiqua"/>
                <a:cs typeface="Book Antiqua"/>
              </a:rPr>
              <a:t> </a:t>
            </a:r>
            <a:r>
              <a:rPr sz="2150" spc="-254" dirty="0">
                <a:latin typeface="Book Antiqua"/>
                <a:cs typeface="Book Antiqua"/>
              </a:rPr>
              <a:t>9.5,</a:t>
            </a:r>
            <a:r>
              <a:rPr sz="2150" spc="-135" dirty="0">
                <a:latin typeface="Book Antiqua"/>
                <a:cs typeface="Book Antiqua"/>
              </a:rPr>
              <a:t> </a:t>
            </a:r>
            <a:r>
              <a:rPr sz="2150" spc="-320" dirty="0">
                <a:latin typeface="Book Antiqua"/>
                <a:cs typeface="Book Antiqua"/>
              </a:rPr>
              <a:t>X</a:t>
            </a:r>
            <a:r>
              <a:rPr sz="2100" spc="-480" baseline="-7936" dirty="0">
                <a:latin typeface="Book Antiqua"/>
                <a:cs typeface="Book Antiqua"/>
              </a:rPr>
              <a:t>2</a:t>
            </a:r>
            <a:r>
              <a:rPr sz="2100" spc="60" baseline="-7936" dirty="0">
                <a:latin typeface="Book Antiqua"/>
                <a:cs typeface="Book Antiqua"/>
              </a:rPr>
              <a:t> </a:t>
            </a:r>
            <a:r>
              <a:rPr sz="2150" spc="-405" dirty="0">
                <a:latin typeface="Book Antiqua"/>
                <a:cs typeface="Book Antiqua"/>
              </a:rPr>
              <a:t>=</a:t>
            </a:r>
            <a:r>
              <a:rPr sz="2150" spc="-125" dirty="0">
                <a:latin typeface="Book Antiqua"/>
                <a:cs typeface="Book Antiqua"/>
              </a:rPr>
              <a:t> </a:t>
            </a:r>
            <a:r>
              <a:rPr sz="2150" spc="-250" dirty="0">
                <a:latin typeface="Book Antiqua"/>
                <a:cs typeface="Book Antiqua"/>
              </a:rPr>
              <a:t>4,</a:t>
            </a:r>
            <a:r>
              <a:rPr sz="2150" spc="-150" dirty="0">
                <a:latin typeface="Book Antiqua"/>
                <a:cs typeface="Book Antiqua"/>
              </a:rPr>
              <a:t> </a:t>
            </a:r>
            <a:r>
              <a:rPr sz="2150" spc="-275" dirty="0">
                <a:latin typeface="Book Antiqua"/>
                <a:cs typeface="Book Antiqua"/>
              </a:rPr>
              <a:t>x</a:t>
            </a:r>
            <a:r>
              <a:rPr sz="2100" spc="-412" baseline="-7936" dirty="0">
                <a:latin typeface="Book Antiqua"/>
                <a:cs typeface="Book Antiqua"/>
              </a:rPr>
              <a:t>1</a:t>
            </a:r>
            <a:r>
              <a:rPr sz="2100" spc="60" baseline="-7936" dirty="0">
                <a:latin typeface="Book Antiqua"/>
                <a:cs typeface="Book Antiqua"/>
              </a:rPr>
              <a:t> </a:t>
            </a:r>
            <a:r>
              <a:rPr sz="2150" spc="-405" dirty="0">
                <a:latin typeface="Book Antiqua"/>
                <a:cs typeface="Book Antiqua"/>
              </a:rPr>
              <a:t>=</a:t>
            </a:r>
            <a:r>
              <a:rPr sz="2150" spc="-125" dirty="0">
                <a:latin typeface="Book Antiqua"/>
                <a:cs typeface="Book Antiqua"/>
              </a:rPr>
              <a:t> </a:t>
            </a:r>
            <a:r>
              <a:rPr sz="3225" spc="-502" baseline="-27131" dirty="0">
                <a:latin typeface="Book Antiqua"/>
                <a:cs typeface="Book Antiqua"/>
              </a:rPr>
              <a:t>2</a:t>
            </a:r>
            <a:r>
              <a:rPr sz="3225" spc="-195" baseline="-27131" dirty="0">
                <a:latin typeface="Book Antiqua"/>
                <a:cs typeface="Book Antiqua"/>
              </a:rPr>
              <a:t> </a:t>
            </a:r>
            <a:r>
              <a:rPr sz="2150" spc="-370" dirty="0">
                <a:latin typeface="Book Antiqua"/>
                <a:cs typeface="Book Antiqua"/>
              </a:rPr>
              <a:t>and</a:t>
            </a:r>
            <a:r>
              <a:rPr sz="2150" spc="-140" dirty="0">
                <a:latin typeface="Book Antiqua"/>
                <a:cs typeface="Book Antiqua"/>
              </a:rPr>
              <a:t> </a:t>
            </a:r>
            <a:r>
              <a:rPr sz="2150" spc="-280" dirty="0">
                <a:latin typeface="Book Antiqua"/>
                <a:cs typeface="Book Antiqua"/>
              </a:rPr>
              <a:t>S</a:t>
            </a:r>
            <a:r>
              <a:rPr sz="2100" spc="-419" baseline="-7936" dirty="0">
                <a:latin typeface="Book Antiqua"/>
                <a:cs typeface="Book Antiqua"/>
              </a:rPr>
              <a:t>1</a:t>
            </a:r>
            <a:r>
              <a:rPr sz="2100" spc="60" baseline="-7936" dirty="0">
                <a:latin typeface="Book Antiqua"/>
                <a:cs typeface="Book Antiqua"/>
              </a:rPr>
              <a:t> </a:t>
            </a:r>
            <a:r>
              <a:rPr sz="2150" spc="-405" dirty="0">
                <a:latin typeface="Book Antiqua"/>
                <a:cs typeface="Book Antiqua"/>
              </a:rPr>
              <a:t>=</a:t>
            </a:r>
            <a:r>
              <a:rPr sz="2150" spc="-125" dirty="0">
                <a:latin typeface="Book Antiqua"/>
                <a:cs typeface="Book Antiqua"/>
              </a:rPr>
              <a:t> </a:t>
            </a:r>
            <a:r>
              <a:rPr sz="2150" spc="-385" dirty="0">
                <a:latin typeface="Book Antiqua"/>
                <a:cs typeface="Book Antiqua"/>
              </a:rPr>
              <a:t>7</a:t>
            </a:r>
            <a:endParaRPr sz="215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355" y="827139"/>
            <a:ext cx="2997835" cy="1962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spc="170" dirty="0">
                <a:latin typeface="Book Antiqua"/>
                <a:cs typeface="Book Antiqua"/>
              </a:rPr>
              <a:t>Write</a:t>
            </a:r>
            <a:r>
              <a:rPr sz="1100" spc="125" dirty="0">
                <a:latin typeface="Book Antiqua"/>
                <a:cs typeface="Book Antiqua"/>
              </a:rPr>
              <a:t> </a:t>
            </a:r>
            <a:r>
              <a:rPr sz="1100" spc="155" dirty="0">
                <a:latin typeface="Book Antiqua"/>
                <a:cs typeface="Book Antiqua"/>
              </a:rPr>
              <a:t>the</a:t>
            </a:r>
            <a:r>
              <a:rPr sz="1100" spc="125" dirty="0">
                <a:latin typeface="Book Antiqua"/>
                <a:cs typeface="Book Antiqua"/>
              </a:rPr>
              <a:t> </a:t>
            </a:r>
            <a:r>
              <a:rPr sz="1100" spc="165" dirty="0">
                <a:latin typeface="Book Antiqua"/>
                <a:cs typeface="Book Antiqua"/>
              </a:rPr>
              <a:t>dual</a:t>
            </a:r>
            <a:r>
              <a:rPr sz="1100" spc="135" dirty="0">
                <a:latin typeface="Book Antiqua"/>
                <a:cs typeface="Book Antiqua"/>
              </a:rPr>
              <a:t> </a:t>
            </a:r>
            <a:r>
              <a:rPr sz="1100" spc="145" dirty="0">
                <a:latin typeface="Book Antiqua"/>
                <a:cs typeface="Book Antiqua"/>
              </a:rPr>
              <a:t>of</a:t>
            </a:r>
            <a:r>
              <a:rPr sz="1100" spc="120" dirty="0">
                <a:latin typeface="Book Antiqua"/>
                <a:cs typeface="Book Antiqua"/>
              </a:rPr>
              <a:t> </a:t>
            </a:r>
            <a:r>
              <a:rPr sz="1100" spc="155" dirty="0">
                <a:latin typeface="Book Antiqua"/>
                <a:cs typeface="Book Antiqua"/>
              </a:rPr>
              <a:t>the</a:t>
            </a:r>
            <a:r>
              <a:rPr sz="1100" spc="114" dirty="0">
                <a:latin typeface="Book Antiqua"/>
                <a:cs typeface="Book Antiqua"/>
              </a:rPr>
              <a:t> </a:t>
            </a:r>
            <a:r>
              <a:rPr sz="1100" spc="165" dirty="0">
                <a:latin typeface="Book Antiqua"/>
                <a:cs typeface="Book Antiqua"/>
              </a:rPr>
              <a:t>following</a:t>
            </a:r>
            <a:r>
              <a:rPr sz="1100" spc="110" dirty="0">
                <a:latin typeface="Book Antiqua"/>
                <a:cs typeface="Book Antiqua"/>
              </a:rPr>
              <a:t> </a:t>
            </a:r>
            <a:r>
              <a:rPr sz="1100" spc="165" dirty="0">
                <a:latin typeface="Book Antiqua"/>
                <a:cs typeface="Book Antiqua"/>
              </a:rPr>
              <a:t>LPP: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58716" y="1031120"/>
          <a:ext cx="7748270" cy="4426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3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marL="118237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100" b="1" spc="180" dirty="0">
                          <a:latin typeface="Book Antiqua"/>
                          <a:cs typeface="Book Antiqua"/>
                        </a:rPr>
                        <a:t>Primal</a:t>
                      </a:r>
                      <a:r>
                        <a:rPr sz="1100" b="1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b="1" spc="170" dirty="0">
                          <a:latin typeface="Book Antiqua"/>
                          <a:cs typeface="Book Antiqua"/>
                        </a:rPr>
                        <a:t>Equations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100" b="1" spc="195" dirty="0">
                          <a:latin typeface="Book Antiqua"/>
                          <a:cs typeface="Book Antiqua"/>
                        </a:rPr>
                        <a:t>Dual</a:t>
                      </a:r>
                      <a:r>
                        <a:rPr sz="1100" b="1" spc="12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b="1" spc="180" dirty="0">
                          <a:latin typeface="Book Antiqua"/>
                          <a:cs typeface="Book Antiqua"/>
                        </a:rPr>
                        <a:t>Equations</a:t>
                      </a:r>
                      <a:r>
                        <a:rPr sz="1100" b="1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b="1" spc="150" dirty="0">
                          <a:latin typeface="Book Antiqua"/>
                          <a:cs typeface="Book Antiqua"/>
                        </a:rPr>
                        <a:t>(Solution)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411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368935" algn="l"/>
                        </a:tabLst>
                      </a:pPr>
                      <a:r>
                        <a:rPr sz="1100" spc="50" dirty="0">
                          <a:latin typeface="Book Antiqua"/>
                          <a:cs typeface="Book Antiqua"/>
                        </a:rPr>
                        <a:t>i.</a:t>
                      </a:r>
                      <a:r>
                        <a:rPr sz="1100" dirty="0">
                          <a:latin typeface="Book Antiqua"/>
                          <a:cs typeface="Book Antiqua"/>
                        </a:rPr>
                        <a:t>	</a:t>
                      </a:r>
                      <a:r>
                        <a:rPr sz="1100" spc="190" dirty="0">
                          <a:latin typeface="Book Antiqua"/>
                          <a:cs typeface="Book Antiqua"/>
                        </a:rPr>
                        <a:t>Maximize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(Z)</a:t>
                      </a:r>
                      <a:r>
                        <a:rPr sz="1100" spc="10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4X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15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3X</a:t>
                      </a:r>
                      <a:r>
                        <a:rPr sz="1050" spc="217" baseline="-7936" dirty="0">
                          <a:latin typeface="Book Antiqua"/>
                          <a:cs typeface="Book Antiqua"/>
                        </a:rPr>
                        <a:t>2</a:t>
                      </a:r>
                      <a:endParaRPr sz="1050" baseline="-7936">
                        <a:latin typeface="Book Antiqua"/>
                        <a:cs typeface="Book Antiqua"/>
                      </a:endParaRPr>
                    </a:p>
                    <a:p>
                      <a:pPr marL="685165" marR="900430" indent="-316865">
                        <a:lnSpc>
                          <a:spcPts val="1530"/>
                        </a:lnSpc>
                        <a:spcBef>
                          <a:spcPts val="55"/>
                        </a:spcBef>
                      </a:pPr>
                      <a:r>
                        <a:rPr sz="1100" spc="155" dirty="0">
                          <a:latin typeface="Book Antiqua"/>
                          <a:cs typeface="Book Antiqua"/>
                        </a:rPr>
                        <a:t>Subject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to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the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linear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constraints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2X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112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3X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1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0" dirty="0">
                          <a:latin typeface="Book Antiqua"/>
                          <a:cs typeface="Book Antiqua"/>
                        </a:rPr>
                        <a:t>12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spc="170" dirty="0">
                          <a:latin typeface="Book Antiqua"/>
                          <a:cs typeface="Book Antiqua"/>
                        </a:rPr>
                        <a:t>2X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22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292" baseline="-7936" dirty="0">
                          <a:latin typeface="Book Antiqua"/>
                          <a:cs typeface="Book Antiqua"/>
                        </a:rPr>
                        <a:t> 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4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5165" marR="2056764">
                        <a:lnSpc>
                          <a:spcPts val="1550"/>
                        </a:lnSpc>
                        <a:spcBef>
                          <a:spcPts val="75"/>
                        </a:spcBef>
                      </a:pPr>
                      <a:r>
                        <a:rPr sz="1100" spc="185" dirty="0">
                          <a:latin typeface="Book Antiqua"/>
                          <a:cs typeface="Book Antiqua"/>
                        </a:rPr>
                        <a:t>3X</a:t>
                      </a:r>
                      <a:r>
                        <a:rPr sz="1050" spc="277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8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7X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480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0" dirty="0">
                          <a:latin typeface="Book Antiqua"/>
                          <a:cs typeface="Book Antiqua"/>
                        </a:rPr>
                        <a:t>21 </a:t>
                      </a:r>
                      <a:r>
                        <a:rPr sz="1100" spc="14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09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40" dirty="0">
                          <a:latin typeface="Book Antiqua"/>
                          <a:cs typeface="Book Antiqua"/>
                        </a:rPr>
                        <a:t>,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0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368300" algn="l"/>
                        </a:tabLst>
                      </a:pPr>
                      <a:r>
                        <a:rPr sz="1100" spc="50" dirty="0">
                          <a:latin typeface="Book Antiqua"/>
                          <a:cs typeface="Book Antiqua"/>
                        </a:rPr>
                        <a:t>i.</a:t>
                      </a:r>
                      <a:r>
                        <a:rPr sz="1100" dirty="0">
                          <a:latin typeface="Book Antiqua"/>
                          <a:cs typeface="Book Antiqua"/>
                        </a:rPr>
                        <a:t>	</a:t>
                      </a:r>
                      <a:r>
                        <a:rPr sz="1100" spc="185" dirty="0">
                          <a:latin typeface="Book Antiqua"/>
                          <a:cs typeface="Book Antiqua"/>
                        </a:rPr>
                        <a:t>Minimize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(Z)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12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8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77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8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4y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21y</a:t>
                      </a:r>
                      <a:r>
                        <a:rPr sz="1050" spc="217" baseline="-7936" dirty="0">
                          <a:latin typeface="Book Antiqua"/>
                          <a:cs typeface="Book Antiqua"/>
                        </a:rPr>
                        <a:t>3</a:t>
                      </a:r>
                      <a:endParaRPr sz="1050" baseline="-7936">
                        <a:latin typeface="Book Antiqua"/>
                        <a:cs typeface="Book Antiqua"/>
                      </a:endParaRPr>
                    </a:p>
                    <a:p>
                      <a:pPr marL="684530" marR="960755" indent="-316865">
                        <a:lnSpc>
                          <a:spcPts val="1530"/>
                        </a:lnSpc>
                        <a:spcBef>
                          <a:spcPts val="55"/>
                        </a:spcBef>
                      </a:pPr>
                      <a:r>
                        <a:rPr sz="1100" spc="155" dirty="0">
                          <a:latin typeface="Book Antiqua"/>
                          <a:cs typeface="Book Antiqua"/>
                        </a:rPr>
                        <a:t>Subject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to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the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linear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constraints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2y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00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2y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3y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4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4530" marR="1879600">
                        <a:lnSpc>
                          <a:spcPts val="1530"/>
                        </a:lnSpc>
                        <a:spcBef>
                          <a:spcPts val="20"/>
                        </a:spcBef>
                      </a:pPr>
                      <a:r>
                        <a:rPr sz="1100" spc="160" dirty="0">
                          <a:latin typeface="Book Antiqua"/>
                          <a:cs typeface="Book Antiqua"/>
                        </a:rPr>
                        <a:t>3y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00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7y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3 </a:t>
                      </a:r>
                      <a:r>
                        <a:rPr sz="1100" spc="12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187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25" dirty="0">
                          <a:latin typeface="Book Antiqua"/>
                          <a:cs typeface="Book Antiqua"/>
                        </a:rPr>
                        <a:t>,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30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195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100" spc="130" dirty="0">
                          <a:latin typeface="Book Antiqua"/>
                          <a:cs typeface="Book Antiqua"/>
                        </a:rPr>
                        <a:t>,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0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25" baseline="-7936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050" spc="284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0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888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68935" algn="l"/>
                        </a:tabLst>
                      </a:pPr>
                      <a:r>
                        <a:rPr sz="1100" spc="65" dirty="0">
                          <a:latin typeface="Book Antiqua"/>
                          <a:cs typeface="Book Antiqua"/>
                        </a:rPr>
                        <a:t>ii.</a:t>
                      </a:r>
                      <a:r>
                        <a:rPr sz="1100" dirty="0">
                          <a:latin typeface="Book Antiqua"/>
                          <a:cs typeface="Book Antiqua"/>
                        </a:rPr>
                        <a:t>	</a:t>
                      </a:r>
                      <a:r>
                        <a:rPr sz="1100" spc="185" dirty="0">
                          <a:latin typeface="Book Antiqua"/>
                          <a:cs typeface="Book Antiqua"/>
                        </a:rPr>
                        <a:t>Minimize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(Z)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4X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15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5X</a:t>
                      </a:r>
                      <a:r>
                        <a:rPr sz="1050" spc="217" baseline="-7936" dirty="0">
                          <a:latin typeface="Book Antiqua"/>
                          <a:cs typeface="Book Antiqua"/>
                        </a:rPr>
                        <a:t>2</a:t>
                      </a:r>
                      <a:endParaRPr sz="1050" baseline="-7936">
                        <a:latin typeface="Book Antiqua"/>
                        <a:cs typeface="Book Antiqua"/>
                      </a:endParaRPr>
                    </a:p>
                    <a:p>
                      <a:pPr marL="685165" marR="1420495" indent="-31686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100" spc="155" dirty="0">
                          <a:latin typeface="Book Antiqua"/>
                          <a:cs typeface="Book Antiqua"/>
                        </a:rPr>
                        <a:t>Subject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to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the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constraints </a:t>
                      </a:r>
                      <a:r>
                        <a:rPr sz="1100" spc="185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77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8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9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660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2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00" spc="170" dirty="0">
                          <a:latin typeface="Book Antiqua"/>
                          <a:cs typeface="Book Antiqua"/>
                        </a:rPr>
                        <a:t>2X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112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6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5165" marR="2025014">
                        <a:lnSpc>
                          <a:spcPct val="122300"/>
                        </a:lnSpc>
                      </a:pPr>
                      <a:r>
                        <a:rPr sz="1100" spc="185" dirty="0">
                          <a:latin typeface="Book Antiqua"/>
                          <a:cs typeface="Book Antiqua"/>
                        </a:rPr>
                        <a:t>3X</a:t>
                      </a:r>
                      <a:r>
                        <a:rPr sz="1050" spc="277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8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5X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660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50" dirty="0">
                          <a:latin typeface="Book Antiqua"/>
                          <a:cs typeface="Book Antiqua"/>
                        </a:rPr>
                        <a:t>15 </a:t>
                      </a:r>
                      <a:r>
                        <a:rPr sz="1100" spc="14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09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40" dirty="0">
                          <a:latin typeface="Book Antiqua"/>
                          <a:cs typeface="Book Antiqua"/>
                        </a:rPr>
                        <a:t>,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6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0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68300" algn="l"/>
                        </a:tabLst>
                      </a:pPr>
                      <a:r>
                        <a:rPr sz="1100" spc="65" dirty="0">
                          <a:latin typeface="Book Antiqua"/>
                          <a:cs typeface="Book Antiqua"/>
                        </a:rPr>
                        <a:t>ii.</a:t>
                      </a:r>
                      <a:r>
                        <a:rPr sz="1100" dirty="0">
                          <a:latin typeface="Book Antiqua"/>
                          <a:cs typeface="Book Antiqua"/>
                        </a:rPr>
                        <a:t>	</a:t>
                      </a:r>
                      <a:r>
                        <a:rPr sz="1100" spc="190" dirty="0">
                          <a:latin typeface="Book Antiqua"/>
                          <a:cs typeface="Book Antiqua"/>
                        </a:rPr>
                        <a:t>Maximize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(Z)</a:t>
                      </a:r>
                      <a:r>
                        <a:rPr sz="1100" spc="10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65" dirty="0">
                          <a:latin typeface="Book Antiqua"/>
                          <a:cs typeface="Book Antiqua"/>
                        </a:rPr>
                        <a:t>2y</a:t>
                      </a:r>
                      <a:r>
                        <a:rPr sz="1050" spc="247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15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6y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0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15y</a:t>
                      </a:r>
                      <a:r>
                        <a:rPr sz="1050" spc="217" baseline="-7936" dirty="0">
                          <a:latin typeface="Book Antiqua"/>
                          <a:cs typeface="Book Antiqua"/>
                        </a:rPr>
                        <a:t>3</a:t>
                      </a:r>
                      <a:endParaRPr sz="1050" baseline="-7936">
                        <a:latin typeface="Book Antiqua"/>
                        <a:cs typeface="Book Antiqua"/>
                      </a:endParaRPr>
                    </a:p>
                    <a:p>
                      <a:pPr marL="684530" marR="1480185" indent="-31686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100" spc="155" dirty="0">
                          <a:latin typeface="Book Antiqua"/>
                          <a:cs typeface="Book Antiqua"/>
                        </a:rPr>
                        <a:t>Subject</a:t>
                      </a:r>
                      <a:r>
                        <a:rPr sz="1100" spc="9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to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the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constraints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2y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3y</a:t>
                      </a:r>
                      <a:r>
                        <a:rPr sz="1050" spc="232" baseline="-7936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050" spc="315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4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4530" marR="1940560">
                        <a:lnSpc>
                          <a:spcPts val="1610"/>
                        </a:lnSpc>
                        <a:spcBef>
                          <a:spcPts val="10"/>
                        </a:spcBef>
                      </a:pPr>
                      <a:r>
                        <a:rPr sz="1100" spc="150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25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00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17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142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5y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1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5 </a:t>
                      </a:r>
                      <a:r>
                        <a:rPr sz="1100" spc="12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187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25" dirty="0">
                          <a:latin typeface="Book Antiqua"/>
                          <a:cs typeface="Book Antiqua"/>
                        </a:rPr>
                        <a:t>,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30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195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100" spc="130" dirty="0">
                          <a:latin typeface="Book Antiqua"/>
                          <a:cs typeface="Book Antiqua"/>
                        </a:rPr>
                        <a:t>,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17" baseline="-7936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0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5464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90" dirty="0">
                          <a:latin typeface="Book Antiqua"/>
                          <a:cs typeface="Book Antiqua"/>
                        </a:rPr>
                        <a:t>iii.</a:t>
                      </a:r>
                      <a:r>
                        <a:rPr sz="1100" spc="215" dirty="0">
                          <a:latin typeface="Book Antiqua"/>
                          <a:cs typeface="Book Antiqua"/>
                        </a:rPr>
                        <a:t>  </a:t>
                      </a:r>
                      <a:r>
                        <a:rPr sz="1100" spc="190" dirty="0">
                          <a:latin typeface="Book Antiqua"/>
                          <a:cs typeface="Book Antiqua"/>
                        </a:rPr>
                        <a:t>Maximize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(Z)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5" dirty="0">
                          <a:latin typeface="Book Antiqua"/>
                          <a:cs typeface="Book Antiqua"/>
                        </a:rPr>
                        <a:t>2X</a:t>
                      </a:r>
                      <a:r>
                        <a:rPr sz="1050" spc="262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15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3X</a:t>
                      </a:r>
                      <a:r>
                        <a:rPr sz="1050" spc="217" baseline="-7936" dirty="0">
                          <a:latin typeface="Book Antiqua"/>
                          <a:cs typeface="Book Antiqua"/>
                        </a:rPr>
                        <a:t>2</a:t>
                      </a:r>
                      <a:endParaRPr sz="1050" baseline="-7936">
                        <a:latin typeface="Book Antiqua"/>
                        <a:cs typeface="Book Antiqua"/>
                      </a:endParaRPr>
                    </a:p>
                    <a:p>
                      <a:pPr marL="685165" marR="1203325" indent="-316865">
                        <a:lnSpc>
                          <a:spcPts val="1440"/>
                        </a:lnSpc>
                        <a:spcBef>
                          <a:spcPts val="25"/>
                        </a:spcBef>
                      </a:pPr>
                      <a:r>
                        <a:rPr sz="1100" spc="155" dirty="0">
                          <a:latin typeface="Book Antiqua"/>
                          <a:cs typeface="Book Antiqua"/>
                        </a:rPr>
                        <a:t>Subject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to</a:t>
                      </a:r>
                      <a:r>
                        <a:rPr sz="1100" spc="10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linear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constraints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00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27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5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5165" marR="2118995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100" spc="170" dirty="0">
                          <a:latin typeface="Book Antiqua"/>
                          <a:cs typeface="Book Antiqua"/>
                        </a:rPr>
                        <a:t>2X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112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3X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6 </a:t>
                      </a:r>
                      <a:r>
                        <a:rPr sz="1100" spc="14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09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40" dirty="0">
                          <a:latin typeface="Book Antiqua"/>
                          <a:cs typeface="Book Antiqua"/>
                        </a:rPr>
                        <a:t>,</a:t>
                      </a:r>
                      <a:r>
                        <a:rPr sz="1100" spc="11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0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90" dirty="0">
                          <a:latin typeface="Book Antiqua"/>
                          <a:cs typeface="Book Antiqua"/>
                        </a:rPr>
                        <a:t>iii.</a:t>
                      </a:r>
                      <a:r>
                        <a:rPr sz="1100" spc="210" dirty="0">
                          <a:latin typeface="Book Antiqua"/>
                          <a:cs typeface="Book Antiqua"/>
                        </a:rPr>
                        <a:t>  </a:t>
                      </a:r>
                      <a:r>
                        <a:rPr sz="1100" spc="225" dirty="0">
                          <a:latin typeface="Book Antiqua"/>
                          <a:cs typeface="Book Antiqua"/>
                        </a:rPr>
                        <a:t>Max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0" dirty="0">
                          <a:latin typeface="Book Antiqua"/>
                          <a:cs typeface="Book Antiqua"/>
                        </a:rPr>
                        <a:t>(Z)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2x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35" dirty="0">
                          <a:latin typeface="Book Antiqua"/>
                          <a:cs typeface="Book Antiqua"/>
                        </a:rPr>
                        <a:t>3x</a:t>
                      </a:r>
                      <a:r>
                        <a:rPr sz="1050" spc="202" baseline="-7936" dirty="0">
                          <a:latin typeface="Book Antiqua"/>
                          <a:cs typeface="Book Antiqua"/>
                        </a:rPr>
                        <a:t>2</a:t>
                      </a:r>
                      <a:endParaRPr sz="1050" baseline="-7936">
                        <a:latin typeface="Book Antiqua"/>
                        <a:cs typeface="Book Antiqua"/>
                      </a:endParaRPr>
                    </a:p>
                    <a:p>
                      <a:pPr marL="3683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100" spc="155" dirty="0">
                          <a:latin typeface="Book Antiqua"/>
                          <a:cs typeface="Book Antiqua"/>
                        </a:rPr>
                        <a:t>Subject</a:t>
                      </a:r>
                      <a:r>
                        <a:rPr sz="1100" spc="10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to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45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14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09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135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0" dirty="0">
                          <a:latin typeface="Book Antiqua"/>
                          <a:cs typeface="Book Antiqua"/>
                        </a:rPr>
                        <a:t>x</a:t>
                      </a:r>
                      <a:r>
                        <a:rPr sz="1050" spc="225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27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5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368300" marR="1976755" indent="316230">
                        <a:lnSpc>
                          <a:spcPct val="105000"/>
                        </a:lnSpc>
                        <a:spcBef>
                          <a:spcPts val="65"/>
                        </a:spcBef>
                      </a:pPr>
                      <a:r>
                        <a:rPr sz="1100" spc="17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100" spc="170" dirty="0">
                          <a:latin typeface="Book Antiqua"/>
                          <a:cs typeface="Book Antiqua"/>
                        </a:rPr>
                        <a:t>2x</a:t>
                      </a:r>
                      <a:r>
                        <a:rPr sz="1050" spc="254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00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1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3x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1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1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6 </a:t>
                      </a:r>
                      <a:r>
                        <a:rPr sz="1100" spc="190" dirty="0">
                          <a:latin typeface="Book Antiqua"/>
                          <a:cs typeface="Book Antiqua"/>
                        </a:rPr>
                        <a:t>Now,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368300" marR="1661160" indent="316230">
                        <a:lnSpc>
                          <a:spcPct val="105000"/>
                        </a:lnSpc>
                        <a:spcBef>
                          <a:spcPts val="70"/>
                        </a:spcBef>
                      </a:pPr>
                      <a:r>
                        <a:rPr sz="1100" spc="210" dirty="0">
                          <a:latin typeface="Book Antiqua"/>
                          <a:cs typeface="Book Antiqua"/>
                        </a:rPr>
                        <a:t>Min</a:t>
                      </a:r>
                      <a:r>
                        <a:rPr sz="1100" spc="10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50" dirty="0">
                          <a:latin typeface="Book Antiqua"/>
                          <a:cs typeface="Book Antiqua"/>
                        </a:rPr>
                        <a:t>(Z)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20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5y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35" dirty="0">
                          <a:latin typeface="Book Antiqua"/>
                          <a:cs typeface="Book Antiqua"/>
                        </a:rPr>
                        <a:t>6y</a:t>
                      </a:r>
                      <a:r>
                        <a:rPr sz="1050" spc="202" baseline="-7936" dirty="0">
                          <a:latin typeface="Book Antiqua"/>
                          <a:cs typeface="Book Antiqua"/>
                        </a:rPr>
                        <a:t>2 </a:t>
                      </a:r>
                      <a:r>
                        <a:rPr sz="1100" spc="155" dirty="0">
                          <a:latin typeface="Book Antiqua"/>
                          <a:cs typeface="Book Antiqua"/>
                        </a:rPr>
                        <a:t>Subject</a:t>
                      </a:r>
                      <a:r>
                        <a:rPr sz="1100" spc="10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20" dirty="0">
                          <a:latin typeface="Book Antiqua"/>
                          <a:cs typeface="Book Antiqua"/>
                        </a:rPr>
                        <a:t>to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45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150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25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45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1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2y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2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  <a:p>
                      <a:pPr marL="684530" marR="2291080">
                        <a:lnSpc>
                          <a:spcPct val="109100"/>
                        </a:lnSpc>
                        <a:spcBef>
                          <a:spcPts val="10"/>
                        </a:spcBef>
                      </a:pPr>
                      <a:r>
                        <a:rPr sz="1100" spc="150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25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050" spc="45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1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60" dirty="0">
                          <a:latin typeface="Book Antiqua"/>
                          <a:cs typeface="Book Antiqua"/>
                        </a:rPr>
                        <a:t>3y</a:t>
                      </a:r>
                      <a:r>
                        <a:rPr sz="1050" spc="240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3 </a:t>
                      </a:r>
                      <a:r>
                        <a:rPr sz="1100" spc="12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187" baseline="-7936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100" spc="125" dirty="0">
                          <a:latin typeface="Book Antiqua"/>
                          <a:cs typeface="Book Antiqua"/>
                        </a:rPr>
                        <a:t>,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45" dirty="0">
                          <a:latin typeface="Book Antiqua"/>
                          <a:cs typeface="Book Antiqua"/>
                        </a:rPr>
                        <a:t>y</a:t>
                      </a:r>
                      <a:r>
                        <a:rPr sz="1050" spc="217" baseline="-7936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050" spc="307" baseline="-7936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190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1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114" dirty="0">
                          <a:latin typeface="Book Antiqua"/>
                          <a:cs typeface="Book Antiqua"/>
                        </a:rPr>
                        <a:t>0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45668" y="289052"/>
            <a:ext cx="426720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6F2F9F"/>
                </a:solidFill>
                <a:latin typeface="Lucida Sans Unicode"/>
                <a:cs typeface="Lucida Sans Unicode"/>
              </a:rPr>
              <a:t>Dual</a:t>
            </a:r>
            <a:r>
              <a:rPr sz="2700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700" dirty="0">
                <a:solidFill>
                  <a:srgbClr val="6F2F9F"/>
                </a:solidFill>
                <a:latin typeface="Lucida Sans Unicode"/>
                <a:cs typeface="Lucida Sans Unicode"/>
              </a:rPr>
              <a:t>Linear</a:t>
            </a:r>
            <a:r>
              <a:rPr sz="2700" spc="-7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700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Programming</a:t>
            </a:r>
            <a:endParaRPr sz="2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991870"/>
            <a:ext cx="111950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Example</a:t>
            </a:r>
            <a:r>
              <a:rPr sz="17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1</a:t>
            </a:r>
            <a:endParaRPr sz="17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988" y="257556"/>
            <a:ext cx="5341620" cy="89458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85855" y="1295414"/>
            <a:ext cx="8270875" cy="669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4199"/>
              </a:lnSpc>
              <a:spcBef>
                <a:spcPts val="95"/>
              </a:spcBef>
              <a:tabLst>
                <a:tab pos="7339330" algn="l"/>
              </a:tabLst>
            </a:pPr>
            <a:r>
              <a:rPr sz="1850" b="0" spc="-155" dirty="0">
                <a:latin typeface="Book Antiqua"/>
                <a:cs typeface="Book Antiqua"/>
              </a:rPr>
              <a:t>Find</a:t>
            </a:r>
            <a:r>
              <a:rPr sz="1850" b="0" spc="35" dirty="0">
                <a:latin typeface="Book Antiqua"/>
                <a:cs typeface="Book Antiqua"/>
              </a:rPr>
              <a:t> </a:t>
            </a:r>
            <a:r>
              <a:rPr sz="1850" b="0" spc="-125" dirty="0">
                <a:latin typeface="Book Antiqua"/>
                <a:cs typeface="Book Antiqua"/>
              </a:rPr>
              <a:t>the</a:t>
            </a:r>
            <a:r>
              <a:rPr sz="1850" b="0" spc="55" dirty="0">
                <a:latin typeface="Book Antiqua"/>
                <a:cs typeface="Book Antiqua"/>
              </a:rPr>
              <a:t> </a:t>
            </a:r>
            <a:r>
              <a:rPr sz="1850" b="0" spc="-170" dirty="0">
                <a:latin typeface="Book Antiqua"/>
                <a:cs typeface="Book Antiqua"/>
              </a:rPr>
              <a:t>optimal</a:t>
            </a:r>
            <a:r>
              <a:rPr sz="1850" b="0" spc="70" dirty="0">
                <a:latin typeface="Book Antiqua"/>
                <a:cs typeface="Book Antiqua"/>
              </a:rPr>
              <a:t> </a:t>
            </a:r>
            <a:r>
              <a:rPr sz="1850" b="0" spc="-155" dirty="0">
                <a:latin typeface="Book Antiqua"/>
                <a:cs typeface="Book Antiqua"/>
              </a:rPr>
              <a:t>transportation</a:t>
            </a:r>
            <a:r>
              <a:rPr sz="1850" b="0" spc="55" dirty="0">
                <a:latin typeface="Book Antiqua"/>
                <a:cs typeface="Book Antiqua"/>
              </a:rPr>
              <a:t> </a:t>
            </a:r>
            <a:r>
              <a:rPr sz="1850" b="0" spc="-165" dirty="0">
                <a:latin typeface="Book Antiqua"/>
                <a:cs typeface="Book Antiqua"/>
              </a:rPr>
              <a:t>schedule</a:t>
            </a:r>
            <a:r>
              <a:rPr sz="1850" b="0" spc="55" dirty="0">
                <a:latin typeface="Book Antiqua"/>
                <a:cs typeface="Book Antiqua"/>
              </a:rPr>
              <a:t> </a:t>
            </a:r>
            <a:r>
              <a:rPr sz="1850" b="0" spc="-185" dirty="0">
                <a:latin typeface="Book Antiqua"/>
                <a:cs typeface="Book Antiqua"/>
              </a:rPr>
              <a:t>from</a:t>
            </a:r>
            <a:r>
              <a:rPr sz="1850" b="0" spc="70" dirty="0">
                <a:latin typeface="Book Antiqua"/>
                <a:cs typeface="Book Antiqua"/>
              </a:rPr>
              <a:t> </a:t>
            </a:r>
            <a:r>
              <a:rPr sz="1850" b="0" spc="-165" dirty="0">
                <a:latin typeface="Book Antiqua"/>
                <a:cs typeface="Book Antiqua"/>
              </a:rPr>
              <a:t>following</a:t>
            </a:r>
            <a:r>
              <a:rPr sz="1850" b="0" spc="50" dirty="0">
                <a:latin typeface="Book Antiqua"/>
                <a:cs typeface="Book Antiqua"/>
              </a:rPr>
              <a:t> </a:t>
            </a:r>
            <a:r>
              <a:rPr sz="1850" b="0" spc="-150" dirty="0">
                <a:latin typeface="Book Antiqua"/>
                <a:cs typeface="Book Antiqua"/>
              </a:rPr>
              <a:t>with</a:t>
            </a:r>
            <a:r>
              <a:rPr sz="1850" b="0" spc="50" dirty="0">
                <a:latin typeface="Book Antiqua"/>
                <a:cs typeface="Book Antiqua"/>
              </a:rPr>
              <a:t> </a:t>
            </a:r>
            <a:r>
              <a:rPr sz="1850" b="0" spc="-114" dirty="0">
                <a:latin typeface="Book Antiqua"/>
                <a:cs typeface="Book Antiqua"/>
              </a:rPr>
              <a:t>the</a:t>
            </a:r>
            <a:r>
              <a:rPr sz="1850" b="0" spc="70" dirty="0">
                <a:latin typeface="Book Antiqua"/>
                <a:cs typeface="Book Antiqua"/>
              </a:rPr>
              <a:t> </a:t>
            </a:r>
            <a:r>
              <a:rPr sz="1850" b="0" spc="-155" dirty="0">
                <a:latin typeface="Book Antiqua"/>
                <a:cs typeface="Book Antiqua"/>
              </a:rPr>
              <a:t>objective</a:t>
            </a:r>
            <a:r>
              <a:rPr sz="1850" b="0" spc="65" dirty="0">
                <a:latin typeface="Book Antiqua"/>
                <a:cs typeface="Book Antiqua"/>
              </a:rPr>
              <a:t> </a:t>
            </a:r>
            <a:r>
              <a:rPr sz="1850" b="0" spc="-75" dirty="0">
                <a:latin typeface="Book Antiqua"/>
                <a:cs typeface="Book Antiqua"/>
              </a:rPr>
              <a:t>of</a:t>
            </a:r>
            <a:r>
              <a:rPr sz="1850" b="0" spc="50" dirty="0">
                <a:latin typeface="Book Antiqua"/>
                <a:cs typeface="Book Antiqua"/>
              </a:rPr>
              <a:t> </a:t>
            </a:r>
            <a:r>
              <a:rPr sz="1850" b="0" spc="-180" dirty="0">
                <a:latin typeface="Book Antiqua"/>
                <a:cs typeface="Book Antiqua"/>
              </a:rPr>
              <a:t>minimizing</a:t>
            </a:r>
            <a:r>
              <a:rPr sz="1850" b="0" spc="70" dirty="0">
                <a:latin typeface="Book Antiqua"/>
                <a:cs typeface="Book Antiqua"/>
              </a:rPr>
              <a:t> </a:t>
            </a:r>
            <a:r>
              <a:rPr sz="1850" b="0" spc="-25" dirty="0">
                <a:latin typeface="Book Antiqua"/>
                <a:cs typeface="Book Antiqua"/>
              </a:rPr>
              <a:t>the </a:t>
            </a:r>
            <a:r>
              <a:rPr sz="1850" b="0" spc="-10" dirty="0">
                <a:latin typeface="Book Antiqua"/>
                <a:cs typeface="Book Antiqua"/>
              </a:rPr>
              <a:t>cost.</a:t>
            </a:r>
            <a:r>
              <a:rPr sz="1850" b="0" dirty="0">
                <a:latin typeface="Book Antiqua"/>
                <a:cs typeface="Book Antiqua"/>
              </a:rPr>
              <a:t>	</a:t>
            </a:r>
            <a:r>
              <a:rPr sz="1850" b="0" spc="-170" dirty="0">
                <a:latin typeface="Book Antiqua"/>
                <a:cs typeface="Book Antiqua"/>
              </a:rPr>
              <a:t>[T.U.</a:t>
            </a:r>
            <a:r>
              <a:rPr sz="1850" b="0" spc="-25" dirty="0">
                <a:latin typeface="Book Antiqua"/>
                <a:cs typeface="Book Antiqua"/>
              </a:rPr>
              <a:t> </a:t>
            </a:r>
            <a:r>
              <a:rPr sz="1850" b="0" spc="-170" dirty="0">
                <a:latin typeface="Book Antiqua"/>
                <a:cs typeface="Book Antiqua"/>
              </a:rPr>
              <a:t>2058]</a:t>
            </a:r>
            <a:endParaRPr sz="185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13274" y="2044020"/>
          <a:ext cx="6598285" cy="1228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9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7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1150">
                <a:tc>
                  <a:txBody>
                    <a:bodyPr/>
                    <a:lstStyle/>
                    <a:p>
                      <a:pPr marL="2095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50" b="1" spc="-10" dirty="0">
                          <a:latin typeface="Arial Narrow"/>
                          <a:cs typeface="Arial Narrow"/>
                        </a:rPr>
                        <a:t>Factory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8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98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50" b="1" spc="-140" dirty="0">
                          <a:latin typeface="Arial Narrow"/>
                          <a:cs typeface="Arial Narrow"/>
                        </a:rPr>
                        <a:t>Quantity</a:t>
                      </a:r>
                      <a:r>
                        <a:rPr sz="1650" b="1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45" dirty="0">
                          <a:latin typeface="Arial Narrow"/>
                          <a:cs typeface="Arial Narrow"/>
                        </a:rPr>
                        <a:t>requirements</a:t>
                      </a:r>
                      <a:r>
                        <a:rPr sz="1650" b="1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40" dirty="0">
                          <a:latin typeface="Arial Narrow"/>
                          <a:cs typeface="Arial Narrow"/>
                        </a:rPr>
                        <a:t>per</a:t>
                      </a:r>
                      <a:r>
                        <a:rPr sz="1650" b="1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45" dirty="0">
                          <a:latin typeface="Arial Narrow"/>
                          <a:cs typeface="Arial Narrow"/>
                        </a:rPr>
                        <a:t>day</a:t>
                      </a:r>
                      <a:r>
                        <a:rPr sz="1650" b="1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14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650" b="1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25" dirty="0">
                          <a:latin typeface="Arial Narrow"/>
                          <a:cs typeface="Arial Narrow"/>
                        </a:rPr>
                        <a:t>kg.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50" b="1" spc="-145" dirty="0">
                          <a:latin typeface="Arial Narrow"/>
                          <a:cs typeface="Arial Narrow"/>
                        </a:rPr>
                        <a:t>Ware</a:t>
                      </a:r>
                      <a:r>
                        <a:rPr sz="1650" b="1" spc="-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40" dirty="0">
                          <a:latin typeface="Arial Narrow"/>
                          <a:cs typeface="Arial Narrow"/>
                        </a:rPr>
                        <a:t>house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50" b="1" spc="-125" dirty="0">
                          <a:latin typeface="Arial Narrow"/>
                          <a:cs typeface="Arial Narrow"/>
                        </a:rPr>
                        <a:t>Quantity</a:t>
                      </a:r>
                      <a:r>
                        <a:rPr sz="1650" b="1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14" dirty="0">
                          <a:latin typeface="Arial Narrow"/>
                          <a:cs typeface="Arial Narrow"/>
                        </a:rPr>
                        <a:t>available</a:t>
                      </a:r>
                      <a:r>
                        <a:rPr sz="1650" b="1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20" dirty="0">
                          <a:latin typeface="Arial Narrow"/>
                          <a:cs typeface="Arial Narrow"/>
                        </a:rPr>
                        <a:t>per</a:t>
                      </a:r>
                      <a:r>
                        <a:rPr sz="1650" b="1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40" dirty="0">
                          <a:latin typeface="Arial Narrow"/>
                          <a:cs typeface="Arial Narrow"/>
                        </a:rPr>
                        <a:t>day</a:t>
                      </a:r>
                      <a:r>
                        <a:rPr sz="165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1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65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25" dirty="0">
                          <a:latin typeface="Arial Narrow"/>
                          <a:cs typeface="Arial Narrow"/>
                        </a:rPr>
                        <a:t>kg.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P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450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350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Q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500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Y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R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Z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85855" y="3399693"/>
            <a:ext cx="5081905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-195" dirty="0">
                <a:latin typeface="Book Antiqua"/>
                <a:cs typeface="Book Antiqua"/>
              </a:rPr>
              <a:t>Cost</a:t>
            </a:r>
            <a:r>
              <a:rPr sz="1850" spc="-50" dirty="0">
                <a:latin typeface="Book Antiqua"/>
                <a:cs typeface="Book Antiqua"/>
              </a:rPr>
              <a:t> </a:t>
            </a:r>
            <a:r>
              <a:rPr sz="1850" spc="-170" dirty="0">
                <a:latin typeface="Book Antiqua"/>
                <a:cs typeface="Book Antiqua"/>
              </a:rPr>
              <a:t>of</a:t>
            </a:r>
            <a:r>
              <a:rPr sz="1850" spc="-45" dirty="0">
                <a:latin typeface="Book Antiqua"/>
                <a:cs typeface="Book Antiqua"/>
              </a:rPr>
              <a:t> </a:t>
            </a:r>
            <a:r>
              <a:rPr sz="1850" spc="-165" dirty="0">
                <a:latin typeface="Book Antiqua"/>
                <a:cs typeface="Book Antiqua"/>
              </a:rPr>
              <a:t>transportation</a:t>
            </a:r>
            <a:r>
              <a:rPr sz="1850" spc="-60" dirty="0">
                <a:latin typeface="Book Antiqua"/>
                <a:cs typeface="Book Antiqua"/>
              </a:rPr>
              <a:t> </a:t>
            </a:r>
            <a:r>
              <a:rPr sz="1850" spc="-180" dirty="0">
                <a:latin typeface="Book Antiqua"/>
                <a:cs typeface="Book Antiqua"/>
              </a:rPr>
              <a:t>per</a:t>
            </a:r>
            <a:r>
              <a:rPr sz="1850" spc="-60" dirty="0">
                <a:latin typeface="Book Antiqua"/>
                <a:cs typeface="Book Antiqua"/>
              </a:rPr>
              <a:t> </a:t>
            </a:r>
            <a:r>
              <a:rPr sz="1850" spc="-204" dirty="0">
                <a:latin typeface="Book Antiqua"/>
                <a:cs typeface="Book Antiqua"/>
              </a:rPr>
              <a:t>kg</a:t>
            </a:r>
            <a:r>
              <a:rPr sz="1850" spc="-75" dirty="0">
                <a:latin typeface="Book Antiqua"/>
                <a:cs typeface="Book Antiqua"/>
              </a:rPr>
              <a:t> </a:t>
            </a:r>
            <a:r>
              <a:rPr sz="1850" spc="-135" dirty="0">
                <a:latin typeface="Book Antiqua"/>
                <a:cs typeface="Book Antiqua"/>
              </a:rPr>
              <a:t>is</a:t>
            </a:r>
            <a:r>
              <a:rPr sz="1850" spc="-50" dirty="0">
                <a:latin typeface="Book Antiqua"/>
                <a:cs typeface="Book Antiqua"/>
              </a:rPr>
              <a:t> </a:t>
            </a:r>
            <a:r>
              <a:rPr sz="1850" spc="-180" dirty="0">
                <a:latin typeface="Book Antiqua"/>
                <a:cs typeface="Book Antiqua"/>
              </a:rPr>
              <a:t>given</a:t>
            </a:r>
            <a:r>
              <a:rPr sz="1850" spc="-75" dirty="0">
                <a:latin typeface="Book Antiqua"/>
                <a:cs typeface="Book Antiqua"/>
              </a:rPr>
              <a:t> </a:t>
            </a:r>
            <a:r>
              <a:rPr sz="1850" spc="-160" dirty="0">
                <a:latin typeface="Book Antiqua"/>
                <a:cs typeface="Book Antiqua"/>
              </a:rPr>
              <a:t>in</a:t>
            </a:r>
            <a:r>
              <a:rPr sz="1850" spc="-45" dirty="0">
                <a:latin typeface="Book Antiqua"/>
                <a:cs typeface="Book Antiqua"/>
              </a:rPr>
              <a:t> </a:t>
            </a:r>
            <a:r>
              <a:rPr sz="1850" spc="-175" dirty="0">
                <a:latin typeface="Book Antiqua"/>
                <a:cs typeface="Book Antiqua"/>
              </a:rPr>
              <a:t>the</a:t>
            </a:r>
            <a:r>
              <a:rPr sz="1850" spc="-50" dirty="0">
                <a:latin typeface="Book Antiqua"/>
                <a:cs typeface="Book Antiqua"/>
              </a:rPr>
              <a:t> </a:t>
            </a:r>
            <a:r>
              <a:rPr sz="1850" spc="-170" dirty="0">
                <a:latin typeface="Book Antiqua"/>
                <a:cs typeface="Book Antiqua"/>
              </a:rPr>
              <a:t>following</a:t>
            </a:r>
            <a:r>
              <a:rPr sz="1850" spc="-60" dirty="0">
                <a:latin typeface="Book Antiqua"/>
                <a:cs typeface="Book Antiqua"/>
              </a:rPr>
              <a:t> </a:t>
            </a:r>
            <a:r>
              <a:rPr sz="1850" spc="-90" dirty="0">
                <a:latin typeface="Book Antiqua"/>
                <a:cs typeface="Book Antiqua"/>
              </a:rPr>
              <a:t>table.</a:t>
            </a:r>
            <a:endParaRPr sz="1850">
              <a:latin typeface="Book Antiqua"/>
              <a:cs typeface="Book Antiqua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413274" y="3788774"/>
          <a:ext cx="6596380" cy="1529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2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8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70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0515"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650" b="1" spc="-20" dirty="0">
                          <a:latin typeface="Arial Narrow"/>
                          <a:cs typeface="Arial Narrow"/>
                        </a:rPr>
                        <a:t>From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66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50" b="1" spc="-14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650" b="1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10" dirty="0">
                          <a:latin typeface="Arial Narrow"/>
                          <a:cs typeface="Arial Narrow"/>
                        </a:rPr>
                        <a:t>factory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b="1" spc="-50" dirty="0">
                          <a:latin typeface="Arial Narrow"/>
                          <a:cs typeface="Arial Narrow"/>
                        </a:rPr>
                        <a:t>P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b="1" spc="-50" dirty="0">
                          <a:latin typeface="Arial Narrow"/>
                          <a:cs typeface="Arial Narrow"/>
                        </a:rPr>
                        <a:t>Q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b="1" spc="-50" dirty="0">
                          <a:latin typeface="Arial Narrow"/>
                          <a:cs typeface="Arial Narrow"/>
                        </a:rPr>
                        <a:t>R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140" dirty="0">
                          <a:latin typeface="Arial Narrow"/>
                          <a:cs typeface="Arial Narrow"/>
                        </a:rPr>
                        <a:t>Warehouse</a:t>
                      </a:r>
                      <a:r>
                        <a:rPr sz="165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140" dirty="0">
                          <a:latin typeface="Arial Narrow"/>
                          <a:cs typeface="Arial Narrow"/>
                        </a:rPr>
                        <a:t>Warehouse</a:t>
                      </a:r>
                      <a:r>
                        <a:rPr sz="165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50" dirty="0">
                          <a:latin typeface="Arial Narrow"/>
                          <a:cs typeface="Arial Narrow"/>
                        </a:rPr>
                        <a:t>Y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60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50" spc="-140" dirty="0">
                          <a:latin typeface="Arial Narrow"/>
                          <a:cs typeface="Arial Narrow"/>
                        </a:rPr>
                        <a:t>Warehouse</a:t>
                      </a:r>
                      <a:r>
                        <a:rPr sz="165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50" dirty="0">
                          <a:latin typeface="Arial Narrow"/>
                          <a:cs typeface="Arial Narrow"/>
                        </a:rPr>
                        <a:t>Z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16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24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432" y="863629"/>
            <a:ext cx="4886325" cy="3403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50" spc="-305" dirty="0"/>
              <a:t>Step</a:t>
            </a:r>
            <a:r>
              <a:rPr sz="2050" spc="-114" dirty="0"/>
              <a:t> </a:t>
            </a:r>
            <a:r>
              <a:rPr sz="2050" spc="-235" dirty="0"/>
              <a:t>1.</a:t>
            </a:r>
            <a:r>
              <a:rPr sz="2050" spc="-110" dirty="0"/>
              <a:t> </a:t>
            </a:r>
            <a:r>
              <a:rPr sz="2050" spc="-300" dirty="0"/>
              <a:t>Getting</a:t>
            </a:r>
            <a:r>
              <a:rPr sz="2050" spc="-100" dirty="0"/>
              <a:t> </a:t>
            </a:r>
            <a:r>
              <a:rPr sz="2050" spc="-335" dirty="0"/>
              <a:t>an</a:t>
            </a:r>
            <a:r>
              <a:rPr sz="2050" spc="-125" dirty="0"/>
              <a:t> </a:t>
            </a:r>
            <a:r>
              <a:rPr sz="2050" spc="-240" dirty="0"/>
              <a:t>initial</a:t>
            </a:r>
            <a:r>
              <a:rPr sz="2050" spc="-105" dirty="0"/>
              <a:t> </a:t>
            </a:r>
            <a:r>
              <a:rPr sz="2050" spc="-280" dirty="0"/>
              <a:t>basic</a:t>
            </a:r>
            <a:r>
              <a:rPr sz="2050" spc="-120" dirty="0"/>
              <a:t> </a:t>
            </a:r>
            <a:r>
              <a:rPr sz="2050" spc="-270" dirty="0"/>
              <a:t>feasible</a:t>
            </a:r>
            <a:r>
              <a:rPr sz="2050" spc="-130" dirty="0"/>
              <a:t> </a:t>
            </a:r>
            <a:r>
              <a:rPr sz="2050" spc="-275" dirty="0"/>
              <a:t>solution</a:t>
            </a:r>
            <a:r>
              <a:rPr sz="2050" spc="-114" dirty="0"/>
              <a:t> </a:t>
            </a:r>
            <a:r>
              <a:rPr sz="2050" spc="-345" dirty="0"/>
              <a:t>by</a:t>
            </a:r>
            <a:r>
              <a:rPr sz="2050" spc="-105" dirty="0"/>
              <a:t> </a:t>
            </a:r>
            <a:r>
              <a:rPr sz="2050" spc="-540" dirty="0"/>
              <a:t>VAM</a:t>
            </a:r>
            <a:endParaRPr sz="2050"/>
          </a:p>
        </p:txBody>
      </p:sp>
      <p:sp>
        <p:nvSpPr>
          <p:cNvPr id="3" name="object 3"/>
          <p:cNvSpPr/>
          <p:nvPr/>
        </p:nvSpPr>
        <p:spPr>
          <a:xfrm>
            <a:off x="1196990" y="1315641"/>
            <a:ext cx="1336675" cy="594995"/>
          </a:xfrm>
          <a:custGeom>
            <a:avLst/>
            <a:gdLst/>
            <a:ahLst/>
            <a:cxnLst/>
            <a:rect l="l" t="t" r="r" b="b"/>
            <a:pathLst>
              <a:path w="1336675" h="594994">
                <a:moveTo>
                  <a:pt x="0" y="0"/>
                </a:moveTo>
                <a:lnTo>
                  <a:pt x="1336112" y="594704"/>
                </a:lnTo>
              </a:path>
            </a:pathLst>
          </a:custGeom>
          <a:ln w="120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80816" y="1290093"/>
          <a:ext cx="6760840" cy="3697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1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65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4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6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60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09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61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182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098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5206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50" b="1" spc="-20" dirty="0">
                          <a:latin typeface="Arial Narrow"/>
                          <a:cs typeface="Arial Narrow"/>
                        </a:rPr>
                        <a:t>From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58419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650" b="1" spc="-40" dirty="0">
                          <a:latin typeface="Arial Narrow"/>
                          <a:cs typeface="Arial Narrow"/>
                        </a:rPr>
                        <a:t>To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2476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650" b="1" spc="-50" dirty="0">
                          <a:latin typeface="Arial Narrow"/>
                          <a:cs typeface="Arial Narrow"/>
                        </a:rPr>
                        <a:t>P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650" b="1" spc="-335" dirty="0">
                          <a:latin typeface="Arial Narrow"/>
                          <a:cs typeface="Arial Narrow"/>
                        </a:rPr>
                        <a:t>Q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650" b="1" spc="-315" dirty="0">
                          <a:latin typeface="Arial Narrow"/>
                          <a:cs typeface="Arial Narrow"/>
                        </a:rPr>
                        <a:t>R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650" b="1" spc="-80" dirty="0">
                          <a:latin typeface="Arial Narrow"/>
                          <a:cs typeface="Arial Narrow"/>
                        </a:rPr>
                        <a:t>Available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650" b="1" spc="-210" dirty="0">
                          <a:latin typeface="Arial Narrow"/>
                          <a:cs typeface="Arial Narrow"/>
                        </a:rPr>
                        <a:t>Cost</a:t>
                      </a:r>
                      <a:r>
                        <a:rPr sz="1650" b="1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b="1" spc="-90" dirty="0">
                          <a:latin typeface="Arial Narrow"/>
                          <a:cs typeface="Arial Narrow"/>
                        </a:rPr>
                        <a:t>Difference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8419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476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b="1" spc="-50" dirty="0">
                          <a:latin typeface="Arial Narrow"/>
                          <a:cs typeface="Arial Narrow"/>
                        </a:rPr>
                        <a:t>I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b="1" spc="-25" dirty="0">
                          <a:latin typeface="Arial Narrow"/>
                          <a:cs typeface="Arial Narrow"/>
                        </a:rPr>
                        <a:t>II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475" b="1" spc="-37" baseline="3367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50" b="1" spc="-25" dirty="0">
                          <a:latin typeface="Arial Narrow"/>
                          <a:cs typeface="Arial Narrow"/>
                        </a:rPr>
                        <a:t>i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89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36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350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4769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64769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350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50" spc="-490" dirty="0">
                          <a:latin typeface="Symbol"/>
                          <a:cs typeface="Symbol"/>
                        </a:rPr>
                        <a:t></a:t>
                      </a:r>
                      <a:endParaRPr sz="1650">
                        <a:latin typeface="Symbol"/>
                        <a:cs typeface="Symbol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33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–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2475" spc="-307" baseline="3367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50" spc="-204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30" baseline="3367" dirty="0">
                          <a:latin typeface="Arial Narrow"/>
                          <a:cs typeface="Arial Narrow"/>
                        </a:rPr>
                        <a:t>=</a:t>
                      </a:r>
                      <a:r>
                        <a:rPr sz="2475" spc="-142" baseline="3367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75" baseline="3367" dirty="0">
                          <a:latin typeface="Arial Narrow"/>
                          <a:cs typeface="Arial Narrow"/>
                        </a:rPr>
                        <a:t>0</a:t>
                      </a:r>
                      <a:endParaRPr sz="2475" baseline="3367">
                        <a:latin typeface="Arial Narrow"/>
                        <a:cs typeface="Arial Narrow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530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6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769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769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89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Y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36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2475" spc="-307" baseline="3367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50" spc="-204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30" baseline="3367" dirty="0">
                          <a:latin typeface="Arial Narrow"/>
                          <a:cs typeface="Arial Narrow"/>
                        </a:rPr>
                        <a:t>=</a:t>
                      </a:r>
                      <a:r>
                        <a:rPr sz="2475" spc="-142" baseline="3367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7" baseline="3367" dirty="0">
                          <a:latin typeface="Arial Narrow"/>
                          <a:cs typeface="Arial Narrow"/>
                        </a:rPr>
                        <a:t>30</a:t>
                      </a:r>
                      <a:endParaRPr sz="2475" baseline="3367">
                        <a:latin typeface="Arial Narrow"/>
                        <a:cs typeface="Arial Narrow"/>
                      </a:endParaRPr>
                    </a:p>
                  </a:txBody>
                  <a:tcPr marL="0" marR="0" marT="1663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89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6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60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36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63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Z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606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24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780"/>
                        </a:spcBef>
                      </a:pPr>
                      <a:r>
                        <a:rPr sz="1650" spc="-20" dirty="0">
                          <a:latin typeface="Arial Narrow"/>
                          <a:cs typeface="Arial Narrow"/>
                        </a:rPr>
                        <a:t>1150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60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6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60655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6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60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9209">
                        <a:lnSpc>
                          <a:spcPct val="100000"/>
                        </a:lnSpc>
                        <a:spcBef>
                          <a:spcPts val="1365"/>
                        </a:spcBef>
                      </a:pPr>
                      <a:r>
                        <a:rPr sz="2475" spc="-307" baseline="3367" dirty="0">
                          <a:latin typeface="Arial Narrow"/>
                          <a:cs typeface="Arial Narrow"/>
                        </a:rPr>
                        <a:t>R</a:t>
                      </a:r>
                      <a:r>
                        <a:rPr sz="1050" spc="-204" dirty="0"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30" baseline="3367" dirty="0">
                          <a:latin typeface="Arial Narrow"/>
                          <a:cs typeface="Arial Narrow"/>
                        </a:rPr>
                        <a:t>=</a:t>
                      </a:r>
                      <a:r>
                        <a:rPr sz="2475" spc="-150" baseline="3367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195" baseline="3367" dirty="0">
                          <a:latin typeface="Arial Narrow"/>
                          <a:cs typeface="Arial Narrow"/>
                        </a:rPr>
                        <a:t>-</a:t>
                      </a:r>
                      <a:r>
                        <a:rPr sz="2475" spc="-157" baseline="3367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7" baseline="3367" dirty="0">
                          <a:latin typeface="Arial Narrow"/>
                          <a:cs typeface="Arial Narrow"/>
                        </a:rPr>
                        <a:t>14</a:t>
                      </a:r>
                      <a:endParaRPr sz="2475" baseline="3367">
                        <a:latin typeface="Arial Narrow"/>
                        <a:cs typeface="Arial Narrow"/>
                      </a:endParaRPr>
                    </a:p>
                  </a:txBody>
                  <a:tcPr marL="0" marR="0" marT="1733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40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064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064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16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8415" marB="0">
                    <a:lnL w="9525">
                      <a:solidFill>
                        <a:srgbClr val="000000"/>
                      </a:solidFill>
                      <a:prstDash val="solid"/>
                    </a:lnL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841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064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064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33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595">
                <a:tc gridSpan="2"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75" dirty="0">
                          <a:latin typeface="Arial Narrow"/>
                          <a:cs typeface="Arial Narrow"/>
                        </a:rPr>
                        <a:t>Required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450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500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200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06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195" dirty="0">
                          <a:latin typeface="Arial Narrow"/>
                          <a:cs typeface="Arial Narrow"/>
                        </a:rPr>
                        <a:t>Cost</a:t>
                      </a:r>
                      <a:r>
                        <a:rPr sz="165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650" spc="-80" dirty="0">
                          <a:latin typeface="Arial Narrow"/>
                          <a:cs typeface="Arial Narrow"/>
                        </a:rPr>
                        <a:t>difference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I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6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II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30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44</a:t>
                      </a:r>
                      <a:r>
                        <a:rPr sz="1650" spc="-25" dirty="0">
                          <a:latin typeface="Symbol"/>
                          <a:cs typeface="Symbol"/>
                        </a:rPr>
                        <a:t></a:t>
                      </a:r>
                      <a:endParaRPr sz="1650">
                        <a:latin typeface="Symbol"/>
                        <a:cs typeface="Symbol"/>
                      </a:endParaRPr>
                    </a:p>
                  </a:txBody>
                  <a:tcPr marL="0" marR="0" marT="21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16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650" spc="-25" dirty="0">
                          <a:latin typeface="Arial Narrow"/>
                          <a:cs typeface="Arial Narrow"/>
                        </a:rPr>
                        <a:t>Kj</a:t>
                      </a:r>
                      <a:endParaRPr sz="1650">
                        <a:latin typeface="Arial Narrow"/>
                        <a:cs typeface="Arial Narro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475" spc="-292" baseline="3367" dirty="0">
                          <a:latin typeface="Arial Narrow"/>
                          <a:cs typeface="Arial Narrow"/>
                        </a:rPr>
                        <a:t>K</a:t>
                      </a:r>
                      <a:r>
                        <a:rPr sz="1050" spc="-195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30" baseline="3367" dirty="0">
                          <a:latin typeface="Arial Narrow"/>
                          <a:cs typeface="Arial Narrow"/>
                        </a:rPr>
                        <a:t>=</a:t>
                      </a:r>
                      <a:r>
                        <a:rPr sz="2475" spc="-142" baseline="3367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7" baseline="3367" dirty="0">
                          <a:latin typeface="Arial Narrow"/>
                          <a:cs typeface="Arial Narrow"/>
                        </a:rPr>
                        <a:t>10</a:t>
                      </a:r>
                      <a:endParaRPr sz="2475" baseline="3367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475" spc="-292" baseline="3367" dirty="0">
                          <a:latin typeface="Arial Narrow"/>
                          <a:cs typeface="Arial Narrow"/>
                        </a:rPr>
                        <a:t>K</a:t>
                      </a:r>
                      <a:r>
                        <a:rPr sz="1050" spc="-195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30" baseline="3367" dirty="0">
                          <a:latin typeface="Arial Narrow"/>
                          <a:cs typeface="Arial Narrow"/>
                        </a:rPr>
                        <a:t>=</a:t>
                      </a:r>
                      <a:r>
                        <a:rPr sz="2475" spc="-142" baseline="3367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7" baseline="3367" dirty="0">
                          <a:latin typeface="Arial Narrow"/>
                          <a:cs typeface="Arial Narrow"/>
                        </a:rPr>
                        <a:t>30</a:t>
                      </a:r>
                      <a:endParaRPr sz="2475" baseline="3367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78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475" spc="-292" baseline="3367" dirty="0">
                          <a:latin typeface="Arial Narrow"/>
                          <a:cs typeface="Arial Narrow"/>
                        </a:rPr>
                        <a:t>K</a:t>
                      </a:r>
                      <a:r>
                        <a:rPr sz="1050" spc="-195" dirty="0">
                          <a:latin typeface="Arial Narrow"/>
                          <a:cs typeface="Arial Narrow"/>
                        </a:rPr>
                        <a:t>3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30" baseline="3367" dirty="0">
                          <a:latin typeface="Arial Narrow"/>
                          <a:cs typeface="Arial Narrow"/>
                        </a:rPr>
                        <a:t>=</a:t>
                      </a:r>
                      <a:r>
                        <a:rPr sz="2475" spc="-142" baseline="3367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475" spc="-37" baseline="3367" dirty="0">
                          <a:latin typeface="Arial Narrow"/>
                          <a:cs typeface="Arial Narrow"/>
                        </a:rPr>
                        <a:t>10</a:t>
                      </a:r>
                      <a:endParaRPr sz="2475" baseline="3367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6400" y="714123"/>
            <a:ext cx="8093075" cy="3055620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655"/>
              </a:spcBef>
            </a:pPr>
            <a:r>
              <a:rPr sz="1700" b="1" spc="-120" dirty="0">
                <a:latin typeface="Book Antiqua"/>
                <a:cs typeface="Book Antiqua"/>
              </a:rPr>
              <a:t>Step</a:t>
            </a:r>
            <a:r>
              <a:rPr sz="1700" b="1" spc="-25" dirty="0">
                <a:latin typeface="Book Antiqua"/>
                <a:cs typeface="Book Antiqua"/>
              </a:rPr>
              <a:t> </a:t>
            </a:r>
            <a:r>
              <a:rPr sz="1700" b="1" spc="-95" dirty="0">
                <a:latin typeface="Book Antiqua"/>
                <a:cs typeface="Book Antiqua"/>
              </a:rPr>
              <a:t>2:</a:t>
            </a:r>
            <a:r>
              <a:rPr sz="1700" b="1" spc="-20" dirty="0">
                <a:latin typeface="Book Antiqua"/>
                <a:cs typeface="Book Antiqua"/>
              </a:rPr>
              <a:t> </a:t>
            </a:r>
            <a:r>
              <a:rPr sz="1700" spc="-110" dirty="0">
                <a:latin typeface="Book Antiqua"/>
                <a:cs typeface="Book Antiqua"/>
              </a:rPr>
              <a:t>Initial</a:t>
            </a:r>
            <a:r>
              <a:rPr sz="1700" spc="-40" dirty="0">
                <a:latin typeface="Book Antiqua"/>
                <a:cs typeface="Book Antiqua"/>
              </a:rPr>
              <a:t> </a:t>
            </a:r>
            <a:r>
              <a:rPr sz="1700" spc="-120" dirty="0">
                <a:latin typeface="Book Antiqua"/>
                <a:cs typeface="Book Antiqua"/>
              </a:rPr>
              <a:t>transportation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14" dirty="0">
                <a:latin typeface="Book Antiqua"/>
                <a:cs typeface="Book Antiqua"/>
              </a:rPr>
              <a:t>cost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=</a:t>
            </a:r>
            <a:r>
              <a:rPr sz="1700" spc="-65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10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×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350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+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40" dirty="0">
                <a:latin typeface="Book Antiqua"/>
                <a:cs typeface="Book Antiqua"/>
              </a:rPr>
              <a:t>40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×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100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+</a:t>
            </a:r>
            <a:r>
              <a:rPr sz="1700" spc="-35" dirty="0">
                <a:latin typeface="Book Antiqua"/>
                <a:cs typeface="Book Antiqua"/>
              </a:rPr>
              <a:t> </a:t>
            </a:r>
            <a:r>
              <a:rPr sz="1700" spc="-140" dirty="0">
                <a:latin typeface="Book Antiqua"/>
                <a:cs typeface="Book Antiqua"/>
              </a:rPr>
              <a:t>60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×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100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+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40" dirty="0">
                <a:latin typeface="Book Antiqua"/>
                <a:cs typeface="Book Antiqua"/>
              </a:rPr>
              <a:t>40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×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200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+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40" dirty="0">
                <a:latin typeface="Book Antiqua"/>
                <a:cs typeface="Book Antiqua"/>
              </a:rPr>
              <a:t>16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×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25" dirty="0">
                <a:latin typeface="Book Antiqua"/>
                <a:cs typeface="Book Antiqua"/>
              </a:rPr>
              <a:t>400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=</a:t>
            </a:r>
            <a:r>
              <a:rPr sz="1700" spc="-55" dirty="0">
                <a:latin typeface="Book Antiqua"/>
                <a:cs typeface="Book Antiqua"/>
              </a:rPr>
              <a:t> </a:t>
            </a:r>
            <a:r>
              <a:rPr sz="1700" spc="-120" dirty="0">
                <a:latin typeface="Book Antiqua"/>
                <a:cs typeface="Book Antiqua"/>
              </a:rPr>
              <a:t>Rs.</a:t>
            </a:r>
            <a:r>
              <a:rPr sz="1700" spc="-50" dirty="0">
                <a:latin typeface="Book Antiqua"/>
                <a:cs typeface="Book Antiqua"/>
              </a:rPr>
              <a:t> </a:t>
            </a:r>
            <a:r>
              <a:rPr sz="1700" spc="-10" dirty="0">
                <a:latin typeface="Book Antiqua"/>
                <a:cs typeface="Book Antiqua"/>
              </a:rPr>
              <a:t>27900</a:t>
            </a:r>
            <a:endParaRPr sz="1700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550"/>
              </a:spcBef>
            </a:pPr>
            <a:r>
              <a:rPr sz="1700" b="1" spc="-120" dirty="0">
                <a:latin typeface="Book Antiqua"/>
                <a:cs typeface="Book Antiqua"/>
              </a:rPr>
              <a:t>Step</a:t>
            </a:r>
            <a:r>
              <a:rPr sz="1700" b="1" spc="-15" dirty="0">
                <a:latin typeface="Book Antiqua"/>
                <a:cs typeface="Book Antiqua"/>
              </a:rPr>
              <a:t> </a:t>
            </a:r>
            <a:r>
              <a:rPr sz="1700" b="1" spc="-90" dirty="0">
                <a:latin typeface="Book Antiqua"/>
                <a:cs typeface="Book Antiqua"/>
              </a:rPr>
              <a:t>3.</a:t>
            </a:r>
            <a:r>
              <a:rPr sz="1700" b="1" spc="-15" dirty="0">
                <a:latin typeface="Book Antiqua"/>
                <a:cs typeface="Book Antiqua"/>
              </a:rPr>
              <a:t> </a:t>
            </a:r>
            <a:r>
              <a:rPr sz="1700" b="1" spc="-120" dirty="0">
                <a:latin typeface="Book Antiqua"/>
                <a:cs typeface="Book Antiqua"/>
              </a:rPr>
              <a:t>Test</a:t>
            </a:r>
            <a:r>
              <a:rPr sz="1700" b="1" spc="-30" dirty="0">
                <a:latin typeface="Book Antiqua"/>
                <a:cs typeface="Book Antiqua"/>
              </a:rPr>
              <a:t> </a:t>
            </a:r>
            <a:r>
              <a:rPr sz="1700" b="1" spc="-120" dirty="0">
                <a:latin typeface="Book Antiqua"/>
                <a:cs typeface="Book Antiqua"/>
              </a:rPr>
              <a:t>of</a:t>
            </a:r>
            <a:r>
              <a:rPr sz="1700" b="1" spc="-20" dirty="0">
                <a:latin typeface="Book Antiqua"/>
                <a:cs typeface="Book Antiqua"/>
              </a:rPr>
              <a:t> degeneracy</a:t>
            </a:r>
            <a:endParaRPr sz="1700">
              <a:latin typeface="Book Antiqua"/>
              <a:cs typeface="Book Antiqua"/>
            </a:endParaRPr>
          </a:p>
          <a:p>
            <a:pPr marL="50800" marR="2900680" indent="408940">
              <a:lnSpc>
                <a:spcPts val="2720"/>
              </a:lnSpc>
              <a:spcBef>
                <a:spcPts val="200"/>
              </a:spcBef>
              <a:tabLst>
                <a:tab pos="459740" algn="l"/>
              </a:tabLst>
            </a:pPr>
            <a:r>
              <a:rPr sz="1700" spc="-130" dirty="0">
                <a:latin typeface="Book Antiqua"/>
                <a:cs typeface="Book Antiqua"/>
              </a:rPr>
              <a:t>No.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05" dirty="0">
                <a:latin typeface="Book Antiqua"/>
                <a:cs typeface="Book Antiqua"/>
              </a:rPr>
              <a:t>of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20" dirty="0">
                <a:latin typeface="Book Antiqua"/>
                <a:cs typeface="Book Antiqua"/>
              </a:rPr>
              <a:t>occupied</a:t>
            </a:r>
            <a:r>
              <a:rPr sz="1700" spc="-35" dirty="0">
                <a:latin typeface="Book Antiqua"/>
                <a:cs typeface="Book Antiqua"/>
              </a:rPr>
              <a:t> </a:t>
            </a:r>
            <a:r>
              <a:rPr sz="1700" spc="-100" dirty="0">
                <a:latin typeface="Book Antiqua"/>
                <a:cs typeface="Book Antiqua"/>
              </a:rPr>
              <a:t>cells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=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30" dirty="0">
                <a:latin typeface="Book Antiqua"/>
                <a:cs typeface="Book Antiqua"/>
              </a:rPr>
              <a:t>No.</a:t>
            </a:r>
            <a:r>
              <a:rPr sz="1700" spc="-30" dirty="0">
                <a:latin typeface="Book Antiqua"/>
                <a:cs typeface="Book Antiqua"/>
              </a:rPr>
              <a:t> </a:t>
            </a:r>
            <a:r>
              <a:rPr sz="1700" spc="-105" dirty="0">
                <a:latin typeface="Book Antiqua"/>
                <a:cs typeface="Book Antiqua"/>
              </a:rPr>
              <a:t>of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rows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+</a:t>
            </a:r>
            <a:r>
              <a:rPr sz="1700" spc="-25" dirty="0">
                <a:latin typeface="Book Antiqua"/>
                <a:cs typeface="Book Antiqua"/>
              </a:rPr>
              <a:t> </a:t>
            </a:r>
            <a:r>
              <a:rPr sz="1700" spc="-130" dirty="0">
                <a:latin typeface="Book Antiqua"/>
                <a:cs typeface="Book Antiqua"/>
              </a:rPr>
              <a:t>No.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05" dirty="0">
                <a:latin typeface="Book Antiqua"/>
                <a:cs typeface="Book Antiqua"/>
              </a:rPr>
              <a:t>of</a:t>
            </a:r>
            <a:r>
              <a:rPr sz="1700" spc="-25" dirty="0">
                <a:latin typeface="Book Antiqua"/>
                <a:cs typeface="Book Antiqua"/>
              </a:rPr>
              <a:t> </a:t>
            </a:r>
            <a:r>
              <a:rPr sz="1700" spc="-125" dirty="0">
                <a:latin typeface="Book Antiqua"/>
                <a:cs typeface="Book Antiqua"/>
              </a:rPr>
              <a:t>columns</a:t>
            </a:r>
            <a:r>
              <a:rPr sz="1700" spc="65" dirty="0">
                <a:latin typeface="Book Antiqua"/>
                <a:cs typeface="Book Antiqua"/>
              </a:rPr>
              <a:t> </a:t>
            </a:r>
            <a:r>
              <a:rPr sz="1700" spc="-140" dirty="0">
                <a:latin typeface="Symbol"/>
                <a:cs typeface="Symbol"/>
              </a:rPr>
              <a:t>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50" dirty="0">
                <a:latin typeface="Book Antiqua"/>
                <a:cs typeface="Book Antiqua"/>
              </a:rPr>
              <a:t>1 </a:t>
            </a:r>
            <a:r>
              <a:rPr sz="1700" spc="-25" dirty="0">
                <a:latin typeface="Book Antiqua"/>
                <a:cs typeface="Book Antiqua"/>
              </a:rPr>
              <a:t>or,</a:t>
            </a:r>
            <a:r>
              <a:rPr sz="1700" dirty="0">
                <a:latin typeface="Book Antiqua"/>
                <a:cs typeface="Book Antiqua"/>
              </a:rPr>
              <a:t>	</a:t>
            </a:r>
            <a:r>
              <a:rPr sz="1700" spc="-130" dirty="0">
                <a:latin typeface="Book Antiqua"/>
                <a:cs typeface="Book Antiqua"/>
              </a:rPr>
              <a:t>5</a:t>
            </a:r>
            <a:r>
              <a:rPr sz="1700" spc="-40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=</a:t>
            </a:r>
            <a:r>
              <a:rPr sz="1700" spc="-40" dirty="0">
                <a:latin typeface="Book Antiqua"/>
                <a:cs typeface="Book Antiqua"/>
              </a:rPr>
              <a:t> </a:t>
            </a:r>
            <a:r>
              <a:rPr sz="1700" spc="-130" dirty="0">
                <a:latin typeface="Book Antiqua"/>
                <a:cs typeface="Book Antiqua"/>
              </a:rPr>
              <a:t>3</a:t>
            </a:r>
            <a:r>
              <a:rPr sz="1700" spc="-3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+</a:t>
            </a:r>
            <a:r>
              <a:rPr sz="1700" spc="-25" dirty="0">
                <a:latin typeface="Book Antiqua"/>
                <a:cs typeface="Book Antiqua"/>
              </a:rPr>
              <a:t> </a:t>
            </a:r>
            <a:r>
              <a:rPr sz="1700" spc="-130" dirty="0">
                <a:latin typeface="Book Antiqua"/>
                <a:cs typeface="Book Antiqua"/>
              </a:rPr>
              <a:t>3</a:t>
            </a:r>
            <a:r>
              <a:rPr sz="1700" spc="-35" dirty="0">
                <a:latin typeface="Book Antiqua"/>
                <a:cs typeface="Book Antiqua"/>
              </a:rPr>
              <a:t> </a:t>
            </a:r>
            <a:r>
              <a:rPr sz="1700" spc="-140" dirty="0">
                <a:latin typeface="Symbol"/>
                <a:cs typeface="Symbol"/>
              </a:rPr>
              <a:t>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50" dirty="0">
                <a:latin typeface="Book Antiqua"/>
                <a:cs typeface="Book Antiqua"/>
              </a:rPr>
              <a:t>1</a:t>
            </a:r>
            <a:endParaRPr sz="1700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400"/>
              </a:spcBef>
              <a:tabLst>
                <a:tab pos="459740" algn="l"/>
              </a:tabLst>
            </a:pPr>
            <a:r>
              <a:rPr sz="1700" spc="-25" dirty="0">
                <a:latin typeface="Book Antiqua"/>
                <a:cs typeface="Book Antiqua"/>
              </a:rPr>
              <a:t>or,</a:t>
            </a:r>
            <a:r>
              <a:rPr sz="1700" dirty="0">
                <a:latin typeface="Book Antiqua"/>
                <a:cs typeface="Book Antiqua"/>
              </a:rPr>
              <a:t>	</a:t>
            </a:r>
            <a:r>
              <a:rPr sz="1700" spc="-130" dirty="0">
                <a:latin typeface="Book Antiqua"/>
                <a:cs typeface="Book Antiqua"/>
              </a:rPr>
              <a:t>5</a:t>
            </a:r>
            <a:r>
              <a:rPr sz="1700" spc="-40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=</a:t>
            </a:r>
            <a:r>
              <a:rPr sz="1700" spc="-40" dirty="0">
                <a:latin typeface="Book Antiqua"/>
                <a:cs typeface="Book Antiqua"/>
              </a:rPr>
              <a:t> </a:t>
            </a:r>
            <a:r>
              <a:rPr sz="1700" spc="-60" dirty="0">
                <a:latin typeface="Book Antiqua"/>
                <a:cs typeface="Book Antiqua"/>
              </a:rPr>
              <a:t>5</a:t>
            </a:r>
            <a:endParaRPr sz="1700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595"/>
              </a:spcBef>
            </a:pPr>
            <a:r>
              <a:rPr sz="1700" spc="-85" dirty="0">
                <a:latin typeface="Book Antiqua"/>
                <a:cs typeface="Book Antiqua"/>
              </a:rPr>
              <a:t>It</a:t>
            </a:r>
            <a:r>
              <a:rPr sz="1700" spc="-60" dirty="0">
                <a:latin typeface="Book Antiqua"/>
                <a:cs typeface="Book Antiqua"/>
              </a:rPr>
              <a:t> </a:t>
            </a:r>
            <a:r>
              <a:rPr sz="1700" spc="-85" dirty="0">
                <a:latin typeface="Book Antiqua"/>
                <a:cs typeface="Book Antiqua"/>
              </a:rPr>
              <a:t>is</a:t>
            </a:r>
            <a:r>
              <a:rPr sz="1700" spc="-20" dirty="0">
                <a:latin typeface="Book Antiqua"/>
                <a:cs typeface="Book Antiqua"/>
              </a:rPr>
              <a:t> </a:t>
            </a:r>
            <a:r>
              <a:rPr sz="1700" spc="-114" dirty="0">
                <a:latin typeface="Book Antiqua"/>
                <a:cs typeface="Book Antiqua"/>
              </a:rPr>
              <a:t>the</a:t>
            </a:r>
            <a:r>
              <a:rPr sz="1700" spc="-25" dirty="0">
                <a:latin typeface="Book Antiqua"/>
                <a:cs typeface="Book Antiqua"/>
              </a:rPr>
              <a:t> </a:t>
            </a:r>
            <a:r>
              <a:rPr sz="1700" spc="-105" dirty="0">
                <a:latin typeface="Book Antiqua"/>
                <a:cs typeface="Book Antiqua"/>
              </a:rPr>
              <a:t>case</a:t>
            </a:r>
            <a:r>
              <a:rPr sz="1700" spc="-30" dirty="0">
                <a:latin typeface="Book Antiqua"/>
                <a:cs typeface="Book Antiqua"/>
              </a:rPr>
              <a:t> </a:t>
            </a:r>
            <a:r>
              <a:rPr sz="1700" spc="-105" dirty="0">
                <a:latin typeface="Book Antiqua"/>
                <a:cs typeface="Book Antiqua"/>
              </a:rPr>
              <a:t>of</a:t>
            </a:r>
            <a:r>
              <a:rPr sz="1700" spc="-30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non</a:t>
            </a:r>
            <a:r>
              <a:rPr sz="1700" spc="-25" dirty="0">
                <a:latin typeface="Book Antiqua"/>
                <a:cs typeface="Book Antiqua"/>
              </a:rPr>
              <a:t> degeneracy.</a:t>
            </a:r>
            <a:endParaRPr sz="1700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615"/>
              </a:spcBef>
            </a:pPr>
            <a:r>
              <a:rPr sz="1700" spc="-120" dirty="0">
                <a:latin typeface="Book Antiqua"/>
                <a:cs typeface="Book Antiqua"/>
              </a:rPr>
              <a:t>Step</a:t>
            </a:r>
            <a:r>
              <a:rPr sz="1700" spc="-5" dirty="0">
                <a:latin typeface="Book Antiqua"/>
                <a:cs typeface="Book Antiqua"/>
              </a:rPr>
              <a:t> </a:t>
            </a:r>
            <a:r>
              <a:rPr sz="1700" spc="-95" dirty="0">
                <a:latin typeface="Book Antiqua"/>
                <a:cs typeface="Book Antiqua"/>
              </a:rPr>
              <a:t>4.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05" dirty="0">
                <a:latin typeface="Book Antiqua"/>
                <a:cs typeface="Book Antiqua"/>
              </a:rPr>
              <a:t>Calculation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10" dirty="0">
                <a:latin typeface="Book Antiqua"/>
                <a:cs typeface="Book Antiqua"/>
              </a:rPr>
              <a:t>of</a:t>
            </a:r>
            <a:r>
              <a:rPr sz="1700" spc="-20" dirty="0">
                <a:latin typeface="Book Antiqua"/>
                <a:cs typeface="Book Antiqua"/>
              </a:rPr>
              <a:t> </a:t>
            </a:r>
            <a:r>
              <a:rPr sz="1700" spc="-114" dirty="0">
                <a:latin typeface="Book Antiqua"/>
                <a:cs typeface="Book Antiqua"/>
              </a:rPr>
              <a:t>values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05" dirty="0">
                <a:latin typeface="Book Antiqua"/>
                <a:cs typeface="Book Antiqua"/>
              </a:rPr>
              <a:t>of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20" dirty="0">
                <a:latin typeface="Book Antiqua"/>
                <a:cs typeface="Book Antiqua"/>
              </a:rPr>
              <a:t>occupied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0" dirty="0">
                <a:latin typeface="Book Antiqua"/>
                <a:cs typeface="Book Antiqua"/>
              </a:rPr>
              <a:t>cells.</a:t>
            </a:r>
            <a:endParaRPr sz="1700">
              <a:latin typeface="Book Antiqua"/>
              <a:cs typeface="Book Antiqua"/>
            </a:endParaRPr>
          </a:p>
          <a:p>
            <a:pPr marL="459740">
              <a:lnSpc>
                <a:spcPct val="100000"/>
              </a:lnSpc>
              <a:spcBef>
                <a:spcPts val="610"/>
              </a:spcBef>
            </a:pPr>
            <a:r>
              <a:rPr sz="1700" spc="-90" dirty="0">
                <a:latin typeface="Book Antiqua"/>
                <a:cs typeface="Book Antiqua"/>
              </a:rPr>
              <a:t>C</a:t>
            </a:r>
            <a:r>
              <a:rPr sz="1650" spc="-135" baseline="-7575" dirty="0">
                <a:latin typeface="Book Antiqua"/>
                <a:cs typeface="Book Antiqua"/>
              </a:rPr>
              <a:t>ij</a:t>
            </a:r>
            <a:r>
              <a:rPr sz="1650" spc="-22" baseline="-757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=</a:t>
            </a:r>
            <a:r>
              <a:rPr sz="1700" spc="-30" dirty="0">
                <a:latin typeface="Book Antiqua"/>
                <a:cs typeface="Book Antiqua"/>
              </a:rPr>
              <a:t> </a:t>
            </a:r>
            <a:r>
              <a:rPr sz="1700" spc="-110" dirty="0">
                <a:latin typeface="Book Antiqua"/>
                <a:cs typeface="Book Antiqua"/>
              </a:rPr>
              <a:t>R</a:t>
            </a:r>
            <a:r>
              <a:rPr sz="1650" spc="-165" baseline="-7575" dirty="0">
                <a:latin typeface="Book Antiqua"/>
                <a:cs typeface="Book Antiqua"/>
              </a:rPr>
              <a:t>i</a:t>
            </a:r>
            <a:r>
              <a:rPr sz="1650" spc="-22" baseline="-757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+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25" dirty="0">
                <a:latin typeface="Book Antiqua"/>
                <a:cs typeface="Book Antiqua"/>
              </a:rPr>
              <a:t>K</a:t>
            </a:r>
            <a:r>
              <a:rPr sz="1650" spc="-37" baseline="-7575" dirty="0">
                <a:latin typeface="Book Antiqua"/>
                <a:cs typeface="Book Antiqua"/>
              </a:rPr>
              <a:t>j</a:t>
            </a:r>
            <a:endParaRPr sz="1650" baseline="-7575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615"/>
              </a:spcBef>
            </a:pPr>
            <a:r>
              <a:rPr sz="1700" spc="-135" dirty="0">
                <a:latin typeface="Book Antiqua"/>
                <a:cs typeface="Book Antiqua"/>
              </a:rPr>
              <a:t>Assuming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50" dirty="0">
                <a:latin typeface="Book Antiqua"/>
                <a:cs typeface="Book Antiqua"/>
              </a:rPr>
              <a:t>R</a:t>
            </a:r>
            <a:r>
              <a:rPr sz="1650" spc="-75" baseline="-7575" dirty="0">
                <a:latin typeface="Book Antiqua"/>
                <a:cs typeface="Book Antiqua"/>
              </a:rPr>
              <a:t>1</a:t>
            </a:r>
            <a:r>
              <a:rPr sz="1650" spc="195" baseline="-757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=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00" dirty="0">
                <a:latin typeface="Book Antiqua"/>
                <a:cs typeface="Book Antiqua"/>
              </a:rPr>
              <a:t>0,</a:t>
            </a:r>
            <a:r>
              <a:rPr sz="1700" spc="-30" dirty="0">
                <a:latin typeface="Book Antiqua"/>
                <a:cs typeface="Book Antiqua"/>
              </a:rPr>
              <a:t> </a:t>
            </a:r>
            <a:r>
              <a:rPr sz="1700" spc="-160" dirty="0">
                <a:latin typeface="Book Antiqua"/>
                <a:cs typeface="Book Antiqua"/>
              </a:rPr>
              <a:t>we</a:t>
            </a:r>
            <a:r>
              <a:rPr sz="1700" spc="-5" dirty="0">
                <a:latin typeface="Book Antiqua"/>
                <a:cs typeface="Book Antiqua"/>
              </a:rPr>
              <a:t> </a:t>
            </a:r>
            <a:r>
              <a:rPr sz="1700" spc="-110" dirty="0">
                <a:latin typeface="Book Antiqua"/>
                <a:cs typeface="Book Antiqua"/>
              </a:rPr>
              <a:t>generate</a:t>
            </a:r>
            <a:r>
              <a:rPr sz="1700" spc="-25" dirty="0">
                <a:latin typeface="Book Antiqua"/>
                <a:cs typeface="Book Antiqua"/>
              </a:rPr>
              <a:t> </a:t>
            </a:r>
            <a:r>
              <a:rPr sz="1700" spc="-110" dirty="0">
                <a:latin typeface="Book Antiqua"/>
                <a:cs typeface="Book Antiqua"/>
              </a:rPr>
              <a:t>other</a:t>
            </a:r>
            <a:r>
              <a:rPr sz="1700" spc="-25" dirty="0">
                <a:latin typeface="Book Antiqua"/>
                <a:cs typeface="Book Antiqua"/>
              </a:rPr>
              <a:t> </a:t>
            </a:r>
            <a:r>
              <a:rPr sz="1700" spc="-114" dirty="0">
                <a:latin typeface="Book Antiqua"/>
                <a:cs typeface="Book Antiqua"/>
              </a:rPr>
              <a:t>values</a:t>
            </a:r>
            <a:r>
              <a:rPr sz="1700" spc="-35" dirty="0">
                <a:latin typeface="Book Antiqua"/>
                <a:cs typeface="Book Antiqua"/>
              </a:rPr>
              <a:t> </a:t>
            </a:r>
            <a:r>
              <a:rPr sz="1700" spc="-110" dirty="0">
                <a:latin typeface="Book Antiqua"/>
                <a:cs typeface="Book Antiqua"/>
              </a:rPr>
              <a:t>for</a:t>
            </a:r>
            <a:r>
              <a:rPr sz="1700" spc="-30" dirty="0">
                <a:latin typeface="Book Antiqua"/>
                <a:cs typeface="Book Antiqua"/>
              </a:rPr>
              <a:t> </a:t>
            </a:r>
            <a:r>
              <a:rPr sz="1700" spc="-145" dirty="0">
                <a:latin typeface="Book Antiqua"/>
                <a:cs typeface="Book Antiqua"/>
              </a:rPr>
              <a:t>row</a:t>
            </a:r>
            <a:r>
              <a:rPr sz="1700" spc="-20" dirty="0">
                <a:latin typeface="Book Antiqua"/>
                <a:cs typeface="Book Antiqua"/>
              </a:rPr>
              <a:t> </a:t>
            </a:r>
            <a:r>
              <a:rPr sz="1700" spc="-130" dirty="0">
                <a:latin typeface="Book Antiqua"/>
                <a:cs typeface="Book Antiqua"/>
              </a:rPr>
              <a:t>and</a:t>
            </a:r>
            <a:r>
              <a:rPr sz="1700" spc="-20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column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20" dirty="0">
                <a:latin typeface="Book Antiqua"/>
                <a:cs typeface="Book Antiqua"/>
              </a:rPr>
              <a:t>using</a:t>
            </a:r>
            <a:r>
              <a:rPr sz="1700" spc="-30" dirty="0">
                <a:latin typeface="Book Antiqua"/>
                <a:cs typeface="Book Antiqua"/>
              </a:rPr>
              <a:t> </a:t>
            </a:r>
            <a:r>
              <a:rPr sz="1700" spc="-110" dirty="0">
                <a:latin typeface="Book Antiqua"/>
                <a:cs typeface="Book Antiqua"/>
              </a:rPr>
              <a:t>the</a:t>
            </a:r>
            <a:r>
              <a:rPr sz="1700" spc="-25" dirty="0">
                <a:latin typeface="Book Antiqua"/>
                <a:cs typeface="Book Antiqua"/>
              </a:rPr>
              <a:t> </a:t>
            </a:r>
            <a:r>
              <a:rPr sz="1700" spc="-130" dirty="0">
                <a:latin typeface="Book Antiqua"/>
                <a:cs typeface="Book Antiqua"/>
              </a:rPr>
              <a:t>above</a:t>
            </a:r>
            <a:r>
              <a:rPr sz="1700" spc="-20" dirty="0">
                <a:latin typeface="Book Antiqua"/>
                <a:cs typeface="Book Antiqua"/>
              </a:rPr>
              <a:t> </a:t>
            </a:r>
            <a:r>
              <a:rPr sz="1700" spc="-10" dirty="0">
                <a:latin typeface="Book Antiqua"/>
                <a:cs typeface="Book Antiqua"/>
              </a:rPr>
              <a:t>relation.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4695" y="3842793"/>
          <a:ext cx="6720203" cy="1658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1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49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56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7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For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5" dirty="0">
                          <a:latin typeface="Book Antiqua"/>
                          <a:cs typeface="Book Antiqua"/>
                        </a:rPr>
                        <a:t>cell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0" dirty="0">
                          <a:latin typeface="Book Antiqua"/>
                          <a:cs typeface="Book Antiqua"/>
                        </a:rPr>
                        <a:t>(1,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1)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</a:pPr>
                      <a:r>
                        <a:rPr sz="1700" spc="-114" dirty="0">
                          <a:latin typeface="Book Antiqua"/>
                          <a:cs typeface="Book Antiqua"/>
                        </a:rPr>
                        <a:t>C</a:t>
                      </a:r>
                      <a:r>
                        <a:rPr sz="1650" spc="-172" baseline="-7575" dirty="0">
                          <a:latin typeface="Book Antiqua"/>
                          <a:cs typeface="Book Antiqua"/>
                        </a:rPr>
                        <a:t>11</a:t>
                      </a:r>
                      <a:r>
                        <a:rPr sz="1700" spc="-11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65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97" baseline="-7575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650" spc="60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4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37" baseline="-7575" dirty="0">
                          <a:latin typeface="Book Antiqua"/>
                          <a:cs typeface="Book Antiqua"/>
                        </a:rPr>
                        <a:t>1</a:t>
                      </a:r>
                      <a:endParaRPr sz="1650" baseline="-7575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ct val="100000"/>
                        </a:lnSpc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10</a:t>
                      </a:r>
                      <a:r>
                        <a:rPr sz="1700" spc="-3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35" dirty="0">
                          <a:latin typeface="Book Antiqua"/>
                          <a:cs typeface="Book Antiqua"/>
                        </a:rPr>
                        <a:t>0</a:t>
                      </a:r>
                      <a:r>
                        <a:rPr sz="1700" spc="-4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37" baseline="-7575" dirty="0">
                          <a:latin typeface="Book Antiqua"/>
                          <a:cs typeface="Book Antiqua"/>
                        </a:rPr>
                        <a:t>1</a:t>
                      </a:r>
                      <a:endParaRPr sz="1650" baseline="-7575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4935" algn="r">
                        <a:lnSpc>
                          <a:spcPct val="100000"/>
                        </a:lnSpc>
                      </a:pPr>
                      <a:r>
                        <a:rPr sz="1700" spc="-50" dirty="0">
                          <a:latin typeface="Symbol"/>
                          <a:cs typeface="Symbol"/>
                        </a:rPr>
                        <a:t>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195" baseline="-7575" dirty="0">
                          <a:latin typeface="Book Antiqua"/>
                          <a:cs typeface="Book Antiqua"/>
                        </a:rPr>
                        <a:t>1</a:t>
                      </a:r>
                      <a:r>
                        <a:rPr sz="1650" spc="-22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10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For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5" dirty="0">
                          <a:latin typeface="Book Antiqua"/>
                          <a:cs typeface="Book Antiqua"/>
                        </a:rPr>
                        <a:t>cell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0" dirty="0">
                          <a:latin typeface="Book Antiqua"/>
                          <a:cs typeface="Book Antiqua"/>
                        </a:rPr>
                        <a:t>(2,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1)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114" dirty="0">
                          <a:latin typeface="Book Antiqua"/>
                          <a:cs typeface="Book Antiqua"/>
                        </a:rPr>
                        <a:t>C</a:t>
                      </a:r>
                      <a:r>
                        <a:rPr sz="1650" spc="-172" baseline="-7575" dirty="0">
                          <a:latin typeface="Book Antiqua"/>
                          <a:cs typeface="Book Antiqua"/>
                        </a:rPr>
                        <a:t>21</a:t>
                      </a:r>
                      <a:r>
                        <a:rPr sz="1700" spc="-11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65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97" baseline="-7575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650" spc="60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4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37" baseline="-7575" dirty="0">
                          <a:latin typeface="Book Antiqua"/>
                          <a:cs typeface="Book Antiqua"/>
                        </a:rPr>
                        <a:t>1</a:t>
                      </a:r>
                      <a:endParaRPr sz="1650" baseline="-7575">
                        <a:latin typeface="Book Antiqua"/>
                        <a:cs typeface="Book Antiqua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40</a:t>
                      </a:r>
                      <a:r>
                        <a:rPr sz="1700" spc="-4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60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89" baseline="-7575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650" spc="30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10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R="11493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50" dirty="0">
                          <a:latin typeface="Symbol"/>
                          <a:cs typeface="Symbol"/>
                        </a:rPr>
                        <a:t>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125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187" baseline="-7575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650" spc="-22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30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9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For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5" dirty="0">
                          <a:latin typeface="Book Antiqua"/>
                          <a:cs typeface="Book Antiqua"/>
                        </a:rPr>
                        <a:t>cell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0" dirty="0">
                          <a:latin typeface="Book Antiqua"/>
                          <a:cs typeface="Book Antiqua"/>
                        </a:rPr>
                        <a:t>(2,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2)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114" dirty="0">
                          <a:latin typeface="Book Antiqua"/>
                          <a:cs typeface="Book Antiqua"/>
                        </a:rPr>
                        <a:t>C</a:t>
                      </a:r>
                      <a:r>
                        <a:rPr sz="1650" spc="-172" baseline="-7575" dirty="0">
                          <a:latin typeface="Book Antiqua"/>
                          <a:cs typeface="Book Antiqua"/>
                        </a:rPr>
                        <a:t>22</a:t>
                      </a:r>
                      <a:r>
                        <a:rPr sz="1700" spc="-11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65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97" baseline="-7575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650" spc="60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4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37" baseline="-7575" dirty="0">
                          <a:latin typeface="Book Antiqua"/>
                          <a:cs typeface="Book Antiqua"/>
                        </a:rPr>
                        <a:t>2</a:t>
                      </a:r>
                      <a:endParaRPr sz="1650" baseline="-7575">
                        <a:latin typeface="Book Antiqua"/>
                        <a:cs typeface="Book Antiqua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60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30" dirty="0">
                          <a:latin typeface="Book Antiqua"/>
                          <a:cs typeface="Book Antiqua"/>
                        </a:rPr>
                        <a:t>30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3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37" baseline="-7575" dirty="0">
                          <a:latin typeface="Book Antiqua"/>
                          <a:cs typeface="Book Antiqua"/>
                        </a:rPr>
                        <a:t>2</a:t>
                      </a:r>
                      <a:endParaRPr sz="1650" baseline="-7575">
                        <a:latin typeface="Book Antiqua"/>
                        <a:cs typeface="Book Antiqua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1493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50" dirty="0">
                          <a:latin typeface="Symbol"/>
                          <a:cs typeface="Symbol"/>
                        </a:rPr>
                        <a:t>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195" baseline="-7575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650" spc="-22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30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For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5" dirty="0">
                          <a:latin typeface="Book Antiqua"/>
                          <a:cs typeface="Book Antiqua"/>
                        </a:rPr>
                        <a:t>cell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0" dirty="0">
                          <a:latin typeface="Book Antiqua"/>
                          <a:cs typeface="Book Antiqua"/>
                        </a:rPr>
                        <a:t>(2,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3)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114" dirty="0">
                          <a:latin typeface="Book Antiqua"/>
                          <a:cs typeface="Book Antiqua"/>
                        </a:rPr>
                        <a:t>C</a:t>
                      </a:r>
                      <a:r>
                        <a:rPr sz="1650" spc="-172" baseline="-7575" dirty="0">
                          <a:latin typeface="Book Antiqua"/>
                          <a:cs typeface="Book Antiqua"/>
                        </a:rPr>
                        <a:t>23</a:t>
                      </a:r>
                      <a:r>
                        <a:rPr sz="1700" spc="-11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65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97" baseline="-7575" dirty="0">
                          <a:latin typeface="Book Antiqua"/>
                          <a:cs typeface="Book Antiqua"/>
                        </a:rPr>
                        <a:t>2</a:t>
                      </a:r>
                      <a:r>
                        <a:rPr sz="1650" spc="60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4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37" baseline="-7575" dirty="0">
                          <a:latin typeface="Book Antiqua"/>
                          <a:cs typeface="Book Antiqua"/>
                        </a:rPr>
                        <a:t>3</a:t>
                      </a:r>
                      <a:endParaRPr sz="1650" baseline="-7575">
                        <a:latin typeface="Book Antiqua"/>
                        <a:cs typeface="Book Antiqua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40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30" dirty="0">
                          <a:latin typeface="Book Antiqua"/>
                          <a:cs typeface="Book Antiqua"/>
                        </a:rPr>
                        <a:t>30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3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37" baseline="-7575" dirty="0">
                          <a:latin typeface="Book Antiqua"/>
                          <a:cs typeface="Book Antiqua"/>
                        </a:rPr>
                        <a:t>3</a:t>
                      </a:r>
                      <a:endParaRPr sz="1650" baseline="-7575">
                        <a:latin typeface="Book Antiqua"/>
                        <a:cs typeface="Book Antiqua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R="114935" algn="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50" dirty="0">
                          <a:latin typeface="Symbol"/>
                          <a:cs typeface="Symbol"/>
                        </a:rPr>
                        <a:t>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T="34925" marB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195" baseline="-7575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650" spc="-22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2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10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9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For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5" dirty="0">
                          <a:latin typeface="Book Antiqua"/>
                          <a:cs typeface="Book Antiqua"/>
                        </a:rPr>
                        <a:t>cell</a:t>
                      </a:r>
                      <a:r>
                        <a:rPr sz="17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90" dirty="0">
                          <a:latin typeface="Book Antiqua"/>
                          <a:cs typeface="Book Antiqua"/>
                        </a:rPr>
                        <a:t>(3,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2)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114" dirty="0">
                          <a:latin typeface="Book Antiqua"/>
                          <a:cs typeface="Book Antiqua"/>
                        </a:rPr>
                        <a:t>C</a:t>
                      </a:r>
                      <a:r>
                        <a:rPr sz="1650" spc="-172" baseline="-7575" dirty="0">
                          <a:latin typeface="Book Antiqua"/>
                          <a:cs typeface="Book Antiqua"/>
                        </a:rPr>
                        <a:t>32</a:t>
                      </a:r>
                      <a:r>
                        <a:rPr sz="1700" spc="-114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65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97" baseline="-7575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650" spc="60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4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K</a:t>
                      </a:r>
                      <a:r>
                        <a:rPr sz="1650" spc="-37" baseline="-7575" dirty="0">
                          <a:latin typeface="Book Antiqua"/>
                          <a:cs typeface="Book Antiqua"/>
                        </a:rPr>
                        <a:t>2</a:t>
                      </a:r>
                      <a:endParaRPr sz="1650" baseline="-7575">
                        <a:latin typeface="Book Antiqua"/>
                        <a:cs typeface="Book Antiqua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130" dirty="0">
                          <a:latin typeface="Book Antiqua"/>
                          <a:cs typeface="Book Antiqua"/>
                        </a:rPr>
                        <a:t>16</a:t>
                      </a:r>
                      <a:r>
                        <a:rPr sz="1700" spc="-4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60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89" baseline="-7575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650" spc="30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+</a:t>
                      </a:r>
                      <a:r>
                        <a:rPr sz="17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30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1493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50" dirty="0">
                          <a:latin typeface="Symbol"/>
                          <a:cs typeface="Symbol"/>
                        </a:rPr>
                        <a:t>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700" spc="-125" dirty="0">
                          <a:latin typeface="Book Antiqua"/>
                          <a:cs typeface="Book Antiqua"/>
                        </a:rPr>
                        <a:t>R</a:t>
                      </a:r>
                      <a:r>
                        <a:rPr sz="1650" spc="-187" baseline="-7575" dirty="0">
                          <a:latin typeface="Book Antiqua"/>
                          <a:cs typeface="Book Antiqua"/>
                        </a:rPr>
                        <a:t>3</a:t>
                      </a:r>
                      <a:r>
                        <a:rPr sz="1650" spc="-30" baseline="-757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150" dirty="0">
                          <a:latin typeface="Book Antiqua"/>
                          <a:cs typeface="Book Antiqua"/>
                        </a:rPr>
                        <a:t>=</a:t>
                      </a:r>
                      <a:r>
                        <a:rPr sz="1700" spc="-4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dirty="0">
                          <a:latin typeface="Book Antiqua"/>
                          <a:cs typeface="Book Antiqua"/>
                        </a:rPr>
                        <a:t>-</a:t>
                      </a:r>
                      <a:r>
                        <a:rPr sz="1700" spc="-9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700" spc="-25" dirty="0">
                          <a:latin typeface="Book Antiqua"/>
                          <a:cs typeface="Book Antiqua"/>
                        </a:rPr>
                        <a:t>14</a:t>
                      </a:r>
                      <a:endParaRPr sz="1700">
                        <a:latin typeface="Book Antiqua"/>
                        <a:cs typeface="Book Antiqua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0268" y="212852"/>
            <a:ext cx="7675880" cy="124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Lucida Sans Unicode"/>
                <a:cs typeface="Lucida Sans Unicode"/>
              </a:rPr>
              <a:t>Step</a:t>
            </a:r>
            <a:r>
              <a:rPr sz="2700" spc="-7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5.</a:t>
            </a:r>
            <a:r>
              <a:rPr sz="2700" spc="-6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Calculation</a:t>
            </a:r>
            <a:r>
              <a:rPr sz="2700" spc="-7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of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values</a:t>
            </a:r>
            <a:r>
              <a:rPr sz="2700" spc="-8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unoccupied</a:t>
            </a:r>
            <a:r>
              <a:rPr sz="2700" spc="-75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cells </a:t>
            </a:r>
            <a:r>
              <a:rPr sz="2700" dirty="0">
                <a:latin typeface="Lucida Sans Unicode"/>
                <a:cs typeface="Lucida Sans Unicode"/>
              </a:rPr>
              <a:t>or</a:t>
            </a:r>
            <a:r>
              <a:rPr sz="2700" spc="-7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further</a:t>
            </a:r>
            <a:r>
              <a:rPr sz="2700" spc="-10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improvement</a:t>
            </a:r>
            <a:r>
              <a:rPr sz="2700" spc="-110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test.</a:t>
            </a:r>
            <a:endParaRPr sz="2700">
              <a:latin typeface="Lucida Sans Unicode"/>
              <a:cs typeface="Lucida Sans Unicode"/>
            </a:endParaRPr>
          </a:p>
          <a:p>
            <a:pPr marL="483234">
              <a:lnSpc>
                <a:spcPct val="100000"/>
              </a:lnSpc>
              <a:spcBef>
                <a:spcPts val="465"/>
              </a:spcBef>
            </a:pPr>
            <a:r>
              <a:rPr sz="2200" dirty="0">
                <a:latin typeface="Lucida Sans Unicode"/>
                <a:cs typeface="Lucida Sans Unicode"/>
              </a:rPr>
              <a:t>Δ</a:t>
            </a:r>
            <a:r>
              <a:rPr sz="2175" baseline="-21072" dirty="0">
                <a:latin typeface="Lucida Sans Unicode"/>
                <a:cs typeface="Lucida Sans Unicode"/>
              </a:rPr>
              <a:t>ij</a:t>
            </a:r>
            <a:r>
              <a:rPr sz="2175" spc="-37" baseline="-21072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=</a:t>
            </a:r>
            <a:r>
              <a:rPr sz="2200" spc="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C</a:t>
            </a:r>
            <a:r>
              <a:rPr sz="2175" baseline="-21072" dirty="0">
                <a:latin typeface="Lucida Sans Unicode"/>
                <a:cs typeface="Lucida Sans Unicode"/>
              </a:rPr>
              <a:t>ij</a:t>
            </a:r>
            <a:r>
              <a:rPr sz="2175" spc="-7" baseline="-21072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–</a:t>
            </a:r>
            <a:r>
              <a:rPr sz="2200" spc="-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R</a:t>
            </a:r>
            <a:r>
              <a:rPr sz="2175" baseline="-21072" dirty="0">
                <a:latin typeface="Lucida Sans Unicode"/>
                <a:cs typeface="Lucida Sans Unicode"/>
              </a:rPr>
              <a:t>i</a:t>
            </a:r>
            <a:r>
              <a:rPr sz="2175" spc="330" baseline="-21072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– </a:t>
            </a:r>
            <a:r>
              <a:rPr sz="2200" spc="-25" dirty="0">
                <a:latin typeface="Lucida Sans Unicode"/>
                <a:cs typeface="Lucida Sans Unicode"/>
              </a:rPr>
              <a:t>K</a:t>
            </a:r>
            <a:r>
              <a:rPr sz="2175" spc="-37" baseline="-21072" dirty="0">
                <a:latin typeface="Lucida Sans Unicode"/>
                <a:cs typeface="Lucida Sans Unicode"/>
              </a:rPr>
              <a:t>j</a:t>
            </a:r>
            <a:endParaRPr sz="2175" baseline="-21072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2037715"/>
            <a:ext cx="116839" cy="1299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0" dirty="0">
                <a:solidFill>
                  <a:srgbClr val="2CA1BE"/>
                </a:solidFill>
                <a:latin typeface="Wingdings 3"/>
                <a:cs typeface="Wingdings 3"/>
              </a:rPr>
              <a:t></a:t>
            </a:r>
            <a:endParaRPr sz="1350">
              <a:latin typeface="Wingdings 3"/>
              <a:cs typeface="Wingdings 3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1350" spc="-50" dirty="0">
                <a:solidFill>
                  <a:srgbClr val="2CA1BE"/>
                </a:solidFill>
                <a:latin typeface="Wingdings 3"/>
                <a:cs typeface="Wingdings 3"/>
              </a:rPr>
              <a:t></a:t>
            </a:r>
            <a:endParaRPr sz="1350">
              <a:latin typeface="Wingdings 3"/>
              <a:cs typeface="Wingdings 3"/>
            </a:endParaRP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350" spc="-50" dirty="0">
                <a:solidFill>
                  <a:srgbClr val="2CA1BE"/>
                </a:solidFill>
                <a:latin typeface="Wingdings 3"/>
                <a:cs typeface="Wingdings 3"/>
              </a:rPr>
              <a:t></a:t>
            </a:r>
            <a:endParaRPr sz="1350">
              <a:latin typeface="Wingdings 3"/>
              <a:cs typeface="Wingdings 3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1350" spc="-50" dirty="0">
                <a:solidFill>
                  <a:srgbClr val="2CA1BE"/>
                </a:solidFill>
                <a:latin typeface="Wingdings 3"/>
                <a:cs typeface="Wingdings 3"/>
              </a:rPr>
              <a:t></a:t>
            </a:r>
            <a:endParaRPr sz="1350">
              <a:latin typeface="Wingdings 3"/>
              <a:cs typeface="Wingdings 3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87626" y="1904212"/>
            <a:ext cx="3988435" cy="73914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505"/>
              </a:spcBef>
              <a:tabLst>
                <a:tab pos="3204210" algn="l"/>
              </a:tabLst>
            </a:pPr>
            <a:r>
              <a:rPr sz="2000" dirty="0">
                <a:latin typeface="Symbol"/>
                <a:cs typeface="Symbol"/>
              </a:rPr>
              <a:t>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</a:t>
            </a:r>
            <a:r>
              <a:rPr sz="1950" baseline="-21367" dirty="0">
                <a:latin typeface="Lucida Sans Unicode"/>
                <a:cs typeface="Lucida Sans Unicode"/>
              </a:rPr>
              <a:t>1</a:t>
            </a:r>
            <a:r>
              <a:rPr sz="1950" spc="315" baseline="-21367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K</a:t>
            </a:r>
            <a:r>
              <a:rPr sz="1950" baseline="-21367" dirty="0">
                <a:latin typeface="Lucida Sans Unicode"/>
                <a:cs typeface="Lucida Sans Unicode"/>
              </a:rPr>
              <a:t>2</a:t>
            </a:r>
            <a:r>
              <a:rPr sz="1950" spc="307" baseline="-21367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=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20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0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Lucida Sans Unicode"/>
                <a:cs typeface="Lucida Sans Unicode"/>
              </a:rPr>
              <a:t>30</a:t>
            </a:r>
            <a:r>
              <a:rPr sz="2000" dirty="0">
                <a:latin typeface="Lucida Sans Unicode"/>
                <a:cs typeface="Lucida Sans Unicode"/>
              </a:rPr>
              <a:t>	=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25" dirty="0">
                <a:latin typeface="Symbol"/>
                <a:cs typeface="Symbol"/>
              </a:rPr>
              <a:t></a:t>
            </a:r>
            <a:r>
              <a:rPr sz="2000" spc="-25" dirty="0">
                <a:latin typeface="Lucida Sans Unicode"/>
                <a:cs typeface="Lucida Sans Unicode"/>
              </a:rPr>
              <a:t>10</a:t>
            </a:r>
            <a:endParaRPr sz="2000">
              <a:latin typeface="Lucida Sans Unicode"/>
              <a:cs typeface="Lucida Sans Unicode"/>
            </a:endParaRPr>
          </a:p>
          <a:p>
            <a:pPr marL="50800">
              <a:lnSpc>
                <a:spcPct val="100000"/>
              </a:lnSpc>
              <a:spcBef>
                <a:spcPts val="409"/>
              </a:spcBef>
              <a:tabLst>
                <a:tab pos="3204210" algn="l"/>
              </a:tabLst>
            </a:pPr>
            <a:r>
              <a:rPr sz="2000" dirty="0">
                <a:latin typeface="Symbol"/>
                <a:cs typeface="Symbol"/>
              </a:rPr>
              <a:t>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</a:t>
            </a:r>
            <a:r>
              <a:rPr sz="1950" baseline="-21367" dirty="0">
                <a:latin typeface="Lucida Sans Unicode"/>
                <a:cs typeface="Lucida Sans Unicode"/>
              </a:rPr>
              <a:t>1</a:t>
            </a:r>
            <a:r>
              <a:rPr sz="1950" spc="315" baseline="-21367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K</a:t>
            </a:r>
            <a:r>
              <a:rPr sz="1950" baseline="-21367" dirty="0">
                <a:latin typeface="Lucida Sans Unicode"/>
                <a:cs typeface="Lucida Sans Unicode"/>
              </a:rPr>
              <a:t>3</a:t>
            </a:r>
            <a:r>
              <a:rPr sz="1950" spc="307" baseline="-21367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=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20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0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Lucida Sans Unicode"/>
                <a:cs typeface="Lucida Sans Unicode"/>
              </a:rPr>
              <a:t>10</a:t>
            </a:r>
            <a:r>
              <a:rPr sz="2000" dirty="0">
                <a:latin typeface="Lucida Sans Unicode"/>
                <a:cs typeface="Lucida Sans Unicode"/>
              </a:rPr>
              <a:t>	=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25" dirty="0">
                <a:latin typeface="Lucida Sans Unicode"/>
                <a:cs typeface="Lucida Sans Unicode"/>
              </a:rPr>
              <a:t>10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6604" y="1966696"/>
            <a:ext cx="1221105" cy="144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 algn="just">
              <a:lnSpc>
                <a:spcPct val="116700"/>
              </a:lnSpc>
              <a:spcBef>
                <a:spcPts val="105"/>
              </a:spcBef>
            </a:pPr>
            <a:r>
              <a:rPr sz="3000" b="1" baseline="13888" dirty="0">
                <a:latin typeface="Lucida Sans Unicode"/>
                <a:cs typeface="Lucida Sans Unicode"/>
              </a:rPr>
              <a:t>Δ</a:t>
            </a:r>
            <a:r>
              <a:rPr sz="1300" dirty="0">
                <a:latin typeface="Lucida Sans Unicode"/>
                <a:cs typeface="Lucida Sans Unicode"/>
              </a:rPr>
              <a:t>12</a:t>
            </a:r>
            <a:r>
              <a:rPr sz="1300" spc="210" dirty="0">
                <a:latin typeface="Lucida Sans Unicode"/>
                <a:cs typeface="Lucida Sans Unicode"/>
              </a:rPr>
              <a:t> </a:t>
            </a:r>
            <a:r>
              <a:rPr sz="3000" baseline="13888" dirty="0">
                <a:latin typeface="Lucida Sans Unicode"/>
                <a:cs typeface="Lucida Sans Unicode"/>
              </a:rPr>
              <a:t>=</a:t>
            </a:r>
            <a:r>
              <a:rPr sz="3000" spc="37" baseline="13888" dirty="0">
                <a:latin typeface="Lucida Sans Unicode"/>
                <a:cs typeface="Lucida Sans Unicode"/>
              </a:rPr>
              <a:t> </a:t>
            </a:r>
            <a:r>
              <a:rPr sz="3000" spc="-37" baseline="13888" dirty="0">
                <a:latin typeface="Lucida Sans Unicode"/>
                <a:cs typeface="Lucida Sans Unicode"/>
              </a:rPr>
              <a:t>C</a:t>
            </a:r>
            <a:r>
              <a:rPr sz="1300" spc="-25" dirty="0">
                <a:latin typeface="Lucida Sans Unicode"/>
                <a:cs typeface="Lucida Sans Unicode"/>
              </a:rPr>
              <a:t>12 </a:t>
            </a:r>
            <a:r>
              <a:rPr sz="3000" b="1" baseline="13888" dirty="0">
                <a:latin typeface="Lucida Sans Unicode"/>
                <a:cs typeface="Lucida Sans Unicode"/>
              </a:rPr>
              <a:t>Δ</a:t>
            </a:r>
            <a:r>
              <a:rPr sz="1300" dirty="0">
                <a:latin typeface="Lucida Sans Unicode"/>
                <a:cs typeface="Lucida Sans Unicode"/>
              </a:rPr>
              <a:t>13</a:t>
            </a:r>
            <a:r>
              <a:rPr sz="1300" spc="210" dirty="0">
                <a:latin typeface="Lucida Sans Unicode"/>
                <a:cs typeface="Lucida Sans Unicode"/>
              </a:rPr>
              <a:t> </a:t>
            </a:r>
            <a:r>
              <a:rPr sz="3000" baseline="13888" dirty="0">
                <a:latin typeface="Lucida Sans Unicode"/>
                <a:cs typeface="Lucida Sans Unicode"/>
              </a:rPr>
              <a:t>=</a:t>
            </a:r>
            <a:r>
              <a:rPr sz="3000" spc="37" baseline="13888" dirty="0">
                <a:latin typeface="Lucida Sans Unicode"/>
                <a:cs typeface="Lucida Sans Unicode"/>
              </a:rPr>
              <a:t> </a:t>
            </a:r>
            <a:r>
              <a:rPr sz="3000" spc="-37" baseline="13888" dirty="0">
                <a:latin typeface="Lucida Sans Unicode"/>
                <a:cs typeface="Lucida Sans Unicode"/>
              </a:rPr>
              <a:t>C</a:t>
            </a:r>
            <a:r>
              <a:rPr sz="1300" spc="-25" dirty="0">
                <a:latin typeface="Lucida Sans Unicode"/>
                <a:cs typeface="Lucida Sans Unicode"/>
              </a:rPr>
              <a:t>13 </a:t>
            </a:r>
            <a:r>
              <a:rPr sz="3000" b="1" baseline="13888" dirty="0">
                <a:latin typeface="Lucida Sans Unicode"/>
                <a:cs typeface="Lucida Sans Unicode"/>
              </a:rPr>
              <a:t>Δ</a:t>
            </a:r>
            <a:r>
              <a:rPr sz="1300" dirty="0">
                <a:latin typeface="Lucida Sans Unicode"/>
                <a:cs typeface="Lucida Sans Unicode"/>
              </a:rPr>
              <a:t>31</a:t>
            </a:r>
            <a:r>
              <a:rPr sz="1300" spc="210" dirty="0">
                <a:latin typeface="Lucida Sans Unicode"/>
                <a:cs typeface="Lucida Sans Unicode"/>
              </a:rPr>
              <a:t> </a:t>
            </a:r>
            <a:r>
              <a:rPr sz="3000" baseline="13888" dirty="0">
                <a:latin typeface="Lucida Sans Unicode"/>
                <a:cs typeface="Lucida Sans Unicode"/>
              </a:rPr>
              <a:t>=</a:t>
            </a:r>
            <a:r>
              <a:rPr sz="3000" spc="37" baseline="13888" dirty="0">
                <a:latin typeface="Lucida Sans Unicode"/>
                <a:cs typeface="Lucida Sans Unicode"/>
              </a:rPr>
              <a:t> </a:t>
            </a:r>
            <a:r>
              <a:rPr sz="3000" spc="-37" baseline="13888" dirty="0">
                <a:latin typeface="Lucida Sans Unicode"/>
                <a:cs typeface="Lucida Sans Unicode"/>
              </a:rPr>
              <a:t>C</a:t>
            </a:r>
            <a:r>
              <a:rPr sz="1300" spc="-25" dirty="0">
                <a:latin typeface="Lucida Sans Unicode"/>
                <a:cs typeface="Lucida Sans Unicode"/>
              </a:rPr>
              <a:t>31 </a:t>
            </a:r>
            <a:r>
              <a:rPr sz="3000" b="1" baseline="13888" dirty="0">
                <a:latin typeface="Lucida Sans Unicode"/>
                <a:cs typeface="Lucida Sans Unicode"/>
              </a:rPr>
              <a:t>Δ</a:t>
            </a:r>
            <a:r>
              <a:rPr sz="1300" dirty="0">
                <a:latin typeface="Lucida Sans Unicode"/>
                <a:cs typeface="Lucida Sans Unicode"/>
              </a:rPr>
              <a:t>33</a:t>
            </a:r>
            <a:r>
              <a:rPr sz="1300" spc="210" dirty="0">
                <a:latin typeface="Lucida Sans Unicode"/>
                <a:cs typeface="Lucida Sans Unicode"/>
              </a:rPr>
              <a:t> </a:t>
            </a:r>
            <a:r>
              <a:rPr sz="3000" baseline="13888" dirty="0">
                <a:latin typeface="Lucida Sans Unicode"/>
                <a:cs typeface="Lucida Sans Unicode"/>
              </a:rPr>
              <a:t>=</a:t>
            </a:r>
            <a:r>
              <a:rPr sz="3000" spc="37" baseline="13888" dirty="0">
                <a:latin typeface="Lucida Sans Unicode"/>
                <a:cs typeface="Lucida Sans Unicode"/>
              </a:rPr>
              <a:t> </a:t>
            </a:r>
            <a:r>
              <a:rPr sz="3000" spc="-37" baseline="13888" dirty="0">
                <a:latin typeface="Lucida Sans Unicode"/>
                <a:cs typeface="Lucida Sans Unicode"/>
              </a:rPr>
              <a:t>C</a:t>
            </a:r>
            <a:r>
              <a:rPr sz="1300" spc="-25" dirty="0">
                <a:latin typeface="Lucida Sans Unicode"/>
                <a:cs typeface="Lucida Sans Unicode"/>
              </a:rPr>
              <a:t>33</a:t>
            </a:r>
            <a:endParaRPr sz="13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00326" y="2617444"/>
            <a:ext cx="3814445" cy="73596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95"/>
              </a:spcBef>
            </a:pPr>
            <a:r>
              <a:rPr sz="2000" dirty="0">
                <a:latin typeface="Symbol"/>
                <a:cs typeface="Symbol"/>
              </a:rPr>
              <a:t>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</a:t>
            </a:r>
            <a:r>
              <a:rPr sz="1950" baseline="-21367" dirty="0">
                <a:latin typeface="Lucida Sans Unicode"/>
                <a:cs typeface="Lucida Sans Unicode"/>
              </a:rPr>
              <a:t>3</a:t>
            </a:r>
            <a:r>
              <a:rPr sz="1950" spc="315" baseline="-21367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K</a:t>
            </a:r>
            <a:r>
              <a:rPr sz="1950" baseline="-21367" dirty="0">
                <a:latin typeface="Lucida Sans Unicode"/>
                <a:cs typeface="Lucida Sans Unicode"/>
              </a:rPr>
              <a:t>1</a:t>
            </a:r>
            <a:r>
              <a:rPr sz="1950" spc="307" baseline="-21367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= 10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+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14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10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= </a:t>
            </a:r>
            <a:r>
              <a:rPr sz="2000" spc="-25" dirty="0">
                <a:latin typeface="Lucida Sans Unicode"/>
                <a:cs typeface="Lucida Sans Unicode"/>
              </a:rPr>
              <a:t>14</a:t>
            </a:r>
            <a:endParaRPr sz="20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395"/>
              </a:spcBef>
            </a:pPr>
            <a:r>
              <a:rPr sz="2000" dirty="0">
                <a:latin typeface="Symbol"/>
                <a:cs typeface="Symbol"/>
              </a:rPr>
              <a:t></a:t>
            </a:r>
            <a:r>
              <a:rPr sz="2000" spc="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</a:t>
            </a:r>
            <a:r>
              <a:rPr sz="1950" baseline="-21367" dirty="0">
                <a:latin typeface="Lucida Sans Unicode"/>
                <a:cs typeface="Lucida Sans Unicode"/>
              </a:rPr>
              <a:t>3</a:t>
            </a:r>
            <a:r>
              <a:rPr sz="1950" spc="315" baseline="-21367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K</a:t>
            </a:r>
            <a:r>
              <a:rPr sz="1950" baseline="-21367" dirty="0">
                <a:latin typeface="Lucida Sans Unicode"/>
                <a:cs typeface="Lucida Sans Unicode"/>
              </a:rPr>
              <a:t>3</a:t>
            </a:r>
            <a:r>
              <a:rPr sz="1950" spc="307" baseline="-21367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= 24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+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14 </a:t>
            </a:r>
            <a:r>
              <a:rPr sz="200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10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= </a:t>
            </a:r>
            <a:r>
              <a:rPr sz="2000" spc="-25" dirty="0">
                <a:latin typeface="Lucida Sans Unicode"/>
                <a:cs typeface="Lucida Sans Unicode"/>
              </a:rPr>
              <a:t>28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0268" y="3839336"/>
            <a:ext cx="7670165" cy="10217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 marR="30480" algn="just">
              <a:lnSpc>
                <a:spcPct val="98600"/>
              </a:lnSpc>
              <a:spcBef>
                <a:spcPts val="130"/>
              </a:spcBef>
            </a:pPr>
            <a:r>
              <a:rPr sz="2200" dirty="0">
                <a:latin typeface="Symbol"/>
                <a:cs typeface="Symbol"/>
              </a:rPr>
              <a:t></a:t>
            </a:r>
            <a:r>
              <a:rPr sz="2200" spc="1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Since,</a:t>
            </a:r>
            <a:r>
              <a:rPr sz="2200" spc="-6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above</a:t>
            </a:r>
            <a:r>
              <a:rPr sz="2200" spc="-4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calculated</a:t>
            </a:r>
            <a:r>
              <a:rPr sz="2200" spc="-5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total</a:t>
            </a:r>
            <a:r>
              <a:rPr sz="2200" spc="-3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cost</a:t>
            </a:r>
            <a:r>
              <a:rPr sz="2200" spc="-4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of</a:t>
            </a:r>
            <a:r>
              <a:rPr sz="2200" spc="-4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Rs.</a:t>
            </a:r>
            <a:r>
              <a:rPr sz="2200" spc="-3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27,900</a:t>
            </a:r>
            <a:r>
              <a:rPr sz="2200" spc="-7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is</a:t>
            </a:r>
            <a:r>
              <a:rPr sz="2200" spc="-40" dirty="0">
                <a:latin typeface="Lucida Sans Unicode"/>
                <a:cs typeface="Lucida Sans Unicode"/>
              </a:rPr>
              <a:t> </a:t>
            </a:r>
            <a:r>
              <a:rPr sz="2200" spc="-25" dirty="0">
                <a:latin typeface="Lucida Sans Unicode"/>
                <a:cs typeface="Lucida Sans Unicode"/>
              </a:rPr>
              <a:t>not </a:t>
            </a:r>
            <a:r>
              <a:rPr sz="2200" dirty="0">
                <a:latin typeface="Lucida Sans Unicode"/>
                <a:cs typeface="Lucida Sans Unicode"/>
              </a:rPr>
              <a:t>optimal</a:t>
            </a:r>
            <a:r>
              <a:rPr sz="2200" spc="-5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because</a:t>
            </a:r>
            <a:r>
              <a:rPr sz="2200" spc="-4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Symbol"/>
                <a:cs typeface="Symbol"/>
              </a:rPr>
              <a:t></a:t>
            </a:r>
            <a:r>
              <a:rPr sz="2175" baseline="-21072" dirty="0">
                <a:latin typeface="Lucida Sans Unicode"/>
                <a:cs typeface="Lucida Sans Unicode"/>
              </a:rPr>
              <a:t>12</a:t>
            </a:r>
            <a:r>
              <a:rPr sz="2175" spc="270" baseline="-21072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is</a:t>
            </a:r>
            <a:r>
              <a:rPr sz="2200" spc="-6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in</a:t>
            </a:r>
            <a:r>
              <a:rPr sz="2200" spc="-6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negative.</a:t>
            </a:r>
            <a:r>
              <a:rPr sz="2200" spc="-6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Loop</a:t>
            </a:r>
            <a:r>
              <a:rPr sz="2200" spc="-5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path</a:t>
            </a:r>
            <a:r>
              <a:rPr sz="2200" spc="-4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should</a:t>
            </a:r>
            <a:r>
              <a:rPr sz="2200" spc="-55" dirty="0">
                <a:latin typeface="Lucida Sans Unicode"/>
                <a:cs typeface="Lucida Sans Unicode"/>
              </a:rPr>
              <a:t> </a:t>
            </a:r>
            <a:r>
              <a:rPr sz="2200" spc="-25" dirty="0">
                <a:latin typeface="Lucida Sans Unicode"/>
                <a:cs typeface="Lucida Sans Unicode"/>
              </a:rPr>
              <a:t>be </a:t>
            </a:r>
            <a:r>
              <a:rPr sz="2200" dirty="0">
                <a:latin typeface="Lucida Sans Unicode"/>
                <a:cs typeface="Lucida Sans Unicode"/>
              </a:rPr>
              <a:t>formulated</a:t>
            </a:r>
            <a:r>
              <a:rPr sz="2200" spc="-75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to</a:t>
            </a:r>
            <a:r>
              <a:rPr sz="2200" spc="-10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minimize</a:t>
            </a:r>
            <a:r>
              <a:rPr sz="2200" spc="-90" dirty="0">
                <a:latin typeface="Lucida Sans Unicode"/>
                <a:cs typeface="Lucida Sans Unicode"/>
              </a:rPr>
              <a:t> </a:t>
            </a:r>
            <a:r>
              <a:rPr sz="2200" dirty="0">
                <a:latin typeface="Lucida Sans Unicode"/>
                <a:cs typeface="Lucida Sans Unicode"/>
              </a:rPr>
              <a:t>above</a:t>
            </a:r>
            <a:r>
              <a:rPr sz="2200" spc="-85" dirty="0">
                <a:latin typeface="Lucida Sans Unicode"/>
                <a:cs typeface="Lucida Sans Unicode"/>
              </a:rPr>
              <a:t> </a:t>
            </a:r>
            <a:r>
              <a:rPr sz="2200" spc="-10" dirty="0">
                <a:latin typeface="Lucida Sans Unicode"/>
                <a:cs typeface="Lucida Sans Unicode"/>
              </a:rPr>
              <a:t>cost.</a:t>
            </a:r>
            <a:endParaRPr sz="22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068" y="212852"/>
            <a:ext cx="176276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6F2F9F"/>
                </a:solidFill>
                <a:latin typeface="Lucida Sans Unicode"/>
                <a:cs typeface="Lucida Sans Unicode"/>
              </a:rPr>
              <a:t>Example</a:t>
            </a:r>
            <a:r>
              <a:rPr sz="2700" spc="-9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700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2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1398" y="875631"/>
            <a:ext cx="5561330" cy="3816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300" spc="-490" dirty="0">
                <a:latin typeface="Book Antiqua"/>
                <a:cs typeface="Book Antiqua"/>
              </a:rPr>
              <a:t>Determine</a:t>
            </a:r>
            <a:r>
              <a:rPr sz="2300" spc="-195" dirty="0">
                <a:latin typeface="Book Antiqua"/>
                <a:cs typeface="Book Antiqua"/>
              </a:rPr>
              <a:t> </a:t>
            </a:r>
            <a:r>
              <a:rPr sz="2300" spc="-440" dirty="0">
                <a:latin typeface="Book Antiqua"/>
                <a:cs typeface="Book Antiqua"/>
              </a:rPr>
              <a:t>the</a:t>
            </a:r>
            <a:r>
              <a:rPr sz="2300" spc="-185" dirty="0">
                <a:latin typeface="Book Antiqua"/>
                <a:cs typeface="Book Antiqua"/>
              </a:rPr>
              <a:t> </a:t>
            </a:r>
            <a:r>
              <a:rPr sz="2300" spc="-590" dirty="0">
                <a:latin typeface="Book Antiqua"/>
                <a:cs typeface="Book Antiqua"/>
              </a:rPr>
              <a:t>minimum</a:t>
            </a:r>
            <a:r>
              <a:rPr sz="2300" spc="-190" dirty="0">
                <a:latin typeface="Book Antiqua"/>
                <a:cs typeface="Book Antiqua"/>
              </a:rPr>
              <a:t> </a:t>
            </a:r>
            <a:r>
              <a:rPr sz="2300" spc="-430" dirty="0">
                <a:latin typeface="Book Antiqua"/>
                <a:cs typeface="Book Antiqua"/>
              </a:rPr>
              <a:t>transportation</a:t>
            </a:r>
            <a:r>
              <a:rPr sz="2300" spc="-204" dirty="0">
                <a:latin typeface="Book Antiqua"/>
                <a:cs typeface="Book Antiqua"/>
              </a:rPr>
              <a:t> </a:t>
            </a:r>
            <a:r>
              <a:rPr sz="2300" spc="-409" dirty="0">
                <a:latin typeface="Book Antiqua"/>
                <a:cs typeface="Book Antiqua"/>
              </a:rPr>
              <a:t>cost</a:t>
            </a:r>
            <a:r>
              <a:rPr sz="2300" spc="-210" dirty="0">
                <a:latin typeface="Book Antiqua"/>
                <a:cs typeface="Book Antiqua"/>
              </a:rPr>
              <a:t> </a:t>
            </a:r>
            <a:r>
              <a:rPr sz="2300" spc="-505" dirty="0">
                <a:latin typeface="Book Antiqua"/>
                <a:cs typeface="Book Antiqua"/>
              </a:rPr>
              <a:t>from</a:t>
            </a:r>
            <a:r>
              <a:rPr sz="2300" spc="-190" dirty="0">
                <a:latin typeface="Book Antiqua"/>
                <a:cs typeface="Book Antiqua"/>
              </a:rPr>
              <a:t> </a:t>
            </a:r>
            <a:r>
              <a:rPr sz="2300" spc="-440" dirty="0">
                <a:latin typeface="Book Antiqua"/>
                <a:cs typeface="Book Antiqua"/>
              </a:rPr>
              <a:t>the</a:t>
            </a:r>
            <a:r>
              <a:rPr sz="2300" spc="-185" dirty="0">
                <a:latin typeface="Book Antiqua"/>
                <a:cs typeface="Book Antiqua"/>
              </a:rPr>
              <a:t> </a:t>
            </a:r>
            <a:r>
              <a:rPr sz="2300" spc="-445" dirty="0">
                <a:latin typeface="Book Antiqua"/>
                <a:cs typeface="Book Antiqua"/>
              </a:rPr>
              <a:t>following</a:t>
            </a:r>
            <a:r>
              <a:rPr sz="2300" spc="-185" dirty="0">
                <a:latin typeface="Book Antiqua"/>
                <a:cs typeface="Book Antiqua"/>
              </a:rPr>
              <a:t> </a:t>
            </a:r>
            <a:r>
              <a:rPr sz="2300" spc="-434" dirty="0">
                <a:latin typeface="Book Antiqua"/>
                <a:cs typeface="Book Antiqua"/>
              </a:rPr>
              <a:t>matrix.</a:t>
            </a:r>
            <a:endParaRPr sz="23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17364" y="875631"/>
            <a:ext cx="866775" cy="3816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300" spc="-425" dirty="0">
                <a:latin typeface="Book Antiqua"/>
                <a:cs typeface="Book Antiqua"/>
              </a:rPr>
              <a:t>[T.U.</a:t>
            </a:r>
            <a:r>
              <a:rPr sz="2300" spc="-200" dirty="0">
                <a:latin typeface="Book Antiqua"/>
                <a:cs typeface="Book Antiqua"/>
              </a:rPr>
              <a:t> </a:t>
            </a:r>
            <a:r>
              <a:rPr sz="2300" spc="-455" dirty="0">
                <a:latin typeface="Book Antiqua"/>
                <a:cs typeface="Book Antiqua"/>
              </a:rPr>
              <a:t>2061]</a:t>
            </a:r>
            <a:endParaRPr sz="2300">
              <a:latin typeface="Book Antiqua"/>
              <a:cs typeface="Book Antiq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62788" y="3243900"/>
            <a:ext cx="901065" cy="601980"/>
          </a:xfrm>
          <a:custGeom>
            <a:avLst/>
            <a:gdLst/>
            <a:ahLst/>
            <a:cxnLst/>
            <a:rect l="l" t="t" r="r" b="b"/>
            <a:pathLst>
              <a:path w="901065" h="601979">
                <a:moveTo>
                  <a:pt x="0" y="0"/>
                </a:moveTo>
                <a:lnTo>
                  <a:pt x="900497" y="601596"/>
                </a:lnTo>
              </a:path>
            </a:pathLst>
          </a:custGeom>
          <a:ln w="12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09114" y="1360840"/>
          <a:ext cx="6553198" cy="2481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0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1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7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3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31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131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70510">
                        <a:lnSpc>
                          <a:spcPct val="100000"/>
                        </a:lnSpc>
                      </a:pPr>
                      <a:r>
                        <a:rPr sz="1850" b="1" spc="-375" dirty="0">
                          <a:latin typeface="Arial Narrow"/>
                          <a:cs typeface="Arial Narrow"/>
                        </a:rPr>
                        <a:t>Warehouse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50" b="1" spc="-325" dirty="0">
                          <a:latin typeface="Arial Narrow"/>
                          <a:cs typeface="Arial Narrow"/>
                        </a:rPr>
                        <a:t>Stores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59715">
                        <a:lnSpc>
                          <a:spcPct val="100000"/>
                        </a:lnSpc>
                      </a:pPr>
                      <a:r>
                        <a:rPr sz="1850" b="1" spc="-350" dirty="0">
                          <a:latin typeface="Arial Narrow"/>
                          <a:cs typeface="Arial Narrow"/>
                        </a:rPr>
                        <a:t>Supply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50"/>
                        </a:lnSpc>
                      </a:pPr>
                      <a:r>
                        <a:rPr sz="1850" b="1" spc="-33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725" b="1" spc="-494" baseline="-4830" dirty="0">
                          <a:latin typeface="Arial Narrow"/>
                          <a:cs typeface="Arial Narrow"/>
                        </a:rPr>
                        <a:t>1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150"/>
                        </a:lnSpc>
                      </a:pPr>
                      <a:r>
                        <a:rPr sz="1850" b="1" spc="-33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725" b="1" spc="-494" baseline="-4830" dirty="0">
                          <a:latin typeface="Arial Narrow"/>
                          <a:cs typeface="Arial Narrow"/>
                        </a:rPr>
                        <a:t>2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50"/>
                        </a:lnSpc>
                      </a:pPr>
                      <a:r>
                        <a:rPr sz="1850" b="1" spc="-33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725" b="1" spc="-494" baseline="-4830" dirty="0">
                          <a:latin typeface="Arial Narrow"/>
                          <a:cs typeface="Arial Narrow"/>
                        </a:rPr>
                        <a:t>3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50"/>
                        </a:lnSpc>
                      </a:pPr>
                      <a:r>
                        <a:rPr sz="1850" b="1" spc="-330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725" b="1" spc="-494" baseline="-4830" dirty="0">
                          <a:latin typeface="Arial Narrow"/>
                          <a:cs typeface="Arial Narrow"/>
                        </a:rPr>
                        <a:t>4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ts val="2145"/>
                        </a:lnSpc>
                      </a:pPr>
                      <a:r>
                        <a:rPr sz="1850" b="1" spc="-335" dirty="0">
                          <a:latin typeface="Arial Narrow"/>
                          <a:cs typeface="Arial Narrow"/>
                        </a:rPr>
                        <a:t>Cost</a:t>
                      </a:r>
                      <a:r>
                        <a:rPr sz="1850" b="1" spc="-1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315" dirty="0">
                          <a:latin typeface="Arial Narrow"/>
                          <a:cs typeface="Arial Narrow"/>
                        </a:rPr>
                        <a:t>per</a:t>
                      </a:r>
                      <a:r>
                        <a:rPr sz="1850" b="1" spc="-1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295" dirty="0">
                          <a:latin typeface="Arial Narrow"/>
                          <a:cs typeface="Arial Narrow"/>
                        </a:rPr>
                        <a:t>unit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020">
                <a:tc>
                  <a:txBody>
                    <a:bodyPr/>
                    <a:lstStyle/>
                    <a:p>
                      <a:pPr algn="ctr">
                        <a:lnSpc>
                          <a:spcPts val="2145"/>
                        </a:lnSpc>
                      </a:pPr>
                      <a:r>
                        <a:rPr sz="1850" spc="-41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725" spc="-622" baseline="-4830" dirty="0">
                          <a:latin typeface="Arial Narrow"/>
                          <a:cs typeface="Arial Narrow"/>
                        </a:rPr>
                        <a:t>1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45"/>
                        </a:lnSpc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45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145"/>
                        </a:lnSpc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60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45"/>
                        </a:lnSpc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45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45"/>
                        </a:lnSpc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30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45"/>
                        </a:lnSpc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70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41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725" spc="-622" baseline="-4830" dirty="0">
                          <a:latin typeface="Arial Narrow"/>
                          <a:cs typeface="Arial Narrow"/>
                        </a:rPr>
                        <a:t>2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35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15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35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35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60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5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50" spc="-415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725" spc="-622" baseline="-4830" dirty="0">
                          <a:latin typeface="Arial Narrow"/>
                          <a:cs typeface="Arial Narrow"/>
                        </a:rPr>
                        <a:t>3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30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25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45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55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90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2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90" dirty="0">
                          <a:latin typeface="Arial Narrow"/>
                          <a:cs typeface="Arial Narrow"/>
                        </a:rPr>
                        <a:t>Demand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60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40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60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50" spc="-350" dirty="0">
                          <a:latin typeface="Arial Narrow"/>
                          <a:cs typeface="Arial Narrow"/>
                        </a:rPr>
                        <a:t>20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0395">
                        <a:lnSpc>
                          <a:spcPts val="2150"/>
                        </a:lnSpc>
                      </a:pPr>
                      <a:r>
                        <a:rPr sz="1850" spc="-355" dirty="0">
                          <a:latin typeface="Arial Narrow"/>
                          <a:cs typeface="Arial Narrow"/>
                        </a:rPr>
                        <a:t>220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488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850" spc="-355" dirty="0">
                          <a:latin typeface="Arial Narrow"/>
                          <a:cs typeface="Arial Narrow"/>
                        </a:rPr>
                        <a:t>180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0700" y="3882299"/>
            <a:ext cx="8238490" cy="1875789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450" b="1" spc="-484" dirty="0">
                <a:latin typeface="Book Antiqua"/>
                <a:cs typeface="Book Antiqua"/>
              </a:rPr>
              <a:t>Solution</a:t>
            </a:r>
            <a:endParaRPr sz="2450">
              <a:latin typeface="Book Antiqua"/>
              <a:cs typeface="Book Antiqua"/>
            </a:endParaRPr>
          </a:p>
          <a:p>
            <a:pPr marL="12700" marR="5080" algn="just">
              <a:lnSpc>
                <a:spcPct val="116599"/>
              </a:lnSpc>
              <a:spcBef>
                <a:spcPts val="430"/>
              </a:spcBef>
            </a:pPr>
            <a:r>
              <a:rPr sz="2450" spc="-545" dirty="0">
                <a:latin typeface="Book Antiqua"/>
                <a:cs typeface="Book Antiqua"/>
              </a:rPr>
              <a:t>The</a:t>
            </a:r>
            <a:r>
              <a:rPr sz="2450" spc="1015" dirty="0">
                <a:latin typeface="Book Antiqua"/>
                <a:cs typeface="Book Antiqua"/>
              </a:rPr>
              <a:t> </a:t>
            </a:r>
            <a:r>
              <a:rPr sz="2450" spc="-480" dirty="0">
                <a:latin typeface="Book Antiqua"/>
                <a:cs typeface="Book Antiqua"/>
              </a:rPr>
              <a:t>given</a:t>
            </a:r>
            <a:r>
              <a:rPr sz="2450" spc="1010" dirty="0">
                <a:latin typeface="Book Antiqua"/>
                <a:cs typeface="Book Antiqua"/>
              </a:rPr>
              <a:t> </a:t>
            </a:r>
            <a:r>
              <a:rPr sz="2450" spc="-440" dirty="0">
                <a:latin typeface="Book Antiqua"/>
                <a:cs typeface="Book Antiqua"/>
              </a:rPr>
              <a:t>transportation</a:t>
            </a:r>
            <a:r>
              <a:rPr sz="2450" spc="1010" dirty="0">
                <a:latin typeface="Book Antiqua"/>
                <a:cs typeface="Book Antiqua"/>
              </a:rPr>
              <a:t> </a:t>
            </a:r>
            <a:r>
              <a:rPr sz="2450" spc="-520" dirty="0">
                <a:latin typeface="Book Antiqua"/>
                <a:cs typeface="Book Antiqua"/>
              </a:rPr>
              <a:t>problem</a:t>
            </a:r>
            <a:r>
              <a:rPr sz="2450" spc="1000" dirty="0">
                <a:latin typeface="Book Antiqua"/>
                <a:cs typeface="Book Antiqua"/>
              </a:rPr>
              <a:t> </a:t>
            </a:r>
            <a:r>
              <a:rPr sz="2450" spc="-340" dirty="0">
                <a:latin typeface="Book Antiqua"/>
                <a:cs typeface="Book Antiqua"/>
              </a:rPr>
              <a:t>is</a:t>
            </a:r>
            <a:r>
              <a:rPr sz="2450" spc="1005" dirty="0">
                <a:latin typeface="Book Antiqua"/>
                <a:cs typeface="Book Antiqua"/>
              </a:rPr>
              <a:t> </a:t>
            </a:r>
            <a:r>
              <a:rPr sz="2450" spc="-495" dirty="0">
                <a:latin typeface="Book Antiqua"/>
                <a:cs typeface="Book Antiqua"/>
              </a:rPr>
              <a:t>unbalanced</a:t>
            </a:r>
            <a:r>
              <a:rPr sz="2450" spc="1000" dirty="0">
                <a:latin typeface="Book Antiqua"/>
                <a:cs typeface="Book Antiqua"/>
              </a:rPr>
              <a:t> </a:t>
            </a:r>
            <a:r>
              <a:rPr sz="2450" spc="-450" dirty="0">
                <a:latin typeface="Book Antiqua"/>
                <a:cs typeface="Book Antiqua"/>
              </a:rPr>
              <a:t>as</a:t>
            </a:r>
            <a:r>
              <a:rPr sz="2450" spc="1005" dirty="0">
                <a:latin typeface="Book Antiqua"/>
                <a:cs typeface="Book Antiqua"/>
              </a:rPr>
              <a:t> </a:t>
            </a:r>
            <a:r>
              <a:rPr sz="2450" spc="-495" dirty="0">
                <a:latin typeface="Book Antiqua"/>
                <a:cs typeface="Book Antiqua"/>
              </a:rPr>
              <a:t>supply</a:t>
            </a:r>
            <a:r>
              <a:rPr sz="2450" spc="990" dirty="0">
                <a:latin typeface="Book Antiqua"/>
                <a:cs typeface="Book Antiqua"/>
              </a:rPr>
              <a:t> </a:t>
            </a:r>
            <a:r>
              <a:rPr sz="2450" spc="-475" dirty="0">
                <a:latin typeface="Book Antiqua"/>
                <a:cs typeface="Book Antiqua"/>
              </a:rPr>
              <a:t>exceeds</a:t>
            </a:r>
            <a:r>
              <a:rPr sz="2450" spc="1040" dirty="0">
                <a:latin typeface="Book Antiqua"/>
                <a:cs typeface="Book Antiqua"/>
              </a:rPr>
              <a:t> </a:t>
            </a:r>
            <a:r>
              <a:rPr sz="2450" spc="-595" dirty="0">
                <a:latin typeface="Book Antiqua"/>
                <a:cs typeface="Book Antiqua"/>
              </a:rPr>
              <a:t>demand</a:t>
            </a:r>
            <a:r>
              <a:rPr sz="2450" spc="1019" dirty="0">
                <a:latin typeface="Book Antiqua"/>
                <a:cs typeface="Book Antiqua"/>
              </a:rPr>
              <a:t> </a:t>
            </a:r>
            <a:r>
              <a:rPr sz="2450" spc="-535" dirty="0">
                <a:latin typeface="Book Antiqua"/>
                <a:cs typeface="Book Antiqua"/>
              </a:rPr>
              <a:t>by</a:t>
            </a:r>
            <a:r>
              <a:rPr sz="2450" spc="-245" dirty="0">
                <a:latin typeface="Book Antiqua"/>
                <a:cs typeface="Book Antiqua"/>
              </a:rPr>
              <a:t> </a:t>
            </a:r>
            <a:r>
              <a:rPr sz="2450" spc="-490" dirty="0">
                <a:latin typeface="Book Antiqua"/>
                <a:cs typeface="Book Antiqua"/>
              </a:rPr>
              <a:t>220</a:t>
            </a:r>
            <a:r>
              <a:rPr sz="2450" spc="-75" dirty="0">
                <a:latin typeface="Book Antiqua"/>
                <a:cs typeface="Book Antiqua"/>
              </a:rPr>
              <a:t> </a:t>
            </a:r>
            <a:r>
              <a:rPr sz="2450" spc="-495" dirty="0">
                <a:latin typeface="Symbol"/>
                <a:cs typeface="Symbol"/>
              </a:rPr>
              <a:t></a:t>
            </a:r>
            <a:r>
              <a:rPr sz="2450" spc="-495" dirty="0">
                <a:latin typeface="Book Antiqua"/>
                <a:cs typeface="Book Antiqua"/>
              </a:rPr>
              <a:t>180</a:t>
            </a:r>
            <a:r>
              <a:rPr sz="2450" spc="-60" dirty="0">
                <a:latin typeface="Book Antiqua"/>
                <a:cs typeface="Book Antiqua"/>
              </a:rPr>
              <a:t> </a:t>
            </a:r>
            <a:r>
              <a:rPr sz="2450" spc="-595" dirty="0">
                <a:latin typeface="Book Antiqua"/>
                <a:cs typeface="Book Antiqua"/>
              </a:rPr>
              <a:t>=</a:t>
            </a:r>
            <a:r>
              <a:rPr sz="2450" spc="-70" dirty="0">
                <a:latin typeface="Book Antiqua"/>
                <a:cs typeface="Book Antiqua"/>
              </a:rPr>
              <a:t> </a:t>
            </a:r>
            <a:r>
              <a:rPr sz="2450" spc="-490" dirty="0">
                <a:latin typeface="Book Antiqua"/>
                <a:cs typeface="Book Antiqua"/>
              </a:rPr>
              <a:t>40</a:t>
            </a:r>
            <a:r>
              <a:rPr sz="2450" spc="-60" dirty="0">
                <a:latin typeface="Book Antiqua"/>
                <a:cs typeface="Book Antiqua"/>
              </a:rPr>
              <a:t> </a:t>
            </a:r>
            <a:r>
              <a:rPr sz="2450" spc="-400" dirty="0">
                <a:latin typeface="Book Antiqua"/>
                <a:cs typeface="Book Antiqua"/>
              </a:rPr>
              <a:t>units.</a:t>
            </a:r>
            <a:r>
              <a:rPr sz="2450" spc="-70" dirty="0">
                <a:latin typeface="Book Antiqua"/>
                <a:cs typeface="Book Antiqua"/>
              </a:rPr>
              <a:t> </a:t>
            </a:r>
            <a:r>
              <a:rPr sz="2450" spc="-430" dirty="0">
                <a:latin typeface="Book Antiqua"/>
                <a:cs typeface="Book Antiqua"/>
              </a:rPr>
              <a:t>So,</a:t>
            </a:r>
            <a:r>
              <a:rPr sz="2450" spc="-70" dirty="0">
                <a:latin typeface="Book Antiqua"/>
                <a:cs typeface="Book Antiqua"/>
              </a:rPr>
              <a:t> </a:t>
            </a:r>
            <a:r>
              <a:rPr sz="2450" spc="-640" dirty="0">
                <a:latin typeface="Book Antiqua"/>
                <a:cs typeface="Book Antiqua"/>
              </a:rPr>
              <a:t>we</a:t>
            </a:r>
            <a:r>
              <a:rPr sz="2450" spc="-50" dirty="0">
                <a:latin typeface="Book Antiqua"/>
                <a:cs typeface="Book Antiqua"/>
              </a:rPr>
              <a:t> </a:t>
            </a:r>
            <a:r>
              <a:rPr sz="2450" spc="-520" dirty="0">
                <a:latin typeface="Book Antiqua"/>
                <a:cs typeface="Book Antiqua"/>
              </a:rPr>
              <a:t>need</a:t>
            </a:r>
            <a:r>
              <a:rPr sz="2450" spc="-60" dirty="0">
                <a:latin typeface="Book Antiqua"/>
                <a:cs typeface="Book Antiqua"/>
              </a:rPr>
              <a:t> </a:t>
            </a:r>
            <a:r>
              <a:rPr sz="2450" spc="-425" dirty="0">
                <a:latin typeface="Book Antiqua"/>
                <a:cs typeface="Book Antiqua"/>
              </a:rPr>
              <a:t>to</a:t>
            </a:r>
            <a:r>
              <a:rPr sz="2450" spc="-90" dirty="0">
                <a:latin typeface="Book Antiqua"/>
                <a:cs typeface="Book Antiqua"/>
              </a:rPr>
              <a:t> </a:t>
            </a:r>
            <a:r>
              <a:rPr sz="2450" spc="-425" dirty="0">
                <a:latin typeface="Book Antiqua"/>
                <a:cs typeface="Book Antiqua"/>
              </a:rPr>
              <a:t>create</a:t>
            </a:r>
            <a:r>
              <a:rPr sz="2450" spc="-65" dirty="0">
                <a:latin typeface="Book Antiqua"/>
                <a:cs typeface="Book Antiqua"/>
              </a:rPr>
              <a:t> </a:t>
            </a:r>
            <a:r>
              <a:rPr sz="2450" spc="-490" dirty="0">
                <a:latin typeface="Book Antiqua"/>
                <a:cs typeface="Book Antiqua"/>
              </a:rPr>
              <a:t>a</a:t>
            </a:r>
            <a:r>
              <a:rPr sz="2450" spc="-60" dirty="0">
                <a:latin typeface="Book Antiqua"/>
                <a:cs typeface="Book Antiqua"/>
              </a:rPr>
              <a:t> </a:t>
            </a:r>
            <a:r>
              <a:rPr sz="2450" spc="-690" dirty="0">
                <a:latin typeface="Book Antiqua"/>
                <a:cs typeface="Book Antiqua"/>
              </a:rPr>
              <a:t>dummy</a:t>
            </a:r>
            <a:r>
              <a:rPr sz="2450" spc="-50" dirty="0">
                <a:latin typeface="Book Antiqua"/>
                <a:cs typeface="Book Antiqua"/>
              </a:rPr>
              <a:t> </a:t>
            </a:r>
            <a:r>
              <a:rPr sz="2450" spc="-420" dirty="0">
                <a:latin typeface="Book Antiqua"/>
                <a:cs typeface="Book Antiqua"/>
              </a:rPr>
              <a:t>store</a:t>
            </a:r>
            <a:r>
              <a:rPr sz="2450" spc="-65" dirty="0">
                <a:latin typeface="Book Antiqua"/>
                <a:cs typeface="Book Antiqua"/>
              </a:rPr>
              <a:t> </a:t>
            </a:r>
            <a:r>
              <a:rPr sz="2450" spc="-409" dirty="0">
                <a:latin typeface="Book Antiqua"/>
                <a:cs typeface="Book Antiqua"/>
              </a:rPr>
              <a:t>for</a:t>
            </a:r>
            <a:r>
              <a:rPr sz="2450" spc="-70" dirty="0">
                <a:latin typeface="Book Antiqua"/>
                <a:cs typeface="Book Antiqua"/>
              </a:rPr>
              <a:t> </a:t>
            </a:r>
            <a:r>
              <a:rPr sz="2450" spc="-484" dirty="0">
                <a:latin typeface="Book Antiqua"/>
                <a:cs typeface="Book Antiqua"/>
              </a:rPr>
              <a:t>supplying</a:t>
            </a:r>
            <a:r>
              <a:rPr sz="2450" spc="-85" dirty="0">
                <a:latin typeface="Book Antiqua"/>
                <a:cs typeface="Book Antiqua"/>
              </a:rPr>
              <a:t> </a:t>
            </a:r>
            <a:r>
              <a:rPr sz="2450" spc="-440" dirty="0">
                <a:latin typeface="Book Antiqua"/>
                <a:cs typeface="Book Antiqua"/>
              </a:rPr>
              <a:t>excess</a:t>
            </a:r>
            <a:r>
              <a:rPr sz="2450" spc="-75" dirty="0">
                <a:latin typeface="Book Antiqua"/>
                <a:cs typeface="Book Antiqua"/>
              </a:rPr>
              <a:t> </a:t>
            </a:r>
            <a:r>
              <a:rPr sz="2450" spc="-400" dirty="0">
                <a:latin typeface="Book Antiqua"/>
                <a:cs typeface="Book Antiqua"/>
              </a:rPr>
              <a:t>units.</a:t>
            </a:r>
            <a:r>
              <a:rPr sz="2450" spc="-75" dirty="0">
                <a:latin typeface="Book Antiqua"/>
                <a:cs typeface="Book Antiqua"/>
              </a:rPr>
              <a:t> </a:t>
            </a:r>
            <a:r>
              <a:rPr sz="2450" spc="-540" dirty="0">
                <a:latin typeface="Book Antiqua"/>
                <a:cs typeface="Book Antiqua"/>
              </a:rPr>
              <a:t>The</a:t>
            </a:r>
            <a:r>
              <a:rPr sz="2450" spc="-80" dirty="0">
                <a:latin typeface="Book Antiqua"/>
                <a:cs typeface="Book Antiqua"/>
              </a:rPr>
              <a:t> </a:t>
            </a:r>
            <a:r>
              <a:rPr sz="2450" spc="-434" dirty="0">
                <a:latin typeface="Book Antiqua"/>
                <a:cs typeface="Book Antiqua"/>
              </a:rPr>
              <a:t>unit</a:t>
            </a:r>
            <a:r>
              <a:rPr sz="2450" spc="-245" dirty="0">
                <a:latin typeface="Book Antiqua"/>
                <a:cs typeface="Book Antiqua"/>
              </a:rPr>
              <a:t> </a:t>
            </a:r>
            <a:r>
              <a:rPr sz="2450" spc="-440" dirty="0">
                <a:latin typeface="Book Antiqua"/>
                <a:cs typeface="Book Antiqua"/>
              </a:rPr>
              <a:t>transportation</a:t>
            </a:r>
            <a:r>
              <a:rPr sz="2450" spc="-235" dirty="0">
                <a:latin typeface="Book Antiqua"/>
                <a:cs typeface="Book Antiqua"/>
              </a:rPr>
              <a:t> </a:t>
            </a:r>
            <a:r>
              <a:rPr sz="2450" spc="-420" dirty="0">
                <a:latin typeface="Book Antiqua"/>
                <a:cs typeface="Book Antiqua"/>
              </a:rPr>
              <a:t>cost</a:t>
            </a:r>
            <a:r>
              <a:rPr sz="2450" spc="-240" dirty="0">
                <a:latin typeface="Book Antiqua"/>
                <a:cs typeface="Book Antiqua"/>
              </a:rPr>
              <a:t> </a:t>
            </a:r>
            <a:r>
              <a:rPr sz="2450" spc="-415" dirty="0">
                <a:latin typeface="Book Antiqua"/>
                <a:cs typeface="Book Antiqua"/>
              </a:rPr>
              <a:t>will</a:t>
            </a:r>
            <a:r>
              <a:rPr sz="2450" spc="-225" dirty="0">
                <a:latin typeface="Book Antiqua"/>
                <a:cs typeface="Book Antiqua"/>
              </a:rPr>
              <a:t> </a:t>
            </a:r>
            <a:r>
              <a:rPr sz="2450" spc="-475" dirty="0">
                <a:latin typeface="Book Antiqua"/>
                <a:cs typeface="Book Antiqua"/>
              </a:rPr>
              <a:t>be</a:t>
            </a:r>
            <a:r>
              <a:rPr sz="2450" spc="-229" dirty="0">
                <a:latin typeface="Book Antiqua"/>
                <a:cs typeface="Book Antiqua"/>
              </a:rPr>
              <a:t> </a:t>
            </a:r>
            <a:r>
              <a:rPr sz="2450" spc="-470" dirty="0">
                <a:latin typeface="Book Antiqua"/>
                <a:cs typeface="Book Antiqua"/>
              </a:rPr>
              <a:t>taken</a:t>
            </a:r>
            <a:r>
              <a:rPr sz="2450" spc="-235" dirty="0">
                <a:latin typeface="Book Antiqua"/>
                <a:cs typeface="Book Antiqua"/>
              </a:rPr>
              <a:t> </a:t>
            </a:r>
            <a:r>
              <a:rPr sz="2450" spc="-450" dirty="0">
                <a:latin typeface="Book Antiqua"/>
                <a:cs typeface="Book Antiqua"/>
              </a:rPr>
              <a:t>as</a:t>
            </a:r>
            <a:r>
              <a:rPr sz="2450" spc="-225" dirty="0">
                <a:latin typeface="Book Antiqua"/>
                <a:cs typeface="Book Antiqua"/>
              </a:rPr>
              <a:t> </a:t>
            </a:r>
            <a:r>
              <a:rPr sz="2450" spc="-440" dirty="0">
                <a:latin typeface="Book Antiqua"/>
                <a:cs typeface="Book Antiqua"/>
              </a:rPr>
              <a:t>Rs.</a:t>
            </a:r>
            <a:r>
              <a:rPr sz="2450" spc="-220" dirty="0">
                <a:latin typeface="Book Antiqua"/>
                <a:cs typeface="Book Antiqua"/>
              </a:rPr>
              <a:t> </a:t>
            </a:r>
            <a:r>
              <a:rPr sz="2450" spc="-365" dirty="0">
                <a:latin typeface="Book Antiqua"/>
                <a:cs typeface="Book Antiqua"/>
              </a:rPr>
              <a:t>0.</a:t>
            </a:r>
            <a:r>
              <a:rPr sz="2450" spc="-240" dirty="0">
                <a:latin typeface="Book Antiqua"/>
                <a:cs typeface="Book Antiqua"/>
              </a:rPr>
              <a:t> </a:t>
            </a:r>
            <a:r>
              <a:rPr sz="2450" spc="-540" dirty="0">
                <a:latin typeface="Book Antiqua"/>
                <a:cs typeface="Book Antiqua"/>
              </a:rPr>
              <a:t>The</a:t>
            </a:r>
            <a:r>
              <a:rPr sz="2450" spc="-215" dirty="0">
                <a:latin typeface="Book Antiqua"/>
                <a:cs typeface="Book Antiqua"/>
              </a:rPr>
              <a:t> </a:t>
            </a:r>
            <a:r>
              <a:rPr sz="2450" spc="-480" dirty="0">
                <a:latin typeface="Book Antiqua"/>
                <a:cs typeface="Book Antiqua"/>
              </a:rPr>
              <a:t>balanced</a:t>
            </a:r>
            <a:r>
              <a:rPr sz="2450" spc="-225" dirty="0">
                <a:latin typeface="Book Antiqua"/>
                <a:cs typeface="Book Antiqua"/>
              </a:rPr>
              <a:t> </a:t>
            </a:r>
            <a:r>
              <a:rPr sz="2450" spc="-440" dirty="0">
                <a:latin typeface="Book Antiqua"/>
                <a:cs typeface="Book Antiqua"/>
              </a:rPr>
              <a:t>transportation</a:t>
            </a:r>
            <a:r>
              <a:rPr sz="2450" spc="-235" dirty="0">
                <a:latin typeface="Book Antiqua"/>
                <a:cs typeface="Book Antiqua"/>
              </a:rPr>
              <a:t> </a:t>
            </a:r>
            <a:r>
              <a:rPr sz="2450" spc="-415" dirty="0">
                <a:latin typeface="Book Antiqua"/>
                <a:cs typeface="Book Antiqua"/>
              </a:rPr>
              <a:t>will</a:t>
            </a:r>
            <a:r>
              <a:rPr sz="2450" spc="-225" dirty="0">
                <a:latin typeface="Book Antiqua"/>
                <a:cs typeface="Book Antiqua"/>
              </a:rPr>
              <a:t> </a:t>
            </a:r>
            <a:r>
              <a:rPr sz="2450" spc="-495" dirty="0">
                <a:latin typeface="Book Antiqua"/>
                <a:cs typeface="Book Antiqua"/>
              </a:rPr>
              <a:t>be</a:t>
            </a:r>
            <a:r>
              <a:rPr sz="2450" spc="-229" dirty="0">
                <a:latin typeface="Book Antiqua"/>
                <a:cs typeface="Book Antiqua"/>
              </a:rPr>
              <a:t> </a:t>
            </a:r>
            <a:r>
              <a:rPr sz="2450" spc="-450" dirty="0">
                <a:latin typeface="Book Antiqua"/>
                <a:cs typeface="Book Antiqua"/>
              </a:rPr>
              <a:t>as</a:t>
            </a:r>
            <a:r>
              <a:rPr sz="2450" spc="-235" dirty="0">
                <a:latin typeface="Book Antiqua"/>
                <a:cs typeface="Book Antiqua"/>
              </a:rPr>
              <a:t> </a:t>
            </a:r>
            <a:r>
              <a:rPr sz="2450" spc="-425" dirty="0">
                <a:latin typeface="Book Antiqua"/>
                <a:cs typeface="Book Antiqua"/>
              </a:rPr>
              <a:t>follows:</a:t>
            </a:r>
            <a:endParaRPr sz="245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00" dirty="0"/>
              <a:t>Step</a:t>
            </a:r>
            <a:r>
              <a:rPr spc="-155" dirty="0"/>
              <a:t> </a:t>
            </a:r>
            <a:r>
              <a:rPr spc="-295" dirty="0"/>
              <a:t>1.</a:t>
            </a:r>
            <a:r>
              <a:rPr spc="-155" dirty="0"/>
              <a:t> </a:t>
            </a:r>
            <a:r>
              <a:rPr spc="-390" dirty="0"/>
              <a:t>Getting</a:t>
            </a:r>
            <a:r>
              <a:rPr spc="-145" dirty="0"/>
              <a:t> </a:t>
            </a:r>
            <a:r>
              <a:rPr spc="-434" dirty="0"/>
              <a:t>an</a:t>
            </a:r>
            <a:r>
              <a:rPr spc="-170" dirty="0"/>
              <a:t> </a:t>
            </a:r>
            <a:r>
              <a:rPr spc="-305" dirty="0"/>
              <a:t>initial</a:t>
            </a:r>
            <a:r>
              <a:rPr spc="-150" dirty="0"/>
              <a:t> </a:t>
            </a:r>
            <a:r>
              <a:rPr spc="-365" dirty="0"/>
              <a:t>basic</a:t>
            </a:r>
            <a:r>
              <a:rPr spc="-165" dirty="0"/>
              <a:t> </a:t>
            </a:r>
            <a:r>
              <a:rPr spc="-350" dirty="0"/>
              <a:t>feasible</a:t>
            </a:r>
            <a:r>
              <a:rPr spc="-170" dirty="0"/>
              <a:t> </a:t>
            </a:r>
            <a:r>
              <a:rPr spc="-365" dirty="0"/>
              <a:t>solution</a:t>
            </a:r>
            <a:r>
              <a:rPr spc="-155" dirty="0"/>
              <a:t> </a:t>
            </a:r>
            <a:r>
              <a:rPr spc="-455" dirty="0"/>
              <a:t>by</a:t>
            </a:r>
            <a:r>
              <a:rPr spc="-150" dirty="0"/>
              <a:t> </a:t>
            </a:r>
            <a:r>
              <a:rPr spc="-560" dirty="0"/>
              <a:t>VAM.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09260" y="880321"/>
          <a:ext cx="7147555" cy="4347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4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6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6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90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6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10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95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766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909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417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13690">
                <a:tc rowSpan="3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78765">
                        <a:lnSpc>
                          <a:spcPct val="100000"/>
                        </a:lnSpc>
                      </a:pPr>
                      <a:r>
                        <a:rPr sz="1850" b="1" spc="-325" dirty="0">
                          <a:latin typeface="Arial Narrow"/>
                          <a:cs typeface="Arial Narrow"/>
                        </a:rPr>
                        <a:t>Warehouse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238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0">
                  <a:txBody>
                    <a:bodyPr/>
                    <a:lstStyle/>
                    <a:p>
                      <a:pPr marL="635" algn="ctr">
                        <a:lnSpc>
                          <a:spcPts val="2155"/>
                        </a:lnSpc>
                      </a:pPr>
                      <a:r>
                        <a:rPr sz="1850" b="1" spc="-280" dirty="0">
                          <a:latin typeface="Arial Narrow"/>
                          <a:cs typeface="Arial Narrow"/>
                        </a:rPr>
                        <a:t>Stores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1850" b="1" spc="-305" dirty="0">
                          <a:latin typeface="Arial Narrow"/>
                          <a:cs typeface="Arial Narrow"/>
                        </a:rPr>
                        <a:t>Supply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238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850" b="1" spc="-365" dirty="0">
                          <a:latin typeface="Arial Narrow"/>
                          <a:cs typeface="Arial Narrow"/>
                        </a:rPr>
                        <a:t>Row</a:t>
                      </a:r>
                      <a:r>
                        <a:rPr sz="1850" b="1" spc="-1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265" dirty="0">
                          <a:latin typeface="Arial Narrow"/>
                          <a:cs typeface="Arial Narrow"/>
                        </a:rPr>
                        <a:t>cost</a:t>
                      </a:r>
                      <a:r>
                        <a:rPr sz="1850" b="1" spc="-1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55" dirty="0">
                          <a:latin typeface="Arial Narrow"/>
                          <a:cs typeface="Arial Narrow"/>
                        </a:rPr>
                        <a:t>difference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48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1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850" b="1" spc="-28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725" b="1" spc="-427" baseline="-4830" dirty="0">
                          <a:latin typeface="Arial Narrow"/>
                          <a:cs typeface="Arial Narrow"/>
                        </a:rPr>
                        <a:t>1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850" b="1" spc="-28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725" b="1" spc="-427" baseline="-4830" dirty="0">
                          <a:latin typeface="Arial Narrow"/>
                          <a:cs typeface="Arial Narrow"/>
                        </a:rPr>
                        <a:t>2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850" b="1" spc="-28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725" b="1" spc="-427" baseline="-4830" dirty="0">
                          <a:latin typeface="Arial Narrow"/>
                          <a:cs typeface="Arial Narrow"/>
                        </a:rPr>
                        <a:t>3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850" b="1" spc="-285" dirty="0">
                          <a:latin typeface="Arial Narrow"/>
                          <a:cs typeface="Arial Narrow"/>
                        </a:rPr>
                        <a:t>P</a:t>
                      </a:r>
                      <a:r>
                        <a:rPr sz="1725" b="1" spc="-427" baseline="-4830" dirty="0">
                          <a:latin typeface="Arial Narrow"/>
                          <a:cs typeface="Arial Narrow"/>
                        </a:rPr>
                        <a:t>4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850" b="1" spc="-315" dirty="0">
                          <a:latin typeface="Arial Narrow"/>
                          <a:cs typeface="Arial Narrow"/>
                        </a:rPr>
                        <a:t>D</a:t>
                      </a:r>
                      <a:r>
                        <a:rPr sz="1725" b="1" spc="-472" baseline="-4830" dirty="0">
                          <a:latin typeface="Arial Narrow"/>
                          <a:cs typeface="Arial Narrow"/>
                        </a:rPr>
                        <a:t>p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85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340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28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238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</a:pPr>
                      <a:r>
                        <a:rPr sz="1850" b="1" spc="-50" dirty="0">
                          <a:latin typeface="Arial Narrow"/>
                          <a:cs typeface="Arial Narrow"/>
                        </a:rPr>
                        <a:t>I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</a:pPr>
                      <a:r>
                        <a:rPr sz="1850" b="1" spc="-25" dirty="0">
                          <a:latin typeface="Arial Narrow"/>
                          <a:cs typeface="Arial Narrow"/>
                        </a:rPr>
                        <a:t>II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5"/>
                        </a:lnSpc>
                      </a:pPr>
                      <a:r>
                        <a:rPr sz="1850" b="1" spc="-25" dirty="0">
                          <a:latin typeface="Arial Narrow"/>
                          <a:cs typeface="Arial Narrow"/>
                        </a:rPr>
                        <a:t>III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2105"/>
                        </a:lnSpc>
                      </a:pPr>
                      <a:r>
                        <a:rPr sz="1850" b="1" spc="-25" dirty="0">
                          <a:latin typeface="Arial Narrow"/>
                          <a:cs typeface="Arial Narrow"/>
                        </a:rPr>
                        <a:t>IV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53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850" spc="-36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725" spc="-540" baseline="-4830" dirty="0">
                          <a:latin typeface="Arial Narrow"/>
                          <a:cs typeface="Arial Narrow"/>
                        </a:rPr>
                        <a:t>1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38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148590">
                        <a:lnSpc>
                          <a:spcPts val="2100"/>
                        </a:lnSpc>
                      </a:pPr>
                      <a:r>
                        <a:rPr sz="1850" spc="-395" dirty="0">
                          <a:latin typeface="Arial Narrow"/>
                          <a:cs typeface="Arial Narrow"/>
                        </a:rPr>
                        <a:t>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4972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45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144145">
                        <a:lnSpc>
                          <a:spcPts val="2100"/>
                        </a:lnSpc>
                      </a:pPr>
                      <a:r>
                        <a:rPr sz="1850" spc="-395" dirty="0">
                          <a:latin typeface="Arial Narrow"/>
                          <a:cs typeface="Arial Narrow"/>
                        </a:rPr>
                        <a:t>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49593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60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20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40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trike="sngStrike" spc="-285" dirty="0">
                          <a:latin typeface="Arial Narrow"/>
                          <a:cs typeface="Arial Narrow"/>
                        </a:rPr>
                        <a:t>70</a:t>
                      </a:r>
                      <a:r>
                        <a:rPr sz="1850" strike="noStrike" spc="1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trike="sngStrike" spc="-315" dirty="0">
                          <a:latin typeface="Arial Narrow"/>
                          <a:cs typeface="Arial Narrow"/>
                        </a:rPr>
                        <a:t>30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50" strike="sngStrike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675" dirty="0">
                          <a:latin typeface="Symbol"/>
                          <a:cs typeface="Symbol"/>
                        </a:rPr>
                        <a:t></a:t>
                      </a:r>
                      <a:endParaRPr sz="1850">
                        <a:latin typeface="Symbol"/>
                        <a:cs typeface="Symbol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30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3189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8110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675" dirty="0">
                          <a:latin typeface="Symbol"/>
                          <a:cs typeface="Symbol"/>
                        </a:rPr>
                        <a:t></a:t>
                      </a:r>
                      <a:endParaRPr sz="1850">
                        <a:latin typeface="Symbol"/>
                        <a:cs typeface="Symbol"/>
                      </a:endParaRPr>
                    </a:p>
                    <a:p>
                      <a:pPr marL="971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32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8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5300">
                        <a:lnSpc>
                          <a:spcPts val="2135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45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115570" algn="r">
                        <a:lnSpc>
                          <a:spcPts val="2135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30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134620" algn="r">
                        <a:lnSpc>
                          <a:spcPts val="2135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53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850" spc="-36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725" spc="-540" baseline="-4830" dirty="0">
                          <a:latin typeface="Arial Narrow"/>
                          <a:cs typeface="Arial Narrow"/>
                        </a:rPr>
                        <a:t>2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38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148590">
                        <a:lnSpc>
                          <a:spcPts val="2100"/>
                        </a:lnSpc>
                      </a:pPr>
                      <a:r>
                        <a:rPr sz="1850" spc="-395" dirty="0">
                          <a:latin typeface="Arial Narrow"/>
                          <a:cs typeface="Arial Narrow"/>
                        </a:rPr>
                        <a:t>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4972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35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40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20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165100">
                        <a:lnSpc>
                          <a:spcPts val="2100"/>
                        </a:lnSpc>
                      </a:pPr>
                      <a:r>
                        <a:rPr sz="1850" spc="-395" dirty="0">
                          <a:latin typeface="Arial Narrow"/>
                          <a:cs typeface="Arial Narrow"/>
                        </a:rPr>
                        <a:t>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R="11557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35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141605">
                        <a:lnSpc>
                          <a:spcPts val="2100"/>
                        </a:lnSpc>
                      </a:pPr>
                      <a:r>
                        <a:rPr sz="1850" spc="-395" dirty="0">
                          <a:latin typeface="Arial Narrow"/>
                          <a:cs typeface="Arial Narrow"/>
                        </a:rPr>
                        <a:t>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R="13462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23189">
                        <a:lnSpc>
                          <a:spcPts val="2100"/>
                        </a:lnSpc>
                      </a:pPr>
                      <a:r>
                        <a:rPr sz="1850" strike="sngStrike" spc="-285" dirty="0">
                          <a:latin typeface="Arial Narrow"/>
                          <a:cs typeface="Arial Narrow"/>
                        </a:rPr>
                        <a:t>60</a:t>
                      </a:r>
                      <a:r>
                        <a:rPr sz="1850" strike="noStrike" spc="1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trike="sngStrike" spc="-335" dirty="0">
                          <a:latin typeface="Arial Narrow"/>
                          <a:cs typeface="Arial Narrow"/>
                        </a:rPr>
                        <a:t>20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1125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675" dirty="0">
                          <a:latin typeface="Symbol"/>
                          <a:cs typeface="Symbol"/>
                        </a:rPr>
                        <a:t></a:t>
                      </a:r>
                      <a:endParaRPr sz="1850">
                        <a:latin typeface="Symbol"/>
                        <a:cs typeface="Symbol"/>
                      </a:endParaRPr>
                    </a:p>
                    <a:p>
                      <a:pPr marL="123189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20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365" dirty="0">
                          <a:latin typeface="Symbol"/>
                          <a:cs typeface="Symbol"/>
                        </a:rPr>
                        <a:t></a:t>
                      </a:r>
                      <a:endParaRPr sz="1850">
                        <a:latin typeface="Symbol"/>
                        <a:cs typeface="Symbo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8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5934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5300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35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70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850" spc="-360" dirty="0">
                          <a:latin typeface="Arial Narrow"/>
                          <a:cs typeface="Arial Narrow"/>
                        </a:rPr>
                        <a:t>W</a:t>
                      </a:r>
                      <a:r>
                        <a:rPr sz="1725" spc="-540" baseline="-4830" dirty="0">
                          <a:latin typeface="Arial Narrow"/>
                          <a:cs typeface="Arial Narrow"/>
                        </a:rPr>
                        <a:t>3</a:t>
                      </a:r>
                      <a:endParaRPr sz="1725" baseline="-4830">
                        <a:latin typeface="Arial Narrow"/>
                        <a:cs typeface="Arial Narrow"/>
                      </a:endParaRPr>
                    </a:p>
                  </a:txBody>
                  <a:tcPr marL="0" marR="0" marT="1416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213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60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144145">
                        <a:lnSpc>
                          <a:spcPts val="2130"/>
                        </a:lnSpc>
                      </a:pPr>
                      <a:r>
                        <a:rPr sz="1850" spc="-395" dirty="0">
                          <a:latin typeface="Arial Narrow"/>
                          <a:cs typeface="Arial Narrow"/>
                        </a:rPr>
                        <a:t>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4959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25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13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30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165100">
                        <a:lnSpc>
                          <a:spcPts val="2130"/>
                        </a:lnSpc>
                      </a:pPr>
                      <a:r>
                        <a:rPr sz="1850" spc="-395" dirty="0">
                          <a:latin typeface="Arial Narrow"/>
                          <a:cs typeface="Arial Narrow"/>
                        </a:rPr>
                        <a:t>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R="11557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55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141605">
                        <a:lnSpc>
                          <a:spcPts val="2130"/>
                        </a:lnSpc>
                      </a:pPr>
                      <a:r>
                        <a:rPr sz="1850" spc="-395" dirty="0">
                          <a:latin typeface="Arial Narrow"/>
                          <a:cs typeface="Arial Narrow"/>
                        </a:rPr>
                        <a:t>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R="13462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23189">
                        <a:lnSpc>
                          <a:spcPts val="2130"/>
                        </a:lnSpc>
                      </a:pPr>
                      <a:r>
                        <a:rPr sz="1850" strike="sngStrike" spc="-285" dirty="0">
                          <a:latin typeface="Arial Narrow"/>
                          <a:cs typeface="Arial Narrow"/>
                        </a:rPr>
                        <a:t>90</a:t>
                      </a:r>
                      <a:r>
                        <a:rPr sz="1850" strike="noStrike" spc="1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trike="sngStrike" spc="-335" dirty="0">
                          <a:latin typeface="Arial Narrow"/>
                          <a:cs typeface="Arial Narrow"/>
                        </a:rPr>
                        <a:t>30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1125">
                        <a:lnSpc>
                          <a:spcPts val="213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25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13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850" spc="-675" dirty="0">
                          <a:latin typeface="Symbol"/>
                          <a:cs typeface="Symbol"/>
                        </a:rPr>
                        <a:t></a:t>
                      </a:r>
                      <a:endParaRPr sz="1850">
                        <a:latin typeface="Symbol"/>
                        <a:cs typeface="Symbol"/>
                      </a:endParaRPr>
                    </a:p>
                    <a:p>
                      <a:pPr marL="1181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97155">
                        <a:lnSpc>
                          <a:spcPts val="213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51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16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7205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30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5300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45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310">
                <a:tc gridSpan="2"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850" spc="-340" dirty="0">
                          <a:latin typeface="Arial Narrow"/>
                          <a:cs typeface="Arial Narrow"/>
                        </a:rPr>
                        <a:t>Demand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850" strike="sngStrike" spc="-305" dirty="0">
                          <a:latin typeface="Arial Narrow"/>
                          <a:cs typeface="Arial Narrow"/>
                        </a:rPr>
                        <a:t>60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850" strike="sngStrike" spc="-305" dirty="0">
                          <a:latin typeface="Arial Narrow"/>
                          <a:cs typeface="Arial Narrow"/>
                        </a:rPr>
                        <a:t>40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850" strike="sngStrike" spc="-285" dirty="0">
                          <a:latin typeface="Arial Narrow"/>
                          <a:cs typeface="Arial Narrow"/>
                        </a:rPr>
                        <a:t>60</a:t>
                      </a:r>
                      <a:r>
                        <a:rPr sz="1850" strike="noStrike" spc="1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trike="sngStrike" spc="-295" dirty="0">
                          <a:latin typeface="Arial Narrow"/>
                          <a:cs typeface="Arial Narrow"/>
                        </a:rPr>
                        <a:t>40</a:t>
                      </a:r>
                      <a:r>
                        <a:rPr sz="1850" strike="noStrike" spc="1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trike="sngStrike" spc="-32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850" strike="sngStrike" spc="-305" dirty="0">
                          <a:latin typeface="Arial Narrow"/>
                          <a:cs typeface="Arial Narrow"/>
                        </a:rPr>
                        <a:t>20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850" strike="sngStrike" spc="-305" dirty="0">
                          <a:latin typeface="Arial Narrow"/>
                          <a:cs typeface="Arial Narrow"/>
                        </a:rPr>
                        <a:t>40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850" spc="-315" dirty="0">
                          <a:latin typeface="Arial Narrow"/>
                          <a:cs typeface="Arial Narrow"/>
                        </a:rPr>
                        <a:t>220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67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55880" marR="48260">
                        <a:lnSpc>
                          <a:spcPct val="104200"/>
                        </a:lnSpc>
                        <a:spcBef>
                          <a:spcPts val="5"/>
                        </a:spcBef>
                        <a:tabLst>
                          <a:tab pos="654685" algn="l"/>
                        </a:tabLst>
                      </a:pPr>
                      <a:r>
                        <a:rPr sz="1850" spc="-310" dirty="0">
                          <a:latin typeface="Arial Narrow"/>
                          <a:cs typeface="Arial Narrow"/>
                        </a:rPr>
                        <a:t>Column</a:t>
                      </a:r>
                      <a:r>
                        <a:rPr sz="18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1850" spc="-254" dirty="0">
                          <a:latin typeface="Arial Narrow"/>
                          <a:cs typeface="Arial Narrow"/>
                        </a:rPr>
                        <a:t>cost</a:t>
                      </a:r>
                      <a:r>
                        <a:rPr sz="1850" spc="-135" dirty="0">
                          <a:latin typeface="Arial Narrow"/>
                          <a:cs typeface="Arial Narrow"/>
                        </a:rPr>
                        <a:t> difference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2210"/>
                        </a:lnSpc>
                      </a:pPr>
                      <a:r>
                        <a:rPr sz="1850" spc="-50" dirty="0">
                          <a:latin typeface="Arial Narrow"/>
                          <a:cs typeface="Arial Narrow"/>
                        </a:rPr>
                        <a:t>I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1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1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ts val="221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1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221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3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2100"/>
                        </a:lnSpc>
                      </a:pPr>
                      <a:r>
                        <a:rPr sz="1850" spc="-25" dirty="0">
                          <a:latin typeface="Arial Narrow"/>
                          <a:cs typeface="Arial Narrow"/>
                        </a:rPr>
                        <a:t>II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–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2100"/>
                        </a:lnSpc>
                      </a:pPr>
                      <a:r>
                        <a:rPr sz="1850" spc="-25" dirty="0">
                          <a:latin typeface="Arial Narrow"/>
                          <a:cs typeface="Arial Narrow"/>
                        </a:rPr>
                        <a:t>III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–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–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6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2100"/>
                        </a:lnSpc>
                      </a:pPr>
                      <a:r>
                        <a:rPr sz="1850" spc="-25" dirty="0">
                          <a:latin typeface="Arial Narrow"/>
                          <a:cs typeface="Arial Narrow"/>
                        </a:rPr>
                        <a:t>IV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–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–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ts val="2100"/>
                        </a:lnSpc>
                      </a:pPr>
                      <a:r>
                        <a:rPr sz="1850" spc="-305" dirty="0">
                          <a:latin typeface="Arial Narrow"/>
                          <a:cs typeface="Arial Narrow"/>
                        </a:rPr>
                        <a:t>10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5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algn="ctr">
                        <a:lnSpc>
                          <a:spcPts val="2100"/>
                        </a:lnSpc>
                      </a:pPr>
                      <a:r>
                        <a:rPr sz="1850" spc="-335" dirty="0">
                          <a:latin typeface="Arial Narrow"/>
                          <a:cs typeface="Arial Narrow"/>
                        </a:rPr>
                        <a:t>–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500" y="811832"/>
            <a:ext cx="8228330" cy="465455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80"/>
              </a:spcBef>
            </a:pPr>
            <a:r>
              <a:rPr sz="1400" b="1" spc="75" dirty="0">
                <a:latin typeface="Book Antiqua"/>
                <a:cs typeface="Book Antiqua"/>
              </a:rPr>
              <a:t>Step</a:t>
            </a:r>
            <a:r>
              <a:rPr sz="1400" b="1" spc="60" dirty="0">
                <a:latin typeface="Book Antiqua"/>
                <a:cs typeface="Book Antiqua"/>
              </a:rPr>
              <a:t> </a:t>
            </a:r>
            <a:r>
              <a:rPr sz="1400" b="1" spc="-25" dirty="0">
                <a:latin typeface="Book Antiqua"/>
                <a:cs typeface="Book Antiqua"/>
              </a:rPr>
              <a:t>2.</a:t>
            </a:r>
            <a:endParaRPr sz="14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380"/>
              </a:spcBef>
            </a:pPr>
            <a:r>
              <a:rPr sz="1400" spc="45" dirty="0">
                <a:latin typeface="Book Antiqua"/>
                <a:cs typeface="Book Antiqua"/>
              </a:rPr>
              <a:t>Initial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transportation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cost</a:t>
            </a:r>
            <a:r>
              <a:rPr sz="1400" spc="4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10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×</a:t>
            </a:r>
            <a:r>
              <a:rPr sz="1400" spc="65" dirty="0">
                <a:latin typeface="Book Antiqua"/>
                <a:cs typeface="Book Antiqua"/>
              </a:rPr>
              <a:t> 45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20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×</a:t>
            </a:r>
            <a:r>
              <a:rPr sz="1400" spc="65" dirty="0">
                <a:latin typeface="Book Antiqua"/>
                <a:cs typeface="Book Antiqua"/>
              </a:rPr>
              <a:t> 30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40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×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0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40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×</a:t>
            </a:r>
            <a:r>
              <a:rPr sz="1400" spc="65" dirty="0">
                <a:latin typeface="Book Antiqua"/>
                <a:cs typeface="Book Antiqua"/>
              </a:rPr>
              <a:t> 15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20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×</a:t>
            </a:r>
            <a:r>
              <a:rPr sz="1400" spc="65" dirty="0">
                <a:latin typeface="Book Antiqua"/>
                <a:cs typeface="Book Antiqua"/>
              </a:rPr>
              <a:t> 35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60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×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30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30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×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40" dirty="0">
                <a:latin typeface="Book Antiqua"/>
                <a:cs typeface="Book Antiqua"/>
              </a:rPr>
              <a:t>45</a:t>
            </a:r>
            <a:endParaRPr sz="1400">
              <a:latin typeface="Book Antiqua"/>
              <a:cs typeface="Book Antiqua"/>
            </a:endParaRPr>
          </a:p>
          <a:p>
            <a:pPr marL="2312670">
              <a:lnSpc>
                <a:spcPct val="100000"/>
              </a:lnSpc>
              <a:spcBef>
                <a:spcPts val="315"/>
              </a:spcBef>
            </a:pP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4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450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600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0</a:t>
            </a:r>
            <a:r>
              <a:rPr sz="1400" spc="4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600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700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1800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1350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55" dirty="0">
                <a:latin typeface="Book Antiqua"/>
                <a:cs typeface="Book Antiqua"/>
              </a:rPr>
              <a:t>Rs.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50" dirty="0">
                <a:latin typeface="Book Antiqua"/>
                <a:cs typeface="Book Antiqua"/>
              </a:rPr>
              <a:t>5500</a:t>
            </a:r>
            <a:endParaRPr sz="14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315"/>
              </a:spcBef>
            </a:pPr>
            <a:r>
              <a:rPr sz="1400" b="1" spc="75" dirty="0">
                <a:latin typeface="Book Antiqua"/>
                <a:cs typeface="Book Antiqua"/>
              </a:rPr>
              <a:t>Step</a:t>
            </a:r>
            <a:r>
              <a:rPr sz="1400" b="1" spc="85" dirty="0">
                <a:latin typeface="Book Antiqua"/>
                <a:cs typeface="Book Antiqua"/>
              </a:rPr>
              <a:t> </a:t>
            </a:r>
            <a:r>
              <a:rPr sz="1400" b="1" dirty="0">
                <a:latin typeface="Book Antiqua"/>
                <a:cs typeface="Book Antiqua"/>
              </a:rPr>
              <a:t>3.</a:t>
            </a:r>
            <a:r>
              <a:rPr sz="1400" b="1" spc="95" dirty="0">
                <a:latin typeface="Book Antiqua"/>
                <a:cs typeface="Book Antiqua"/>
              </a:rPr>
              <a:t> </a:t>
            </a:r>
            <a:r>
              <a:rPr sz="1400" b="1" spc="60" dirty="0">
                <a:latin typeface="Book Antiqua"/>
                <a:cs typeface="Book Antiqua"/>
              </a:rPr>
              <a:t>Test</a:t>
            </a:r>
            <a:r>
              <a:rPr sz="1400" b="1" spc="80" dirty="0">
                <a:latin typeface="Book Antiqua"/>
                <a:cs typeface="Book Antiqua"/>
              </a:rPr>
              <a:t> </a:t>
            </a:r>
            <a:r>
              <a:rPr sz="1400" b="1" spc="60" dirty="0">
                <a:latin typeface="Book Antiqua"/>
                <a:cs typeface="Book Antiqua"/>
              </a:rPr>
              <a:t>of</a:t>
            </a:r>
            <a:r>
              <a:rPr sz="1400" b="1" spc="90" dirty="0">
                <a:latin typeface="Book Antiqua"/>
                <a:cs typeface="Book Antiqua"/>
              </a:rPr>
              <a:t> </a:t>
            </a:r>
            <a:r>
              <a:rPr sz="1400" b="1" spc="65" dirty="0">
                <a:latin typeface="Book Antiqua"/>
                <a:cs typeface="Book Antiqua"/>
              </a:rPr>
              <a:t>degeneracy</a:t>
            </a:r>
            <a:endParaRPr sz="1400">
              <a:latin typeface="Book Antiqua"/>
              <a:cs typeface="Book Antiqua"/>
            </a:endParaRPr>
          </a:p>
          <a:p>
            <a:pPr marL="466090" marR="2302510" indent="-428625">
              <a:lnSpc>
                <a:spcPct val="121700"/>
              </a:lnSpc>
              <a:spcBef>
                <a:spcPts val="70"/>
              </a:spcBef>
            </a:pPr>
            <a:r>
              <a:rPr sz="1400" spc="55" dirty="0">
                <a:latin typeface="Book Antiqua"/>
                <a:cs typeface="Book Antiqua"/>
              </a:rPr>
              <a:t>Since,</a:t>
            </a:r>
            <a:r>
              <a:rPr sz="1400" spc="45" dirty="0">
                <a:latin typeface="Book Antiqua"/>
                <a:cs typeface="Book Antiqua"/>
              </a:rPr>
              <a:t> </a:t>
            </a:r>
            <a:r>
              <a:rPr sz="1400" spc="85" dirty="0">
                <a:latin typeface="Book Antiqua"/>
                <a:cs typeface="Book Antiqua"/>
              </a:rPr>
              <a:t>number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of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occupied </a:t>
            </a:r>
            <a:r>
              <a:rPr sz="1400" spc="50" dirty="0">
                <a:latin typeface="Book Antiqua"/>
                <a:cs typeface="Book Antiqua"/>
              </a:rPr>
              <a:t>cells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10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No.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of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80" dirty="0">
                <a:latin typeface="Book Antiqua"/>
                <a:cs typeface="Book Antiqua"/>
              </a:rPr>
              <a:t>rows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No.</a:t>
            </a:r>
            <a:r>
              <a:rPr sz="1400" spc="70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of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columns</a:t>
            </a:r>
            <a:r>
              <a:rPr sz="1400" spc="9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Symbol"/>
                <a:cs typeface="Symbol"/>
              </a:rPr>
              <a:t>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10" dirty="0">
                <a:latin typeface="Book Antiqua"/>
                <a:cs typeface="Book Antiqua"/>
              </a:rPr>
              <a:t>1 </a:t>
            </a:r>
            <a:r>
              <a:rPr sz="1400" spc="60" dirty="0">
                <a:latin typeface="Book Antiqua"/>
                <a:cs typeface="Book Antiqua"/>
              </a:rPr>
              <a:t>7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4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3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0" dirty="0">
                <a:latin typeface="Book Antiqua"/>
                <a:cs typeface="Book Antiqua"/>
              </a:rPr>
              <a:t> 5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Symbol"/>
                <a:cs typeface="Symbol"/>
              </a:rPr>
              <a:t>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10" dirty="0">
                <a:latin typeface="Book Antiqua"/>
                <a:cs typeface="Book Antiqua"/>
              </a:rPr>
              <a:t>1</a:t>
            </a:r>
            <a:endParaRPr sz="14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315"/>
              </a:spcBef>
            </a:pPr>
            <a:r>
              <a:rPr sz="1400" spc="65" dirty="0">
                <a:latin typeface="Book Antiqua"/>
                <a:cs typeface="Book Antiqua"/>
              </a:rPr>
              <a:t>This</a:t>
            </a:r>
            <a:r>
              <a:rPr sz="1400" spc="50" dirty="0">
                <a:latin typeface="Book Antiqua"/>
                <a:cs typeface="Book Antiqua"/>
              </a:rPr>
              <a:t> is</a:t>
            </a:r>
            <a:r>
              <a:rPr sz="1400" spc="4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the </a:t>
            </a:r>
            <a:r>
              <a:rPr sz="1400" spc="65" dirty="0">
                <a:latin typeface="Book Antiqua"/>
                <a:cs typeface="Book Antiqua"/>
              </a:rPr>
              <a:t>case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of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90" dirty="0">
                <a:latin typeface="Book Antiqua"/>
                <a:cs typeface="Book Antiqua"/>
              </a:rPr>
              <a:t>non-</a:t>
            </a:r>
            <a:r>
              <a:rPr sz="1400" spc="55" dirty="0">
                <a:latin typeface="Book Antiqua"/>
                <a:cs typeface="Book Antiqua"/>
              </a:rPr>
              <a:t>degeneracy.</a:t>
            </a:r>
            <a:endParaRPr sz="14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315"/>
              </a:spcBef>
            </a:pPr>
            <a:r>
              <a:rPr sz="1400" b="1" spc="75" dirty="0">
                <a:latin typeface="Book Antiqua"/>
                <a:cs typeface="Book Antiqua"/>
              </a:rPr>
              <a:t>Step</a:t>
            </a:r>
            <a:r>
              <a:rPr sz="1400" b="1" spc="80" dirty="0">
                <a:latin typeface="Book Antiqua"/>
                <a:cs typeface="Book Antiqua"/>
              </a:rPr>
              <a:t> </a:t>
            </a:r>
            <a:r>
              <a:rPr sz="1400" b="1" dirty="0">
                <a:latin typeface="Book Antiqua"/>
                <a:cs typeface="Book Antiqua"/>
              </a:rPr>
              <a:t>4.</a:t>
            </a:r>
            <a:r>
              <a:rPr sz="1400" b="1" spc="90" dirty="0">
                <a:latin typeface="Book Antiqua"/>
                <a:cs typeface="Book Antiqua"/>
              </a:rPr>
              <a:t> </a:t>
            </a:r>
            <a:r>
              <a:rPr sz="1400" b="1" spc="70" dirty="0">
                <a:latin typeface="Book Antiqua"/>
                <a:cs typeface="Book Antiqua"/>
              </a:rPr>
              <a:t>Testing</a:t>
            </a:r>
            <a:r>
              <a:rPr sz="1400" b="1" spc="85" dirty="0">
                <a:latin typeface="Book Antiqua"/>
                <a:cs typeface="Book Antiqua"/>
              </a:rPr>
              <a:t> </a:t>
            </a:r>
            <a:r>
              <a:rPr sz="1400" b="1" spc="70" dirty="0">
                <a:latin typeface="Book Antiqua"/>
                <a:cs typeface="Book Antiqua"/>
              </a:rPr>
              <a:t>the</a:t>
            </a:r>
            <a:r>
              <a:rPr sz="1400" b="1" spc="85" dirty="0">
                <a:latin typeface="Book Antiqua"/>
                <a:cs typeface="Book Antiqua"/>
              </a:rPr>
              <a:t> </a:t>
            </a:r>
            <a:r>
              <a:rPr sz="1400" b="1" spc="70" dirty="0">
                <a:latin typeface="Book Antiqua"/>
                <a:cs typeface="Book Antiqua"/>
              </a:rPr>
              <a:t>optimality </a:t>
            </a:r>
            <a:r>
              <a:rPr sz="1400" b="1" spc="65" dirty="0">
                <a:latin typeface="Book Antiqua"/>
                <a:cs typeface="Book Antiqua"/>
              </a:rPr>
              <a:t>condition</a:t>
            </a:r>
            <a:endParaRPr sz="14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310"/>
              </a:spcBef>
            </a:pPr>
            <a:r>
              <a:rPr sz="1400" b="1" spc="75" dirty="0">
                <a:latin typeface="Book Antiqua"/>
                <a:cs typeface="Book Antiqua"/>
              </a:rPr>
              <a:t>Step</a:t>
            </a:r>
            <a:r>
              <a:rPr sz="1400" b="1" spc="65" dirty="0">
                <a:latin typeface="Book Antiqua"/>
                <a:cs typeface="Book Antiqua"/>
              </a:rPr>
              <a:t> </a:t>
            </a:r>
            <a:r>
              <a:rPr sz="1400" b="1" spc="55" dirty="0">
                <a:latin typeface="Book Antiqua"/>
                <a:cs typeface="Book Antiqua"/>
              </a:rPr>
              <a:t>4.1</a:t>
            </a:r>
            <a:r>
              <a:rPr sz="1400" b="1" spc="65" dirty="0">
                <a:latin typeface="Book Antiqua"/>
                <a:cs typeface="Book Antiqua"/>
              </a:rPr>
              <a:t> </a:t>
            </a:r>
            <a:r>
              <a:rPr sz="1400" b="1" spc="70" dirty="0">
                <a:latin typeface="Book Antiqua"/>
                <a:cs typeface="Book Antiqua"/>
              </a:rPr>
              <a:t>Calculation</a:t>
            </a:r>
            <a:r>
              <a:rPr sz="1400" b="1" spc="65" dirty="0">
                <a:latin typeface="Book Antiqua"/>
                <a:cs typeface="Book Antiqua"/>
              </a:rPr>
              <a:t> </a:t>
            </a:r>
            <a:r>
              <a:rPr sz="1400" b="1" spc="60" dirty="0">
                <a:latin typeface="Book Antiqua"/>
                <a:cs typeface="Book Antiqua"/>
              </a:rPr>
              <a:t>of</a:t>
            </a:r>
            <a:r>
              <a:rPr sz="1400" b="1" spc="65" dirty="0">
                <a:latin typeface="Book Antiqua"/>
                <a:cs typeface="Book Antiqua"/>
              </a:rPr>
              <a:t> </a:t>
            </a:r>
            <a:r>
              <a:rPr sz="1400" b="1" spc="75" dirty="0">
                <a:latin typeface="Book Antiqua"/>
                <a:cs typeface="Book Antiqua"/>
              </a:rPr>
              <a:t>row </a:t>
            </a:r>
            <a:r>
              <a:rPr sz="1400" b="1" spc="70" dirty="0">
                <a:latin typeface="Book Antiqua"/>
                <a:cs typeface="Book Antiqua"/>
              </a:rPr>
              <a:t>values</a:t>
            </a:r>
            <a:r>
              <a:rPr sz="1400" b="1" spc="75" dirty="0">
                <a:latin typeface="Book Antiqua"/>
                <a:cs typeface="Book Antiqua"/>
              </a:rPr>
              <a:t> </a:t>
            </a:r>
            <a:r>
              <a:rPr sz="1400" b="1" spc="80" dirty="0">
                <a:latin typeface="Book Antiqua"/>
                <a:cs typeface="Book Antiqua"/>
              </a:rPr>
              <a:t>and</a:t>
            </a:r>
            <a:r>
              <a:rPr sz="1400" b="1" spc="65" dirty="0">
                <a:latin typeface="Book Antiqua"/>
                <a:cs typeface="Book Antiqua"/>
              </a:rPr>
              <a:t> </a:t>
            </a:r>
            <a:r>
              <a:rPr sz="1400" b="1" spc="85" dirty="0">
                <a:latin typeface="Book Antiqua"/>
                <a:cs typeface="Book Antiqua"/>
              </a:rPr>
              <a:t>column</a:t>
            </a:r>
            <a:r>
              <a:rPr sz="1400" b="1" spc="65" dirty="0">
                <a:latin typeface="Book Antiqua"/>
                <a:cs typeface="Book Antiqua"/>
              </a:rPr>
              <a:t> </a:t>
            </a:r>
            <a:r>
              <a:rPr sz="1400" b="1" spc="70" dirty="0">
                <a:latin typeface="Book Antiqua"/>
                <a:cs typeface="Book Antiqua"/>
              </a:rPr>
              <a:t>values</a:t>
            </a:r>
            <a:r>
              <a:rPr sz="1400" b="1" spc="80" dirty="0">
                <a:latin typeface="Book Antiqua"/>
                <a:cs typeface="Book Antiqua"/>
              </a:rPr>
              <a:t> </a:t>
            </a:r>
            <a:r>
              <a:rPr sz="1400" b="1" spc="55" dirty="0">
                <a:latin typeface="Book Antiqua"/>
                <a:cs typeface="Book Antiqua"/>
              </a:rPr>
              <a:t>for</a:t>
            </a:r>
            <a:r>
              <a:rPr sz="1400" b="1" spc="65" dirty="0">
                <a:latin typeface="Book Antiqua"/>
                <a:cs typeface="Book Antiqua"/>
              </a:rPr>
              <a:t> </a:t>
            </a:r>
            <a:r>
              <a:rPr sz="1400" b="1" spc="75" dirty="0">
                <a:latin typeface="Book Antiqua"/>
                <a:cs typeface="Book Antiqua"/>
              </a:rPr>
              <a:t>occupied</a:t>
            </a:r>
            <a:r>
              <a:rPr sz="1400" b="1" spc="65" dirty="0">
                <a:latin typeface="Book Antiqua"/>
                <a:cs typeface="Book Antiqua"/>
              </a:rPr>
              <a:t> </a:t>
            </a:r>
            <a:r>
              <a:rPr sz="1400" b="1" spc="55" dirty="0">
                <a:latin typeface="Book Antiqua"/>
                <a:cs typeface="Book Antiqua"/>
              </a:rPr>
              <a:t>cells </a:t>
            </a:r>
            <a:r>
              <a:rPr sz="1400" b="1" spc="75" dirty="0">
                <a:latin typeface="Book Antiqua"/>
                <a:cs typeface="Book Antiqua"/>
              </a:rPr>
              <a:t>using</a:t>
            </a:r>
            <a:r>
              <a:rPr sz="1400" b="1" spc="55" dirty="0">
                <a:latin typeface="Book Antiqua"/>
                <a:cs typeface="Book Antiqua"/>
              </a:rPr>
              <a:t> </a:t>
            </a:r>
            <a:r>
              <a:rPr sz="1400" b="1" spc="70" dirty="0">
                <a:latin typeface="Book Antiqua"/>
                <a:cs typeface="Book Antiqua"/>
              </a:rPr>
              <a:t>the </a:t>
            </a:r>
            <a:r>
              <a:rPr sz="1400" b="1" spc="50" dirty="0">
                <a:latin typeface="Book Antiqua"/>
                <a:cs typeface="Book Antiqua"/>
              </a:rPr>
              <a:t>relation.</a:t>
            </a:r>
            <a:endParaRPr sz="1400">
              <a:latin typeface="Book Antiqua"/>
              <a:cs typeface="Book Antiqua"/>
            </a:endParaRPr>
          </a:p>
          <a:p>
            <a:pPr marL="466090" algn="just">
              <a:lnSpc>
                <a:spcPct val="100000"/>
              </a:lnSpc>
              <a:spcBef>
                <a:spcPts val="385"/>
              </a:spcBef>
            </a:pPr>
            <a:r>
              <a:rPr sz="1400" dirty="0">
                <a:latin typeface="Book Antiqua"/>
                <a:cs typeface="Book Antiqua"/>
              </a:rPr>
              <a:t>C</a:t>
            </a:r>
            <a:r>
              <a:rPr sz="1350" baseline="-9259" dirty="0">
                <a:latin typeface="Book Antiqua"/>
                <a:cs typeface="Book Antiqua"/>
              </a:rPr>
              <a:t>ij</a:t>
            </a:r>
            <a:r>
              <a:rPr sz="1350" spc="97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90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R</a:t>
            </a:r>
            <a:r>
              <a:rPr sz="1350" spc="89" baseline="-9259" dirty="0">
                <a:latin typeface="Book Antiqua"/>
                <a:cs typeface="Book Antiqua"/>
              </a:rPr>
              <a:t>i</a:t>
            </a:r>
            <a:r>
              <a:rPr sz="1350" spc="97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110" dirty="0">
                <a:latin typeface="Book Antiqua"/>
                <a:cs typeface="Book Antiqua"/>
              </a:rPr>
              <a:t> </a:t>
            </a:r>
            <a:r>
              <a:rPr sz="1400" spc="20" dirty="0">
                <a:latin typeface="Book Antiqua"/>
                <a:cs typeface="Book Antiqua"/>
              </a:rPr>
              <a:t>K</a:t>
            </a:r>
            <a:r>
              <a:rPr sz="1350" spc="30" baseline="-9259" dirty="0">
                <a:latin typeface="Book Antiqua"/>
                <a:cs typeface="Book Antiqua"/>
              </a:rPr>
              <a:t>j</a:t>
            </a:r>
            <a:endParaRPr sz="1350" baseline="-9259">
              <a:latin typeface="Book Antiqua"/>
              <a:cs typeface="Book Antiqua"/>
            </a:endParaRPr>
          </a:p>
          <a:p>
            <a:pPr marL="38100" algn="just">
              <a:lnSpc>
                <a:spcPct val="100000"/>
              </a:lnSpc>
              <a:spcBef>
                <a:spcPts val="280"/>
              </a:spcBef>
            </a:pPr>
            <a:r>
              <a:rPr sz="1400" spc="55" dirty="0">
                <a:latin typeface="Book Antiqua"/>
                <a:cs typeface="Book Antiqua"/>
              </a:rPr>
              <a:t>Let's </a:t>
            </a:r>
            <a:r>
              <a:rPr sz="1400" spc="75" dirty="0">
                <a:latin typeface="Book Antiqua"/>
                <a:cs typeface="Book Antiqua"/>
              </a:rPr>
              <a:t>assume</a:t>
            </a:r>
            <a:r>
              <a:rPr sz="1400" spc="80" dirty="0">
                <a:latin typeface="Book Antiqua"/>
                <a:cs typeface="Book Antiqua"/>
              </a:rPr>
              <a:t> R</a:t>
            </a:r>
            <a:r>
              <a:rPr sz="1350" spc="120" baseline="-9259" dirty="0">
                <a:latin typeface="Book Antiqua"/>
                <a:cs typeface="Book Antiqua"/>
              </a:rPr>
              <a:t>1</a:t>
            </a:r>
            <a:r>
              <a:rPr sz="1350" spc="75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 </a:t>
            </a:r>
            <a:r>
              <a:rPr sz="1400" spc="60" dirty="0">
                <a:latin typeface="Book Antiqua"/>
                <a:cs typeface="Book Antiqua"/>
              </a:rPr>
              <a:t>0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as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it</a:t>
            </a:r>
            <a:r>
              <a:rPr sz="1400" spc="70" dirty="0">
                <a:latin typeface="Book Antiqua"/>
                <a:cs typeface="Book Antiqua"/>
              </a:rPr>
              <a:t> has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85" dirty="0">
                <a:latin typeface="Book Antiqua"/>
                <a:cs typeface="Book Antiqua"/>
              </a:rPr>
              <a:t>many</a:t>
            </a:r>
            <a:r>
              <a:rPr sz="1400" spc="80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occupied</a:t>
            </a:r>
            <a:r>
              <a:rPr sz="1400" spc="75" dirty="0">
                <a:latin typeface="Book Antiqua"/>
                <a:cs typeface="Book Antiqua"/>
              </a:rPr>
              <a:t> </a:t>
            </a:r>
            <a:r>
              <a:rPr sz="1400" spc="-10" dirty="0">
                <a:latin typeface="Book Antiqua"/>
                <a:cs typeface="Book Antiqua"/>
              </a:rPr>
              <a:t>cells.</a:t>
            </a:r>
            <a:endParaRPr sz="1400">
              <a:latin typeface="Book Antiqua"/>
              <a:cs typeface="Book Antiqua"/>
            </a:endParaRPr>
          </a:p>
          <a:p>
            <a:pPr marL="466090" marR="4515485" algn="just">
              <a:lnSpc>
                <a:spcPct val="120200"/>
              </a:lnSpc>
              <a:spcBef>
                <a:spcPts val="10"/>
              </a:spcBef>
            </a:pPr>
            <a:r>
              <a:rPr sz="1400" spc="60" dirty="0">
                <a:latin typeface="Book Antiqua"/>
                <a:cs typeface="Book Antiqua"/>
              </a:rPr>
              <a:t>C</a:t>
            </a:r>
            <a:r>
              <a:rPr sz="1350" spc="89" baseline="-9259" dirty="0">
                <a:latin typeface="Book Antiqua"/>
                <a:cs typeface="Book Antiqua"/>
              </a:rPr>
              <a:t>13</a:t>
            </a:r>
            <a:r>
              <a:rPr sz="1350" spc="6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1</a:t>
            </a:r>
            <a:r>
              <a:rPr sz="1350" spc="262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3</a:t>
            </a:r>
            <a:r>
              <a:rPr sz="1350" spc="30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45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4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0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K</a:t>
            </a:r>
            <a:r>
              <a:rPr sz="1350" spc="104" baseline="-9259" dirty="0">
                <a:latin typeface="Book Antiqua"/>
                <a:cs typeface="Book Antiqua"/>
              </a:rPr>
              <a:t>3</a:t>
            </a:r>
            <a:r>
              <a:rPr sz="1350" spc="284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3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30" dirty="0">
                <a:latin typeface="Book Antiqua"/>
                <a:cs typeface="Book Antiqua"/>
              </a:rPr>
              <a:t>45 </a:t>
            </a:r>
            <a:r>
              <a:rPr sz="1400" spc="60" dirty="0">
                <a:latin typeface="Book Antiqua"/>
                <a:cs typeface="Book Antiqua"/>
              </a:rPr>
              <a:t>C</a:t>
            </a:r>
            <a:r>
              <a:rPr sz="1350" spc="89" baseline="-9259" dirty="0">
                <a:latin typeface="Book Antiqua"/>
                <a:cs typeface="Book Antiqua"/>
              </a:rPr>
              <a:t>14</a:t>
            </a:r>
            <a:r>
              <a:rPr sz="1350" spc="6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1</a:t>
            </a:r>
            <a:r>
              <a:rPr sz="1350" spc="262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4</a:t>
            </a:r>
            <a:r>
              <a:rPr sz="1350" spc="30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30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4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0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K</a:t>
            </a:r>
            <a:r>
              <a:rPr sz="1350" spc="104" baseline="-9259" dirty="0">
                <a:latin typeface="Book Antiqua"/>
                <a:cs typeface="Book Antiqua"/>
              </a:rPr>
              <a:t>4</a:t>
            </a:r>
            <a:r>
              <a:rPr sz="1350" spc="284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4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30" dirty="0">
                <a:latin typeface="Book Antiqua"/>
                <a:cs typeface="Book Antiqua"/>
              </a:rPr>
              <a:t>30 </a:t>
            </a:r>
            <a:r>
              <a:rPr sz="1400" spc="60" dirty="0">
                <a:latin typeface="Book Antiqua"/>
                <a:cs typeface="Book Antiqua"/>
              </a:rPr>
              <a:t>C</a:t>
            </a:r>
            <a:r>
              <a:rPr sz="1350" spc="89" baseline="-9259" dirty="0">
                <a:latin typeface="Book Antiqua"/>
                <a:cs typeface="Book Antiqua"/>
              </a:rPr>
              <a:t>15</a:t>
            </a:r>
            <a:r>
              <a:rPr sz="1350" spc="6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1</a:t>
            </a:r>
            <a:r>
              <a:rPr sz="1350" spc="262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5</a:t>
            </a:r>
            <a:r>
              <a:rPr sz="1350" spc="30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0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0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5</a:t>
            </a:r>
            <a:r>
              <a:rPr sz="1350" spc="292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5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10" dirty="0">
                <a:latin typeface="Book Antiqua"/>
                <a:cs typeface="Book Antiqua"/>
              </a:rPr>
              <a:t>0</a:t>
            </a:r>
            <a:endParaRPr sz="1400">
              <a:latin typeface="Book Antiqua"/>
              <a:cs typeface="Book Antiqua"/>
            </a:endParaRPr>
          </a:p>
          <a:p>
            <a:pPr marL="466090" marR="4323080">
              <a:lnSpc>
                <a:spcPct val="120500"/>
              </a:lnSpc>
              <a:spcBef>
                <a:spcPts val="5"/>
              </a:spcBef>
            </a:pPr>
            <a:r>
              <a:rPr sz="1400" spc="60" dirty="0">
                <a:latin typeface="Book Antiqua"/>
                <a:cs typeface="Book Antiqua"/>
              </a:rPr>
              <a:t>C</a:t>
            </a:r>
            <a:r>
              <a:rPr sz="1350" spc="89" baseline="-9259" dirty="0">
                <a:latin typeface="Book Antiqua"/>
                <a:cs typeface="Book Antiqua"/>
              </a:rPr>
              <a:t>23</a:t>
            </a:r>
            <a:r>
              <a:rPr sz="1350" spc="6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70" dirty="0">
                <a:latin typeface="Book Antiqua"/>
                <a:cs typeface="Book Antiqua"/>
              </a:rPr>
              <a:t> R</a:t>
            </a:r>
            <a:r>
              <a:rPr sz="1350" spc="104" baseline="-9259" dirty="0">
                <a:latin typeface="Book Antiqua"/>
                <a:cs typeface="Book Antiqua"/>
              </a:rPr>
              <a:t>2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3</a:t>
            </a:r>
            <a:r>
              <a:rPr sz="1350" spc="37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35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2</a:t>
            </a:r>
            <a:r>
              <a:rPr sz="1350" spc="292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45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2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5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-</a:t>
            </a:r>
            <a:r>
              <a:rPr sz="1400" spc="70" dirty="0">
                <a:latin typeface="Book Antiqua"/>
                <a:cs typeface="Book Antiqua"/>
              </a:rPr>
              <a:t> </a:t>
            </a:r>
            <a:r>
              <a:rPr sz="1400" spc="45" dirty="0">
                <a:latin typeface="Book Antiqua"/>
                <a:cs typeface="Book Antiqua"/>
              </a:rPr>
              <a:t>10 </a:t>
            </a:r>
            <a:r>
              <a:rPr sz="1400" spc="60" dirty="0">
                <a:latin typeface="Book Antiqua"/>
                <a:cs typeface="Book Antiqua"/>
              </a:rPr>
              <a:t>C</a:t>
            </a:r>
            <a:r>
              <a:rPr sz="1350" spc="89" baseline="-9259" dirty="0">
                <a:latin typeface="Book Antiqua"/>
                <a:cs typeface="Book Antiqua"/>
              </a:rPr>
              <a:t>33</a:t>
            </a:r>
            <a:r>
              <a:rPr sz="1350" spc="6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3</a:t>
            </a:r>
            <a:r>
              <a:rPr sz="1350" spc="262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3</a:t>
            </a:r>
            <a:r>
              <a:rPr sz="1350" spc="30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45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4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3</a:t>
            </a:r>
            <a:r>
              <a:rPr sz="1350" spc="292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45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3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10" dirty="0">
                <a:latin typeface="Book Antiqua"/>
                <a:cs typeface="Book Antiqua"/>
              </a:rPr>
              <a:t>0 </a:t>
            </a:r>
            <a:r>
              <a:rPr sz="1400" spc="60" dirty="0">
                <a:latin typeface="Book Antiqua"/>
                <a:cs typeface="Book Antiqua"/>
              </a:rPr>
              <a:t>C</a:t>
            </a:r>
            <a:r>
              <a:rPr sz="1350" spc="89" baseline="-9259" dirty="0">
                <a:latin typeface="Book Antiqua"/>
                <a:cs typeface="Book Antiqua"/>
              </a:rPr>
              <a:t>31</a:t>
            </a:r>
            <a:r>
              <a:rPr sz="1350" spc="6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3</a:t>
            </a:r>
            <a:r>
              <a:rPr sz="1350" spc="262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1</a:t>
            </a:r>
            <a:r>
              <a:rPr sz="1350" spc="30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30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45" dirty="0">
                <a:latin typeface="Book Antiqua"/>
                <a:cs typeface="Book Antiqua"/>
              </a:rPr>
              <a:t> </a:t>
            </a:r>
            <a:r>
              <a:rPr sz="1400" spc="60" dirty="0">
                <a:latin typeface="Book Antiqua"/>
                <a:cs typeface="Book Antiqua"/>
              </a:rPr>
              <a:t>0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K</a:t>
            </a:r>
            <a:r>
              <a:rPr sz="1350" spc="104" baseline="-9259" dirty="0">
                <a:latin typeface="Book Antiqua"/>
                <a:cs typeface="Book Antiqua"/>
              </a:rPr>
              <a:t>1</a:t>
            </a:r>
            <a:r>
              <a:rPr sz="1350" spc="284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1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30" dirty="0">
                <a:latin typeface="Book Antiqua"/>
                <a:cs typeface="Book Antiqua"/>
              </a:rPr>
              <a:t>30 </a:t>
            </a:r>
            <a:r>
              <a:rPr sz="1400" spc="60" dirty="0">
                <a:latin typeface="Book Antiqua"/>
                <a:cs typeface="Book Antiqua"/>
              </a:rPr>
              <a:t>C</a:t>
            </a:r>
            <a:r>
              <a:rPr sz="1350" spc="89" baseline="-9259" dirty="0">
                <a:latin typeface="Book Antiqua"/>
                <a:cs typeface="Book Antiqua"/>
              </a:rPr>
              <a:t>22</a:t>
            </a:r>
            <a:r>
              <a:rPr sz="1350" spc="6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65" dirty="0">
                <a:latin typeface="Book Antiqua"/>
                <a:cs typeface="Book Antiqua"/>
              </a:rPr>
              <a:t> </a:t>
            </a:r>
            <a:r>
              <a:rPr sz="1400" spc="70" dirty="0">
                <a:latin typeface="Book Antiqua"/>
                <a:cs typeface="Book Antiqua"/>
              </a:rPr>
              <a:t>R</a:t>
            </a:r>
            <a:r>
              <a:rPr sz="1350" spc="104" baseline="-9259" dirty="0">
                <a:latin typeface="Book Antiqua"/>
                <a:cs typeface="Book Antiqua"/>
              </a:rPr>
              <a:t>2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2</a:t>
            </a:r>
            <a:r>
              <a:rPr sz="1350" spc="37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15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65" dirty="0">
                <a:latin typeface="Book Antiqua"/>
                <a:cs typeface="Book Antiqua"/>
              </a:rPr>
              <a:t>-10</a:t>
            </a:r>
            <a:r>
              <a:rPr sz="1400" spc="6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+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2</a:t>
            </a:r>
            <a:r>
              <a:rPr sz="1350" spc="270" baseline="-9259" dirty="0">
                <a:latin typeface="Book Antiqua"/>
                <a:cs typeface="Book Antiqua"/>
              </a:rPr>
              <a:t> </a:t>
            </a:r>
            <a:r>
              <a:rPr sz="1400" spc="120" dirty="0">
                <a:latin typeface="Symbol"/>
                <a:cs typeface="Symbol"/>
              </a:rPr>
              <a:t>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K</a:t>
            </a:r>
            <a:r>
              <a:rPr sz="1350" spc="112" baseline="-9259" dirty="0">
                <a:latin typeface="Book Antiqua"/>
                <a:cs typeface="Book Antiqua"/>
              </a:rPr>
              <a:t>2</a:t>
            </a:r>
            <a:r>
              <a:rPr sz="1350" spc="292" baseline="-9259" dirty="0">
                <a:latin typeface="Book Antiqua"/>
                <a:cs typeface="Book Antiqua"/>
              </a:rPr>
              <a:t> </a:t>
            </a:r>
            <a:r>
              <a:rPr sz="1400" spc="75" dirty="0">
                <a:latin typeface="Book Antiqua"/>
                <a:cs typeface="Book Antiqua"/>
              </a:rPr>
              <a:t>=</a:t>
            </a:r>
            <a:r>
              <a:rPr sz="1400" spc="50" dirty="0">
                <a:latin typeface="Book Antiqua"/>
                <a:cs typeface="Book Antiqua"/>
              </a:rPr>
              <a:t> </a:t>
            </a:r>
            <a:r>
              <a:rPr sz="1400" spc="40" dirty="0">
                <a:latin typeface="Book Antiqua"/>
                <a:cs typeface="Book Antiqua"/>
              </a:rPr>
              <a:t>25</a:t>
            </a:r>
            <a:endParaRPr sz="14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308" y="443104"/>
            <a:ext cx="2761487" cy="42026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084" y="1600204"/>
            <a:ext cx="6619875" cy="31432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0" rIns="0" bIns="0" rtlCol="0">
            <a:spAutoFit/>
          </a:bodyPr>
          <a:lstStyle/>
          <a:p>
            <a:pPr marL="29209">
              <a:lnSpc>
                <a:spcPts val="2185"/>
              </a:lnSpc>
              <a:tabLst>
                <a:tab pos="1342390" algn="l"/>
              </a:tabLst>
            </a:pPr>
            <a:r>
              <a:rPr sz="1450" spc="-25" dirty="0">
                <a:solidFill>
                  <a:srgbClr val="FFFFFF"/>
                </a:solidFill>
                <a:latin typeface="Arial"/>
                <a:cs typeface="Arial"/>
              </a:rPr>
              <a:t>1.</a:t>
            </a:r>
            <a:r>
              <a:rPr sz="1450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1950" b="0" spc="-24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1950" b="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235" dirty="0">
                <a:solidFill>
                  <a:srgbClr val="FFFFFF"/>
                </a:solidFill>
                <a:latin typeface="Times New Roman"/>
                <a:cs typeface="Times New Roman"/>
              </a:rPr>
              <a:t>ways</a:t>
            </a:r>
            <a:r>
              <a:rPr sz="1950" b="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9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1950" b="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204" dirty="0">
                <a:solidFill>
                  <a:srgbClr val="FFFFFF"/>
                </a:solidFill>
                <a:latin typeface="Times New Roman"/>
                <a:cs typeface="Times New Roman"/>
              </a:rPr>
              <a:t>Converting</a:t>
            </a:r>
            <a:r>
              <a:rPr sz="1950"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75" dirty="0">
                <a:solidFill>
                  <a:srgbClr val="FFFFFF"/>
                </a:solidFill>
                <a:latin typeface="Times New Roman"/>
                <a:cs typeface="Times New Roman"/>
              </a:rPr>
              <a:t>Inequalities</a:t>
            </a:r>
            <a:r>
              <a:rPr sz="1950" b="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80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1950" b="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85" dirty="0">
                <a:solidFill>
                  <a:srgbClr val="FFFFFF"/>
                </a:solidFill>
                <a:latin typeface="Times New Roman"/>
                <a:cs typeface="Times New Roman"/>
              </a:rPr>
              <a:t>Equalities</a:t>
            </a:r>
            <a:r>
              <a:rPr sz="1950" b="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9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1950"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950" b="0" spc="-10" dirty="0">
                <a:solidFill>
                  <a:srgbClr val="FFFFFF"/>
                </a:solidFill>
                <a:latin typeface="Times New Roman"/>
                <a:cs typeface="Times New Roman"/>
              </a:rPr>
              <a:t>Forms</a:t>
            </a:r>
            <a:endParaRPr sz="195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25737" y="2056347"/>
          <a:ext cx="8164195" cy="35334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8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2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4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1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417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412115" marR="407034" indent="107950">
                        <a:lnSpc>
                          <a:spcPct val="105700"/>
                        </a:lnSpc>
                      </a:pPr>
                      <a:r>
                        <a:rPr sz="1850" b="1" spc="-195" dirty="0">
                          <a:latin typeface="Arial Narrow"/>
                          <a:cs typeface="Arial Narrow"/>
                        </a:rPr>
                        <a:t>Types</a:t>
                      </a:r>
                      <a:r>
                        <a:rPr sz="1850" b="1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25" dirty="0">
                          <a:latin typeface="Arial Narrow"/>
                          <a:cs typeface="Arial Narrow"/>
                        </a:rPr>
                        <a:t>of </a:t>
                      </a:r>
                      <a:r>
                        <a:rPr sz="1850" b="1" spc="-170" dirty="0">
                          <a:latin typeface="Arial Narrow"/>
                          <a:cs typeface="Arial Narrow"/>
                        </a:rPr>
                        <a:t>Constraints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469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7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34315">
                        <a:lnSpc>
                          <a:spcPct val="100000"/>
                        </a:lnSpc>
                      </a:pPr>
                      <a:r>
                        <a:rPr sz="1850" b="1" spc="-170" dirty="0">
                          <a:latin typeface="Arial Narrow"/>
                          <a:cs typeface="Arial Narrow"/>
                        </a:rPr>
                        <a:t>Additional</a:t>
                      </a:r>
                      <a:r>
                        <a:rPr sz="1850" b="1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75" dirty="0">
                          <a:latin typeface="Arial Narrow"/>
                          <a:cs typeface="Arial Narrow"/>
                        </a:rPr>
                        <a:t>Variables</a:t>
                      </a:r>
                      <a:r>
                        <a:rPr sz="1850" b="1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95" dirty="0">
                          <a:latin typeface="Arial Narrow"/>
                          <a:cs typeface="Arial Narrow"/>
                        </a:rPr>
                        <a:t>used</a:t>
                      </a:r>
                      <a:r>
                        <a:rPr sz="1850" b="1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55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850" b="1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75" dirty="0">
                          <a:latin typeface="Arial Narrow"/>
                          <a:cs typeface="Arial Narrow"/>
                        </a:rPr>
                        <a:t>Subjective</a:t>
                      </a:r>
                      <a:r>
                        <a:rPr sz="1850" b="1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50" dirty="0">
                          <a:latin typeface="Arial Narrow"/>
                          <a:cs typeface="Arial Narrow"/>
                        </a:rPr>
                        <a:t>Equations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49885" marR="316230" indent="-32384">
                        <a:lnSpc>
                          <a:spcPts val="2330"/>
                        </a:lnSpc>
                        <a:spcBef>
                          <a:spcPts val="80"/>
                        </a:spcBef>
                      </a:pPr>
                      <a:r>
                        <a:rPr sz="1850" b="1" spc="-170" dirty="0">
                          <a:latin typeface="Arial Narrow"/>
                          <a:cs typeface="Arial Narrow"/>
                        </a:rPr>
                        <a:t>Additional</a:t>
                      </a:r>
                      <a:r>
                        <a:rPr sz="185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75" dirty="0">
                          <a:latin typeface="Arial Narrow"/>
                          <a:cs typeface="Arial Narrow"/>
                        </a:rPr>
                        <a:t>Variables</a:t>
                      </a:r>
                      <a:r>
                        <a:rPr sz="185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45" dirty="0">
                          <a:latin typeface="Arial Narrow"/>
                          <a:cs typeface="Arial Narrow"/>
                        </a:rPr>
                        <a:t>and </a:t>
                      </a:r>
                      <a:r>
                        <a:rPr sz="1850" b="1" spc="-165" dirty="0">
                          <a:latin typeface="Arial Narrow"/>
                          <a:cs typeface="Arial Narrow"/>
                        </a:rPr>
                        <a:t>Coefficients</a:t>
                      </a:r>
                      <a:r>
                        <a:rPr sz="1850" b="1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95" dirty="0">
                          <a:latin typeface="Arial Narrow"/>
                          <a:cs typeface="Arial Narrow"/>
                        </a:rPr>
                        <a:t>used</a:t>
                      </a:r>
                      <a:r>
                        <a:rPr sz="1850" b="1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15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850" b="1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60" dirty="0">
                          <a:latin typeface="Arial Narrow"/>
                          <a:cs typeface="Arial Narrow"/>
                        </a:rPr>
                        <a:t>the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4762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50" b="1" spc="-170" dirty="0">
                          <a:latin typeface="Arial Narrow"/>
                          <a:cs typeface="Arial Narrow"/>
                        </a:rPr>
                        <a:t>Objective</a:t>
                      </a:r>
                      <a:r>
                        <a:rPr sz="1850" b="1" spc="-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b="1" spc="-70" dirty="0">
                          <a:latin typeface="Arial Narrow"/>
                          <a:cs typeface="Arial Narrow"/>
                        </a:rPr>
                        <a:t>Equations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9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69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b="1" spc="-25" dirty="0">
                          <a:latin typeface="Arial Narrow"/>
                          <a:cs typeface="Arial Narrow"/>
                        </a:rPr>
                        <a:t>Max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b="1" spc="-25" dirty="0">
                          <a:latin typeface="Arial Narrow"/>
                          <a:cs typeface="Arial Narrow"/>
                        </a:rPr>
                        <a:t>Min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815">
                <a:tc row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185" dirty="0">
                          <a:latin typeface="Arial Narrow"/>
                          <a:cs typeface="Arial Narrow"/>
                        </a:rPr>
                        <a:t>Less</a:t>
                      </a:r>
                      <a:r>
                        <a:rPr sz="185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70" dirty="0">
                          <a:latin typeface="Arial Narrow"/>
                          <a:cs typeface="Arial Narrow"/>
                        </a:rPr>
                        <a:t>than</a:t>
                      </a:r>
                      <a:r>
                        <a:rPr sz="185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50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85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75" dirty="0">
                          <a:latin typeface="Arial Narrow"/>
                          <a:cs typeface="Arial Narrow"/>
                        </a:rPr>
                        <a:t>Equal</a:t>
                      </a:r>
                      <a:r>
                        <a:rPr sz="185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to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110489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850" spc="-25" dirty="0">
                          <a:latin typeface="Arial Narrow"/>
                          <a:cs typeface="Arial Narrow"/>
                        </a:rPr>
                        <a:t>(</a:t>
                      </a:r>
                      <a:r>
                        <a:rPr sz="1850" spc="-25" dirty="0">
                          <a:latin typeface="Symbol"/>
                          <a:cs typeface="Symbol"/>
                        </a:rPr>
                        <a:t>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)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10489" marR="105410">
                        <a:lnSpc>
                          <a:spcPts val="2250"/>
                        </a:lnSpc>
                      </a:pPr>
                      <a:r>
                        <a:rPr sz="2775" spc="-262" baseline="3003" dirty="0">
                          <a:latin typeface="Arial Narrow"/>
                          <a:cs typeface="Arial Narrow"/>
                        </a:rPr>
                        <a:t>Slack</a:t>
                      </a:r>
                      <a:r>
                        <a:rPr sz="2775" spc="-75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25" baseline="3003" dirty="0">
                          <a:latin typeface="Arial Narrow"/>
                          <a:cs typeface="Arial Narrow"/>
                        </a:rPr>
                        <a:t>variables</a:t>
                      </a:r>
                      <a:r>
                        <a:rPr sz="2775" spc="-82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47" baseline="3003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2775" spc="-89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70" baseline="3003" dirty="0">
                          <a:latin typeface="Arial Narrow"/>
                          <a:cs typeface="Arial Narrow"/>
                        </a:rPr>
                        <a:t>used</a:t>
                      </a:r>
                      <a:r>
                        <a:rPr sz="2775" spc="-104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172" baseline="3003" dirty="0">
                          <a:latin typeface="Arial Narrow"/>
                          <a:cs typeface="Arial Narrow"/>
                        </a:rPr>
                        <a:t>i.e.</a:t>
                      </a:r>
                      <a:r>
                        <a:rPr sz="2775" spc="-89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47" baseline="3003" dirty="0">
                          <a:latin typeface="Arial Narrow"/>
                          <a:cs typeface="Arial Narrow"/>
                        </a:rPr>
                        <a:t>S,</a:t>
                      </a:r>
                      <a:r>
                        <a:rPr sz="2775" spc="-52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09" baseline="3003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2775" spc="-6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165" baseline="3003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875" spc="-165" baseline="26666" dirty="0">
                          <a:latin typeface="Arial Narrow"/>
                          <a:cs typeface="Arial Narrow"/>
                        </a:rPr>
                        <a:t>st</a:t>
                      </a:r>
                      <a:r>
                        <a:rPr sz="1875" spc="112" baseline="26666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32" baseline="3003" dirty="0">
                          <a:latin typeface="Arial Narrow"/>
                          <a:cs typeface="Arial Narrow"/>
                        </a:rPr>
                        <a:t>equation,</a:t>
                      </a:r>
                      <a:r>
                        <a:rPr sz="2775" spc="-89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77" baseline="3003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250" spc="-185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250" spc="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02" baseline="3003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2775" spc="-9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104" baseline="3003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875" spc="-104" baseline="26666" dirty="0">
                          <a:latin typeface="Arial Narrow"/>
                          <a:cs typeface="Arial Narrow"/>
                        </a:rPr>
                        <a:t>nd </a:t>
                      </a:r>
                      <a:r>
                        <a:rPr sz="1850" spc="-165" dirty="0">
                          <a:latin typeface="Arial Narrow"/>
                          <a:cs typeface="Arial Narrow"/>
                        </a:rPr>
                        <a:t>equation</a:t>
                      </a:r>
                      <a:r>
                        <a:rPr sz="1850" spc="-8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8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850" spc="-8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80" dirty="0">
                          <a:latin typeface="Arial Narrow"/>
                          <a:cs typeface="Arial Narrow"/>
                        </a:rPr>
                        <a:t>so</a:t>
                      </a:r>
                      <a:r>
                        <a:rPr sz="185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80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1850" spc="-8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so.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1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244"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875665" algn="l"/>
                          <a:tab pos="1420495" algn="l"/>
                        </a:tabLst>
                      </a:pPr>
                      <a:r>
                        <a:rPr sz="1850" spc="-10" dirty="0">
                          <a:latin typeface="Arial Narrow"/>
                          <a:cs typeface="Arial Narrow"/>
                        </a:rPr>
                        <a:t>Greater</a:t>
                      </a:r>
                      <a:r>
                        <a:rPr sz="18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1850" spc="-20" dirty="0">
                          <a:latin typeface="Arial Narrow"/>
                          <a:cs typeface="Arial Narrow"/>
                        </a:rPr>
                        <a:t>than</a:t>
                      </a:r>
                      <a:r>
                        <a:rPr sz="18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or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110489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50" spc="-175" dirty="0">
                          <a:latin typeface="Arial Narrow"/>
                          <a:cs typeface="Arial Narrow"/>
                        </a:rPr>
                        <a:t>Equal</a:t>
                      </a:r>
                      <a:r>
                        <a:rPr sz="185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4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850" spc="-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(</a:t>
                      </a:r>
                      <a:r>
                        <a:rPr sz="1850" spc="-25" dirty="0">
                          <a:latin typeface="Symbol"/>
                          <a:cs typeface="Symbol"/>
                        </a:rPr>
                        <a:t>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)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775" spc="-262" baseline="3003" dirty="0">
                          <a:latin typeface="Arial Narrow"/>
                          <a:cs typeface="Arial Narrow"/>
                        </a:rPr>
                        <a:t>Surplus</a:t>
                      </a:r>
                      <a:r>
                        <a:rPr sz="2775" spc="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32" baseline="3003" dirty="0">
                          <a:latin typeface="Arial Narrow"/>
                          <a:cs typeface="Arial Narrow"/>
                        </a:rPr>
                        <a:t>variables</a:t>
                      </a:r>
                      <a:r>
                        <a:rPr sz="2775" spc="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47" baseline="3003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2775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77" baseline="3003" dirty="0">
                          <a:latin typeface="Arial Narrow"/>
                          <a:cs typeface="Arial Narrow"/>
                        </a:rPr>
                        <a:t>used</a:t>
                      </a:r>
                      <a:r>
                        <a:rPr sz="2775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179" baseline="3003" dirty="0">
                          <a:latin typeface="Arial Narrow"/>
                          <a:cs typeface="Arial Narrow"/>
                        </a:rPr>
                        <a:t>i.e.</a:t>
                      </a:r>
                      <a:r>
                        <a:rPr sz="2775" spc="22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47" baseline="3003" dirty="0">
                          <a:latin typeface="Arial Narrow"/>
                          <a:cs typeface="Arial Narrow"/>
                        </a:rPr>
                        <a:t>–S</a:t>
                      </a:r>
                      <a:r>
                        <a:rPr sz="1250" spc="-165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250" spc="1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307" baseline="3003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2775" spc="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17" baseline="3003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250" spc="-145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250" spc="1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09" baseline="3003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2775" spc="-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120" baseline="3003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875" spc="-120" baseline="26666" dirty="0">
                          <a:latin typeface="Arial Narrow"/>
                          <a:cs typeface="Arial Narrow"/>
                        </a:rPr>
                        <a:t>st</a:t>
                      </a:r>
                      <a:r>
                        <a:rPr sz="1875" spc="195" baseline="26666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52" baseline="3003" dirty="0">
                          <a:latin typeface="Arial Narrow"/>
                          <a:cs typeface="Arial Narrow"/>
                        </a:rPr>
                        <a:t>equation,</a:t>
                      </a:r>
                      <a:endParaRPr sz="2775" baseline="3003">
                        <a:latin typeface="Arial Narrow"/>
                        <a:cs typeface="Arial Narrow"/>
                      </a:endParaRPr>
                    </a:p>
                    <a:p>
                      <a:pPr marL="110489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775" spc="-307" baseline="3003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775" spc="-307" baseline="3003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1250" spc="-204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250" spc="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307" baseline="3003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2775" spc="-104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70" baseline="3003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250" spc="-180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250" spc="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09" baseline="3003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2775" spc="-12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25" baseline="3003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875" spc="-225" baseline="26666" dirty="0">
                          <a:latin typeface="Arial Narrow"/>
                          <a:cs typeface="Arial Narrow"/>
                        </a:rPr>
                        <a:t>nd</a:t>
                      </a:r>
                      <a:r>
                        <a:rPr sz="1875" spc="97" baseline="26666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47" baseline="3003" dirty="0">
                          <a:latin typeface="Arial Narrow"/>
                          <a:cs typeface="Arial Narrow"/>
                        </a:rPr>
                        <a:t>equations</a:t>
                      </a:r>
                      <a:r>
                        <a:rPr sz="2775" spc="-104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77" baseline="3003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2775" spc="-120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77" baseline="3003" dirty="0">
                          <a:latin typeface="Arial Narrow"/>
                          <a:cs typeface="Arial Narrow"/>
                        </a:rPr>
                        <a:t>so</a:t>
                      </a:r>
                      <a:r>
                        <a:rPr sz="2775" spc="-82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37" baseline="3003" dirty="0">
                          <a:latin typeface="Arial Narrow"/>
                          <a:cs typeface="Arial Narrow"/>
                        </a:rPr>
                        <a:t>on.</a:t>
                      </a:r>
                      <a:endParaRPr sz="2775" baseline="3003">
                        <a:latin typeface="Arial Narrow"/>
                        <a:cs typeface="Arial Narrow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1305" marR="163830" indent="-113664">
                        <a:lnSpc>
                          <a:spcPct val="105700"/>
                        </a:lnSpc>
                        <a:spcBef>
                          <a:spcPts val="70"/>
                        </a:spcBef>
                      </a:pPr>
                      <a:r>
                        <a:rPr sz="1850" spc="-185" dirty="0">
                          <a:latin typeface="Arial Narrow"/>
                          <a:cs typeface="Arial Narrow"/>
                        </a:rPr>
                        <a:t>0</a:t>
                      </a:r>
                      <a:r>
                        <a:rPr sz="185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4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850" spc="-8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60" dirty="0">
                          <a:latin typeface="Arial Narrow"/>
                          <a:cs typeface="Arial Narrow"/>
                        </a:rPr>
                        <a:t>slack</a:t>
                      </a:r>
                      <a:r>
                        <a:rPr sz="1850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28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850" spc="-28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850" spc="-140" dirty="0">
                          <a:latin typeface="Arial Narrow"/>
                          <a:cs typeface="Arial Narrow"/>
                        </a:rPr>
                        <a:t> for</a:t>
                      </a:r>
                      <a:r>
                        <a:rPr sz="1850" spc="-8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artificial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185" dirty="0">
                          <a:latin typeface="Arial Narrow"/>
                          <a:cs typeface="Arial Narrow"/>
                        </a:rPr>
                        <a:t>0</a:t>
                      </a:r>
                      <a:r>
                        <a:rPr sz="185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4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85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0" dirty="0">
                          <a:latin typeface="Arial Narrow"/>
                          <a:cs typeface="Arial Narrow"/>
                        </a:rPr>
                        <a:t>slack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  <a:p>
                      <a:pPr marL="295910" marR="292100" indent="19685">
                        <a:lnSpc>
                          <a:spcPct val="106800"/>
                        </a:lnSpc>
                        <a:spcBef>
                          <a:spcPts val="50"/>
                        </a:spcBef>
                      </a:pPr>
                      <a:r>
                        <a:rPr sz="1850" spc="-204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185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280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1850" spc="-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85" dirty="0">
                          <a:latin typeface="Arial Narrow"/>
                          <a:cs typeface="Arial Narrow"/>
                        </a:rPr>
                        <a:t>for </a:t>
                      </a:r>
                      <a:r>
                        <a:rPr sz="1850" spc="-120" dirty="0">
                          <a:latin typeface="Arial Narrow"/>
                          <a:cs typeface="Arial Narrow"/>
                        </a:rPr>
                        <a:t>artificial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890"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175" dirty="0">
                          <a:latin typeface="Arial Narrow"/>
                          <a:cs typeface="Arial Narrow"/>
                        </a:rPr>
                        <a:t>Equal</a:t>
                      </a:r>
                      <a:r>
                        <a:rPr sz="185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45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850" spc="-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(=)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10489" marR="101600">
                        <a:lnSpc>
                          <a:spcPct val="102499"/>
                        </a:lnSpc>
                        <a:spcBef>
                          <a:spcPts val="90"/>
                        </a:spcBef>
                      </a:pPr>
                      <a:r>
                        <a:rPr sz="2775" spc="-187" baseline="3003" dirty="0">
                          <a:latin typeface="Arial Narrow"/>
                          <a:cs typeface="Arial Narrow"/>
                        </a:rPr>
                        <a:t>Artificial</a:t>
                      </a:r>
                      <a:r>
                        <a:rPr sz="2775" spc="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32" baseline="3003" dirty="0">
                          <a:latin typeface="Arial Narrow"/>
                          <a:cs typeface="Arial Narrow"/>
                        </a:rPr>
                        <a:t>variables</a:t>
                      </a:r>
                      <a:r>
                        <a:rPr sz="2775" spc="-30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47" baseline="3003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2775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77" baseline="3003" dirty="0">
                          <a:latin typeface="Arial Narrow"/>
                          <a:cs typeface="Arial Narrow"/>
                        </a:rPr>
                        <a:t>used</a:t>
                      </a:r>
                      <a:r>
                        <a:rPr sz="2775" spc="-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172" baseline="3003" dirty="0">
                          <a:latin typeface="Arial Narrow"/>
                          <a:cs typeface="Arial Narrow"/>
                        </a:rPr>
                        <a:t>i.e.</a:t>
                      </a:r>
                      <a:r>
                        <a:rPr sz="2775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97" baseline="3003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250" spc="-65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250" spc="25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17" baseline="3003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2775" spc="-15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120" baseline="3003" dirty="0">
                          <a:latin typeface="Arial Narrow"/>
                          <a:cs typeface="Arial Narrow"/>
                        </a:rPr>
                        <a:t>1</a:t>
                      </a:r>
                      <a:r>
                        <a:rPr sz="1875" spc="-120" baseline="26666" dirty="0">
                          <a:latin typeface="Arial Narrow"/>
                          <a:cs typeface="Arial Narrow"/>
                        </a:rPr>
                        <a:t>st</a:t>
                      </a:r>
                      <a:r>
                        <a:rPr sz="1875" spc="179" baseline="26666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47" baseline="3003" dirty="0">
                          <a:latin typeface="Arial Narrow"/>
                          <a:cs typeface="Arial Narrow"/>
                        </a:rPr>
                        <a:t>equation</a:t>
                      </a:r>
                      <a:r>
                        <a:rPr sz="2775" spc="-7" baseline="3003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209" baseline="3003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1250" spc="-140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250" spc="1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775" spc="-89" baseline="3003" dirty="0">
                          <a:latin typeface="Arial Narrow"/>
                          <a:cs typeface="Arial Narrow"/>
                        </a:rPr>
                        <a:t>for </a:t>
                      </a:r>
                      <a:r>
                        <a:rPr sz="1850" spc="-150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1875" spc="-225" baseline="22222" dirty="0">
                          <a:latin typeface="Arial Narrow"/>
                          <a:cs typeface="Arial Narrow"/>
                        </a:rPr>
                        <a:t>nd</a:t>
                      </a:r>
                      <a:r>
                        <a:rPr sz="1875" spc="97" baseline="22222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65" dirty="0">
                          <a:latin typeface="Arial Narrow"/>
                          <a:cs typeface="Arial Narrow"/>
                        </a:rPr>
                        <a:t>equation</a:t>
                      </a:r>
                      <a:r>
                        <a:rPr sz="185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60" dirty="0">
                          <a:latin typeface="Arial Narrow"/>
                          <a:cs typeface="Arial Narrow"/>
                        </a:rPr>
                        <a:t>are</a:t>
                      </a:r>
                      <a:r>
                        <a:rPr sz="1850" spc="-8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175" dirty="0">
                          <a:latin typeface="Arial Narrow"/>
                          <a:cs typeface="Arial Narrow"/>
                        </a:rPr>
                        <a:t>so</a:t>
                      </a:r>
                      <a:r>
                        <a:rPr sz="185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850" spc="-25" dirty="0">
                          <a:latin typeface="Arial Narrow"/>
                          <a:cs typeface="Arial Narrow"/>
                        </a:rPr>
                        <a:t>on.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850" spc="-28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850" spc="-280" dirty="0">
                          <a:latin typeface="Arial Narrow"/>
                          <a:cs typeface="Arial Narrow"/>
                        </a:rPr>
                        <a:t>M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50" spc="-25" dirty="0">
                          <a:latin typeface="Arial Narrow"/>
                          <a:cs typeface="Arial Narrow"/>
                        </a:rPr>
                        <a:t>+M</a:t>
                      </a:r>
                      <a:endParaRPr sz="18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123881" y="4244143"/>
            <a:ext cx="346710" cy="93980"/>
          </a:xfrm>
          <a:custGeom>
            <a:avLst/>
            <a:gdLst/>
            <a:ahLst/>
            <a:cxnLst/>
            <a:rect l="l" t="t" r="r" b="b"/>
            <a:pathLst>
              <a:path w="346710" h="93979">
                <a:moveTo>
                  <a:pt x="346427" y="93764"/>
                </a:moveTo>
                <a:lnTo>
                  <a:pt x="346427" y="57273"/>
                </a:lnTo>
                <a:lnTo>
                  <a:pt x="346427" y="27468"/>
                </a:lnTo>
                <a:lnTo>
                  <a:pt x="346427" y="7370"/>
                </a:lnTo>
                <a:lnTo>
                  <a:pt x="346427" y="0"/>
                </a:lnTo>
                <a:lnTo>
                  <a:pt x="0" y="0"/>
                </a:lnTo>
                <a:lnTo>
                  <a:pt x="0" y="7370"/>
                </a:lnTo>
                <a:lnTo>
                  <a:pt x="0" y="27468"/>
                </a:lnTo>
                <a:lnTo>
                  <a:pt x="0" y="57273"/>
                </a:lnTo>
                <a:lnTo>
                  <a:pt x="0" y="93764"/>
                </a:lnTo>
              </a:path>
            </a:pathLst>
          </a:custGeom>
          <a:ln w="1950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700" y="243811"/>
            <a:ext cx="7998459" cy="542988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90"/>
              </a:spcBef>
            </a:pPr>
            <a:r>
              <a:rPr sz="2300" b="1" spc="-385" dirty="0">
                <a:latin typeface="Book Antiqua"/>
                <a:cs typeface="Book Antiqua"/>
              </a:rPr>
              <a:t>Step</a:t>
            </a:r>
            <a:r>
              <a:rPr sz="2300" b="1" spc="-150" dirty="0">
                <a:latin typeface="Book Antiqua"/>
                <a:cs typeface="Book Antiqua"/>
              </a:rPr>
              <a:t> </a:t>
            </a:r>
            <a:r>
              <a:rPr sz="2300" b="1" spc="-315" dirty="0">
                <a:latin typeface="Book Antiqua"/>
                <a:cs typeface="Book Antiqua"/>
              </a:rPr>
              <a:t>4.2</a:t>
            </a:r>
            <a:r>
              <a:rPr sz="2300" b="1" spc="-150" dirty="0">
                <a:latin typeface="Book Antiqua"/>
                <a:cs typeface="Book Antiqua"/>
              </a:rPr>
              <a:t> </a:t>
            </a:r>
            <a:r>
              <a:rPr sz="2300" b="1" spc="-360" dirty="0">
                <a:latin typeface="Book Antiqua"/>
                <a:cs typeface="Book Antiqua"/>
              </a:rPr>
              <a:t>Calculation</a:t>
            </a:r>
            <a:r>
              <a:rPr sz="2300" b="1" spc="-150" dirty="0">
                <a:latin typeface="Book Antiqua"/>
                <a:cs typeface="Book Antiqua"/>
              </a:rPr>
              <a:t> </a:t>
            </a:r>
            <a:r>
              <a:rPr sz="2300" b="1" spc="-360" dirty="0">
                <a:latin typeface="Book Antiqua"/>
                <a:cs typeface="Book Antiqua"/>
              </a:rPr>
              <a:t>of</a:t>
            </a:r>
            <a:r>
              <a:rPr sz="2300" b="1" spc="-150" dirty="0">
                <a:latin typeface="Book Antiqua"/>
                <a:cs typeface="Book Antiqua"/>
              </a:rPr>
              <a:t> </a:t>
            </a:r>
            <a:r>
              <a:rPr sz="2300" b="1" spc="-420" dirty="0">
                <a:latin typeface="Book Antiqua"/>
                <a:cs typeface="Book Antiqua"/>
              </a:rPr>
              <a:t>improvement</a:t>
            </a:r>
            <a:r>
              <a:rPr sz="2300" b="1" spc="-140" dirty="0">
                <a:latin typeface="Book Antiqua"/>
                <a:cs typeface="Book Antiqua"/>
              </a:rPr>
              <a:t> </a:t>
            </a:r>
            <a:r>
              <a:rPr sz="2300" b="1" spc="-350" dirty="0">
                <a:latin typeface="Book Antiqua"/>
                <a:cs typeface="Book Antiqua"/>
              </a:rPr>
              <a:t>indices</a:t>
            </a:r>
            <a:r>
              <a:rPr sz="2300" b="1" spc="-135" dirty="0">
                <a:latin typeface="Book Antiqua"/>
                <a:cs typeface="Book Antiqua"/>
              </a:rPr>
              <a:t> </a:t>
            </a:r>
            <a:r>
              <a:rPr sz="2300" b="1" spc="-340" dirty="0">
                <a:latin typeface="Book Antiqua"/>
                <a:cs typeface="Book Antiqua"/>
              </a:rPr>
              <a:t>for</a:t>
            </a:r>
            <a:r>
              <a:rPr sz="2300" b="1" spc="-155" dirty="0">
                <a:latin typeface="Book Antiqua"/>
                <a:cs typeface="Book Antiqua"/>
              </a:rPr>
              <a:t> </a:t>
            </a:r>
            <a:r>
              <a:rPr sz="2300" b="1" spc="-400" dirty="0">
                <a:latin typeface="Book Antiqua"/>
                <a:cs typeface="Book Antiqua"/>
              </a:rPr>
              <a:t>unoccupied</a:t>
            </a:r>
            <a:r>
              <a:rPr sz="2300" b="1" spc="-145" dirty="0">
                <a:latin typeface="Book Antiqua"/>
                <a:cs typeface="Book Antiqua"/>
              </a:rPr>
              <a:t> </a:t>
            </a:r>
            <a:r>
              <a:rPr sz="2300" b="1" spc="-310" dirty="0">
                <a:latin typeface="Book Antiqua"/>
                <a:cs typeface="Book Antiqua"/>
              </a:rPr>
              <a:t>cells</a:t>
            </a:r>
            <a:r>
              <a:rPr sz="2300" b="1" spc="-160" dirty="0">
                <a:latin typeface="Book Antiqua"/>
                <a:cs typeface="Book Antiqua"/>
              </a:rPr>
              <a:t> </a:t>
            </a:r>
            <a:r>
              <a:rPr sz="2300" b="1" spc="-440" dirty="0">
                <a:latin typeface="Book Antiqua"/>
                <a:cs typeface="Book Antiqua"/>
              </a:rPr>
              <a:t>by</a:t>
            </a:r>
            <a:r>
              <a:rPr sz="2300" b="1" spc="-140" dirty="0">
                <a:latin typeface="Book Antiqua"/>
                <a:cs typeface="Book Antiqua"/>
              </a:rPr>
              <a:t> </a:t>
            </a:r>
            <a:r>
              <a:rPr sz="2300" b="1" spc="-380" dirty="0">
                <a:latin typeface="Book Antiqua"/>
                <a:cs typeface="Book Antiqua"/>
              </a:rPr>
              <a:t>using</a:t>
            </a:r>
            <a:r>
              <a:rPr sz="2300" b="1" spc="-155" dirty="0">
                <a:latin typeface="Book Antiqua"/>
                <a:cs typeface="Book Antiqua"/>
              </a:rPr>
              <a:t> </a:t>
            </a:r>
            <a:r>
              <a:rPr sz="2300" b="1" spc="-360" dirty="0">
                <a:latin typeface="Book Antiqua"/>
                <a:cs typeface="Book Antiqua"/>
              </a:rPr>
              <a:t>the</a:t>
            </a:r>
            <a:r>
              <a:rPr sz="2300" b="1" spc="-155" dirty="0">
                <a:latin typeface="Book Antiqua"/>
                <a:cs typeface="Book Antiqua"/>
              </a:rPr>
              <a:t> </a:t>
            </a:r>
            <a:r>
              <a:rPr sz="2300" b="1" spc="-325" dirty="0">
                <a:latin typeface="Book Antiqua"/>
                <a:cs typeface="Book Antiqua"/>
              </a:rPr>
              <a:t>relation,</a:t>
            </a:r>
            <a:endParaRPr sz="2300">
              <a:latin typeface="Book Antiqua"/>
              <a:cs typeface="Book Antiqua"/>
            </a:endParaRPr>
          </a:p>
          <a:p>
            <a:pPr marL="469900">
              <a:lnSpc>
                <a:spcPct val="100000"/>
              </a:lnSpc>
              <a:spcBef>
                <a:spcPts val="495"/>
              </a:spcBef>
            </a:pPr>
            <a:r>
              <a:rPr sz="2300" spc="-250" dirty="0">
                <a:latin typeface="Symbol"/>
                <a:cs typeface="Symbol"/>
              </a:rPr>
              <a:t></a:t>
            </a:r>
            <a:r>
              <a:rPr sz="2250" spc="-375" baseline="-7407" dirty="0">
                <a:latin typeface="Book Antiqua"/>
                <a:cs typeface="Book Antiqua"/>
              </a:rPr>
              <a:t>ij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65" dirty="0">
                <a:latin typeface="Book Antiqua"/>
                <a:cs typeface="Book Antiqua"/>
              </a:rPr>
              <a:t> </a:t>
            </a:r>
            <a:r>
              <a:rPr sz="2300" spc="-260" dirty="0">
                <a:latin typeface="Book Antiqua"/>
                <a:cs typeface="Book Antiqua"/>
              </a:rPr>
              <a:t>C</a:t>
            </a:r>
            <a:r>
              <a:rPr sz="2250" spc="-390" baseline="-7407" dirty="0">
                <a:latin typeface="Book Antiqua"/>
                <a:cs typeface="Book Antiqua"/>
              </a:rPr>
              <a:t>ij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295" dirty="0">
                <a:latin typeface="Book Antiqua"/>
                <a:cs typeface="Book Antiqua"/>
              </a:rPr>
              <a:t>(R</a:t>
            </a:r>
            <a:r>
              <a:rPr sz="2250" spc="-442" baseline="-7407" dirty="0">
                <a:latin typeface="Book Antiqua"/>
                <a:cs typeface="Book Antiqua"/>
              </a:rPr>
              <a:t>i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65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K</a:t>
            </a:r>
            <a:r>
              <a:rPr sz="2250" spc="-502" baseline="-7407" dirty="0">
                <a:latin typeface="Book Antiqua"/>
                <a:cs typeface="Book Antiqua"/>
              </a:rPr>
              <a:t>j</a:t>
            </a:r>
            <a:r>
              <a:rPr sz="2300" spc="-335" dirty="0">
                <a:latin typeface="Book Antiqua"/>
                <a:cs typeface="Book Antiqua"/>
              </a:rPr>
              <a:t>)</a:t>
            </a:r>
            <a:endParaRPr sz="2300">
              <a:latin typeface="Book Antiqua"/>
              <a:cs typeface="Book Antiqua"/>
            </a:endParaRPr>
          </a:p>
          <a:p>
            <a:pPr marR="4043679" algn="r">
              <a:lnSpc>
                <a:spcPct val="100000"/>
              </a:lnSpc>
              <a:spcBef>
                <a:spcPts val="545"/>
              </a:spcBef>
            </a:pPr>
            <a:r>
              <a:rPr sz="2300" spc="-360" dirty="0">
                <a:latin typeface="Book Antiqua"/>
                <a:cs typeface="Book Antiqua"/>
              </a:rPr>
              <a:t>Here,</a:t>
            </a:r>
            <a:r>
              <a:rPr sz="2300" spc="114" dirty="0">
                <a:latin typeface="Book Antiqua"/>
                <a:cs typeface="Book Antiqua"/>
              </a:rPr>
              <a:t> </a:t>
            </a:r>
            <a:r>
              <a:rPr sz="2300" spc="-325" dirty="0">
                <a:latin typeface="Symbol"/>
                <a:cs typeface="Symbol"/>
              </a:rPr>
              <a:t></a:t>
            </a:r>
            <a:r>
              <a:rPr sz="2250" spc="-487" baseline="-7407" dirty="0">
                <a:latin typeface="Book Antiqua"/>
                <a:cs typeface="Book Antiqua"/>
              </a:rPr>
              <a:t>11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5" dirty="0">
                <a:latin typeface="Book Antiqua"/>
                <a:cs typeface="Book Antiqua"/>
              </a:rPr>
              <a:t>C</a:t>
            </a:r>
            <a:r>
              <a:rPr sz="2250" spc="-517" baseline="-7407" dirty="0">
                <a:latin typeface="Book Antiqua"/>
                <a:cs typeface="Book Antiqua"/>
              </a:rPr>
              <a:t>11</a:t>
            </a:r>
            <a:r>
              <a:rPr sz="2250" spc="75" baseline="-7407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–</a:t>
            </a:r>
            <a:r>
              <a:rPr sz="2300" spc="-180" dirty="0">
                <a:latin typeface="Book Antiqua"/>
                <a:cs typeface="Book Antiqua"/>
              </a:rPr>
              <a:t> </a:t>
            </a:r>
            <a:r>
              <a:rPr sz="2300" spc="-330" dirty="0">
                <a:latin typeface="Book Antiqua"/>
                <a:cs typeface="Book Antiqua"/>
              </a:rPr>
              <a:t>(R</a:t>
            </a:r>
            <a:r>
              <a:rPr sz="2250" spc="-494" baseline="-7407" dirty="0">
                <a:latin typeface="Book Antiqua"/>
                <a:cs typeface="Book Antiqua"/>
              </a:rPr>
              <a:t>1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K</a:t>
            </a:r>
            <a:r>
              <a:rPr sz="2250" spc="-525" baseline="-7407" dirty="0">
                <a:latin typeface="Book Antiqua"/>
                <a:cs typeface="Book Antiqua"/>
              </a:rPr>
              <a:t>1</a:t>
            </a:r>
            <a:r>
              <a:rPr sz="2300" spc="-350" dirty="0">
                <a:latin typeface="Book Antiqua"/>
                <a:cs typeface="Book Antiqua"/>
              </a:rPr>
              <a:t>)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45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(0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0" dirty="0">
                <a:latin typeface="Book Antiqua"/>
                <a:cs typeface="Book Antiqua"/>
              </a:rPr>
              <a:t>30)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00" dirty="0">
                <a:latin typeface="Book Antiqua"/>
                <a:cs typeface="Book Antiqua"/>
              </a:rPr>
              <a:t>15</a:t>
            </a:r>
            <a:endParaRPr sz="2300">
              <a:latin typeface="Book Antiqua"/>
              <a:cs typeface="Book Antiqua"/>
            </a:endParaRPr>
          </a:p>
          <a:p>
            <a:pPr marR="4043679" algn="r">
              <a:lnSpc>
                <a:spcPct val="100000"/>
              </a:lnSpc>
              <a:spcBef>
                <a:spcPts val="515"/>
              </a:spcBef>
            </a:pPr>
            <a:r>
              <a:rPr sz="2300" spc="-325" dirty="0">
                <a:latin typeface="Symbol"/>
                <a:cs typeface="Symbol"/>
              </a:rPr>
              <a:t></a:t>
            </a:r>
            <a:r>
              <a:rPr sz="2250" spc="-487" baseline="-9259" dirty="0">
                <a:latin typeface="Book Antiqua"/>
                <a:cs typeface="Book Antiqua"/>
              </a:rPr>
              <a:t>12</a:t>
            </a:r>
            <a:r>
              <a:rPr sz="2250" spc="-157" baseline="-9259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5" dirty="0">
                <a:latin typeface="Book Antiqua"/>
                <a:cs typeface="Book Antiqua"/>
              </a:rPr>
              <a:t>C</a:t>
            </a:r>
            <a:r>
              <a:rPr sz="2250" spc="-517" baseline="-9259" dirty="0">
                <a:latin typeface="Book Antiqua"/>
                <a:cs typeface="Book Antiqua"/>
              </a:rPr>
              <a:t>12</a:t>
            </a:r>
            <a:r>
              <a:rPr sz="2250" spc="75" baseline="-9259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–</a:t>
            </a:r>
            <a:r>
              <a:rPr sz="2300" spc="-180" dirty="0">
                <a:latin typeface="Book Antiqua"/>
                <a:cs typeface="Book Antiqua"/>
              </a:rPr>
              <a:t> </a:t>
            </a:r>
            <a:r>
              <a:rPr sz="2300" spc="-330" dirty="0">
                <a:latin typeface="Book Antiqua"/>
                <a:cs typeface="Book Antiqua"/>
              </a:rPr>
              <a:t>(R</a:t>
            </a:r>
            <a:r>
              <a:rPr sz="2250" spc="-494" baseline="-9259" dirty="0">
                <a:latin typeface="Book Antiqua"/>
                <a:cs typeface="Book Antiqua"/>
              </a:rPr>
              <a:t>1</a:t>
            </a:r>
            <a:r>
              <a:rPr sz="2250" spc="-150" baseline="-9259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K</a:t>
            </a:r>
            <a:r>
              <a:rPr sz="2250" spc="-525" baseline="-9259" dirty="0">
                <a:latin typeface="Book Antiqua"/>
                <a:cs typeface="Book Antiqua"/>
              </a:rPr>
              <a:t>2</a:t>
            </a:r>
            <a:r>
              <a:rPr sz="2300" spc="-350" dirty="0">
                <a:latin typeface="Book Antiqua"/>
                <a:cs typeface="Book Antiqua"/>
              </a:rPr>
              <a:t>)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60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(0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50" dirty="0">
                <a:latin typeface="Book Antiqua"/>
                <a:cs typeface="Book Antiqua"/>
              </a:rPr>
              <a:t> </a:t>
            </a:r>
            <a:r>
              <a:rPr sz="2300" spc="-340" dirty="0">
                <a:latin typeface="Book Antiqua"/>
                <a:cs typeface="Book Antiqua"/>
              </a:rPr>
              <a:t>25)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00" dirty="0">
                <a:latin typeface="Book Antiqua"/>
                <a:cs typeface="Book Antiqua"/>
              </a:rPr>
              <a:t>35</a:t>
            </a:r>
            <a:endParaRPr sz="2300">
              <a:latin typeface="Book Antiqua"/>
              <a:cs typeface="Book Antiqua"/>
            </a:endParaRPr>
          </a:p>
          <a:p>
            <a:pPr marL="610870">
              <a:lnSpc>
                <a:spcPct val="100000"/>
              </a:lnSpc>
              <a:spcBef>
                <a:spcPts val="545"/>
              </a:spcBef>
            </a:pPr>
            <a:r>
              <a:rPr sz="2300" spc="-325" dirty="0">
                <a:latin typeface="Symbol"/>
                <a:cs typeface="Symbol"/>
              </a:rPr>
              <a:t></a:t>
            </a:r>
            <a:r>
              <a:rPr sz="2250" spc="-487" baseline="-7407" dirty="0">
                <a:latin typeface="Book Antiqua"/>
                <a:cs typeface="Book Antiqua"/>
              </a:rPr>
              <a:t>21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5" dirty="0">
                <a:latin typeface="Book Antiqua"/>
                <a:cs typeface="Book Antiqua"/>
              </a:rPr>
              <a:t>C</a:t>
            </a:r>
            <a:r>
              <a:rPr sz="2250" spc="-517" baseline="-7407" dirty="0">
                <a:latin typeface="Book Antiqua"/>
                <a:cs typeface="Book Antiqua"/>
              </a:rPr>
              <a:t>21</a:t>
            </a:r>
            <a:r>
              <a:rPr sz="2250" spc="75" baseline="-7407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–</a:t>
            </a:r>
            <a:r>
              <a:rPr sz="2300" spc="-180" dirty="0">
                <a:latin typeface="Book Antiqua"/>
                <a:cs typeface="Book Antiqua"/>
              </a:rPr>
              <a:t> </a:t>
            </a:r>
            <a:r>
              <a:rPr sz="2300" spc="-330" dirty="0">
                <a:latin typeface="Book Antiqua"/>
                <a:cs typeface="Book Antiqua"/>
              </a:rPr>
              <a:t>(R</a:t>
            </a:r>
            <a:r>
              <a:rPr sz="2250" spc="-494" baseline="-7407" dirty="0">
                <a:latin typeface="Book Antiqua"/>
                <a:cs typeface="Book Antiqua"/>
              </a:rPr>
              <a:t>2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K</a:t>
            </a:r>
            <a:r>
              <a:rPr sz="2250" spc="-525" baseline="-7407" dirty="0">
                <a:latin typeface="Book Antiqua"/>
                <a:cs typeface="Book Antiqua"/>
              </a:rPr>
              <a:t>1</a:t>
            </a:r>
            <a:r>
              <a:rPr sz="2300" spc="-350" dirty="0">
                <a:latin typeface="Book Antiqua"/>
                <a:cs typeface="Book Antiqua"/>
              </a:rPr>
              <a:t>)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35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0" dirty="0">
                <a:latin typeface="Book Antiqua"/>
                <a:cs typeface="Book Antiqua"/>
              </a:rPr>
              <a:t>(-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10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0" dirty="0">
                <a:latin typeface="Book Antiqua"/>
                <a:cs typeface="Book Antiqua"/>
              </a:rPr>
              <a:t>30)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0" dirty="0">
                <a:latin typeface="Book Antiqua"/>
                <a:cs typeface="Book Antiqua"/>
              </a:rPr>
              <a:t> </a:t>
            </a:r>
            <a:r>
              <a:rPr sz="2300" spc="-400" dirty="0">
                <a:latin typeface="Book Antiqua"/>
                <a:cs typeface="Book Antiqua"/>
              </a:rPr>
              <a:t>15</a:t>
            </a:r>
            <a:endParaRPr sz="2300">
              <a:latin typeface="Book Antiqua"/>
              <a:cs typeface="Book Antiqua"/>
            </a:endParaRPr>
          </a:p>
          <a:p>
            <a:pPr marL="610870">
              <a:lnSpc>
                <a:spcPct val="100000"/>
              </a:lnSpc>
              <a:spcBef>
                <a:spcPts val="545"/>
              </a:spcBef>
            </a:pPr>
            <a:r>
              <a:rPr sz="2300" spc="-325" dirty="0">
                <a:latin typeface="Symbol"/>
                <a:cs typeface="Symbol"/>
              </a:rPr>
              <a:t></a:t>
            </a:r>
            <a:r>
              <a:rPr sz="2250" spc="-487" baseline="-7407" dirty="0">
                <a:latin typeface="Book Antiqua"/>
                <a:cs typeface="Book Antiqua"/>
              </a:rPr>
              <a:t>24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5" dirty="0">
                <a:latin typeface="Book Antiqua"/>
                <a:cs typeface="Book Antiqua"/>
              </a:rPr>
              <a:t>C</a:t>
            </a:r>
            <a:r>
              <a:rPr sz="2250" spc="-517" baseline="-7407" dirty="0">
                <a:latin typeface="Book Antiqua"/>
                <a:cs typeface="Book Antiqua"/>
              </a:rPr>
              <a:t>24</a:t>
            </a:r>
            <a:r>
              <a:rPr sz="2250" spc="75" baseline="-7407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–</a:t>
            </a:r>
            <a:r>
              <a:rPr sz="2300" spc="-180" dirty="0">
                <a:latin typeface="Book Antiqua"/>
                <a:cs typeface="Book Antiqua"/>
              </a:rPr>
              <a:t> </a:t>
            </a:r>
            <a:r>
              <a:rPr sz="2300" spc="-330" dirty="0">
                <a:latin typeface="Book Antiqua"/>
                <a:cs typeface="Book Antiqua"/>
              </a:rPr>
              <a:t>(R</a:t>
            </a:r>
            <a:r>
              <a:rPr sz="2250" spc="-494" baseline="-7407" dirty="0">
                <a:latin typeface="Book Antiqua"/>
                <a:cs typeface="Book Antiqua"/>
              </a:rPr>
              <a:t>2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K</a:t>
            </a:r>
            <a:r>
              <a:rPr sz="2250" spc="-525" baseline="-7407" dirty="0">
                <a:latin typeface="Book Antiqua"/>
                <a:cs typeface="Book Antiqua"/>
              </a:rPr>
              <a:t>4</a:t>
            </a:r>
            <a:r>
              <a:rPr sz="2300" spc="-350" dirty="0">
                <a:latin typeface="Book Antiqua"/>
                <a:cs typeface="Book Antiqua"/>
              </a:rPr>
              <a:t>)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35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0" dirty="0">
                <a:latin typeface="Book Antiqua"/>
                <a:cs typeface="Book Antiqua"/>
              </a:rPr>
              <a:t>(-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10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0" dirty="0">
                <a:latin typeface="Book Antiqua"/>
                <a:cs typeface="Book Antiqua"/>
              </a:rPr>
              <a:t>45)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0" dirty="0">
                <a:latin typeface="Book Antiqua"/>
                <a:cs typeface="Book Antiqua"/>
              </a:rPr>
              <a:t> </a:t>
            </a:r>
            <a:r>
              <a:rPr sz="2300" spc="-430" dirty="0">
                <a:latin typeface="Book Antiqua"/>
                <a:cs typeface="Book Antiqua"/>
              </a:rPr>
              <a:t>0</a:t>
            </a:r>
            <a:endParaRPr sz="2300">
              <a:latin typeface="Book Antiqua"/>
              <a:cs typeface="Book Antiqua"/>
            </a:endParaRPr>
          </a:p>
          <a:p>
            <a:pPr marL="610870">
              <a:lnSpc>
                <a:spcPct val="100000"/>
              </a:lnSpc>
              <a:spcBef>
                <a:spcPts val="520"/>
              </a:spcBef>
            </a:pPr>
            <a:r>
              <a:rPr sz="2300" spc="-325" dirty="0">
                <a:latin typeface="Symbol"/>
                <a:cs typeface="Symbol"/>
              </a:rPr>
              <a:t></a:t>
            </a:r>
            <a:r>
              <a:rPr sz="2250" spc="-487" baseline="-7407" dirty="0">
                <a:latin typeface="Book Antiqua"/>
                <a:cs typeface="Book Antiqua"/>
              </a:rPr>
              <a:t>25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5" dirty="0">
                <a:latin typeface="Book Antiqua"/>
                <a:cs typeface="Book Antiqua"/>
              </a:rPr>
              <a:t>C</a:t>
            </a:r>
            <a:r>
              <a:rPr sz="2250" spc="-517" baseline="-7407" dirty="0">
                <a:latin typeface="Book Antiqua"/>
                <a:cs typeface="Book Antiqua"/>
              </a:rPr>
              <a:t>25</a:t>
            </a:r>
            <a:r>
              <a:rPr sz="2250" spc="75" baseline="-7407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–</a:t>
            </a:r>
            <a:r>
              <a:rPr sz="2300" spc="-180" dirty="0">
                <a:latin typeface="Book Antiqua"/>
                <a:cs typeface="Book Antiqua"/>
              </a:rPr>
              <a:t> </a:t>
            </a:r>
            <a:r>
              <a:rPr sz="2300" spc="-330" dirty="0">
                <a:latin typeface="Book Antiqua"/>
                <a:cs typeface="Book Antiqua"/>
              </a:rPr>
              <a:t>(R</a:t>
            </a:r>
            <a:r>
              <a:rPr sz="2250" spc="-494" baseline="-7407" dirty="0">
                <a:latin typeface="Book Antiqua"/>
                <a:cs typeface="Book Antiqua"/>
              </a:rPr>
              <a:t>2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K</a:t>
            </a:r>
            <a:r>
              <a:rPr sz="2250" spc="-525" baseline="-7407" dirty="0">
                <a:latin typeface="Book Antiqua"/>
                <a:cs typeface="Book Antiqua"/>
              </a:rPr>
              <a:t>5</a:t>
            </a:r>
            <a:r>
              <a:rPr sz="2300" spc="-350" dirty="0">
                <a:latin typeface="Book Antiqua"/>
                <a:cs typeface="Book Antiqua"/>
              </a:rPr>
              <a:t>)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0</a:t>
            </a:r>
            <a:r>
              <a:rPr sz="2300" spc="-175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0" dirty="0">
                <a:latin typeface="Book Antiqua"/>
                <a:cs typeface="Book Antiqua"/>
              </a:rPr>
              <a:t>(-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10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15" dirty="0">
                <a:latin typeface="Book Antiqua"/>
                <a:cs typeface="Book Antiqua"/>
              </a:rPr>
              <a:t>0)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00" dirty="0">
                <a:latin typeface="Book Antiqua"/>
                <a:cs typeface="Book Antiqua"/>
              </a:rPr>
              <a:t>10</a:t>
            </a:r>
            <a:endParaRPr sz="2300">
              <a:latin typeface="Book Antiqua"/>
              <a:cs typeface="Book Antiqua"/>
            </a:endParaRPr>
          </a:p>
          <a:p>
            <a:pPr marL="610870">
              <a:lnSpc>
                <a:spcPct val="100000"/>
              </a:lnSpc>
              <a:spcBef>
                <a:spcPts val="540"/>
              </a:spcBef>
            </a:pPr>
            <a:r>
              <a:rPr sz="2300" spc="-325" dirty="0">
                <a:latin typeface="Symbol"/>
                <a:cs typeface="Symbol"/>
              </a:rPr>
              <a:t></a:t>
            </a:r>
            <a:r>
              <a:rPr sz="2250" spc="-487" baseline="-7407" dirty="0">
                <a:latin typeface="Book Antiqua"/>
                <a:cs typeface="Book Antiqua"/>
              </a:rPr>
              <a:t>32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5" dirty="0">
                <a:latin typeface="Book Antiqua"/>
                <a:cs typeface="Book Antiqua"/>
              </a:rPr>
              <a:t>C</a:t>
            </a:r>
            <a:r>
              <a:rPr sz="2250" spc="-517" baseline="-7407" dirty="0">
                <a:latin typeface="Book Antiqua"/>
                <a:cs typeface="Book Antiqua"/>
              </a:rPr>
              <a:t>32</a:t>
            </a:r>
            <a:r>
              <a:rPr sz="2250" spc="75" baseline="-7407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–</a:t>
            </a:r>
            <a:r>
              <a:rPr sz="2300" spc="-180" dirty="0">
                <a:latin typeface="Book Antiqua"/>
                <a:cs typeface="Book Antiqua"/>
              </a:rPr>
              <a:t> </a:t>
            </a:r>
            <a:r>
              <a:rPr sz="2300" spc="-330" dirty="0">
                <a:latin typeface="Book Antiqua"/>
                <a:cs typeface="Book Antiqua"/>
              </a:rPr>
              <a:t>(R</a:t>
            </a:r>
            <a:r>
              <a:rPr sz="2250" spc="-494" baseline="-7407" dirty="0">
                <a:latin typeface="Book Antiqua"/>
                <a:cs typeface="Book Antiqua"/>
              </a:rPr>
              <a:t>3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K</a:t>
            </a:r>
            <a:r>
              <a:rPr sz="2250" spc="-525" baseline="-7407" dirty="0">
                <a:latin typeface="Book Antiqua"/>
                <a:cs typeface="Book Antiqua"/>
              </a:rPr>
              <a:t>2</a:t>
            </a:r>
            <a:r>
              <a:rPr sz="2300" spc="-350" dirty="0">
                <a:latin typeface="Book Antiqua"/>
                <a:cs typeface="Book Antiqua"/>
              </a:rPr>
              <a:t>)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25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(0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0" dirty="0">
                <a:latin typeface="Book Antiqua"/>
                <a:cs typeface="Book Antiqua"/>
              </a:rPr>
              <a:t>25)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30" dirty="0">
                <a:latin typeface="Book Antiqua"/>
                <a:cs typeface="Book Antiqua"/>
              </a:rPr>
              <a:t>0</a:t>
            </a:r>
            <a:endParaRPr sz="2300">
              <a:latin typeface="Book Antiqua"/>
              <a:cs typeface="Book Antiqua"/>
            </a:endParaRPr>
          </a:p>
          <a:p>
            <a:pPr marL="610870">
              <a:lnSpc>
                <a:spcPct val="100000"/>
              </a:lnSpc>
              <a:spcBef>
                <a:spcPts val="550"/>
              </a:spcBef>
            </a:pPr>
            <a:r>
              <a:rPr sz="2300" spc="-325" dirty="0">
                <a:latin typeface="Symbol"/>
                <a:cs typeface="Symbol"/>
              </a:rPr>
              <a:t></a:t>
            </a:r>
            <a:r>
              <a:rPr sz="2250" spc="-487" baseline="-7407" dirty="0">
                <a:latin typeface="Book Antiqua"/>
                <a:cs typeface="Book Antiqua"/>
              </a:rPr>
              <a:t>34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5" dirty="0">
                <a:latin typeface="Book Antiqua"/>
                <a:cs typeface="Book Antiqua"/>
              </a:rPr>
              <a:t>C</a:t>
            </a:r>
            <a:r>
              <a:rPr sz="2250" spc="-517" baseline="-7407" dirty="0">
                <a:latin typeface="Book Antiqua"/>
                <a:cs typeface="Book Antiqua"/>
              </a:rPr>
              <a:t>34</a:t>
            </a:r>
            <a:r>
              <a:rPr sz="2250" spc="75" baseline="-7407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–</a:t>
            </a:r>
            <a:r>
              <a:rPr sz="2300" spc="-180" dirty="0">
                <a:latin typeface="Book Antiqua"/>
                <a:cs typeface="Book Antiqua"/>
              </a:rPr>
              <a:t> </a:t>
            </a:r>
            <a:r>
              <a:rPr sz="2300" spc="-330" dirty="0">
                <a:latin typeface="Book Antiqua"/>
                <a:cs typeface="Book Antiqua"/>
              </a:rPr>
              <a:t>(R</a:t>
            </a:r>
            <a:r>
              <a:rPr sz="2250" spc="-494" baseline="-7407" dirty="0">
                <a:latin typeface="Book Antiqua"/>
                <a:cs typeface="Book Antiqua"/>
              </a:rPr>
              <a:t>3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K</a:t>
            </a:r>
            <a:r>
              <a:rPr sz="2250" spc="-525" baseline="-7407" dirty="0">
                <a:latin typeface="Book Antiqua"/>
                <a:cs typeface="Book Antiqua"/>
              </a:rPr>
              <a:t>4</a:t>
            </a:r>
            <a:r>
              <a:rPr sz="2300" spc="-350" dirty="0">
                <a:latin typeface="Book Antiqua"/>
                <a:cs typeface="Book Antiqua"/>
              </a:rPr>
              <a:t>)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55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(0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0" dirty="0">
                <a:latin typeface="Book Antiqua"/>
                <a:cs typeface="Book Antiqua"/>
              </a:rPr>
              <a:t>30)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00" dirty="0">
                <a:latin typeface="Book Antiqua"/>
                <a:cs typeface="Book Antiqua"/>
              </a:rPr>
              <a:t>25</a:t>
            </a:r>
            <a:endParaRPr sz="2300">
              <a:latin typeface="Book Antiqua"/>
              <a:cs typeface="Book Antiqua"/>
            </a:endParaRPr>
          </a:p>
          <a:p>
            <a:pPr marL="610870">
              <a:lnSpc>
                <a:spcPct val="100000"/>
              </a:lnSpc>
              <a:spcBef>
                <a:spcPts val="515"/>
              </a:spcBef>
            </a:pPr>
            <a:r>
              <a:rPr sz="2300" spc="-325" dirty="0">
                <a:latin typeface="Symbol"/>
                <a:cs typeface="Symbol"/>
              </a:rPr>
              <a:t></a:t>
            </a:r>
            <a:r>
              <a:rPr sz="2250" spc="-487" baseline="-7407" dirty="0">
                <a:latin typeface="Book Antiqua"/>
                <a:cs typeface="Book Antiqua"/>
              </a:rPr>
              <a:t>35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45" dirty="0">
                <a:latin typeface="Book Antiqua"/>
                <a:cs typeface="Book Antiqua"/>
              </a:rPr>
              <a:t>C</a:t>
            </a:r>
            <a:r>
              <a:rPr sz="2250" spc="-517" baseline="-7407" dirty="0">
                <a:latin typeface="Book Antiqua"/>
                <a:cs typeface="Book Antiqua"/>
              </a:rPr>
              <a:t>35</a:t>
            </a:r>
            <a:r>
              <a:rPr sz="2250" spc="75" baseline="-7407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–</a:t>
            </a:r>
            <a:r>
              <a:rPr sz="2300" spc="-180" dirty="0">
                <a:latin typeface="Book Antiqua"/>
                <a:cs typeface="Book Antiqua"/>
              </a:rPr>
              <a:t> </a:t>
            </a:r>
            <a:r>
              <a:rPr sz="2300" spc="-330" dirty="0">
                <a:latin typeface="Book Antiqua"/>
                <a:cs typeface="Book Antiqua"/>
              </a:rPr>
              <a:t>(R</a:t>
            </a:r>
            <a:r>
              <a:rPr sz="2250" spc="-494" baseline="-7407" dirty="0">
                <a:latin typeface="Book Antiqua"/>
                <a:cs typeface="Book Antiqua"/>
              </a:rPr>
              <a:t>3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K</a:t>
            </a:r>
            <a:r>
              <a:rPr sz="2250" spc="-525" baseline="-7407" dirty="0">
                <a:latin typeface="Book Antiqua"/>
                <a:cs typeface="Book Antiqua"/>
              </a:rPr>
              <a:t>5</a:t>
            </a:r>
            <a:r>
              <a:rPr sz="2300" spc="-350" dirty="0">
                <a:latin typeface="Book Antiqua"/>
                <a:cs typeface="Book Antiqua"/>
              </a:rPr>
              <a:t>)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80" dirty="0">
                <a:latin typeface="Book Antiqua"/>
                <a:cs typeface="Book Antiqua"/>
              </a:rPr>
              <a:t>0</a:t>
            </a:r>
            <a:r>
              <a:rPr sz="2300" spc="-175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Book Antiqua"/>
                <a:cs typeface="Book Antiqua"/>
              </a:rPr>
              <a:t>-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(0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+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25" dirty="0">
                <a:latin typeface="Book Antiqua"/>
                <a:cs typeface="Book Antiqua"/>
              </a:rPr>
              <a:t>0)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430" dirty="0">
                <a:latin typeface="Book Antiqua"/>
                <a:cs typeface="Book Antiqua"/>
              </a:rPr>
              <a:t>0</a:t>
            </a:r>
            <a:endParaRPr sz="23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545"/>
              </a:spcBef>
            </a:pPr>
            <a:r>
              <a:rPr sz="2300" spc="-320" dirty="0">
                <a:latin typeface="Book Antiqua"/>
                <a:cs typeface="Book Antiqua"/>
              </a:rPr>
              <a:t>Since,</a:t>
            </a:r>
            <a:r>
              <a:rPr sz="2300" spc="-165" dirty="0">
                <a:latin typeface="Book Antiqua"/>
                <a:cs typeface="Book Antiqua"/>
              </a:rPr>
              <a:t> </a:t>
            </a:r>
            <a:r>
              <a:rPr sz="2300" spc="-254" dirty="0">
                <a:latin typeface="Symbol"/>
                <a:cs typeface="Symbol"/>
              </a:rPr>
              <a:t></a:t>
            </a:r>
            <a:r>
              <a:rPr sz="2300" spc="-254" dirty="0">
                <a:latin typeface="Book Antiqua"/>
                <a:cs typeface="Book Antiqua"/>
              </a:rPr>
              <a:t>'ij's</a:t>
            </a:r>
            <a:r>
              <a:rPr sz="2300" spc="-145" dirty="0">
                <a:latin typeface="Book Antiqua"/>
                <a:cs typeface="Book Antiqua"/>
              </a:rPr>
              <a:t> </a:t>
            </a:r>
            <a:r>
              <a:rPr sz="2300" u="heavy" spc="-459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&gt;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280" dirty="0">
                <a:latin typeface="Book Antiqua"/>
                <a:cs typeface="Book Antiqua"/>
              </a:rPr>
              <a:t>0,</a:t>
            </a:r>
            <a:r>
              <a:rPr sz="2300" spc="-150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the</a:t>
            </a:r>
            <a:r>
              <a:rPr sz="2300" spc="-140" dirty="0">
                <a:latin typeface="Book Antiqua"/>
                <a:cs typeface="Book Antiqua"/>
              </a:rPr>
              <a:t> </a:t>
            </a:r>
            <a:r>
              <a:rPr sz="2300" spc="-370" dirty="0">
                <a:latin typeface="Book Antiqua"/>
                <a:cs typeface="Book Antiqua"/>
              </a:rPr>
              <a:t>optimal</a:t>
            </a:r>
            <a:r>
              <a:rPr sz="2300" spc="-135" dirty="0">
                <a:latin typeface="Book Antiqua"/>
                <a:cs typeface="Book Antiqua"/>
              </a:rPr>
              <a:t> </a:t>
            </a:r>
            <a:r>
              <a:rPr sz="2300" spc="-340" dirty="0">
                <a:latin typeface="Book Antiqua"/>
                <a:cs typeface="Book Antiqua"/>
              </a:rPr>
              <a:t>solution</a:t>
            </a:r>
            <a:r>
              <a:rPr sz="2300" spc="-145" dirty="0">
                <a:latin typeface="Book Antiqua"/>
                <a:cs typeface="Book Antiqua"/>
              </a:rPr>
              <a:t> </a:t>
            </a:r>
            <a:r>
              <a:rPr sz="2300" spc="-375" dirty="0">
                <a:latin typeface="Book Antiqua"/>
                <a:cs typeface="Book Antiqua"/>
              </a:rPr>
              <a:t>has</a:t>
            </a:r>
            <a:r>
              <a:rPr sz="2300" spc="-165" dirty="0">
                <a:latin typeface="Book Antiqua"/>
                <a:cs typeface="Book Antiqua"/>
              </a:rPr>
              <a:t> </a:t>
            </a:r>
            <a:r>
              <a:rPr sz="2300" spc="-395" dirty="0">
                <a:latin typeface="Book Antiqua"/>
                <a:cs typeface="Book Antiqua"/>
              </a:rPr>
              <a:t>been</a:t>
            </a:r>
            <a:r>
              <a:rPr sz="2300" spc="-145" dirty="0">
                <a:latin typeface="Book Antiqua"/>
                <a:cs typeface="Book Antiqua"/>
              </a:rPr>
              <a:t> </a:t>
            </a:r>
            <a:r>
              <a:rPr sz="2300" spc="-350" dirty="0">
                <a:latin typeface="Book Antiqua"/>
                <a:cs typeface="Book Antiqua"/>
              </a:rPr>
              <a:t>obtained.</a:t>
            </a:r>
            <a:endParaRPr sz="23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434"/>
              </a:spcBef>
              <a:tabLst>
                <a:tab pos="469900" algn="l"/>
              </a:tabLst>
            </a:pPr>
            <a:r>
              <a:rPr sz="2300" spc="-20" dirty="0">
                <a:latin typeface="Book Antiqua"/>
                <a:cs typeface="Book Antiqua"/>
              </a:rPr>
              <a:t>i.e.</a:t>
            </a:r>
            <a:r>
              <a:rPr sz="2300" dirty="0">
                <a:latin typeface="Book Antiqua"/>
                <a:cs typeface="Book Antiqua"/>
              </a:rPr>
              <a:t>	</a:t>
            </a:r>
            <a:r>
              <a:rPr sz="2300" spc="-340" dirty="0">
                <a:latin typeface="Book Antiqua"/>
                <a:cs typeface="Book Antiqua"/>
              </a:rPr>
              <a:t>X</a:t>
            </a:r>
            <a:r>
              <a:rPr sz="2250" spc="-509" baseline="-7407" dirty="0">
                <a:latin typeface="Book Antiqua"/>
                <a:cs typeface="Book Antiqua"/>
              </a:rPr>
              <a:t>13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10,</a:t>
            </a:r>
            <a:r>
              <a:rPr sz="2300" spc="-165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X</a:t>
            </a:r>
            <a:r>
              <a:rPr sz="2250" spc="-502" baseline="-7407" dirty="0">
                <a:latin typeface="Book Antiqua"/>
                <a:cs typeface="Book Antiqua"/>
              </a:rPr>
              <a:t>14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20,</a:t>
            </a:r>
            <a:r>
              <a:rPr sz="2300" spc="-175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X</a:t>
            </a:r>
            <a:r>
              <a:rPr sz="2250" spc="-502" baseline="-7407" dirty="0">
                <a:latin typeface="Book Antiqua"/>
                <a:cs typeface="Book Antiqua"/>
              </a:rPr>
              <a:t>15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40,</a:t>
            </a:r>
            <a:r>
              <a:rPr sz="2300" spc="-175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X</a:t>
            </a:r>
            <a:r>
              <a:rPr sz="2250" spc="-502" baseline="-7407" dirty="0">
                <a:latin typeface="Book Antiqua"/>
                <a:cs typeface="Book Antiqua"/>
              </a:rPr>
              <a:t>22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40,</a:t>
            </a:r>
            <a:r>
              <a:rPr sz="2300" spc="-165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X</a:t>
            </a:r>
            <a:r>
              <a:rPr sz="2250" spc="-502" baseline="-7407" dirty="0">
                <a:latin typeface="Book Antiqua"/>
                <a:cs typeface="Book Antiqua"/>
              </a:rPr>
              <a:t>23</a:t>
            </a:r>
            <a:r>
              <a:rPr sz="2250" spc="-150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20,</a:t>
            </a:r>
            <a:r>
              <a:rPr sz="2300" spc="-175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X</a:t>
            </a:r>
            <a:r>
              <a:rPr sz="2250" spc="-502" baseline="-7407" dirty="0">
                <a:latin typeface="Book Antiqua"/>
                <a:cs typeface="Book Antiqua"/>
              </a:rPr>
              <a:t>31</a:t>
            </a:r>
            <a:r>
              <a:rPr sz="2250" spc="44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310" dirty="0">
                <a:latin typeface="Book Antiqua"/>
                <a:cs typeface="Book Antiqua"/>
              </a:rPr>
              <a:t>60,</a:t>
            </a:r>
            <a:r>
              <a:rPr sz="2300" spc="-175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X</a:t>
            </a:r>
            <a:r>
              <a:rPr sz="2250" spc="-502" baseline="-7407" dirty="0">
                <a:latin typeface="Book Antiqua"/>
                <a:cs typeface="Book Antiqua"/>
              </a:rPr>
              <a:t>33</a:t>
            </a:r>
            <a:r>
              <a:rPr sz="2250" spc="-157" baseline="-7407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400" dirty="0">
                <a:latin typeface="Book Antiqua"/>
                <a:cs typeface="Book Antiqua"/>
              </a:rPr>
              <a:t>30</a:t>
            </a:r>
            <a:endParaRPr sz="23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430"/>
              </a:spcBef>
            </a:pPr>
            <a:r>
              <a:rPr sz="2300" spc="-420" dirty="0">
                <a:latin typeface="Book Antiqua"/>
                <a:cs typeface="Book Antiqua"/>
              </a:rPr>
              <a:t>and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470" dirty="0">
                <a:latin typeface="Book Antiqua"/>
                <a:cs typeface="Book Antiqua"/>
              </a:rPr>
              <a:t>minimum</a:t>
            </a:r>
            <a:r>
              <a:rPr sz="2300" spc="-160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transportation</a:t>
            </a:r>
            <a:r>
              <a:rPr sz="2300" spc="-170" dirty="0">
                <a:latin typeface="Book Antiqua"/>
                <a:cs typeface="Book Antiqua"/>
              </a:rPr>
              <a:t> </a:t>
            </a:r>
            <a:r>
              <a:rPr sz="2300" spc="-325" dirty="0">
                <a:latin typeface="Book Antiqua"/>
                <a:cs typeface="Book Antiqua"/>
              </a:rPr>
              <a:t>cost</a:t>
            </a:r>
            <a:r>
              <a:rPr sz="2300" spc="-175" dirty="0">
                <a:latin typeface="Book Antiqua"/>
                <a:cs typeface="Book Antiqua"/>
              </a:rPr>
              <a:t> </a:t>
            </a:r>
            <a:r>
              <a:rPr sz="2300" spc="-459" dirty="0">
                <a:latin typeface="Book Antiqua"/>
                <a:cs typeface="Book Antiqua"/>
              </a:rPr>
              <a:t>=</a:t>
            </a:r>
            <a:r>
              <a:rPr sz="2300" spc="-155" dirty="0">
                <a:latin typeface="Book Antiqua"/>
                <a:cs typeface="Book Antiqua"/>
              </a:rPr>
              <a:t> </a:t>
            </a:r>
            <a:r>
              <a:rPr sz="2300" spc="-335" dirty="0">
                <a:latin typeface="Book Antiqua"/>
                <a:cs typeface="Book Antiqua"/>
              </a:rPr>
              <a:t>Rs.</a:t>
            </a:r>
            <a:r>
              <a:rPr sz="2300" spc="-175" dirty="0">
                <a:latin typeface="Book Antiqua"/>
                <a:cs typeface="Book Antiqua"/>
              </a:rPr>
              <a:t> </a:t>
            </a:r>
            <a:r>
              <a:rPr sz="2300" spc="-395" dirty="0">
                <a:latin typeface="Book Antiqua"/>
                <a:cs typeface="Book Antiqua"/>
              </a:rPr>
              <a:t>5500</a:t>
            </a:r>
            <a:endParaRPr sz="23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591" y="482494"/>
            <a:ext cx="1833371" cy="31865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02745" y="1121595"/>
            <a:ext cx="8025130" cy="82423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  <a:tabLst>
                <a:tab pos="1818639" algn="l"/>
              </a:tabLst>
            </a:pPr>
            <a:r>
              <a:rPr sz="1500" b="1" spc="105" dirty="0">
                <a:latin typeface="Arial Narrow"/>
                <a:cs typeface="Arial Narrow"/>
              </a:rPr>
              <a:t>Example </a:t>
            </a:r>
            <a:r>
              <a:rPr sz="1500" b="1" dirty="0">
                <a:latin typeface="Arial Narrow"/>
                <a:cs typeface="Arial Narrow"/>
              </a:rPr>
              <a:t>1</a:t>
            </a:r>
            <a:r>
              <a:rPr sz="1500" b="1" spc="305" dirty="0">
                <a:latin typeface="Arial Narrow"/>
                <a:cs typeface="Arial Narrow"/>
              </a:rPr>
              <a:t> </a:t>
            </a:r>
            <a:r>
              <a:rPr sz="1500" b="1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	</a:t>
            </a:r>
            <a:endParaRPr sz="1500">
              <a:latin typeface="Arial Narrow"/>
              <a:cs typeface="Arial Narrow"/>
            </a:endParaRPr>
          </a:p>
          <a:p>
            <a:pPr marL="12700" marR="5080">
              <a:lnSpc>
                <a:spcPct val="114799"/>
              </a:lnSpc>
              <a:spcBef>
                <a:spcPts val="240"/>
              </a:spcBef>
            </a:pPr>
            <a:r>
              <a:rPr sz="1350" dirty="0">
                <a:latin typeface="Book Antiqua"/>
                <a:cs typeface="Book Antiqua"/>
              </a:rPr>
              <a:t>The</a:t>
            </a:r>
            <a:r>
              <a:rPr sz="1350" spc="210" dirty="0">
                <a:latin typeface="Book Antiqua"/>
                <a:cs typeface="Book Antiqua"/>
              </a:rPr>
              <a:t> </a:t>
            </a:r>
            <a:r>
              <a:rPr sz="1350" spc="60" dirty="0">
                <a:latin typeface="Book Antiqua"/>
                <a:cs typeface="Book Antiqua"/>
              </a:rPr>
              <a:t>ABC</a:t>
            </a:r>
            <a:r>
              <a:rPr sz="1350" spc="235" dirty="0">
                <a:latin typeface="Book Antiqua"/>
                <a:cs typeface="Book Antiqua"/>
              </a:rPr>
              <a:t> </a:t>
            </a:r>
            <a:r>
              <a:rPr sz="1350" spc="60" dirty="0">
                <a:latin typeface="Book Antiqua"/>
                <a:cs typeface="Book Antiqua"/>
              </a:rPr>
              <a:t>Company</a:t>
            </a:r>
            <a:r>
              <a:rPr sz="1350" spc="24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has</a:t>
            </a:r>
            <a:r>
              <a:rPr sz="1350" spc="22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three</a:t>
            </a:r>
            <a:r>
              <a:rPr sz="1350" spc="204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jobs</a:t>
            </a:r>
            <a:r>
              <a:rPr sz="1350" spc="21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to</a:t>
            </a:r>
            <a:r>
              <a:rPr sz="1350" spc="20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be</a:t>
            </a:r>
            <a:r>
              <a:rPr sz="1350" spc="225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done</a:t>
            </a:r>
            <a:r>
              <a:rPr sz="1350" spc="220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on</a:t>
            </a:r>
            <a:r>
              <a:rPr sz="1350" spc="22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three</a:t>
            </a:r>
            <a:r>
              <a:rPr sz="1350" spc="245" dirty="0">
                <a:latin typeface="Book Antiqua"/>
                <a:cs typeface="Book Antiqua"/>
              </a:rPr>
              <a:t> </a:t>
            </a:r>
            <a:r>
              <a:rPr sz="1350" spc="45" dirty="0">
                <a:latin typeface="Book Antiqua"/>
                <a:cs typeface="Book Antiqua"/>
              </a:rPr>
              <a:t>machines.</a:t>
            </a:r>
            <a:r>
              <a:rPr sz="1350" spc="220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Each</a:t>
            </a:r>
            <a:r>
              <a:rPr sz="1350" spc="20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job</a:t>
            </a:r>
            <a:r>
              <a:rPr sz="1350" spc="220" dirty="0">
                <a:latin typeface="Book Antiqua"/>
                <a:cs typeface="Book Antiqua"/>
              </a:rPr>
              <a:t> </a:t>
            </a:r>
            <a:r>
              <a:rPr sz="1350" spc="75" dirty="0">
                <a:latin typeface="Book Antiqua"/>
                <a:cs typeface="Book Antiqua"/>
              </a:rPr>
              <a:t>must</a:t>
            </a:r>
            <a:r>
              <a:rPr sz="1350" spc="21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be</a:t>
            </a:r>
            <a:r>
              <a:rPr sz="1350" spc="22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done</a:t>
            </a:r>
            <a:r>
              <a:rPr sz="1350" spc="225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on</a:t>
            </a:r>
            <a:r>
              <a:rPr sz="1350" spc="225" dirty="0">
                <a:latin typeface="Book Antiqua"/>
                <a:cs typeface="Book Antiqua"/>
              </a:rPr>
              <a:t> </a:t>
            </a:r>
            <a:r>
              <a:rPr sz="1350" spc="-25" dirty="0">
                <a:latin typeface="Book Antiqua"/>
                <a:cs typeface="Book Antiqua"/>
              </a:rPr>
              <a:t>one </a:t>
            </a:r>
            <a:r>
              <a:rPr sz="1350" spc="50" dirty="0">
                <a:latin typeface="Book Antiqua"/>
                <a:cs typeface="Book Antiqua"/>
              </a:rPr>
              <a:t>and</a:t>
            </a:r>
            <a:r>
              <a:rPr sz="1350" spc="14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only</a:t>
            </a:r>
            <a:r>
              <a:rPr sz="1350" spc="15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one</a:t>
            </a:r>
            <a:r>
              <a:rPr sz="1350" spc="160" dirty="0">
                <a:latin typeface="Book Antiqua"/>
                <a:cs typeface="Book Antiqua"/>
              </a:rPr>
              <a:t> </a:t>
            </a:r>
            <a:r>
              <a:rPr sz="1350" spc="45" dirty="0">
                <a:latin typeface="Book Antiqua"/>
                <a:cs typeface="Book Antiqua"/>
              </a:rPr>
              <a:t>machine.</a:t>
            </a:r>
            <a:r>
              <a:rPr sz="1350" spc="125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The</a:t>
            </a:r>
            <a:r>
              <a:rPr sz="1350" spc="13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cost</a:t>
            </a:r>
            <a:r>
              <a:rPr sz="1350" spc="13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of</a:t>
            </a:r>
            <a:r>
              <a:rPr sz="1350" spc="15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each</a:t>
            </a:r>
            <a:r>
              <a:rPr sz="1350" spc="13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job</a:t>
            </a:r>
            <a:r>
              <a:rPr sz="1350" spc="135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on</a:t>
            </a:r>
            <a:r>
              <a:rPr sz="1350" spc="13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each</a:t>
            </a:r>
            <a:r>
              <a:rPr sz="1350" spc="155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machine</a:t>
            </a:r>
            <a:r>
              <a:rPr sz="1350" spc="14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is</a:t>
            </a:r>
            <a:r>
              <a:rPr sz="1350" spc="12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given</a:t>
            </a:r>
            <a:r>
              <a:rPr sz="1350" spc="13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in</a:t>
            </a:r>
            <a:r>
              <a:rPr sz="1350" spc="13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the</a:t>
            </a:r>
            <a:r>
              <a:rPr sz="1350" spc="130" dirty="0">
                <a:latin typeface="Book Antiqua"/>
                <a:cs typeface="Book Antiqua"/>
              </a:rPr>
              <a:t> </a:t>
            </a:r>
            <a:r>
              <a:rPr sz="1350" spc="45" dirty="0">
                <a:latin typeface="Book Antiqua"/>
                <a:cs typeface="Book Antiqua"/>
              </a:rPr>
              <a:t>following</a:t>
            </a:r>
            <a:r>
              <a:rPr sz="1350" spc="135" dirty="0">
                <a:latin typeface="Book Antiqua"/>
                <a:cs typeface="Book Antiqua"/>
              </a:rPr>
              <a:t> </a:t>
            </a:r>
            <a:r>
              <a:rPr sz="1350" spc="-10" dirty="0">
                <a:latin typeface="Book Antiqua"/>
                <a:cs typeface="Book Antiqua"/>
              </a:rPr>
              <a:t>table.</a:t>
            </a:r>
            <a:endParaRPr sz="135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38934" y="2002857"/>
          <a:ext cx="5338443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3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7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4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7010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dirty="0">
                          <a:latin typeface="Arial Narrow"/>
                          <a:cs typeface="Arial Narrow"/>
                        </a:rPr>
                        <a:t>Cost</a:t>
                      </a:r>
                      <a:r>
                        <a:rPr sz="1100" b="1" spc="1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information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b="1" spc="-20" dirty="0">
                          <a:latin typeface="Arial Narrow"/>
                          <a:cs typeface="Arial Narrow"/>
                        </a:rPr>
                        <a:t>Jobs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b="1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b="1" spc="-50" dirty="0">
                          <a:latin typeface="Arial Narrow"/>
                          <a:cs typeface="Arial Narrow"/>
                        </a:rPr>
                        <a:t>Y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b="1" spc="-50" dirty="0">
                          <a:latin typeface="Arial Narrow"/>
                          <a:cs typeface="Arial Narrow"/>
                        </a:rPr>
                        <a:t>Z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A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6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8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B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C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8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02745" y="2999026"/>
            <a:ext cx="4281170" cy="56578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350" dirty="0">
                <a:latin typeface="Book Antiqua"/>
                <a:cs typeface="Book Antiqua"/>
              </a:rPr>
              <a:t>Give</a:t>
            </a:r>
            <a:r>
              <a:rPr sz="1350" spc="13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the</a:t>
            </a:r>
            <a:r>
              <a:rPr sz="1350" spc="130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job</a:t>
            </a:r>
            <a:r>
              <a:rPr sz="1350" spc="150" dirty="0">
                <a:latin typeface="Book Antiqua"/>
                <a:cs typeface="Book Antiqua"/>
              </a:rPr>
              <a:t> </a:t>
            </a:r>
            <a:r>
              <a:rPr sz="1350" spc="45" dirty="0">
                <a:latin typeface="Book Antiqua"/>
                <a:cs typeface="Book Antiqua"/>
              </a:rPr>
              <a:t>assignments,</a:t>
            </a:r>
            <a:r>
              <a:rPr sz="1350" spc="140" dirty="0">
                <a:latin typeface="Book Antiqua"/>
                <a:cs typeface="Book Antiqua"/>
              </a:rPr>
              <a:t> </a:t>
            </a:r>
            <a:r>
              <a:rPr sz="1350" spc="55" dirty="0">
                <a:latin typeface="Book Antiqua"/>
                <a:cs typeface="Book Antiqua"/>
              </a:rPr>
              <a:t>which</a:t>
            </a:r>
            <a:r>
              <a:rPr sz="1350" spc="12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will</a:t>
            </a:r>
            <a:r>
              <a:rPr sz="1350" spc="140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minimize</a:t>
            </a:r>
            <a:r>
              <a:rPr sz="1350" spc="155" dirty="0">
                <a:latin typeface="Book Antiqua"/>
                <a:cs typeface="Book Antiqua"/>
              </a:rPr>
              <a:t> </a:t>
            </a:r>
            <a:r>
              <a:rPr sz="1350" spc="-10" dirty="0">
                <a:latin typeface="Book Antiqua"/>
                <a:cs typeface="Book Antiqua"/>
              </a:rPr>
              <a:t>cost.</a:t>
            </a:r>
            <a:endParaRPr sz="135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350" b="1" spc="40" dirty="0">
                <a:latin typeface="Book Antiqua"/>
                <a:cs typeface="Book Antiqua"/>
              </a:rPr>
              <a:t>Solution</a:t>
            </a:r>
            <a:endParaRPr sz="135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13768" y="3058933"/>
            <a:ext cx="916305" cy="2355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350" dirty="0">
                <a:latin typeface="Book Antiqua"/>
                <a:cs typeface="Book Antiqua"/>
              </a:rPr>
              <a:t>[T.U.</a:t>
            </a:r>
            <a:r>
              <a:rPr sz="1350" spc="265" dirty="0">
                <a:latin typeface="Book Antiqua"/>
                <a:cs typeface="Book Antiqua"/>
              </a:rPr>
              <a:t> </a:t>
            </a:r>
            <a:r>
              <a:rPr sz="1350" spc="-10" dirty="0">
                <a:latin typeface="Book Antiqua"/>
                <a:cs typeface="Book Antiqua"/>
              </a:rPr>
              <a:t>2059]</a:t>
            </a:r>
            <a:endParaRPr sz="135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7345" y="3526892"/>
            <a:ext cx="7594600" cy="59118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0"/>
              </a:spcBef>
            </a:pPr>
            <a:r>
              <a:rPr sz="1350" dirty="0">
                <a:latin typeface="Book Antiqua"/>
                <a:cs typeface="Book Antiqua"/>
              </a:rPr>
              <a:t>Step</a:t>
            </a:r>
            <a:r>
              <a:rPr sz="1350" spc="12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1:</a:t>
            </a:r>
            <a:r>
              <a:rPr sz="1350" spc="114" dirty="0">
                <a:latin typeface="Book Antiqua"/>
                <a:cs typeface="Book Antiqua"/>
              </a:rPr>
              <a:t> </a:t>
            </a:r>
            <a:r>
              <a:rPr sz="1350" spc="45" dirty="0">
                <a:latin typeface="Book Antiqua"/>
                <a:cs typeface="Book Antiqua"/>
              </a:rPr>
              <a:t>Subtract</a:t>
            </a:r>
            <a:r>
              <a:rPr sz="1350" spc="9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the</a:t>
            </a:r>
            <a:r>
              <a:rPr sz="1350" spc="95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lowest</a:t>
            </a:r>
            <a:r>
              <a:rPr sz="1350" spc="95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element</a:t>
            </a:r>
            <a:r>
              <a:rPr sz="1350" spc="9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of</a:t>
            </a:r>
            <a:r>
              <a:rPr sz="1350" spc="10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each</a:t>
            </a:r>
            <a:r>
              <a:rPr sz="1350" spc="120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row</a:t>
            </a:r>
            <a:r>
              <a:rPr sz="1350" spc="100" dirty="0">
                <a:latin typeface="Book Antiqua"/>
                <a:cs typeface="Book Antiqua"/>
              </a:rPr>
              <a:t> </a:t>
            </a:r>
            <a:r>
              <a:rPr sz="1350" spc="50" dirty="0">
                <a:latin typeface="Book Antiqua"/>
                <a:cs typeface="Book Antiqua"/>
              </a:rPr>
              <a:t>from</a:t>
            </a:r>
            <a:r>
              <a:rPr sz="1350" spc="114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all</a:t>
            </a:r>
            <a:r>
              <a:rPr sz="1350" spc="95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the</a:t>
            </a:r>
            <a:r>
              <a:rPr sz="1350" spc="110" dirty="0">
                <a:latin typeface="Book Antiqua"/>
                <a:cs typeface="Book Antiqua"/>
              </a:rPr>
              <a:t> </a:t>
            </a:r>
            <a:r>
              <a:rPr sz="1350" spc="45" dirty="0">
                <a:latin typeface="Book Antiqua"/>
                <a:cs typeface="Book Antiqua"/>
              </a:rPr>
              <a:t>elements</a:t>
            </a:r>
            <a:r>
              <a:rPr sz="1350" spc="114" dirty="0">
                <a:latin typeface="Book Antiqua"/>
                <a:cs typeface="Book Antiqua"/>
              </a:rPr>
              <a:t> </a:t>
            </a:r>
            <a:r>
              <a:rPr sz="1350" dirty="0">
                <a:latin typeface="Book Antiqua"/>
                <a:cs typeface="Book Antiqua"/>
              </a:rPr>
              <a:t>of</a:t>
            </a:r>
            <a:r>
              <a:rPr sz="1350" spc="105" dirty="0">
                <a:latin typeface="Book Antiqua"/>
                <a:cs typeface="Book Antiqua"/>
              </a:rPr>
              <a:t> </a:t>
            </a:r>
            <a:r>
              <a:rPr sz="1350" spc="45" dirty="0">
                <a:latin typeface="Book Antiqua"/>
                <a:cs typeface="Book Antiqua"/>
              </a:rPr>
              <a:t>corresponding</a:t>
            </a:r>
            <a:r>
              <a:rPr sz="1350" spc="105" dirty="0">
                <a:latin typeface="Book Antiqua"/>
                <a:cs typeface="Book Antiqua"/>
              </a:rPr>
              <a:t> </a:t>
            </a:r>
            <a:r>
              <a:rPr sz="1350" spc="-20" dirty="0">
                <a:latin typeface="Book Antiqua"/>
                <a:cs typeface="Book Antiqua"/>
              </a:rPr>
              <a:t>row.</a:t>
            </a:r>
            <a:endParaRPr sz="1350">
              <a:latin typeface="Book Antiqua"/>
              <a:cs typeface="Book Antiqua"/>
            </a:endParaRPr>
          </a:p>
          <a:p>
            <a:pPr marL="439420">
              <a:lnSpc>
                <a:spcPct val="100000"/>
              </a:lnSpc>
              <a:spcBef>
                <a:spcPts val="605"/>
              </a:spcBef>
              <a:tabLst>
                <a:tab pos="2070735" algn="l"/>
                <a:tab pos="3425825" algn="l"/>
              </a:tabLst>
            </a:pPr>
            <a:r>
              <a:rPr sz="1350" dirty="0">
                <a:latin typeface="Book Antiqua"/>
                <a:cs typeface="Book Antiqua"/>
              </a:rPr>
              <a:t>i.e.</a:t>
            </a:r>
            <a:r>
              <a:rPr sz="1350" spc="145" dirty="0">
                <a:latin typeface="Book Antiqua"/>
                <a:cs typeface="Book Antiqua"/>
              </a:rPr>
              <a:t> </a:t>
            </a:r>
            <a:r>
              <a:rPr sz="1350" spc="45" dirty="0">
                <a:latin typeface="Book Antiqua"/>
                <a:cs typeface="Book Antiqua"/>
              </a:rPr>
              <a:t>R</a:t>
            </a:r>
            <a:r>
              <a:rPr sz="1350" spc="67" baseline="-9259" dirty="0">
                <a:latin typeface="Book Antiqua"/>
                <a:cs typeface="Book Antiqua"/>
              </a:rPr>
              <a:t>1</a:t>
            </a:r>
            <a:r>
              <a:rPr sz="1350" spc="45" dirty="0">
                <a:latin typeface="Symbol"/>
                <a:cs typeface="Symbol"/>
              </a:rPr>
              <a:t></a:t>
            </a:r>
            <a:r>
              <a:rPr sz="1350" spc="45" dirty="0">
                <a:latin typeface="Book Antiqua"/>
                <a:cs typeface="Book Antiqua"/>
              </a:rPr>
              <a:t>R</a:t>
            </a:r>
            <a:r>
              <a:rPr sz="1350" spc="67" baseline="-9259" dirty="0">
                <a:latin typeface="Book Antiqua"/>
                <a:cs typeface="Book Antiqua"/>
              </a:rPr>
              <a:t>1</a:t>
            </a:r>
            <a:r>
              <a:rPr sz="1350" spc="45" dirty="0">
                <a:latin typeface="Book Antiqua"/>
                <a:cs typeface="Book Antiqua"/>
              </a:rPr>
              <a:t>–4</a:t>
            </a:r>
            <a:r>
              <a:rPr sz="1350" dirty="0">
                <a:latin typeface="Book Antiqua"/>
                <a:cs typeface="Book Antiqua"/>
              </a:rPr>
              <a:t>	</a:t>
            </a:r>
            <a:r>
              <a:rPr sz="1350" spc="40" dirty="0">
                <a:latin typeface="Book Antiqua"/>
                <a:cs typeface="Book Antiqua"/>
              </a:rPr>
              <a:t>R</a:t>
            </a:r>
            <a:r>
              <a:rPr sz="1350" spc="60" baseline="-9259" dirty="0">
                <a:latin typeface="Book Antiqua"/>
                <a:cs typeface="Book Antiqua"/>
              </a:rPr>
              <a:t>2</a:t>
            </a:r>
            <a:r>
              <a:rPr sz="1350" spc="40" dirty="0">
                <a:latin typeface="Symbol"/>
                <a:cs typeface="Symbol"/>
              </a:rPr>
              <a:t></a:t>
            </a:r>
            <a:r>
              <a:rPr sz="1350" spc="40" dirty="0">
                <a:latin typeface="Book Antiqua"/>
                <a:cs typeface="Book Antiqua"/>
              </a:rPr>
              <a:t>R</a:t>
            </a:r>
            <a:r>
              <a:rPr sz="1350" spc="60" baseline="-9259" dirty="0">
                <a:latin typeface="Book Antiqua"/>
                <a:cs typeface="Book Antiqua"/>
              </a:rPr>
              <a:t>2</a:t>
            </a:r>
            <a:r>
              <a:rPr sz="1350" spc="40" dirty="0">
                <a:latin typeface="Book Antiqua"/>
                <a:cs typeface="Book Antiqua"/>
              </a:rPr>
              <a:t>–2</a:t>
            </a:r>
            <a:r>
              <a:rPr sz="1350" dirty="0">
                <a:latin typeface="Book Antiqua"/>
                <a:cs typeface="Book Antiqua"/>
              </a:rPr>
              <a:t>	</a:t>
            </a:r>
            <a:r>
              <a:rPr sz="1350" spc="40" dirty="0">
                <a:latin typeface="Book Antiqua"/>
                <a:cs typeface="Book Antiqua"/>
              </a:rPr>
              <a:t>R</a:t>
            </a:r>
            <a:r>
              <a:rPr sz="1350" spc="60" baseline="-9259" dirty="0">
                <a:latin typeface="Book Antiqua"/>
                <a:cs typeface="Book Antiqua"/>
              </a:rPr>
              <a:t>3</a:t>
            </a:r>
            <a:r>
              <a:rPr sz="1350" spc="40" dirty="0">
                <a:latin typeface="Symbol"/>
                <a:cs typeface="Symbol"/>
              </a:rPr>
              <a:t></a:t>
            </a:r>
            <a:r>
              <a:rPr sz="1350" spc="40" dirty="0">
                <a:latin typeface="Book Antiqua"/>
                <a:cs typeface="Book Antiqua"/>
              </a:rPr>
              <a:t>R</a:t>
            </a:r>
            <a:r>
              <a:rPr sz="1350" spc="60" baseline="-9259" dirty="0">
                <a:latin typeface="Book Antiqua"/>
                <a:cs typeface="Book Antiqua"/>
              </a:rPr>
              <a:t>3</a:t>
            </a:r>
            <a:r>
              <a:rPr sz="1350" spc="40" dirty="0">
                <a:latin typeface="Book Antiqua"/>
                <a:cs typeface="Book Antiqua"/>
              </a:rPr>
              <a:t>–4</a:t>
            </a:r>
            <a:endParaRPr sz="1350">
              <a:latin typeface="Book Antiqua"/>
              <a:cs typeface="Book Antiqua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738934" y="4173088"/>
          <a:ext cx="5337174" cy="1021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2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2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9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891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100" b="1" spc="-20" dirty="0">
                          <a:latin typeface="Arial Narrow"/>
                          <a:cs typeface="Arial Narrow"/>
                        </a:rPr>
                        <a:t>Jobs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092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b="1" spc="-10" dirty="0">
                          <a:latin typeface="Arial Narrow"/>
                          <a:cs typeface="Arial Narrow"/>
                        </a:rPr>
                        <a:t>Machines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92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b="1" spc="-50" dirty="0">
                          <a:latin typeface="Arial Narrow"/>
                          <a:cs typeface="Arial Narrow"/>
                        </a:rPr>
                        <a:t>X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b="1" spc="-50" dirty="0">
                          <a:latin typeface="Arial Narrow"/>
                          <a:cs typeface="Arial Narrow"/>
                        </a:rPr>
                        <a:t>Y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b="1" spc="-50" dirty="0">
                          <a:latin typeface="Arial Narrow"/>
                          <a:cs typeface="Arial Narrow"/>
                        </a:rPr>
                        <a:t>Z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9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A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B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C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10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5242" y="714254"/>
            <a:ext cx="8332470" cy="55372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15"/>
              </a:spcBef>
            </a:pPr>
            <a:r>
              <a:rPr sz="1300" spc="65" dirty="0">
                <a:latin typeface="Book Antiqua"/>
                <a:cs typeface="Book Antiqua"/>
              </a:rPr>
              <a:t>Step</a:t>
            </a:r>
            <a:r>
              <a:rPr sz="1300" spc="30" dirty="0">
                <a:latin typeface="Book Antiqua"/>
                <a:cs typeface="Book Antiqua"/>
              </a:rPr>
              <a:t> </a:t>
            </a:r>
            <a:r>
              <a:rPr sz="1300" spc="50" dirty="0">
                <a:latin typeface="Book Antiqua"/>
                <a:cs typeface="Book Antiqua"/>
              </a:rPr>
              <a:t>2:</a:t>
            </a:r>
            <a:r>
              <a:rPr sz="1300" spc="20" dirty="0">
                <a:latin typeface="Book Antiqua"/>
                <a:cs typeface="Book Antiqua"/>
              </a:rPr>
              <a:t> </a:t>
            </a:r>
            <a:r>
              <a:rPr sz="1300" spc="60" dirty="0">
                <a:latin typeface="Book Antiqua"/>
                <a:cs typeface="Book Antiqua"/>
              </a:rPr>
              <a:t>Subtract</a:t>
            </a:r>
            <a:r>
              <a:rPr sz="1300" spc="25" dirty="0">
                <a:latin typeface="Book Antiqua"/>
                <a:cs typeface="Book Antiqua"/>
              </a:rPr>
              <a:t> </a:t>
            </a:r>
            <a:r>
              <a:rPr sz="1300" spc="70" dirty="0">
                <a:latin typeface="Book Antiqua"/>
                <a:cs typeface="Book Antiqua"/>
              </a:rPr>
              <a:t>the</a:t>
            </a:r>
            <a:r>
              <a:rPr sz="1300" spc="30" dirty="0">
                <a:latin typeface="Book Antiqua"/>
                <a:cs typeface="Book Antiqua"/>
              </a:rPr>
              <a:t> </a:t>
            </a:r>
            <a:r>
              <a:rPr sz="1300" spc="65" dirty="0">
                <a:latin typeface="Book Antiqua"/>
                <a:cs typeface="Book Antiqua"/>
              </a:rPr>
              <a:t>smallest</a:t>
            </a:r>
            <a:r>
              <a:rPr sz="1300" spc="25" dirty="0">
                <a:latin typeface="Book Antiqua"/>
                <a:cs typeface="Book Antiqua"/>
              </a:rPr>
              <a:t> </a:t>
            </a:r>
            <a:r>
              <a:rPr sz="1300" spc="70" dirty="0">
                <a:latin typeface="Book Antiqua"/>
                <a:cs typeface="Book Antiqua"/>
              </a:rPr>
              <a:t>elements</a:t>
            </a:r>
            <a:r>
              <a:rPr sz="1300" spc="20" dirty="0">
                <a:latin typeface="Book Antiqua"/>
                <a:cs typeface="Book Antiqua"/>
              </a:rPr>
              <a:t> </a:t>
            </a:r>
            <a:r>
              <a:rPr sz="1300" spc="65" dirty="0">
                <a:latin typeface="Book Antiqua"/>
                <a:cs typeface="Book Antiqua"/>
              </a:rPr>
              <a:t>of</a:t>
            </a:r>
            <a:r>
              <a:rPr sz="1300" spc="30" dirty="0">
                <a:latin typeface="Book Antiqua"/>
                <a:cs typeface="Book Antiqua"/>
              </a:rPr>
              <a:t> </a:t>
            </a:r>
            <a:r>
              <a:rPr sz="1300" spc="70" dirty="0">
                <a:latin typeface="Book Antiqua"/>
                <a:cs typeface="Book Antiqua"/>
              </a:rPr>
              <a:t>each</a:t>
            </a:r>
            <a:r>
              <a:rPr sz="1300" spc="25" dirty="0">
                <a:latin typeface="Book Antiqua"/>
                <a:cs typeface="Book Antiqua"/>
              </a:rPr>
              <a:t> </a:t>
            </a:r>
            <a:r>
              <a:rPr sz="1300" spc="85" dirty="0">
                <a:latin typeface="Book Antiqua"/>
                <a:cs typeface="Book Antiqua"/>
              </a:rPr>
              <a:t>column</a:t>
            </a:r>
            <a:r>
              <a:rPr sz="1300" spc="30" dirty="0">
                <a:latin typeface="Book Antiqua"/>
                <a:cs typeface="Book Antiqua"/>
              </a:rPr>
              <a:t> </a:t>
            </a:r>
            <a:r>
              <a:rPr sz="1300" spc="85" dirty="0">
                <a:latin typeface="Book Antiqua"/>
                <a:cs typeface="Book Antiqua"/>
              </a:rPr>
              <a:t>from</a:t>
            </a:r>
            <a:r>
              <a:rPr sz="1300" spc="40" dirty="0">
                <a:latin typeface="Book Antiqua"/>
                <a:cs typeface="Book Antiqua"/>
              </a:rPr>
              <a:t> </a:t>
            </a:r>
            <a:r>
              <a:rPr sz="1300" dirty="0">
                <a:latin typeface="Book Antiqua"/>
                <a:cs typeface="Book Antiqua"/>
              </a:rPr>
              <a:t>all</a:t>
            </a:r>
            <a:r>
              <a:rPr sz="1300" spc="40" dirty="0">
                <a:latin typeface="Book Antiqua"/>
                <a:cs typeface="Book Antiqua"/>
              </a:rPr>
              <a:t> </a:t>
            </a:r>
            <a:r>
              <a:rPr sz="1300" spc="65" dirty="0">
                <a:latin typeface="Book Antiqua"/>
                <a:cs typeface="Book Antiqua"/>
              </a:rPr>
              <a:t>the</a:t>
            </a:r>
            <a:r>
              <a:rPr sz="1300" spc="30" dirty="0">
                <a:latin typeface="Book Antiqua"/>
                <a:cs typeface="Book Antiqua"/>
              </a:rPr>
              <a:t> </a:t>
            </a:r>
            <a:r>
              <a:rPr sz="1300" spc="70" dirty="0">
                <a:latin typeface="Book Antiqua"/>
                <a:cs typeface="Book Antiqua"/>
              </a:rPr>
              <a:t>elements</a:t>
            </a:r>
            <a:r>
              <a:rPr sz="1300" spc="25" dirty="0">
                <a:latin typeface="Book Antiqua"/>
                <a:cs typeface="Book Antiqua"/>
              </a:rPr>
              <a:t> </a:t>
            </a:r>
            <a:r>
              <a:rPr sz="1300" spc="65" dirty="0">
                <a:latin typeface="Book Antiqua"/>
                <a:cs typeface="Book Antiqua"/>
              </a:rPr>
              <a:t>of</a:t>
            </a:r>
            <a:r>
              <a:rPr sz="1300" spc="25" dirty="0">
                <a:latin typeface="Book Antiqua"/>
                <a:cs typeface="Book Antiqua"/>
              </a:rPr>
              <a:t> </a:t>
            </a:r>
            <a:r>
              <a:rPr sz="1300" spc="70" dirty="0">
                <a:latin typeface="Book Antiqua"/>
                <a:cs typeface="Book Antiqua"/>
              </a:rPr>
              <a:t>corresponding</a:t>
            </a:r>
            <a:r>
              <a:rPr sz="1300" spc="50" dirty="0">
                <a:latin typeface="Book Antiqua"/>
                <a:cs typeface="Book Antiqua"/>
              </a:rPr>
              <a:t> </a:t>
            </a:r>
            <a:r>
              <a:rPr sz="1300" spc="65" dirty="0">
                <a:latin typeface="Book Antiqua"/>
                <a:cs typeface="Book Antiqua"/>
              </a:rPr>
              <a:t>column.</a:t>
            </a:r>
            <a:endParaRPr sz="1300">
              <a:latin typeface="Book Antiqua"/>
              <a:cs typeface="Book Antiqua"/>
            </a:endParaRPr>
          </a:p>
          <a:p>
            <a:pPr marL="454659">
              <a:lnSpc>
                <a:spcPct val="100000"/>
              </a:lnSpc>
              <a:spcBef>
                <a:spcPts val="515"/>
              </a:spcBef>
              <a:tabLst>
                <a:tab pos="2286635" algn="l"/>
                <a:tab pos="3551554" algn="l"/>
              </a:tabLst>
            </a:pPr>
            <a:r>
              <a:rPr sz="1300" spc="55" dirty="0">
                <a:latin typeface="Times New Roman"/>
                <a:cs typeface="Times New Roman"/>
              </a:rPr>
              <a:t>i.e.,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114" dirty="0">
                <a:latin typeface="Times New Roman"/>
                <a:cs typeface="Times New Roman"/>
              </a:rPr>
              <a:t>C</a:t>
            </a:r>
            <a:r>
              <a:rPr sz="1275" spc="172" baseline="-13071" dirty="0">
                <a:latin typeface="Times New Roman"/>
                <a:cs typeface="Times New Roman"/>
              </a:rPr>
              <a:t>2</a:t>
            </a:r>
            <a:r>
              <a:rPr sz="1300" spc="114" dirty="0">
                <a:latin typeface="Symbol"/>
                <a:cs typeface="Symbol"/>
              </a:rPr>
              <a:t></a:t>
            </a:r>
            <a:r>
              <a:rPr sz="1300" spc="114" dirty="0">
                <a:latin typeface="Times New Roman"/>
                <a:cs typeface="Times New Roman"/>
              </a:rPr>
              <a:t>C</a:t>
            </a:r>
            <a:r>
              <a:rPr sz="1275" spc="172" baseline="-13071" dirty="0">
                <a:latin typeface="Times New Roman"/>
                <a:cs typeface="Times New Roman"/>
              </a:rPr>
              <a:t>2</a:t>
            </a:r>
            <a:r>
              <a:rPr sz="1300" spc="114" dirty="0">
                <a:latin typeface="Times New Roman"/>
                <a:cs typeface="Times New Roman"/>
              </a:rPr>
              <a:t>–1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114" dirty="0">
                <a:latin typeface="Times New Roman"/>
                <a:cs typeface="Times New Roman"/>
              </a:rPr>
              <a:t>C</a:t>
            </a:r>
            <a:r>
              <a:rPr sz="1275" spc="172" baseline="-13071" dirty="0">
                <a:latin typeface="Times New Roman"/>
                <a:cs typeface="Times New Roman"/>
              </a:rPr>
              <a:t>3</a:t>
            </a:r>
            <a:r>
              <a:rPr sz="1300" spc="114" dirty="0">
                <a:latin typeface="Symbol"/>
                <a:cs typeface="Symbol"/>
              </a:rPr>
              <a:t></a:t>
            </a:r>
            <a:r>
              <a:rPr sz="1300" spc="114" dirty="0">
                <a:latin typeface="Times New Roman"/>
                <a:cs typeface="Times New Roman"/>
              </a:rPr>
              <a:t>C</a:t>
            </a:r>
            <a:r>
              <a:rPr sz="1275" spc="172" baseline="-13071" dirty="0">
                <a:latin typeface="Times New Roman"/>
                <a:cs typeface="Times New Roman"/>
              </a:rPr>
              <a:t>3</a:t>
            </a:r>
            <a:r>
              <a:rPr sz="1300" spc="114" dirty="0">
                <a:latin typeface="Times New Roman"/>
                <a:cs typeface="Times New Roman"/>
              </a:rPr>
              <a:t>–1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15845" y="1326155"/>
          <a:ext cx="5537199" cy="975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7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1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0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7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39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050" b="1" spc="65" dirty="0">
                          <a:latin typeface="Arial Narrow"/>
                          <a:cs typeface="Arial Narrow"/>
                        </a:rPr>
                        <a:t>Jobs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0413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050" b="1" spc="70" dirty="0">
                          <a:latin typeface="Arial Narrow"/>
                          <a:cs typeface="Arial Narrow"/>
                        </a:rPr>
                        <a:t>Machines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413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575" b="1" spc="89" baseline="264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650" b="1" spc="60" dirty="0">
                          <a:latin typeface="Arial Narrow"/>
                          <a:cs typeface="Arial Narrow"/>
                        </a:rPr>
                        <a:t>1</a:t>
                      </a:r>
                      <a:endParaRPr sz="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575" b="1" spc="89" baseline="264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650" b="1" spc="60" dirty="0">
                          <a:latin typeface="Arial Narrow"/>
                          <a:cs typeface="Arial Narrow"/>
                        </a:rPr>
                        <a:t>2</a:t>
                      </a:r>
                      <a:endParaRPr sz="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575" b="1" spc="89" baseline="264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650" b="1" spc="60" dirty="0">
                          <a:latin typeface="Arial Narrow"/>
                          <a:cs typeface="Arial Narrow"/>
                        </a:rPr>
                        <a:t>3</a:t>
                      </a:r>
                      <a:endParaRPr sz="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45" dirty="0">
                          <a:latin typeface="Arial Narrow"/>
                          <a:cs typeface="Arial Narrow"/>
                        </a:rPr>
                        <a:t>A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0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1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3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45" dirty="0">
                          <a:latin typeface="Arial Narrow"/>
                          <a:cs typeface="Arial Narrow"/>
                        </a:rPr>
                        <a:t>B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0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0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1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50" dirty="0">
                          <a:latin typeface="Arial Narrow"/>
                          <a:cs typeface="Arial Narrow"/>
                        </a:rPr>
                        <a:t>C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0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3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0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30642" y="2306337"/>
            <a:ext cx="8319134" cy="7105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14900"/>
              </a:lnSpc>
              <a:spcBef>
                <a:spcPts val="110"/>
              </a:spcBef>
            </a:pPr>
            <a:r>
              <a:rPr sz="1300" spc="85" dirty="0">
                <a:latin typeface="Book Antiqua"/>
                <a:cs typeface="Book Antiqua"/>
              </a:rPr>
              <a:t>Step</a:t>
            </a:r>
            <a:r>
              <a:rPr sz="1300" spc="130" dirty="0">
                <a:latin typeface="Book Antiqua"/>
                <a:cs typeface="Book Antiqua"/>
              </a:rPr>
              <a:t> </a:t>
            </a:r>
            <a:r>
              <a:rPr sz="1300" spc="70" dirty="0">
                <a:latin typeface="Book Antiqua"/>
                <a:cs typeface="Book Antiqua"/>
              </a:rPr>
              <a:t>3:</a:t>
            </a:r>
            <a:r>
              <a:rPr sz="1300" spc="135" dirty="0">
                <a:latin typeface="Book Antiqua"/>
                <a:cs typeface="Book Antiqua"/>
              </a:rPr>
              <a:t> </a:t>
            </a:r>
            <a:r>
              <a:rPr sz="1300" spc="125" dirty="0">
                <a:latin typeface="Book Antiqua"/>
                <a:cs typeface="Book Antiqua"/>
              </a:rPr>
              <a:t>Minimum</a:t>
            </a:r>
            <a:r>
              <a:rPr sz="1300" spc="135" dirty="0">
                <a:latin typeface="Book Antiqua"/>
                <a:cs typeface="Book Antiqua"/>
              </a:rPr>
              <a:t> </a:t>
            </a:r>
            <a:r>
              <a:rPr sz="1300" spc="110" dirty="0">
                <a:latin typeface="Book Antiqua"/>
                <a:cs typeface="Book Antiqua"/>
              </a:rPr>
              <a:t>numbers</a:t>
            </a:r>
            <a:r>
              <a:rPr sz="1300" spc="120" dirty="0">
                <a:latin typeface="Book Antiqua"/>
                <a:cs typeface="Book Antiqua"/>
              </a:rPr>
              <a:t> </a:t>
            </a:r>
            <a:r>
              <a:rPr sz="1300" spc="70" dirty="0">
                <a:latin typeface="Book Antiqua"/>
                <a:cs typeface="Book Antiqua"/>
              </a:rPr>
              <a:t>of</a:t>
            </a:r>
            <a:r>
              <a:rPr sz="1300" spc="125" dirty="0">
                <a:latin typeface="Book Antiqua"/>
                <a:cs typeface="Book Antiqua"/>
              </a:rPr>
              <a:t> </a:t>
            </a:r>
            <a:r>
              <a:rPr sz="1300" spc="80" dirty="0">
                <a:latin typeface="Book Antiqua"/>
                <a:cs typeface="Book Antiqua"/>
              </a:rPr>
              <a:t>lines</a:t>
            </a:r>
            <a:r>
              <a:rPr sz="1300" spc="120" dirty="0">
                <a:latin typeface="Book Antiqua"/>
                <a:cs typeface="Book Antiqua"/>
              </a:rPr>
              <a:t> </a:t>
            </a:r>
            <a:r>
              <a:rPr sz="1300" spc="80" dirty="0">
                <a:latin typeface="Book Antiqua"/>
                <a:cs typeface="Book Antiqua"/>
              </a:rPr>
              <a:t>to</a:t>
            </a:r>
            <a:r>
              <a:rPr sz="1300" spc="105" dirty="0">
                <a:latin typeface="Book Antiqua"/>
                <a:cs typeface="Book Antiqua"/>
              </a:rPr>
              <a:t> </a:t>
            </a:r>
            <a:r>
              <a:rPr sz="1300" spc="95" dirty="0">
                <a:latin typeface="Book Antiqua"/>
                <a:cs typeface="Book Antiqua"/>
              </a:rPr>
              <a:t>cover</a:t>
            </a:r>
            <a:r>
              <a:rPr sz="1300" spc="125" dirty="0">
                <a:latin typeface="Book Antiqua"/>
                <a:cs typeface="Book Antiqua"/>
              </a:rPr>
              <a:t> </a:t>
            </a:r>
            <a:r>
              <a:rPr sz="1300" spc="65" dirty="0">
                <a:latin typeface="Book Antiqua"/>
                <a:cs typeface="Book Antiqua"/>
              </a:rPr>
              <a:t>all</a:t>
            </a:r>
            <a:r>
              <a:rPr sz="1300" spc="135" dirty="0">
                <a:latin typeface="Book Antiqua"/>
                <a:cs typeface="Book Antiqua"/>
              </a:rPr>
              <a:t> </a:t>
            </a:r>
            <a:r>
              <a:rPr sz="1300" spc="95" dirty="0">
                <a:latin typeface="Book Antiqua"/>
                <a:cs typeface="Book Antiqua"/>
              </a:rPr>
              <a:t>zeros</a:t>
            </a:r>
            <a:r>
              <a:rPr sz="1300" spc="120" dirty="0">
                <a:latin typeface="Book Antiqua"/>
                <a:cs typeface="Book Antiqua"/>
              </a:rPr>
              <a:t> </a:t>
            </a:r>
            <a:r>
              <a:rPr sz="1300" spc="85" dirty="0">
                <a:latin typeface="Book Antiqua"/>
                <a:cs typeface="Book Antiqua"/>
              </a:rPr>
              <a:t>are</a:t>
            </a:r>
            <a:r>
              <a:rPr sz="1300" spc="110" dirty="0">
                <a:latin typeface="Book Antiqua"/>
                <a:cs typeface="Book Antiqua"/>
              </a:rPr>
              <a:t> </a:t>
            </a:r>
            <a:r>
              <a:rPr sz="1300" spc="90" dirty="0">
                <a:latin typeface="Book Antiqua"/>
                <a:cs typeface="Book Antiqua"/>
              </a:rPr>
              <a:t>three</a:t>
            </a:r>
            <a:r>
              <a:rPr sz="1300" spc="130" dirty="0">
                <a:latin typeface="Book Antiqua"/>
                <a:cs typeface="Book Antiqua"/>
              </a:rPr>
              <a:t> </a:t>
            </a:r>
            <a:r>
              <a:rPr sz="1300" spc="105" dirty="0">
                <a:latin typeface="Book Antiqua"/>
                <a:cs typeface="Book Antiqua"/>
              </a:rPr>
              <a:t>which </a:t>
            </a:r>
            <a:r>
              <a:rPr sz="1300" spc="75" dirty="0">
                <a:latin typeface="Book Antiqua"/>
                <a:cs typeface="Book Antiqua"/>
              </a:rPr>
              <a:t>is</a:t>
            </a:r>
            <a:r>
              <a:rPr sz="1300" spc="120" dirty="0">
                <a:latin typeface="Book Antiqua"/>
                <a:cs typeface="Book Antiqua"/>
              </a:rPr>
              <a:t> </a:t>
            </a:r>
            <a:r>
              <a:rPr sz="1300" spc="95" dirty="0">
                <a:latin typeface="Book Antiqua"/>
                <a:cs typeface="Book Antiqua"/>
              </a:rPr>
              <a:t>equal</a:t>
            </a:r>
            <a:r>
              <a:rPr sz="1300" spc="130" dirty="0">
                <a:latin typeface="Book Antiqua"/>
                <a:cs typeface="Book Antiqua"/>
              </a:rPr>
              <a:t> </a:t>
            </a:r>
            <a:r>
              <a:rPr sz="1300" spc="80" dirty="0">
                <a:latin typeface="Book Antiqua"/>
                <a:cs typeface="Book Antiqua"/>
              </a:rPr>
              <a:t>to</a:t>
            </a:r>
            <a:r>
              <a:rPr sz="1300" spc="120" dirty="0">
                <a:latin typeface="Book Antiqua"/>
                <a:cs typeface="Book Antiqua"/>
              </a:rPr>
              <a:t> </a:t>
            </a:r>
            <a:r>
              <a:rPr sz="1300" spc="110" dirty="0">
                <a:latin typeface="Book Antiqua"/>
                <a:cs typeface="Book Antiqua"/>
              </a:rPr>
              <a:t>number</a:t>
            </a:r>
            <a:r>
              <a:rPr sz="1300" spc="125" dirty="0">
                <a:latin typeface="Book Antiqua"/>
                <a:cs typeface="Book Antiqua"/>
              </a:rPr>
              <a:t> </a:t>
            </a:r>
            <a:r>
              <a:rPr sz="1300" spc="85" dirty="0">
                <a:latin typeface="Book Antiqua"/>
                <a:cs typeface="Book Antiqua"/>
              </a:rPr>
              <a:t>of</a:t>
            </a:r>
            <a:r>
              <a:rPr sz="1300" spc="130" dirty="0">
                <a:latin typeface="Book Antiqua"/>
                <a:cs typeface="Book Antiqua"/>
              </a:rPr>
              <a:t> </a:t>
            </a:r>
            <a:r>
              <a:rPr sz="1300" spc="90" dirty="0">
                <a:latin typeface="Book Antiqua"/>
                <a:cs typeface="Book Antiqua"/>
              </a:rPr>
              <a:t>rows. Therefore</a:t>
            </a:r>
            <a:r>
              <a:rPr sz="1300" spc="110" dirty="0">
                <a:latin typeface="Book Antiqua"/>
                <a:cs typeface="Book Antiqua"/>
              </a:rPr>
              <a:t> </a:t>
            </a:r>
            <a:r>
              <a:rPr sz="1300" spc="120" dirty="0">
                <a:latin typeface="Book Antiqua"/>
                <a:cs typeface="Book Antiqua"/>
              </a:rPr>
              <a:t>we</a:t>
            </a:r>
            <a:r>
              <a:rPr sz="1300" spc="110" dirty="0">
                <a:latin typeface="Book Antiqua"/>
                <a:cs typeface="Book Antiqua"/>
              </a:rPr>
              <a:t> </a:t>
            </a:r>
            <a:r>
              <a:rPr sz="1300" spc="100" dirty="0">
                <a:latin typeface="Book Antiqua"/>
                <a:cs typeface="Book Antiqua"/>
              </a:rPr>
              <a:t>need</a:t>
            </a:r>
            <a:r>
              <a:rPr sz="1300" spc="105" dirty="0">
                <a:latin typeface="Book Antiqua"/>
                <a:cs typeface="Book Antiqua"/>
              </a:rPr>
              <a:t> </a:t>
            </a:r>
            <a:r>
              <a:rPr sz="1300" spc="85" dirty="0">
                <a:latin typeface="Book Antiqua"/>
                <a:cs typeface="Book Antiqua"/>
              </a:rPr>
              <a:t>not</a:t>
            </a:r>
            <a:r>
              <a:rPr sz="1300" spc="100" dirty="0">
                <a:latin typeface="Book Antiqua"/>
                <a:cs typeface="Book Antiqua"/>
              </a:rPr>
              <a:t> </a:t>
            </a:r>
            <a:r>
              <a:rPr sz="1300" spc="85" dirty="0">
                <a:latin typeface="Book Antiqua"/>
                <a:cs typeface="Book Antiqua"/>
              </a:rPr>
              <a:t>further</a:t>
            </a:r>
            <a:r>
              <a:rPr sz="1300" spc="95" dirty="0">
                <a:latin typeface="Book Antiqua"/>
                <a:cs typeface="Book Antiqua"/>
              </a:rPr>
              <a:t> </a:t>
            </a:r>
            <a:r>
              <a:rPr sz="1300" spc="90" dirty="0">
                <a:latin typeface="Book Antiqua"/>
                <a:cs typeface="Book Antiqua"/>
              </a:rPr>
              <a:t>processing.</a:t>
            </a:r>
            <a:r>
              <a:rPr sz="1300" spc="85" dirty="0">
                <a:latin typeface="Book Antiqua"/>
                <a:cs typeface="Book Antiqua"/>
              </a:rPr>
              <a:t> </a:t>
            </a:r>
            <a:r>
              <a:rPr sz="1300" spc="105" dirty="0">
                <a:latin typeface="Book Antiqua"/>
                <a:cs typeface="Book Antiqua"/>
              </a:rPr>
              <a:t>The</a:t>
            </a:r>
            <a:r>
              <a:rPr sz="1300" spc="110" dirty="0">
                <a:latin typeface="Book Antiqua"/>
                <a:cs typeface="Book Antiqua"/>
              </a:rPr>
              <a:t> </a:t>
            </a:r>
            <a:r>
              <a:rPr sz="1300" spc="95" dirty="0">
                <a:latin typeface="Book Antiqua"/>
                <a:cs typeface="Book Antiqua"/>
              </a:rPr>
              <a:t>optimal</a:t>
            </a:r>
            <a:r>
              <a:rPr sz="1300" spc="120" dirty="0">
                <a:latin typeface="Book Antiqua"/>
                <a:cs typeface="Book Antiqua"/>
              </a:rPr>
              <a:t> </a:t>
            </a:r>
            <a:r>
              <a:rPr sz="1300" spc="90" dirty="0">
                <a:latin typeface="Book Antiqua"/>
                <a:cs typeface="Book Antiqua"/>
              </a:rPr>
              <a:t>solution</a:t>
            </a:r>
            <a:r>
              <a:rPr sz="1300" spc="105" dirty="0">
                <a:latin typeface="Book Antiqua"/>
                <a:cs typeface="Book Antiqua"/>
              </a:rPr>
              <a:t> </a:t>
            </a:r>
            <a:r>
              <a:rPr sz="1300" spc="125" dirty="0">
                <a:latin typeface="Book Antiqua"/>
                <a:cs typeface="Book Antiqua"/>
              </a:rPr>
              <a:t>has</a:t>
            </a:r>
            <a:r>
              <a:rPr sz="1300" spc="85" dirty="0">
                <a:latin typeface="Book Antiqua"/>
                <a:cs typeface="Book Antiqua"/>
              </a:rPr>
              <a:t> </a:t>
            </a:r>
            <a:r>
              <a:rPr sz="1300" spc="100" dirty="0">
                <a:latin typeface="Book Antiqua"/>
                <a:cs typeface="Book Antiqua"/>
              </a:rPr>
              <a:t>been</a:t>
            </a:r>
            <a:r>
              <a:rPr sz="1300" spc="85" dirty="0">
                <a:latin typeface="Book Antiqua"/>
                <a:cs typeface="Book Antiqua"/>
              </a:rPr>
              <a:t> </a:t>
            </a:r>
            <a:r>
              <a:rPr sz="1300" spc="95" dirty="0">
                <a:latin typeface="Book Antiqua"/>
                <a:cs typeface="Book Antiqua"/>
              </a:rPr>
              <a:t>obtained</a:t>
            </a:r>
            <a:r>
              <a:rPr sz="1300" spc="100" dirty="0">
                <a:latin typeface="Book Antiqua"/>
                <a:cs typeface="Book Antiqua"/>
              </a:rPr>
              <a:t> </a:t>
            </a:r>
            <a:r>
              <a:rPr sz="1300" spc="105" dirty="0">
                <a:latin typeface="Book Antiqua"/>
                <a:cs typeface="Book Antiqua"/>
              </a:rPr>
              <a:t>and </a:t>
            </a:r>
            <a:r>
              <a:rPr sz="1300" spc="85" dirty="0">
                <a:latin typeface="Book Antiqua"/>
                <a:cs typeface="Book Antiqua"/>
              </a:rPr>
              <a:t>presented as</a:t>
            </a:r>
            <a:r>
              <a:rPr sz="1300" spc="60" dirty="0">
                <a:latin typeface="Book Antiqua"/>
                <a:cs typeface="Book Antiqua"/>
              </a:rPr>
              <a:t> </a:t>
            </a:r>
            <a:r>
              <a:rPr sz="1300" spc="90" dirty="0">
                <a:latin typeface="Book Antiqua"/>
                <a:cs typeface="Book Antiqua"/>
              </a:rPr>
              <a:t>below:</a:t>
            </a:r>
            <a:endParaRPr sz="1300">
              <a:latin typeface="Book Antiqua"/>
              <a:cs typeface="Book Antiqu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715845" y="3068970"/>
          <a:ext cx="5541643" cy="1080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7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6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3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0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2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6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1971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150" b="1" spc="90" dirty="0">
                          <a:latin typeface="Arial Narrow"/>
                          <a:cs typeface="Arial Narrow"/>
                        </a:rPr>
                        <a:t>Jobs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50" b="1" spc="90" dirty="0">
                          <a:latin typeface="Arial Narrow"/>
                          <a:cs typeface="Arial Narrow"/>
                        </a:rPr>
                        <a:t>Machines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27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2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25" b="1" spc="104" baseline="241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800" b="1" spc="70" dirty="0">
                          <a:latin typeface="Arial Narrow"/>
                          <a:cs typeface="Arial Narrow"/>
                        </a:rPr>
                        <a:t>1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25" b="1" spc="104" baseline="241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800" b="1" spc="70" dirty="0">
                          <a:latin typeface="Arial Narrow"/>
                          <a:cs typeface="Arial Narrow"/>
                        </a:rPr>
                        <a:t>2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25" b="1" spc="104" baseline="241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800" b="1" spc="70" dirty="0">
                          <a:latin typeface="Arial Narrow"/>
                          <a:cs typeface="Arial Narrow"/>
                        </a:rPr>
                        <a:t>3</a:t>
                      </a:r>
                      <a:endParaRPr sz="800">
                        <a:latin typeface="Arial Narrow"/>
                        <a:cs typeface="Arial Narrow"/>
                      </a:endParaRPr>
                    </a:p>
                  </a:txBody>
                  <a:tcPr marL="0" marR="0" marT="152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80" dirty="0">
                          <a:latin typeface="Arial Narrow"/>
                          <a:cs typeface="Arial Narrow"/>
                        </a:rPr>
                        <a:t>A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0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55" dirty="0">
                          <a:latin typeface="Arial Narrow"/>
                          <a:cs typeface="Arial Narrow"/>
                        </a:rPr>
                        <a:t>1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55" dirty="0">
                          <a:latin typeface="Arial Narrow"/>
                          <a:cs typeface="Arial Narrow"/>
                        </a:rPr>
                        <a:t>3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80" dirty="0">
                          <a:latin typeface="Arial Narrow"/>
                          <a:cs typeface="Arial Narrow"/>
                        </a:rPr>
                        <a:t>B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55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0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55" dirty="0">
                          <a:latin typeface="Arial Narrow"/>
                          <a:cs typeface="Arial Narrow"/>
                        </a:rPr>
                        <a:t>1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spc="90" dirty="0">
                          <a:latin typeface="Arial Narrow"/>
                          <a:cs typeface="Arial Narrow"/>
                        </a:rPr>
                        <a:t>C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spc="55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spc="55" dirty="0">
                          <a:latin typeface="Arial Narrow"/>
                          <a:cs typeface="Arial Narrow"/>
                        </a:rPr>
                        <a:t>3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50" spc="35" dirty="0">
                          <a:latin typeface="Arial Narrow"/>
                          <a:cs typeface="Arial Narrow"/>
                        </a:rPr>
                        <a:t>0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30642" y="4183132"/>
            <a:ext cx="2478405" cy="226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00" spc="85" dirty="0">
                <a:latin typeface="Book Antiqua"/>
                <a:cs typeface="Book Antiqua"/>
              </a:rPr>
              <a:t>Step</a:t>
            </a:r>
            <a:r>
              <a:rPr sz="1300" spc="95" dirty="0">
                <a:latin typeface="Book Antiqua"/>
                <a:cs typeface="Book Antiqua"/>
              </a:rPr>
              <a:t> </a:t>
            </a:r>
            <a:r>
              <a:rPr sz="1300" spc="70" dirty="0">
                <a:latin typeface="Book Antiqua"/>
                <a:cs typeface="Book Antiqua"/>
              </a:rPr>
              <a:t>4: </a:t>
            </a:r>
            <a:r>
              <a:rPr sz="1300" spc="110" dirty="0">
                <a:latin typeface="Book Antiqua"/>
                <a:cs typeface="Book Antiqua"/>
              </a:rPr>
              <a:t>The</a:t>
            </a:r>
            <a:r>
              <a:rPr sz="1300" spc="90" dirty="0">
                <a:latin typeface="Book Antiqua"/>
                <a:cs typeface="Book Antiqua"/>
              </a:rPr>
              <a:t> </a:t>
            </a:r>
            <a:r>
              <a:rPr sz="1300" spc="125" dirty="0">
                <a:latin typeface="Book Antiqua"/>
                <a:cs typeface="Book Antiqua"/>
              </a:rPr>
              <a:t>minimum</a:t>
            </a:r>
            <a:r>
              <a:rPr sz="1300" spc="85" dirty="0">
                <a:latin typeface="Book Antiqua"/>
                <a:cs typeface="Book Antiqua"/>
              </a:rPr>
              <a:t> cost</a:t>
            </a:r>
            <a:r>
              <a:rPr sz="1300" spc="50" dirty="0">
                <a:latin typeface="Book Antiqua"/>
                <a:cs typeface="Book Antiqua"/>
              </a:rPr>
              <a:t> </a:t>
            </a:r>
            <a:r>
              <a:rPr sz="1300" spc="40" dirty="0">
                <a:latin typeface="Book Antiqua"/>
                <a:cs typeface="Book Antiqua"/>
              </a:rPr>
              <a:t>is:</a:t>
            </a:r>
            <a:endParaRPr sz="1300">
              <a:latin typeface="Book Antiqua"/>
              <a:cs typeface="Book Antiqua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729895" y="4463557"/>
          <a:ext cx="5535928" cy="973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4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5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685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60" dirty="0">
                          <a:latin typeface="Arial Narrow"/>
                          <a:cs typeface="Arial Narrow"/>
                        </a:rPr>
                        <a:t>Job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70" dirty="0">
                          <a:latin typeface="Arial Narrow"/>
                          <a:cs typeface="Arial Narrow"/>
                        </a:rPr>
                        <a:t>Machine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80" dirty="0">
                          <a:latin typeface="Arial Narrow"/>
                          <a:cs typeface="Arial Narrow"/>
                        </a:rPr>
                        <a:t>Assignment</a:t>
                      </a:r>
                      <a:r>
                        <a:rPr sz="1050" b="1" spc="6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b="1" spc="55" dirty="0">
                          <a:latin typeface="Arial Narrow"/>
                          <a:cs typeface="Arial Narrow"/>
                        </a:rPr>
                        <a:t>Cost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45" dirty="0">
                          <a:latin typeface="Arial Narrow"/>
                          <a:cs typeface="Arial Narrow"/>
                        </a:rPr>
                        <a:t>A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575" spc="89" baseline="264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650" spc="60" dirty="0">
                          <a:latin typeface="Arial Narrow"/>
                          <a:cs typeface="Arial Narrow"/>
                        </a:rPr>
                        <a:t>1</a:t>
                      </a:r>
                      <a:endParaRPr sz="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90" dirty="0">
                          <a:latin typeface="Arial Narrow"/>
                          <a:cs typeface="Arial Narrow"/>
                        </a:rPr>
                        <a:t>Rs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4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45" dirty="0">
                          <a:latin typeface="Arial Narrow"/>
                          <a:cs typeface="Arial Narrow"/>
                        </a:rPr>
                        <a:t>B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575" spc="89" baseline="264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650" spc="60" dirty="0">
                          <a:latin typeface="Arial Narrow"/>
                          <a:cs typeface="Arial Narrow"/>
                        </a:rPr>
                        <a:t>2</a:t>
                      </a:r>
                      <a:endParaRPr sz="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90" dirty="0">
                          <a:latin typeface="Arial Narrow"/>
                          <a:cs typeface="Arial Narrow"/>
                        </a:rPr>
                        <a:t>Rs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35" dirty="0">
                          <a:latin typeface="Arial Narrow"/>
                          <a:cs typeface="Arial Narrow"/>
                        </a:rPr>
                        <a:t>3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spc="50" dirty="0">
                          <a:latin typeface="Arial Narrow"/>
                          <a:cs typeface="Arial Narrow"/>
                        </a:rPr>
                        <a:t>C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575" spc="89" baseline="2645" dirty="0">
                          <a:latin typeface="Arial Narrow"/>
                          <a:cs typeface="Arial Narrow"/>
                        </a:rPr>
                        <a:t>M</a:t>
                      </a:r>
                      <a:r>
                        <a:rPr sz="650" spc="60" dirty="0">
                          <a:latin typeface="Arial Narrow"/>
                          <a:cs typeface="Arial Narrow"/>
                        </a:rPr>
                        <a:t>3</a:t>
                      </a:r>
                      <a:endParaRPr sz="650">
                        <a:latin typeface="Arial Narrow"/>
                        <a:cs typeface="Arial Narrow"/>
                      </a:endParaRPr>
                    </a:p>
                  </a:txBody>
                  <a:tcPr marL="0" marR="0" marT="95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50" u="sng" spc="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Rs</a:t>
                      </a:r>
                      <a:r>
                        <a:rPr sz="1050" u="sng" spc="3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u="sng" spc="3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5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485">
                <a:tc gridSpan="2">
                  <a:txBody>
                    <a:bodyPr/>
                    <a:lstStyle/>
                    <a:p>
                      <a:pPr marL="110299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50" spc="85" dirty="0">
                          <a:latin typeface="Arial Narrow"/>
                          <a:cs typeface="Arial Narrow"/>
                        </a:rPr>
                        <a:t>Minimum</a:t>
                      </a:r>
                      <a:r>
                        <a:rPr sz="1050" spc="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spc="75" dirty="0">
                          <a:latin typeface="Arial Narrow"/>
                          <a:cs typeface="Arial Narrow"/>
                        </a:rPr>
                        <a:t>assignment</a:t>
                      </a:r>
                      <a:r>
                        <a:rPr sz="1050" spc="45" dirty="0">
                          <a:latin typeface="Arial Narrow"/>
                          <a:cs typeface="Arial Narrow"/>
                        </a:rPr>
                        <a:t> cost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050" u="sng" spc="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Rs</a:t>
                      </a:r>
                      <a:r>
                        <a:rPr sz="1050" u="sng" spc="3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50" u="sng" spc="6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12</a:t>
                      </a:r>
                      <a:endParaRPr sz="10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3874804" y="3764887"/>
            <a:ext cx="126364" cy="104139"/>
          </a:xfrm>
          <a:custGeom>
            <a:avLst/>
            <a:gdLst/>
            <a:ahLst/>
            <a:cxnLst/>
            <a:rect l="l" t="t" r="r" b="b"/>
            <a:pathLst>
              <a:path w="126364" h="104139">
                <a:moveTo>
                  <a:pt x="125865" y="0"/>
                </a:moveTo>
                <a:lnTo>
                  <a:pt x="0" y="104068"/>
                </a:lnTo>
              </a:path>
              <a:path w="126364" h="104139">
                <a:moveTo>
                  <a:pt x="0" y="0"/>
                </a:moveTo>
                <a:lnTo>
                  <a:pt x="125865" y="104068"/>
                </a:lnTo>
              </a:path>
            </a:pathLst>
          </a:custGeom>
          <a:ln w="90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74804" y="3978899"/>
            <a:ext cx="126364" cy="104139"/>
          </a:xfrm>
          <a:custGeom>
            <a:avLst/>
            <a:gdLst/>
            <a:ahLst/>
            <a:cxnLst/>
            <a:rect l="l" t="t" r="r" b="b"/>
            <a:pathLst>
              <a:path w="126364" h="104139">
                <a:moveTo>
                  <a:pt x="125865" y="0"/>
                </a:moveTo>
                <a:lnTo>
                  <a:pt x="0" y="104035"/>
                </a:lnTo>
              </a:path>
              <a:path w="126364" h="104139">
                <a:moveTo>
                  <a:pt x="0" y="0"/>
                </a:moveTo>
                <a:lnTo>
                  <a:pt x="125865" y="104035"/>
                </a:lnTo>
              </a:path>
            </a:pathLst>
          </a:custGeom>
          <a:ln w="90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945" y="310989"/>
            <a:ext cx="8027034" cy="129921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30"/>
              </a:spcBef>
              <a:tabLst>
                <a:tab pos="1818639" algn="l"/>
              </a:tabLst>
            </a:pPr>
            <a:r>
              <a:rPr sz="1850" spc="-40" dirty="0">
                <a:latin typeface="Arial Narrow"/>
                <a:cs typeface="Arial Narrow"/>
              </a:rPr>
              <a:t>Example </a:t>
            </a:r>
            <a:r>
              <a:rPr sz="1850" dirty="0">
                <a:latin typeface="Arial Narrow"/>
                <a:cs typeface="Arial Narrow"/>
              </a:rPr>
              <a:t>2</a:t>
            </a:r>
            <a:r>
              <a:rPr sz="1850" spc="235" dirty="0">
                <a:latin typeface="Arial Narrow"/>
                <a:cs typeface="Arial Narrow"/>
              </a:rPr>
              <a:t> </a:t>
            </a:r>
            <a:r>
              <a:rPr sz="1850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	</a:t>
            </a:r>
            <a:endParaRPr sz="1850">
              <a:latin typeface="Arial Narrow"/>
              <a:cs typeface="Arial Narrow"/>
            </a:endParaRPr>
          </a:p>
          <a:p>
            <a:pPr marL="12700" marR="5080" algn="just">
              <a:lnSpc>
                <a:spcPct val="112599"/>
              </a:lnSpc>
              <a:spcBef>
                <a:spcPts val="285"/>
              </a:spcBef>
              <a:tabLst>
                <a:tab pos="7123430" algn="l"/>
              </a:tabLst>
            </a:pPr>
            <a:r>
              <a:rPr sz="1700" b="0" spc="-95" dirty="0">
                <a:latin typeface="Book Antiqua"/>
                <a:cs typeface="Book Antiqua"/>
              </a:rPr>
              <a:t>Four</a:t>
            </a:r>
            <a:r>
              <a:rPr sz="1700" b="0" spc="-15" dirty="0">
                <a:latin typeface="Book Antiqua"/>
                <a:cs typeface="Book Antiqua"/>
              </a:rPr>
              <a:t> </a:t>
            </a:r>
            <a:r>
              <a:rPr sz="1700" b="0" spc="-105" dirty="0">
                <a:latin typeface="Book Antiqua"/>
                <a:cs typeface="Book Antiqua"/>
              </a:rPr>
              <a:t>children</a:t>
            </a:r>
            <a:r>
              <a:rPr sz="1700" b="0" dirty="0">
                <a:latin typeface="Book Antiqua"/>
                <a:cs typeface="Book Antiqua"/>
              </a:rPr>
              <a:t> in</a:t>
            </a:r>
            <a:r>
              <a:rPr sz="1700" b="0" spc="-5" dirty="0">
                <a:latin typeface="Book Antiqua"/>
                <a:cs typeface="Book Antiqua"/>
              </a:rPr>
              <a:t> </a:t>
            </a:r>
            <a:r>
              <a:rPr sz="1700" b="0" dirty="0">
                <a:latin typeface="Book Antiqua"/>
                <a:cs typeface="Book Antiqua"/>
              </a:rPr>
              <a:t>a</a:t>
            </a:r>
            <a:r>
              <a:rPr sz="1700" b="0" spc="15" dirty="0">
                <a:latin typeface="Book Antiqua"/>
                <a:cs typeface="Book Antiqua"/>
              </a:rPr>
              <a:t> </a:t>
            </a:r>
            <a:r>
              <a:rPr sz="1700" b="0" spc="-120" dirty="0">
                <a:latin typeface="Book Antiqua"/>
                <a:cs typeface="Book Antiqua"/>
              </a:rPr>
              <a:t>household</a:t>
            </a:r>
            <a:r>
              <a:rPr sz="1700" b="0" spc="15" dirty="0">
                <a:latin typeface="Book Antiqua"/>
                <a:cs typeface="Book Antiqua"/>
              </a:rPr>
              <a:t> </a:t>
            </a:r>
            <a:r>
              <a:rPr sz="1700" b="0" spc="-95" dirty="0">
                <a:latin typeface="Book Antiqua"/>
                <a:cs typeface="Book Antiqua"/>
              </a:rPr>
              <a:t>were</a:t>
            </a:r>
            <a:r>
              <a:rPr sz="1700" b="0" spc="10" dirty="0">
                <a:latin typeface="Book Antiqua"/>
                <a:cs typeface="Book Antiqua"/>
              </a:rPr>
              <a:t> </a:t>
            </a:r>
            <a:r>
              <a:rPr sz="1700" b="0" spc="-110" dirty="0">
                <a:latin typeface="Book Antiqua"/>
                <a:cs typeface="Book Antiqua"/>
              </a:rPr>
              <a:t>assigned</a:t>
            </a:r>
            <a:r>
              <a:rPr sz="1700" b="0" spc="10" dirty="0">
                <a:latin typeface="Book Antiqua"/>
                <a:cs typeface="Book Antiqua"/>
              </a:rPr>
              <a:t> </a:t>
            </a:r>
            <a:r>
              <a:rPr sz="1700" b="0" spc="-85" dirty="0">
                <a:latin typeface="Book Antiqua"/>
                <a:cs typeface="Book Antiqua"/>
              </a:rPr>
              <a:t>three</a:t>
            </a:r>
            <a:r>
              <a:rPr sz="1700" b="0" spc="10" dirty="0">
                <a:latin typeface="Book Antiqua"/>
                <a:cs typeface="Book Antiqua"/>
              </a:rPr>
              <a:t> </a:t>
            </a:r>
            <a:r>
              <a:rPr sz="1700" b="0" spc="-95" dirty="0">
                <a:latin typeface="Book Antiqua"/>
                <a:cs typeface="Book Antiqua"/>
              </a:rPr>
              <a:t>different</a:t>
            </a:r>
            <a:r>
              <a:rPr sz="1700" b="0" dirty="0">
                <a:latin typeface="Book Antiqua"/>
                <a:cs typeface="Book Antiqua"/>
              </a:rPr>
              <a:t> </a:t>
            </a:r>
            <a:r>
              <a:rPr sz="1700" b="0" spc="-120" dirty="0">
                <a:latin typeface="Book Antiqua"/>
                <a:cs typeface="Book Antiqua"/>
              </a:rPr>
              <a:t>household</a:t>
            </a:r>
            <a:r>
              <a:rPr sz="1700" b="0" spc="15" dirty="0">
                <a:latin typeface="Book Antiqua"/>
                <a:cs typeface="Book Antiqua"/>
              </a:rPr>
              <a:t> </a:t>
            </a:r>
            <a:r>
              <a:rPr sz="1700" b="0" spc="-95" dirty="0">
                <a:latin typeface="Book Antiqua"/>
                <a:cs typeface="Book Antiqua"/>
              </a:rPr>
              <a:t>chores</a:t>
            </a:r>
            <a:r>
              <a:rPr sz="1700" b="0" dirty="0">
                <a:latin typeface="Book Antiqua"/>
                <a:cs typeface="Book Antiqua"/>
              </a:rPr>
              <a:t> to</a:t>
            </a:r>
            <a:r>
              <a:rPr sz="1700" b="0" spc="5" dirty="0">
                <a:latin typeface="Book Antiqua"/>
                <a:cs typeface="Book Antiqua"/>
              </a:rPr>
              <a:t> </a:t>
            </a:r>
            <a:r>
              <a:rPr sz="1700" b="0" spc="-10" dirty="0">
                <a:latin typeface="Book Antiqua"/>
                <a:cs typeface="Book Antiqua"/>
              </a:rPr>
              <a:t>be</a:t>
            </a:r>
            <a:r>
              <a:rPr sz="1700" b="0" spc="10" dirty="0">
                <a:latin typeface="Book Antiqua"/>
                <a:cs typeface="Book Antiqua"/>
              </a:rPr>
              <a:t> </a:t>
            </a:r>
            <a:r>
              <a:rPr sz="1700" b="0" spc="-90" dirty="0">
                <a:latin typeface="Book Antiqua"/>
                <a:cs typeface="Book Antiqua"/>
              </a:rPr>
              <a:t>done.</a:t>
            </a:r>
            <a:r>
              <a:rPr sz="1700" b="0" spc="5" dirty="0">
                <a:latin typeface="Book Antiqua"/>
                <a:cs typeface="Book Antiqua"/>
              </a:rPr>
              <a:t> </a:t>
            </a:r>
            <a:r>
              <a:rPr sz="1700" b="0" spc="-25" dirty="0">
                <a:latin typeface="Book Antiqua"/>
                <a:cs typeface="Book Antiqua"/>
              </a:rPr>
              <a:t>The </a:t>
            </a:r>
            <a:r>
              <a:rPr sz="1700" b="0" spc="-120" dirty="0">
                <a:latin typeface="Book Antiqua"/>
                <a:cs typeface="Book Antiqua"/>
              </a:rPr>
              <a:t>children</a:t>
            </a:r>
            <a:r>
              <a:rPr sz="1700" b="0" spc="10" dirty="0">
                <a:latin typeface="Book Antiqua"/>
                <a:cs typeface="Book Antiqua"/>
              </a:rPr>
              <a:t> </a:t>
            </a:r>
            <a:r>
              <a:rPr sz="1700" b="0" spc="-114" dirty="0">
                <a:latin typeface="Book Antiqua"/>
                <a:cs typeface="Book Antiqua"/>
              </a:rPr>
              <a:t>are</a:t>
            </a:r>
            <a:r>
              <a:rPr sz="1700" b="0" spc="10" dirty="0">
                <a:latin typeface="Book Antiqua"/>
                <a:cs typeface="Book Antiqua"/>
              </a:rPr>
              <a:t> </a:t>
            </a:r>
            <a:r>
              <a:rPr sz="1700" b="0" spc="-130" dirty="0">
                <a:latin typeface="Book Antiqua"/>
                <a:cs typeface="Book Antiqua"/>
              </a:rPr>
              <a:t>motivated</a:t>
            </a:r>
            <a:r>
              <a:rPr sz="1700" b="0" spc="25" dirty="0">
                <a:latin typeface="Book Antiqua"/>
                <a:cs typeface="Book Antiqua"/>
              </a:rPr>
              <a:t> </a:t>
            </a:r>
            <a:r>
              <a:rPr sz="1700" b="0" spc="-90" dirty="0">
                <a:latin typeface="Book Antiqua"/>
                <a:cs typeface="Book Antiqua"/>
              </a:rPr>
              <a:t>to</a:t>
            </a:r>
            <a:r>
              <a:rPr sz="1700" b="0" spc="25" dirty="0">
                <a:latin typeface="Book Antiqua"/>
                <a:cs typeface="Book Antiqua"/>
              </a:rPr>
              <a:t> </a:t>
            </a:r>
            <a:r>
              <a:rPr sz="1700" b="0" spc="-114" dirty="0">
                <a:latin typeface="Book Antiqua"/>
                <a:cs typeface="Book Antiqua"/>
              </a:rPr>
              <a:t>get</a:t>
            </a:r>
            <a:r>
              <a:rPr sz="1700" b="0" spc="20" dirty="0">
                <a:latin typeface="Book Antiqua"/>
                <a:cs typeface="Book Antiqua"/>
              </a:rPr>
              <a:t> </a:t>
            </a:r>
            <a:r>
              <a:rPr sz="1700" b="0" spc="-125" dirty="0">
                <a:latin typeface="Book Antiqua"/>
                <a:cs typeface="Book Antiqua"/>
              </a:rPr>
              <a:t>pocket</a:t>
            </a:r>
            <a:r>
              <a:rPr sz="1700" b="0" spc="20" dirty="0">
                <a:latin typeface="Book Antiqua"/>
                <a:cs typeface="Book Antiqua"/>
              </a:rPr>
              <a:t> </a:t>
            </a:r>
            <a:r>
              <a:rPr sz="1700" b="0" spc="-165" dirty="0">
                <a:latin typeface="Book Antiqua"/>
                <a:cs typeface="Book Antiqua"/>
              </a:rPr>
              <a:t>money</a:t>
            </a:r>
            <a:r>
              <a:rPr sz="1700" b="0" spc="60" dirty="0">
                <a:latin typeface="Book Antiqua"/>
                <a:cs typeface="Book Antiqua"/>
              </a:rPr>
              <a:t> </a:t>
            </a:r>
            <a:r>
              <a:rPr sz="1700" b="0" spc="-100" dirty="0">
                <a:latin typeface="Book Antiqua"/>
                <a:cs typeface="Book Antiqua"/>
              </a:rPr>
              <a:t>for</a:t>
            </a:r>
            <a:r>
              <a:rPr sz="1700" b="0" spc="15" dirty="0">
                <a:latin typeface="Book Antiqua"/>
                <a:cs typeface="Book Antiqua"/>
              </a:rPr>
              <a:t> </a:t>
            </a:r>
            <a:r>
              <a:rPr sz="1700" b="0" spc="-114" dirty="0">
                <a:latin typeface="Book Antiqua"/>
                <a:cs typeface="Book Antiqua"/>
              </a:rPr>
              <a:t>the</a:t>
            </a:r>
            <a:r>
              <a:rPr sz="1700" b="0" spc="20" dirty="0">
                <a:latin typeface="Book Antiqua"/>
                <a:cs typeface="Book Antiqua"/>
              </a:rPr>
              <a:t> </a:t>
            </a:r>
            <a:r>
              <a:rPr sz="1700" b="0" spc="-100" dirty="0">
                <a:latin typeface="Book Antiqua"/>
                <a:cs typeface="Book Antiqua"/>
              </a:rPr>
              <a:t>job.</a:t>
            </a:r>
            <a:r>
              <a:rPr sz="1700" b="0" spc="5" dirty="0">
                <a:latin typeface="Book Antiqua"/>
                <a:cs typeface="Book Antiqua"/>
              </a:rPr>
              <a:t> </a:t>
            </a:r>
            <a:r>
              <a:rPr sz="1700" b="0" spc="-135" dirty="0">
                <a:latin typeface="Book Antiqua"/>
                <a:cs typeface="Book Antiqua"/>
              </a:rPr>
              <a:t>Assign</a:t>
            </a:r>
            <a:r>
              <a:rPr sz="1700" b="0" spc="30" dirty="0">
                <a:latin typeface="Book Antiqua"/>
                <a:cs typeface="Book Antiqua"/>
              </a:rPr>
              <a:t> </a:t>
            </a:r>
            <a:r>
              <a:rPr sz="1700" b="0" spc="-120" dirty="0">
                <a:latin typeface="Book Antiqua"/>
                <a:cs typeface="Book Antiqua"/>
              </a:rPr>
              <a:t>the</a:t>
            </a:r>
            <a:r>
              <a:rPr sz="1700" b="0" spc="20" dirty="0">
                <a:latin typeface="Book Antiqua"/>
                <a:cs typeface="Book Antiqua"/>
              </a:rPr>
              <a:t> </a:t>
            </a:r>
            <a:r>
              <a:rPr sz="1700" b="0" spc="-110" dirty="0">
                <a:latin typeface="Book Antiqua"/>
                <a:cs typeface="Book Antiqua"/>
              </a:rPr>
              <a:t>jobs</a:t>
            </a:r>
            <a:r>
              <a:rPr sz="1700" b="0" spc="5" dirty="0">
                <a:latin typeface="Book Antiqua"/>
                <a:cs typeface="Book Antiqua"/>
              </a:rPr>
              <a:t> </a:t>
            </a:r>
            <a:r>
              <a:rPr sz="1700" b="0" spc="-90" dirty="0">
                <a:latin typeface="Book Antiqua"/>
                <a:cs typeface="Book Antiqua"/>
              </a:rPr>
              <a:t>to</a:t>
            </a:r>
            <a:r>
              <a:rPr sz="1700" b="0" spc="25" dirty="0">
                <a:latin typeface="Book Antiqua"/>
                <a:cs typeface="Book Antiqua"/>
              </a:rPr>
              <a:t> </a:t>
            </a:r>
            <a:r>
              <a:rPr sz="1700" b="0" spc="-120" dirty="0">
                <a:latin typeface="Book Antiqua"/>
                <a:cs typeface="Book Antiqua"/>
              </a:rPr>
              <a:t>the</a:t>
            </a:r>
            <a:r>
              <a:rPr sz="1700" b="0" spc="20" dirty="0">
                <a:latin typeface="Book Antiqua"/>
                <a:cs typeface="Book Antiqua"/>
              </a:rPr>
              <a:t> </a:t>
            </a:r>
            <a:r>
              <a:rPr sz="1700" b="0" spc="-120" dirty="0">
                <a:latin typeface="Book Antiqua"/>
                <a:cs typeface="Book Antiqua"/>
              </a:rPr>
              <a:t>children</a:t>
            </a:r>
            <a:r>
              <a:rPr sz="1700" b="0" spc="10" dirty="0">
                <a:latin typeface="Book Antiqua"/>
                <a:cs typeface="Book Antiqua"/>
              </a:rPr>
              <a:t> </a:t>
            </a:r>
            <a:r>
              <a:rPr sz="1700" b="0" spc="-85" dirty="0">
                <a:latin typeface="Book Antiqua"/>
                <a:cs typeface="Book Antiqua"/>
              </a:rPr>
              <a:t>in</a:t>
            </a:r>
            <a:r>
              <a:rPr sz="1700" b="0" spc="35" dirty="0">
                <a:latin typeface="Book Antiqua"/>
                <a:cs typeface="Book Antiqua"/>
              </a:rPr>
              <a:t> </a:t>
            </a:r>
            <a:r>
              <a:rPr sz="1700" b="0" spc="-130" dirty="0">
                <a:latin typeface="Book Antiqua"/>
                <a:cs typeface="Book Antiqua"/>
              </a:rPr>
              <a:t>such</a:t>
            </a:r>
            <a:r>
              <a:rPr sz="1700" b="0" spc="30" dirty="0">
                <a:latin typeface="Book Antiqua"/>
                <a:cs typeface="Book Antiqua"/>
              </a:rPr>
              <a:t> </a:t>
            </a:r>
            <a:r>
              <a:rPr sz="1700" b="0" spc="-50" dirty="0">
                <a:latin typeface="Book Antiqua"/>
                <a:cs typeface="Book Antiqua"/>
              </a:rPr>
              <a:t>a </a:t>
            </a:r>
            <a:r>
              <a:rPr sz="1700" b="0" spc="-170" dirty="0">
                <a:latin typeface="Book Antiqua"/>
                <a:cs typeface="Book Antiqua"/>
              </a:rPr>
              <a:t>way</a:t>
            </a:r>
            <a:r>
              <a:rPr sz="1700" b="0" spc="-5" dirty="0">
                <a:latin typeface="Book Antiqua"/>
                <a:cs typeface="Book Antiqua"/>
              </a:rPr>
              <a:t> </a:t>
            </a:r>
            <a:r>
              <a:rPr sz="1700" b="0" spc="-114" dirty="0">
                <a:latin typeface="Book Antiqua"/>
                <a:cs typeface="Book Antiqua"/>
              </a:rPr>
              <a:t>that</a:t>
            </a:r>
            <a:r>
              <a:rPr sz="1700" b="0" spc="-10" dirty="0">
                <a:latin typeface="Book Antiqua"/>
                <a:cs typeface="Book Antiqua"/>
              </a:rPr>
              <a:t> </a:t>
            </a:r>
            <a:r>
              <a:rPr sz="1700" b="0" spc="-114" dirty="0">
                <a:latin typeface="Book Antiqua"/>
                <a:cs typeface="Book Antiqua"/>
              </a:rPr>
              <a:t>their</a:t>
            </a:r>
            <a:r>
              <a:rPr sz="1700" b="0" spc="-25" dirty="0">
                <a:latin typeface="Book Antiqua"/>
                <a:cs typeface="Book Antiqua"/>
              </a:rPr>
              <a:t> </a:t>
            </a:r>
            <a:r>
              <a:rPr sz="1700" b="0" spc="-125" dirty="0">
                <a:latin typeface="Book Antiqua"/>
                <a:cs typeface="Book Antiqua"/>
              </a:rPr>
              <a:t>pocket</a:t>
            </a:r>
            <a:r>
              <a:rPr sz="1700" b="0" spc="-30" dirty="0">
                <a:latin typeface="Book Antiqua"/>
                <a:cs typeface="Book Antiqua"/>
              </a:rPr>
              <a:t> </a:t>
            </a:r>
            <a:r>
              <a:rPr sz="1700" b="0" spc="-160" dirty="0">
                <a:latin typeface="Book Antiqua"/>
                <a:cs typeface="Book Antiqua"/>
              </a:rPr>
              <a:t>money</a:t>
            </a:r>
            <a:r>
              <a:rPr sz="1700" b="0" spc="-40" dirty="0">
                <a:latin typeface="Book Antiqua"/>
                <a:cs typeface="Book Antiqua"/>
              </a:rPr>
              <a:t> </a:t>
            </a:r>
            <a:r>
              <a:rPr sz="1700" b="0" spc="-145" dirty="0">
                <a:latin typeface="Book Antiqua"/>
                <a:cs typeface="Book Antiqua"/>
              </a:rPr>
              <a:t>income</a:t>
            </a:r>
            <a:r>
              <a:rPr sz="1700" b="0" spc="-15" dirty="0">
                <a:latin typeface="Book Antiqua"/>
                <a:cs typeface="Book Antiqua"/>
              </a:rPr>
              <a:t> </a:t>
            </a:r>
            <a:r>
              <a:rPr sz="1700" b="0" spc="-100" dirty="0">
                <a:latin typeface="Book Antiqua"/>
                <a:cs typeface="Book Antiqua"/>
              </a:rPr>
              <a:t>is</a:t>
            </a:r>
            <a:r>
              <a:rPr sz="1700" b="0" spc="-30" dirty="0">
                <a:latin typeface="Book Antiqua"/>
                <a:cs typeface="Book Antiqua"/>
              </a:rPr>
              <a:t> </a:t>
            </a:r>
            <a:r>
              <a:rPr sz="1700" b="0" spc="-10" dirty="0">
                <a:latin typeface="Book Antiqua"/>
                <a:cs typeface="Book Antiqua"/>
              </a:rPr>
              <a:t>maximum.</a:t>
            </a:r>
            <a:r>
              <a:rPr sz="1700" b="0" dirty="0">
                <a:latin typeface="Book Antiqua"/>
                <a:cs typeface="Book Antiqua"/>
              </a:rPr>
              <a:t>	</a:t>
            </a:r>
            <a:r>
              <a:rPr sz="1700" b="0" spc="-120" dirty="0">
                <a:latin typeface="Book Antiqua"/>
                <a:cs typeface="Book Antiqua"/>
              </a:rPr>
              <a:t>[T.U.</a:t>
            </a:r>
            <a:r>
              <a:rPr sz="1700" b="0" spc="-10" dirty="0">
                <a:latin typeface="Book Antiqua"/>
                <a:cs typeface="Book Antiqua"/>
              </a:rPr>
              <a:t> </a:t>
            </a:r>
            <a:r>
              <a:rPr sz="1700" b="0" spc="-125" dirty="0">
                <a:latin typeface="Book Antiqua"/>
                <a:cs typeface="Book Antiqua"/>
              </a:rPr>
              <a:t>2062]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815134" y="1683530"/>
          <a:ext cx="5336540" cy="1256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9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2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350" b="1" spc="-10" dirty="0">
                          <a:latin typeface="Arial Narrow"/>
                          <a:cs typeface="Arial Narrow"/>
                        </a:rPr>
                        <a:t>Children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350" b="1" spc="-75" dirty="0">
                          <a:latin typeface="Arial Narrow"/>
                          <a:cs typeface="Arial Narrow"/>
                        </a:rPr>
                        <a:t>Clean</a:t>
                      </a:r>
                      <a:r>
                        <a:rPr sz="1350" b="1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350" b="1" spc="-75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350" b="1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350" b="1" spc="-20" dirty="0">
                          <a:latin typeface="Arial Narrow"/>
                          <a:cs typeface="Arial Narrow"/>
                        </a:rPr>
                        <a:t>house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350" b="1" spc="-95" dirty="0">
                          <a:latin typeface="Arial Narrow"/>
                          <a:cs typeface="Arial Narrow"/>
                        </a:rPr>
                        <a:t>Wash</a:t>
                      </a:r>
                      <a:r>
                        <a:rPr sz="135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350" b="1" spc="-10" dirty="0">
                          <a:latin typeface="Arial Narrow"/>
                          <a:cs typeface="Arial Narrow"/>
                        </a:rPr>
                        <a:t>clothes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350" b="1" spc="-85" dirty="0">
                          <a:latin typeface="Arial Narrow"/>
                          <a:cs typeface="Arial Narrow"/>
                        </a:rPr>
                        <a:t>Cook</a:t>
                      </a:r>
                      <a:r>
                        <a:rPr sz="1350" b="1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350" b="1" spc="-10" dirty="0">
                          <a:latin typeface="Arial Narrow"/>
                          <a:cs typeface="Arial Narrow"/>
                        </a:rPr>
                        <a:t>dinner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25" dirty="0">
                          <a:latin typeface="Arial Narrow"/>
                          <a:cs typeface="Arial Narrow"/>
                        </a:rPr>
                        <a:t>Ram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10" dirty="0">
                          <a:latin typeface="Arial Narrow"/>
                          <a:cs typeface="Arial Narrow"/>
                        </a:rPr>
                        <a:t>Laxman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92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350" spc="-10" dirty="0">
                          <a:latin typeface="Arial Narrow"/>
                          <a:cs typeface="Arial Narrow"/>
                        </a:rPr>
                        <a:t>Bharat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10" dirty="0">
                          <a:latin typeface="Arial Narrow"/>
                          <a:cs typeface="Arial Narrow"/>
                        </a:rPr>
                        <a:t>Shatrughan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78945" y="2907188"/>
            <a:ext cx="8017509" cy="97155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1700" b="1" spc="-10" dirty="0">
                <a:latin typeface="Book Antiqua"/>
                <a:cs typeface="Book Antiqua"/>
              </a:rPr>
              <a:t>Solution</a:t>
            </a:r>
            <a:endParaRPr sz="1700">
              <a:latin typeface="Book Antiqua"/>
              <a:cs typeface="Book Antiqua"/>
            </a:endParaRPr>
          </a:p>
          <a:p>
            <a:pPr marL="12700" marR="5080">
              <a:lnSpc>
                <a:spcPct val="109000"/>
              </a:lnSpc>
              <a:spcBef>
                <a:spcPts val="390"/>
              </a:spcBef>
            </a:pPr>
            <a:r>
              <a:rPr sz="1700" spc="-75" dirty="0">
                <a:latin typeface="Book Antiqua"/>
                <a:cs typeface="Book Antiqua"/>
              </a:rPr>
              <a:t>Step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dirty="0">
                <a:latin typeface="Book Antiqua"/>
                <a:cs typeface="Book Antiqua"/>
              </a:rPr>
              <a:t>1: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spc="-65" dirty="0">
                <a:latin typeface="Book Antiqua"/>
                <a:cs typeface="Book Antiqua"/>
              </a:rPr>
              <a:t>First</a:t>
            </a:r>
            <a:r>
              <a:rPr sz="1700" spc="55" dirty="0">
                <a:latin typeface="Book Antiqua"/>
                <a:cs typeface="Book Antiqua"/>
              </a:rPr>
              <a:t> </a:t>
            </a:r>
            <a:r>
              <a:rPr sz="1700" dirty="0">
                <a:latin typeface="Book Antiqua"/>
                <a:cs typeface="Book Antiqua"/>
              </a:rPr>
              <a:t>of</a:t>
            </a:r>
            <a:r>
              <a:rPr sz="1700" spc="55" dirty="0">
                <a:latin typeface="Book Antiqua"/>
                <a:cs typeface="Book Antiqua"/>
              </a:rPr>
              <a:t> </a:t>
            </a:r>
            <a:r>
              <a:rPr sz="1700" spc="-35" dirty="0">
                <a:latin typeface="Book Antiqua"/>
                <a:cs typeface="Book Antiqua"/>
              </a:rPr>
              <a:t>all,</a:t>
            </a:r>
            <a:r>
              <a:rPr sz="1700" spc="55" dirty="0">
                <a:latin typeface="Book Antiqua"/>
                <a:cs typeface="Book Antiqua"/>
              </a:rPr>
              <a:t> </a:t>
            </a:r>
            <a:r>
              <a:rPr sz="1700" spc="-60" dirty="0">
                <a:latin typeface="Book Antiqua"/>
                <a:cs typeface="Book Antiqua"/>
              </a:rPr>
              <a:t>we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spc="-100" dirty="0">
                <a:latin typeface="Book Antiqua"/>
                <a:cs typeface="Book Antiqua"/>
              </a:rPr>
              <a:t>should</a:t>
            </a:r>
            <a:r>
              <a:rPr sz="1700" spc="55" dirty="0">
                <a:latin typeface="Book Antiqua"/>
                <a:cs typeface="Book Antiqua"/>
              </a:rPr>
              <a:t> </a:t>
            </a:r>
            <a:r>
              <a:rPr sz="1700" spc="-100" dirty="0">
                <a:latin typeface="Book Antiqua"/>
                <a:cs typeface="Book Antiqua"/>
              </a:rPr>
              <a:t>make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spc="-90" dirty="0">
                <a:latin typeface="Book Antiqua"/>
                <a:cs typeface="Book Antiqua"/>
              </a:rPr>
              <a:t>square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spc="-90" dirty="0">
                <a:latin typeface="Book Antiqua"/>
                <a:cs typeface="Book Antiqua"/>
              </a:rPr>
              <a:t>matrix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dirty="0">
                <a:latin typeface="Book Antiqua"/>
                <a:cs typeface="Book Antiqua"/>
              </a:rPr>
              <a:t>to</a:t>
            </a:r>
            <a:r>
              <a:rPr sz="1700" spc="55" dirty="0">
                <a:latin typeface="Book Antiqua"/>
                <a:cs typeface="Book Antiqua"/>
              </a:rPr>
              <a:t> </a:t>
            </a:r>
            <a:r>
              <a:rPr sz="1700" spc="-90" dirty="0">
                <a:latin typeface="Book Antiqua"/>
                <a:cs typeface="Book Antiqua"/>
              </a:rPr>
              <a:t>given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spc="-75" dirty="0">
                <a:latin typeface="Book Antiqua"/>
                <a:cs typeface="Book Antiqua"/>
              </a:rPr>
              <a:t>non</a:t>
            </a:r>
            <a:r>
              <a:rPr sz="1700" spc="55" dirty="0">
                <a:latin typeface="Book Antiqua"/>
                <a:cs typeface="Book Antiqua"/>
              </a:rPr>
              <a:t> </a:t>
            </a:r>
            <a:r>
              <a:rPr sz="1700" spc="-95" dirty="0">
                <a:latin typeface="Book Antiqua"/>
                <a:cs typeface="Book Antiqua"/>
              </a:rPr>
              <a:t>square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spc="-90" dirty="0">
                <a:latin typeface="Book Antiqua"/>
                <a:cs typeface="Book Antiqua"/>
              </a:rPr>
              <a:t>matrix</a:t>
            </a:r>
            <a:r>
              <a:rPr sz="1700" spc="45" dirty="0">
                <a:latin typeface="Book Antiqua"/>
                <a:cs typeface="Book Antiqua"/>
              </a:rPr>
              <a:t> </a:t>
            </a:r>
            <a:r>
              <a:rPr sz="1700" spc="-30" dirty="0">
                <a:latin typeface="Book Antiqua"/>
                <a:cs typeface="Book Antiqua"/>
              </a:rPr>
              <a:t>for</a:t>
            </a:r>
            <a:r>
              <a:rPr sz="1700" spc="60" dirty="0">
                <a:latin typeface="Book Antiqua"/>
                <a:cs typeface="Book Antiqua"/>
              </a:rPr>
              <a:t> </a:t>
            </a:r>
            <a:r>
              <a:rPr sz="1700" spc="-65" dirty="0">
                <a:latin typeface="Book Antiqua"/>
                <a:cs typeface="Book Antiqua"/>
              </a:rPr>
              <a:t>solution. </a:t>
            </a:r>
            <a:r>
              <a:rPr sz="1700" spc="-114" dirty="0">
                <a:latin typeface="Book Antiqua"/>
                <a:cs typeface="Book Antiqua"/>
              </a:rPr>
              <a:t>Therefore,</a:t>
            </a:r>
            <a:r>
              <a:rPr sz="1700" spc="-25" dirty="0">
                <a:latin typeface="Book Antiqua"/>
                <a:cs typeface="Book Antiqua"/>
              </a:rPr>
              <a:t> </a:t>
            </a:r>
            <a:r>
              <a:rPr sz="1700" spc="-180" dirty="0">
                <a:latin typeface="Book Antiqua"/>
                <a:cs typeface="Book Antiqua"/>
              </a:rPr>
              <a:t>we</a:t>
            </a:r>
            <a:r>
              <a:rPr sz="1700" spc="-45" dirty="0">
                <a:latin typeface="Book Antiqua"/>
                <a:cs typeface="Book Antiqua"/>
              </a:rPr>
              <a:t> </a:t>
            </a:r>
            <a:r>
              <a:rPr sz="1700" spc="-120" dirty="0">
                <a:latin typeface="Book Antiqua"/>
                <a:cs typeface="Book Antiqua"/>
              </a:rPr>
              <a:t>introduce</a:t>
            </a:r>
            <a:r>
              <a:rPr sz="1700" spc="-10" dirty="0">
                <a:latin typeface="Book Antiqua"/>
                <a:cs typeface="Book Antiqua"/>
              </a:rPr>
              <a:t> </a:t>
            </a:r>
            <a:r>
              <a:rPr sz="1700" spc="-185" dirty="0">
                <a:latin typeface="Book Antiqua"/>
                <a:cs typeface="Book Antiqua"/>
              </a:rPr>
              <a:t>dummy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50" dirty="0">
                <a:latin typeface="Book Antiqua"/>
                <a:cs typeface="Book Antiqua"/>
              </a:rPr>
              <a:t>column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20" dirty="0">
                <a:latin typeface="Book Antiqua"/>
                <a:cs typeface="Book Antiqua"/>
              </a:rPr>
              <a:t>to</a:t>
            </a:r>
            <a:r>
              <a:rPr sz="1700" spc="-20" dirty="0">
                <a:latin typeface="Book Antiqua"/>
                <a:cs typeface="Book Antiqua"/>
              </a:rPr>
              <a:t> </a:t>
            </a:r>
            <a:r>
              <a:rPr sz="1700" spc="-130" dirty="0">
                <a:latin typeface="Book Antiqua"/>
                <a:cs typeface="Book Antiqua"/>
              </a:rPr>
              <a:t>convert</a:t>
            </a:r>
            <a:r>
              <a:rPr sz="1700" spc="-20" dirty="0">
                <a:latin typeface="Book Antiqua"/>
                <a:cs typeface="Book Antiqua"/>
              </a:rPr>
              <a:t> </a:t>
            </a:r>
            <a:r>
              <a:rPr sz="1700" spc="-140" dirty="0">
                <a:latin typeface="Book Antiqua"/>
                <a:cs typeface="Book Antiqua"/>
              </a:rPr>
              <a:t>4</a:t>
            </a:r>
            <a:r>
              <a:rPr sz="1700" spc="45" dirty="0">
                <a:latin typeface="Book Antiqua"/>
                <a:cs typeface="Book Antiqua"/>
              </a:rPr>
              <a:t> </a:t>
            </a:r>
            <a:r>
              <a:rPr sz="1700" spc="-170" dirty="0">
                <a:latin typeface="Book Antiqua"/>
                <a:cs typeface="Book Antiqua"/>
              </a:rPr>
              <a:t>×</a:t>
            </a:r>
            <a:r>
              <a:rPr sz="1700" spc="-15" dirty="0">
                <a:latin typeface="Book Antiqua"/>
                <a:cs typeface="Book Antiqua"/>
              </a:rPr>
              <a:t> </a:t>
            </a:r>
            <a:r>
              <a:rPr sz="1700" spc="-145" dirty="0">
                <a:latin typeface="Book Antiqua"/>
                <a:cs typeface="Book Antiqua"/>
              </a:rPr>
              <a:t>4</a:t>
            </a:r>
            <a:r>
              <a:rPr sz="1700" spc="-45" dirty="0">
                <a:latin typeface="Book Antiqua"/>
                <a:cs typeface="Book Antiqua"/>
              </a:rPr>
              <a:t> </a:t>
            </a:r>
            <a:r>
              <a:rPr sz="1700" spc="-135" dirty="0">
                <a:latin typeface="Book Antiqua"/>
                <a:cs typeface="Book Antiqua"/>
              </a:rPr>
              <a:t>square</a:t>
            </a:r>
            <a:r>
              <a:rPr sz="1700" spc="-10" dirty="0">
                <a:latin typeface="Book Antiqua"/>
                <a:cs typeface="Book Antiqua"/>
              </a:rPr>
              <a:t> matrix.</a:t>
            </a:r>
            <a:endParaRPr sz="1700">
              <a:latin typeface="Book Antiqua"/>
              <a:cs typeface="Book Antiqu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15134" y="3916090"/>
          <a:ext cx="5339077" cy="14395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5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7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8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45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65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350" b="1" spc="-20" dirty="0">
                          <a:latin typeface="Arial Narrow"/>
                          <a:cs typeface="Arial Narrow"/>
                        </a:rPr>
                        <a:t>Jobs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285">
                <a:tc>
                  <a:txBody>
                    <a:bodyPr/>
                    <a:lstStyle/>
                    <a:p>
                      <a:pPr marL="33210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b="1" spc="-10" dirty="0">
                          <a:latin typeface="Arial Narrow"/>
                          <a:cs typeface="Arial Narrow"/>
                        </a:rPr>
                        <a:t>Children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b="1" spc="-75" dirty="0">
                          <a:latin typeface="Arial Narrow"/>
                          <a:cs typeface="Arial Narrow"/>
                        </a:rPr>
                        <a:t>Clean</a:t>
                      </a:r>
                      <a:r>
                        <a:rPr sz="1350" b="1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350" b="1" spc="-10" dirty="0">
                          <a:latin typeface="Arial Narrow"/>
                          <a:cs typeface="Arial Narrow"/>
                        </a:rPr>
                        <a:t>house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b="1" spc="-95" dirty="0">
                          <a:latin typeface="Arial Narrow"/>
                          <a:cs typeface="Arial Narrow"/>
                        </a:rPr>
                        <a:t>Wash</a:t>
                      </a:r>
                      <a:r>
                        <a:rPr sz="135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350" b="1" spc="-10" dirty="0">
                          <a:latin typeface="Arial Narrow"/>
                          <a:cs typeface="Arial Narrow"/>
                        </a:rPr>
                        <a:t>clothes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b="1" spc="-85" dirty="0">
                          <a:latin typeface="Arial Narrow"/>
                          <a:cs typeface="Arial Narrow"/>
                        </a:rPr>
                        <a:t>Cook</a:t>
                      </a:r>
                      <a:r>
                        <a:rPr sz="1350" b="1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350" b="1" spc="-10" dirty="0">
                          <a:latin typeface="Arial Narrow"/>
                          <a:cs typeface="Arial Narrow"/>
                        </a:rPr>
                        <a:t>dinner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b="1" spc="-10" dirty="0">
                          <a:latin typeface="Arial Narrow"/>
                          <a:cs typeface="Arial Narrow"/>
                        </a:rPr>
                        <a:t>Dummy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25" dirty="0">
                          <a:latin typeface="Arial Narrow"/>
                          <a:cs typeface="Arial Narrow"/>
                        </a:rPr>
                        <a:t>Ram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19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10" dirty="0">
                          <a:latin typeface="Arial Narrow"/>
                          <a:cs typeface="Arial Narrow"/>
                        </a:rPr>
                        <a:t>Laxman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350" spc="-10" dirty="0">
                          <a:latin typeface="Arial Narrow"/>
                          <a:cs typeface="Arial Narrow"/>
                        </a:rPr>
                        <a:t>Bharat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10" dirty="0">
                          <a:latin typeface="Arial Narrow"/>
                          <a:cs typeface="Arial Narrow"/>
                        </a:rPr>
                        <a:t>Shatrughan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3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3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716" y="358400"/>
            <a:ext cx="8528050" cy="668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900"/>
              </a:lnSpc>
              <a:spcBef>
                <a:spcPts val="95"/>
              </a:spcBef>
            </a:pPr>
            <a:r>
              <a:rPr sz="1900" b="0" spc="-140" dirty="0">
                <a:latin typeface="Book Antiqua"/>
                <a:cs typeface="Book Antiqua"/>
              </a:rPr>
              <a:t>Step</a:t>
            </a:r>
            <a:r>
              <a:rPr sz="1900" b="0" spc="20" dirty="0">
                <a:latin typeface="Book Antiqua"/>
                <a:cs typeface="Book Antiqua"/>
              </a:rPr>
              <a:t> </a:t>
            </a:r>
            <a:r>
              <a:rPr sz="1900" b="0" spc="-25" dirty="0">
                <a:latin typeface="Book Antiqua"/>
                <a:cs typeface="Book Antiqua"/>
              </a:rPr>
              <a:t>2:</a:t>
            </a:r>
            <a:r>
              <a:rPr sz="1900" b="0" spc="-10" dirty="0">
                <a:latin typeface="Book Antiqua"/>
                <a:cs typeface="Book Antiqua"/>
              </a:rPr>
              <a:t> </a:t>
            </a:r>
            <a:r>
              <a:rPr sz="1900" b="0" spc="-155" dirty="0">
                <a:latin typeface="Book Antiqua"/>
                <a:cs typeface="Book Antiqua"/>
              </a:rPr>
              <a:t>Subtract</a:t>
            </a:r>
            <a:r>
              <a:rPr sz="1900" b="0" spc="35" dirty="0">
                <a:latin typeface="Book Antiqua"/>
                <a:cs typeface="Book Antiqua"/>
              </a:rPr>
              <a:t> </a:t>
            </a:r>
            <a:r>
              <a:rPr sz="1900" b="0" spc="-70" dirty="0">
                <a:latin typeface="Book Antiqua"/>
                <a:cs typeface="Book Antiqua"/>
              </a:rPr>
              <a:t>all</a:t>
            </a:r>
            <a:r>
              <a:rPr sz="1900" b="0" spc="15" dirty="0">
                <a:latin typeface="Book Antiqua"/>
                <a:cs typeface="Book Antiqua"/>
              </a:rPr>
              <a:t> </a:t>
            </a:r>
            <a:r>
              <a:rPr sz="1900" b="0" spc="-165" dirty="0">
                <a:latin typeface="Book Antiqua"/>
                <a:cs typeface="Book Antiqua"/>
              </a:rPr>
              <a:t>elements</a:t>
            </a:r>
            <a:r>
              <a:rPr sz="1900" b="0" spc="45" dirty="0">
                <a:latin typeface="Book Antiqua"/>
                <a:cs typeface="Book Antiqua"/>
              </a:rPr>
              <a:t> </a:t>
            </a:r>
            <a:r>
              <a:rPr sz="1900" b="0" spc="-60" dirty="0">
                <a:latin typeface="Book Antiqua"/>
                <a:cs typeface="Book Antiqua"/>
              </a:rPr>
              <a:t>of</a:t>
            </a:r>
            <a:r>
              <a:rPr sz="1900" b="0" spc="15" dirty="0">
                <a:latin typeface="Book Antiqua"/>
                <a:cs typeface="Book Antiqua"/>
              </a:rPr>
              <a:t> </a:t>
            </a:r>
            <a:r>
              <a:rPr sz="1900" b="0" spc="-105" dirty="0">
                <a:latin typeface="Book Antiqua"/>
                <a:cs typeface="Book Antiqua"/>
              </a:rPr>
              <a:t>initial</a:t>
            </a:r>
            <a:r>
              <a:rPr sz="1900" b="0" spc="30" dirty="0">
                <a:latin typeface="Book Antiqua"/>
                <a:cs typeface="Book Antiqua"/>
              </a:rPr>
              <a:t> </a:t>
            </a:r>
            <a:r>
              <a:rPr sz="1900" b="0" spc="-155" dirty="0">
                <a:latin typeface="Book Antiqua"/>
                <a:cs typeface="Book Antiqua"/>
              </a:rPr>
              <a:t>matrix</a:t>
            </a:r>
            <a:r>
              <a:rPr sz="1900" b="0" spc="35" dirty="0">
                <a:latin typeface="Book Antiqua"/>
                <a:cs typeface="Book Antiqua"/>
              </a:rPr>
              <a:t> </a:t>
            </a:r>
            <a:r>
              <a:rPr sz="1900" b="0" spc="-160" dirty="0">
                <a:latin typeface="Book Antiqua"/>
                <a:cs typeface="Book Antiqua"/>
              </a:rPr>
              <a:t>from</a:t>
            </a:r>
            <a:r>
              <a:rPr sz="1900" b="0" spc="45" dirty="0">
                <a:latin typeface="Book Antiqua"/>
                <a:cs typeface="Book Antiqua"/>
              </a:rPr>
              <a:t> </a:t>
            </a:r>
            <a:r>
              <a:rPr sz="1900" b="0" spc="-110" dirty="0">
                <a:latin typeface="Book Antiqua"/>
                <a:cs typeface="Book Antiqua"/>
              </a:rPr>
              <a:t>the</a:t>
            </a:r>
            <a:r>
              <a:rPr sz="1900" b="0" spc="15" dirty="0">
                <a:latin typeface="Book Antiqua"/>
                <a:cs typeface="Book Antiqua"/>
              </a:rPr>
              <a:t> </a:t>
            </a:r>
            <a:r>
              <a:rPr sz="1900" b="0" spc="-135" dirty="0">
                <a:latin typeface="Book Antiqua"/>
                <a:cs typeface="Book Antiqua"/>
              </a:rPr>
              <a:t>largest</a:t>
            </a:r>
            <a:r>
              <a:rPr sz="1900" b="0" spc="15" dirty="0">
                <a:latin typeface="Book Antiqua"/>
                <a:cs typeface="Book Antiqua"/>
              </a:rPr>
              <a:t> </a:t>
            </a:r>
            <a:r>
              <a:rPr sz="1900" b="0" spc="-165" dirty="0">
                <a:latin typeface="Book Antiqua"/>
                <a:cs typeface="Book Antiqua"/>
              </a:rPr>
              <a:t>element</a:t>
            </a:r>
            <a:r>
              <a:rPr sz="1900" b="0" spc="45" dirty="0">
                <a:latin typeface="Book Antiqua"/>
                <a:cs typeface="Book Antiqua"/>
              </a:rPr>
              <a:t> </a:t>
            </a:r>
            <a:r>
              <a:rPr sz="1900" b="0" dirty="0">
                <a:latin typeface="Book Antiqua"/>
                <a:cs typeface="Book Antiqua"/>
              </a:rPr>
              <a:t>5</a:t>
            </a:r>
            <a:r>
              <a:rPr sz="1900" b="0" spc="35" dirty="0">
                <a:latin typeface="Book Antiqua"/>
                <a:cs typeface="Book Antiqua"/>
              </a:rPr>
              <a:t> </a:t>
            </a:r>
            <a:r>
              <a:rPr sz="1900" b="0" spc="-60" dirty="0">
                <a:latin typeface="Book Antiqua"/>
                <a:cs typeface="Book Antiqua"/>
              </a:rPr>
              <a:t>to</a:t>
            </a:r>
            <a:r>
              <a:rPr sz="1900" b="0" spc="15" dirty="0">
                <a:latin typeface="Book Antiqua"/>
                <a:cs typeface="Book Antiqua"/>
              </a:rPr>
              <a:t> </a:t>
            </a:r>
            <a:r>
              <a:rPr sz="1900" b="0" spc="-155" dirty="0">
                <a:latin typeface="Book Antiqua"/>
                <a:cs typeface="Book Antiqua"/>
              </a:rPr>
              <a:t>convert</a:t>
            </a:r>
            <a:r>
              <a:rPr sz="1900" b="0" spc="35" dirty="0">
                <a:latin typeface="Book Antiqua"/>
                <a:cs typeface="Book Antiqua"/>
              </a:rPr>
              <a:t> </a:t>
            </a:r>
            <a:r>
              <a:rPr sz="1900" b="0" spc="-114" dirty="0">
                <a:latin typeface="Book Antiqua"/>
                <a:cs typeface="Book Antiqua"/>
              </a:rPr>
              <a:t>the</a:t>
            </a:r>
            <a:r>
              <a:rPr sz="1900" b="0" spc="35" dirty="0">
                <a:latin typeface="Book Antiqua"/>
                <a:cs typeface="Book Antiqua"/>
              </a:rPr>
              <a:t> </a:t>
            </a:r>
            <a:r>
              <a:rPr sz="1900" b="0" spc="-85" dirty="0">
                <a:latin typeface="Book Antiqua"/>
                <a:cs typeface="Book Antiqua"/>
              </a:rPr>
              <a:t>given </a:t>
            </a:r>
            <a:r>
              <a:rPr sz="1900" b="0" spc="-185" dirty="0">
                <a:latin typeface="Book Antiqua"/>
                <a:cs typeface="Book Antiqua"/>
              </a:rPr>
              <a:t>maximization</a:t>
            </a:r>
            <a:r>
              <a:rPr sz="1900" b="0" spc="-35" dirty="0">
                <a:latin typeface="Book Antiqua"/>
                <a:cs typeface="Book Antiqua"/>
              </a:rPr>
              <a:t> </a:t>
            </a:r>
            <a:r>
              <a:rPr sz="1900" b="0" spc="-200" dirty="0">
                <a:latin typeface="Book Antiqua"/>
                <a:cs typeface="Book Antiqua"/>
              </a:rPr>
              <a:t>problem</a:t>
            </a:r>
            <a:r>
              <a:rPr sz="1900" b="0" spc="-35" dirty="0">
                <a:latin typeface="Book Antiqua"/>
                <a:cs typeface="Book Antiqua"/>
              </a:rPr>
              <a:t> </a:t>
            </a:r>
            <a:r>
              <a:rPr sz="1900" b="0" spc="-170" dirty="0">
                <a:latin typeface="Book Antiqua"/>
                <a:cs typeface="Book Antiqua"/>
              </a:rPr>
              <a:t>to</a:t>
            </a:r>
            <a:r>
              <a:rPr sz="1900" b="0" spc="-30" dirty="0">
                <a:latin typeface="Book Antiqua"/>
                <a:cs typeface="Book Antiqua"/>
              </a:rPr>
              <a:t> </a:t>
            </a:r>
            <a:r>
              <a:rPr sz="1900" b="0" spc="-180" dirty="0">
                <a:latin typeface="Book Antiqua"/>
                <a:cs typeface="Book Antiqua"/>
              </a:rPr>
              <a:t>minimization</a:t>
            </a:r>
            <a:r>
              <a:rPr sz="1900" b="0" spc="-45" dirty="0">
                <a:latin typeface="Book Antiqua"/>
                <a:cs typeface="Book Antiqua"/>
              </a:rPr>
              <a:t> </a:t>
            </a:r>
            <a:r>
              <a:rPr sz="1900" b="0" spc="-35" dirty="0">
                <a:latin typeface="Book Antiqua"/>
                <a:cs typeface="Book Antiqua"/>
              </a:rPr>
              <a:t>problem.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55682" y="1070287"/>
          <a:ext cx="5685153" cy="13544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8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7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8925">
                <a:tc>
                  <a:txBody>
                    <a:bodyPr/>
                    <a:lstStyle/>
                    <a:p>
                      <a:pPr marL="3225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Children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40" dirty="0">
                          <a:latin typeface="Arial Narrow"/>
                          <a:cs typeface="Arial Narrow"/>
                        </a:rPr>
                        <a:t>Clean</a:t>
                      </a:r>
                      <a:r>
                        <a:rPr sz="1550" b="1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house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70" dirty="0">
                          <a:latin typeface="Arial Narrow"/>
                          <a:cs typeface="Arial Narrow"/>
                        </a:rPr>
                        <a:t>Wash</a:t>
                      </a:r>
                      <a:r>
                        <a:rPr sz="1550" b="1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clothes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55" dirty="0">
                          <a:latin typeface="Arial Narrow"/>
                          <a:cs typeface="Arial Narrow"/>
                        </a:rPr>
                        <a:t>Cook</a:t>
                      </a:r>
                      <a:r>
                        <a:rPr sz="1550" b="1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dinner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Dummy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25" dirty="0">
                          <a:latin typeface="Arial Narrow"/>
                          <a:cs typeface="Arial Narrow"/>
                        </a:rPr>
                        <a:t>Ram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10" dirty="0">
                          <a:latin typeface="Arial Narrow"/>
                          <a:cs typeface="Arial Narrow"/>
                        </a:rPr>
                        <a:t>Laxman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10" dirty="0">
                          <a:latin typeface="Arial Narrow"/>
                          <a:cs typeface="Arial Narrow"/>
                        </a:rPr>
                        <a:t>Bharat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40" dirty="0">
                          <a:latin typeface="Arial Narrow"/>
                          <a:cs typeface="Arial Narrow"/>
                        </a:rPr>
                        <a:t>Shatrughan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08316" y="2371158"/>
            <a:ext cx="8183245" cy="77978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85"/>
              </a:spcBef>
            </a:pPr>
            <a:r>
              <a:rPr sz="1900" spc="-190" dirty="0">
                <a:latin typeface="Book Antiqua"/>
                <a:cs typeface="Book Antiqua"/>
              </a:rPr>
              <a:t>Step</a:t>
            </a:r>
            <a:r>
              <a:rPr sz="1900" spc="-30" dirty="0">
                <a:latin typeface="Book Antiqua"/>
                <a:cs typeface="Book Antiqua"/>
              </a:rPr>
              <a:t> </a:t>
            </a:r>
            <a:r>
              <a:rPr sz="1900" spc="-145" dirty="0">
                <a:latin typeface="Book Antiqua"/>
                <a:cs typeface="Book Antiqua"/>
              </a:rPr>
              <a:t>3:</a:t>
            </a:r>
            <a:r>
              <a:rPr sz="1900" spc="-45" dirty="0">
                <a:latin typeface="Book Antiqua"/>
                <a:cs typeface="Book Antiqua"/>
              </a:rPr>
              <a:t> </a:t>
            </a:r>
            <a:r>
              <a:rPr sz="1900" spc="-170" dirty="0">
                <a:latin typeface="Book Antiqua"/>
                <a:cs typeface="Book Antiqua"/>
              </a:rPr>
              <a:t>Subtracting</a:t>
            </a:r>
            <a:r>
              <a:rPr sz="1900" spc="-55" dirty="0">
                <a:latin typeface="Book Antiqua"/>
                <a:cs typeface="Book Antiqua"/>
              </a:rPr>
              <a:t> </a:t>
            </a:r>
            <a:r>
              <a:rPr sz="1900" spc="-175" dirty="0">
                <a:latin typeface="Book Antiqua"/>
                <a:cs typeface="Book Antiqua"/>
              </a:rPr>
              <a:t>the</a:t>
            </a:r>
            <a:r>
              <a:rPr sz="1900" spc="-45" dirty="0">
                <a:latin typeface="Book Antiqua"/>
                <a:cs typeface="Book Antiqua"/>
              </a:rPr>
              <a:t> </a:t>
            </a:r>
            <a:r>
              <a:rPr sz="1900" spc="-165" dirty="0">
                <a:latin typeface="Book Antiqua"/>
                <a:cs typeface="Book Antiqua"/>
              </a:rPr>
              <a:t>smallest</a:t>
            </a:r>
            <a:r>
              <a:rPr sz="1900" spc="-60" dirty="0">
                <a:latin typeface="Book Antiqua"/>
                <a:cs typeface="Book Antiqua"/>
              </a:rPr>
              <a:t> </a:t>
            </a:r>
            <a:r>
              <a:rPr sz="1900" spc="-180" dirty="0">
                <a:latin typeface="Book Antiqua"/>
                <a:cs typeface="Book Antiqua"/>
              </a:rPr>
              <a:t>elements</a:t>
            </a:r>
            <a:r>
              <a:rPr sz="1900" spc="-60" dirty="0">
                <a:latin typeface="Book Antiqua"/>
                <a:cs typeface="Book Antiqua"/>
              </a:rPr>
              <a:t> </a:t>
            </a:r>
            <a:r>
              <a:rPr sz="1900" spc="-170" dirty="0">
                <a:latin typeface="Book Antiqua"/>
                <a:cs typeface="Book Antiqua"/>
              </a:rPr>
              <a:t>of</a:t>
            </a:r>
            <a:r>
              <a:rPr sz="1900" spc="-55" dirty="0">
                <a:latin typeface="Book Antiqua"/>
                <a:cs typeface="Book Antiqua"/>
              </a:rPr>
              <a:t> </a:t>
            </a:r>
            <a:r>
              <a:rPr sz="1900" spc="-185" dirty="0">
                <a:latin typeface="Book Antiqua"/>
                <a:cs typeface="Book Antiqua"/>
              </a:rPr>
              <a:t>each</a:t>
            </a:r>
            <a:r>
              <a:rPr sz="1900" spc="-55" dirty="0">
                <a:latin typeface="Book Antiqua"/>
                <a:cs typeface="Book Antiqua"/>
              </a:rPr>
              <a:t> </a:t>
            </a:r>
            <a:r>
              <a:rPr sz="1900" spc="-215" dirty="0">
                <a:latin typeface="Book Antiqua"/>
                <a:cs typeface="Book Antiqua"/>
              </a:rPr>
              <a:t>row</a:t>
            </a:r>
            <a:r>
              <a:rPr sz="1900" spc="-40" dirty="0">
                <a:latin typeface="Book Antiqua"/>
                <a:cs typeface="Book Antiqua"/>
              </a:rPr>
              <a:t> </a:t>
            </a:r>
            <a:r>
              <a:rPr sz="1900" spc="-204" dirty="0">
                <a:latin typeface="Book Antiqua"/>
                <a:cs typeface="Book Antiqua"/>
              </a:rPr>
              <a:t>from</a:t>
            </a:r>
            <a:r>
              <a:rPr sz="1900" spc="-45" dirty="0">
                <a:latin typeface="Book Antiqua"/>
                <a:cs typeface="Book Antiqua"/>
              </a:rPr>
              <a:t> </a:t>
            </a:r>
            <a:r>
              <a:rPr sz="1900" spc="-140" dirty="0">
                <a:latin typeface="Book Antiqua"/>
                <a:cs typeface="Book Antiqua"/>
              </a:rPr>
              <a:t>all</a:t>
            </a:r>
            <a:r>
              <a:rPr sz="1900" spc="-50" dirty="0">
                <a:latin typeface="Book Antiqua"/>
                <a:cs typeface="Book Antiqua"/>
              </a:rPr>
              <a:t> </a:t>
            </a:r>
            <a:r>
              <a:rPr sz="1900" spc="-185" dirty="0">
                <a:latin typeface="Book Antiqua"/>
                <a:cs typeface="Book Antiqua"/>
              </a:rPr>
              <a:t>element</a:t>
            </a:r>
            <a:r>
              <a:rPr sz="1900" spc="-45" dirty="0">
                <a:latin typeface="Book Antiqua"/>
                <a:cs typeface="Book Antiqua"/>
              </a:rPr>
              <a:t> </a:t>
            </a:r>
            <a:r>
              <a:rPr sz="1900" spc="-175" dirty="0">
                <a:latin typeface="Book Antiqua"/>
                <a:cs typeface="Book Antiqua"/>
              </a:rPr>
              <a:t>of</a:t>
            </a:r>
            <a:r>
              <a:rPr sz="1900" spc="-45" dirty="0">
                <a:latin typeface="Book Antiqua"/>
                <a:cs typeface="Book Antiqua"/>
              </a:rPr>
              <a:t> </a:t>
            </a:r>
            <a:r>
              <a:rPr sz="1900" spc="-180" dirty="0">
                <a:latin typeface="Book Antiqua"/>
                <a:cs typeface="Book Antiqua"/>
              </a:rPr>
              <a:t>corresponding</a:t>
            </a:r>
            <a:r>
              <a:rPr sz="1900" spc="-50" dirty="0">
                <a:latin typeface="Book Antiqua"/>
                <a:cs typeface="Book Antiqua"/>
              </a:rPr>
              <a:t> </a:t>
            </a:r>
            <a:r>
              <a:rPr sz="1900" spc="-20" dirty="0">
                <a:latin typeface="Book Antiqua"/>
                <a:cs typeface="Book Antiqua"/>
              </a:rPr>
              <a:t>row.</a:t>
            </a:r>
            <a:endParaRPr sz="1900">
              <a:latin typeface="Book Antiqua"/>
              <a:cs typeface="Book Antiqua"/>
            </a:endParaRPr>
          </a:p>
          <a:p>
            <a:pPr marL="465455">
              <a:lnSpc>
                <a:spcPct val="100000"/>
              </a:lnSpc>
              <a:spcBef>
                <a:spcPts val="685"/>
              </a:spcBef>
            </a:pPr>
            <a:r>
              <a:rPr sz="1900" spc="-55" dirty="0">
                <a:latin typeface="Book Antiqua"/>
                <a:cs typeface="Book Antiqua"/>
              </a:rPr>
              <a:t>i.e.</a:t>
            </a:r>
            <a:r>
              <a:rPr sz="1900" spc="85" dirty="0">
                <a:latin typeface="Book Antiqua"/>
                <a:cs typeface="Book Antiqua"/>
              </a:rPr>
              <a:t> </a:t>
            </a:r>
            <a:r>
              <a:rPr sz="1900" spc="-190" dirty="0">
                <a:latin typeface="Book Antiqua"/>
                <a:cs typeface="Book Antiqua"/>
              </a:rPr>
              <a:t>R</a:t>
            </a:r>
            <a:r>
              <a:rPr sz="1875" spc="-284" baseline="-8888" dirty="0">
                <a:latin typeface="Book Antiqua"/>
                <a:cs typeface="Book Antiqua"/>
              </a:rPr>
              <a:t>2</a:t>
            </a:r>
            <a:r>
              <a:rPr sz="1900" spc="-190" dirty="0">
                <a:latin typeface="Symbol"/>
                <a:cs typeface="Symbol"/>
              </a:rPr>
              <a:t></a:t>
            </a:r>
            <a:r>
              <a:rPr sz="1900" spc="-190" dirty="0">
                <a:latin typeface="Book Antiqua"/>
                <a:cs typeface="Book Antiqua"/>
              </a:rPr>
              <a:t>R</a:t>
            </a:r>
            <a:r>
              <a:rPr sz="1875" spc="-284" baseline="-8888" dirty="0">
                <a:latin typeface="Book Antiqua"/>
                <a:cs typeface="Book Antiqua"/>
              </a:rPr>
              <a:t>2</a:t>
            </a:r>
            <a:r>
              <a:rPr sz="1900" spc="-190" dirty="0">
                <a:latin typeface="Book Antiqua"/>
                <a:cs typeface="Book Antiqua"/>
              </a:rPr>
              <a:t>–2,</a:t>
            </a:r>
            <a:r>
              <a:rPr sz="1900" spc="-65" dirty="0">
                <a:latin typeface="Book Antiqua"/>
                <a:cs typeface="Book Antiqua"/>
              </a:rPr>
              <a:t> </a:t>
            </a:r>
            <a:r>
              <a:rPr sz="1900" spc="-70" dirty="0">
                <a:latin typeface="Book Antiqua"/>
                <a:cs typeface="Book Antiqua"/>
              </a:rPr>
              <a:t>R</a:t>
            </a:r>
            <a:r>
              <a:rPr sz="1875" spc="-104" baseline="-8888" dirty="0">
                <a:latin typeface="Book Antiqua"/>
                <a:cs typeface="Book Antiqua"/>
              </a:rPr>
              <a:t>3</a:t>
            </a:r>
            <a:r>
              <a:rPr sz="1900" spc="-70" dirty="0">
                <a:latin typeface="Symbol"/>
                <a:cs typeface="Symbol"/>
              </a:rPr>
              <a:t></a:t>
            </a:r>
            <a:r>
              <a:rPr sz="1900" spc="-70" dirty="0">
                <a:latin typeface="Book Antiqua"/>
                <a:cs typeface="Book Antiqua"/>
              </a:rPr>
              <a:t>R</a:t>
            </a:r>
            <a:r>
              <a:rPr sz="1875" spc="-104" baseline="-8888" dirty="0">
                <a:latin typeface="Book Antiqua"/>
                <a:cs typeface="Book Antiqua"/>
              </a:rPr>
              <a:t>3</a:t>
            </a:r>
            <a:r>
              <a:rPr sz="1900" spc="-70" dirty="0">
                <a:latin typeface="Book Antiqua"/>
                <a:cs typeface="Book Antiqua"/>
              </a:rPr>
              <a:t>–2,</a:t>
            </a:r>
            <a:endParaRPr sz="1900">
              <a:latin typeface="Book Antiqua"/>
              <a:cs typeface="Book Antiqua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755682" y="3236935"/>
          <a:ext cx="5686424" cy="1350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4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8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1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85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829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spc="-10" dirty="0">
                          <a:latin typeface="Arial Narrow"/>
                          <a:cs typeface="Arial Narrow"/>
                        </a:rPr>
                        <a:t>Children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40" dirty="0">
                          <a:latin typeface="Arial Narrow"/>
                          <a:cs typeface="Arial Narrow"/>
                        </a:rPr>
                        <a:t>Clean</a:t>
                      </a:r>
                      <a:r>
                        <a:rPr sz="1550" b="1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house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70" dirty="0">
                          <a:latin typeface="Arial Narrow"/>
                          <a:cs typeface="Arial Narrow"/>
                        </a:rPr>
                        <a:t>Wash</a:t>
                      </a:r>
                      <a:r>
                        <a:rPr sz="1550" b="1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clothes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55" dirty="0">
                          <a:latin typeface="Arial Narrow"/>
                          <a:cs typeface="Arial Narrow"/>
                        </a:rPr>
                        <a:t>Cook</a:t>
                      </a:r>
                      <a:r>
                        <a:rPr sz="1550" b="1" spc="-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dinner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11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550" b="1" spc="-10" dirty="0">
                          <a:latin typeface="Arial Narrow"/>
                          <a:cs typeface="Arial Narrow"/>
                        </a:rPr>
                        <a:t>Dummy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25" dirty="0">
                          <a:latin typeface="Arial Narrow"/>
                          <a:cs typeface="Arial Narrow"/>
                        </a:rPr>
                        <a:t>Ram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52451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10" dirty="0">
                          <a:latin typeface="Arial Narrow"/>
                          <a:cs typeface="Arial Narrow"/>
                        </a:rPr>
                        <a:t>Laxman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52451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10" dirty="0">
                          <a:latin typeface="Arial Narrow"/>
                          <a:cs typeface="Arial Narrow"/>
                        </a:rPr>
                        <a:t>Bharat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524510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195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spc="-40" dirty="0">
                          <a:latin typeface="Arial Narrow"/>
                          <a:cs typeface="Arial Narrow"/>
                        </a:rPr>
                        <a:t>Shatrughan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24510" algn="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5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550">
                        <a:latin typeface="Arial Narrow"/>
                        <a:cs typeface="Arial Narrow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08316" y="4589710"/>
            <a:ext cx="8595360" cy="1049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11100"/>
              </a:lnSpc>
              <a:spcBef>
                <a:spcPts val="95"/>
              </a:spcBef>
            </a:pPr>
            <a:r>
              <a:rPr sz="1900" spc="-180" dirty="0">
                <a:latin typeface="Book Antiqua"/>
                <a:cs typeface="Book Antiqua"/>
              </a:rPr>
              <a:t>Step</a:t>
            </a:r>
            <a:r>
              <a:rPr sz="1900" spc="60" dirty="0">
                <a:latin typeface="Book Antiqua"/>
                <a:cs typeface="Book Antiqua"/>
              </a:rPr>
              <a:t> </a:t>
            </a:r>
            <a:r>
              <a:rPr sz="1900" spc="-55" dirty="0">
                <a:latin typeface="Book Antiqua"/>
                <a:cs typeface="Book Antiqua"/>
              </a:rPr>
              <a:t>4:</a:t>
            </a:r>
            <a:r>
              <a:rPr sz="1900" spc="-30" dirty="0">
                <a:latin typeface="Book Antiqua"/>
                <a:cs typeface="Book Antiqua"/>
              </a:rPr>
              <a:t> </a:t>
            </a:r>
            <a:r>
              <a:rPr sz="1900" spc="-195" dirty="0">
                <a:latin typeface="Book Antiqua"/>
                <a:cs typeface="Book Antiqua"/>
              </a:rPr>
              <a:t>Subtracting</a:t>
            </a:r>
            <a:r>
              <a:rPr sz="1900" spc="75" dirty="0">
                <a:latin typeface="Book Antiqua"/>
                <a:cs typeface="Book Antiqua"/>
              </a:rPr>
              <a:t> </a:t>
            </a:r>
            <a:r>
              <a:rPr sz="1900" spc="-160" dirty="0">
                <a:latin typeface="Book Antiqua"/>
                <a:cs typeface="Book Antiqua"/>
              </a:rPr>
              <a:t>the</a:t>
            </a:r>
            <a:r>
              <a:rPr sz="1900" spc="55" dirty="0">
                <a:latin typeface="Book Antiqua"/>
                <a:cs typeface="Book Antiqua"/>
              </a:rPr>
              <a:t> </a:t>
            </a:r>
            <a:r>
              <a:rPr sz="1900" spc="-180" dirty="0">
                <a:latin typeface="Book Antiqua"/>
                <a:cs typeface="Book Antiqua"/>
              </a:rPr>
              <a:t>smallest</a:t>
            </a:r>
            <a:r>
              <a:rPr sz="1900" spc="65" dirty="0">
                <a:latin typeface="Book Antiqua"/>
                <a:cs typeface="Book Antiqua"/>
              </a:rPr>
              <a:t> </a:t>
            </a:r>
            <a:r>
              <a:rPr sz="1900" spc="-200" dirty="0">
                <a:latin typeface="Book Antiqua"/>
                <a:cs typeface="Book Antiqua"/>
              </a:rPr>
              <a:t>elements</a:t>
            </a:r>
            <a:r>
              <a:rPr sz="1900" spc="85" dirty="0">
                <a:latin typeface="Book Antiqua"/>
                <a:cs typeface="Book Antiqua"/>
              </a:rPr>
              <a:t> </a:t>
            </a:r>
            <a:r>
              <a:rPr sz="1900" spc="-100" dirty="0">
                <a:latin typeface="Book Antiqua"/>
                <a:cs typeface="Book Antiqua"/>
              </a:rPr>
              <a:t>of</a:t>
            </a:r>
            <a:r>
              <a:rPr sz="1900" spc="55" dirty="0">
                <a:latin typeface="Book Antiqua"/>
                <a:cs typeface="Book Antiqua"/>
              </a:rPr>
              <a:t> </a:t>
            </a:r>
            <a:r>
              <a:rPr sz="1900" spc="-185" dirty="0">
                <a:latin typeface="Book Antiqua"/>
                <a:cs typeface="Book Antiqua"/>
              </a:rPr>
              <a:t>each</a:t>
            </a:r>
            <a:r>
              <a:rPr sz="1900" spc="70" dirty="0">
                <a:latin typeface="Book Antiqua"/>
                <a:cs typeface="Book Antiqua"/>
              </a:rPr>
              <a:t> </a:t>
            </a:r>
            <a:r>
              <a:rPr sz="1900" spc="-215" dirty="0">
                <a:latin typeface="Book Antiqua"/>
                <a:cs typeface="Book Antiqua"/>
              </a:rPr>
              <a:t>column</a:t>
            </a:r>
            <a:r>
              <a:rPr sz="1900" spc="95" dirty="0">
                <a:latin typeface="Book Antiqua"/>
                <a:cs typeface="Book Antiqua"/>
              </a:rPr>
              <a:t> </a:t>
            </a:r>
            <a:r>
              <a:rPr sz="1900" spc="-204" dirty="0">
                <a:latin typeface="Book Antiqua"/>
                <a:cs typeface="Book Antiqua"/>
              </a:rPr>
              <a:t>from</a:t>
            </a:r>
            <a:r>
              <a:rPr sz="1900" spc="85" dirty="0">
                <a:latin typeface="Book Antiqua"/>
                <a:cs typeface="Book Antiqua"/>
              </a:rPr>
              <a:t> </a:t>
            </a:r>
            <a:r>
              <a:rPr sz="1900" spc="-100" dirty="0">
                <a:latin typeface="Book Antiqua"/>
                <a:cs typeface="Book Antiqua"/>
              </a:rPr>
              <a:t>all</a:t>
            </a:r>
            <a:r>
              <a:rPr sz="1900" spc="60" dirty="0">
                <a:latin typeface="Book Antiqua"/>
                <a:cs typeface="Book Antiqua"/>
              </a:rPr>
              <a:t> </a:t>
            </a:r>
            <a:r>
              <a:rPr sz="1900" spc="-160" dirty="0">
                <a:latin typeface="Book Antiqua"/>
                <a:cs typeface="Book Antiqua"/>
              </a:rPr>
              <a:t>the</a:t>
            </a:r>
            <a:r>
              <a:rPr sz="1900" spc="60" dirty="0">
                <a:latin typeface="Book Antiqua"/>
                <a:cs typeface="Book Antiqua"/>
              </a:rPr>
              <a:t> </a:t>
            </a:r>
            <a:r>
              <a:rPr sz="1900" spc="-200" dirty="0">
                <a:latin typeface="Book Antiqua"/>
                <a:cs typeface="Book Antiqua"/>
              </a:rPr>
              <a:t>elements</a:t>
            </a:r>
            <a:r>
              <a:rPr sz="1900" spc="80" dirty="0">
                <a:latin typeface="Book Antiqua"/>
                <a:cs typeface="Book Antiqua"/>
              </a:rPr>
              <a:t> </a:t>
            </a:r>
            <a:r>
              <a:rPr sz="1900" spc="-100" dirty="0">
                <a:latin typeface="Book Antiqua"/>
                <a:cs typeface="Book Antiqua"/>
              </a:rPr>
              <a:t>of</a:t>
            </a:r>
            <a:r>
              <a:rPr sz="1900" spc="55" dirty="0">
                <a:latin typeface="Book Antiqua"/>
                <a:cs typeface="Book Antiqua"/>
              </a:rPr>
              <a:t> </a:t>
            </a:r>
            <a:r>
              <a:rPr sz="1900" spc="-175" dirty="0">
                <a:latin typeface="Book Antiqua"/>
                <a:cs typeface="Book Antiqua"/>
              </a:rPr>
              <a:t>corresponding </a:t>
            </a:r>
            <a:r>
              <a:rPr sz="1900" spc="-75" dirty="0">
                <a:latin typeface="Book Antiqua"/>
                <a:cs typeface="Book Antiqua"/>
              </a:rPr>
              <a:t>column.</a:t>
            </a:r>
            <a:endParaRPr sz="1900">
              <a:latin typeface="Book Antiqua"/>
              <a:cs typeface="Book Antiqua"/>
            </a:endParaRPr>
          </a:p>
          <a:p>
            <a:pPr marL="465455">
              <a:lnSpc>
                <a:spcPct val="100000"/>
              </a:lnSpc>
              <a:spcBef>
                <a:spcPts val="710"/>
              </a:spcBef>
            </a:pPr>
            <a:r>
              <a:rPr sz="1900" spc="-125" dirty="0">
                <a:latin typeface="Book Antiqua"/>
                <a:cs typeface="Book Antiqua"/>
              </a:rPr>
              <a:t>i.e.</a:t>
            </a:r>
            <a:r>
              <a:rPr sz="1900" spc="-65" dirty="0">
                <a:latin typeface="Book Antiqua"/>
                <a:cs typeface="Book Antiqua"/>
              </a:rPr>
              <a:t> </a:t>
            </a:r>
            <a:r>
              <a:rPr sz="1900" spc="-225" dirty="0">
                <a:latin typeface="Book Antiqua"/>
                <a:cs typeface="Book Antiqua"/>
              </a:rPr>
              <a:t>C</a:t>
            </a:r>
            <a:r>
              <a:rPr sz="1875" spc="-337" baseline="-8888" dirty="0">
                <a:latin typeface="Book Antiqua"/>
                <a:cs typeface="Book Antiqua"/>
              </a:rPr>
              <a:t>4</a:t>
            </a:r>
            <a:r>
              <a:rPr sz="1900" spc="-225" dirty="0">
                <a:latin typeface="Symbol"/>
                <a:cs typeface="Symbol"/>
              </a:rPr>
              <a:t></a:t>
            </a:r>
            <a:r>
              <a:rPr sz="1900" spc="-225" dirty="0">
                <a:latin typeface="Book Antiqua"/>
                <a:cs typeface="Book Antiqua"/>
              </a:rPr>
              <a:t>C</a:t>
            </a:r>
            <a:r>
              <a:rPr sz="1875" spc="-337" baseline="-8888" dirty="0">
                <a:latin typeface="Book Antiqua"/>
                <a:cs typeface="Book Antiqua"/>
              </a:rPr>
              <a:t>4</a:t>
            </a:r>
            <a:r>
              <a:rPr sz="1875" spc="195" baseline="-8888" dirty="0">
                <a:latin typeface="Book Antiqua"/>
                <a:cs typeface="Book Antiqua"/>
              </a:rPr>
              <a:t> </a:t>
            </a:r>
            <a:r>
              <a:rPr sz="1900" spc="-190" dirty="0">
                <a:latin typeface="Book Antiqua"/>
                <a:cs typeface="Book Antiqua"/>
              </a:rPr>
              <a:t>–</a:t>
            </a:r>
            <a:r>
              <a:rPr sz="1900" spc="-60" dirty="0">
                <a:latin typeface="Book Antiqua"/>
                <a:cs typeface="Book Antiqua"/>
              </a:rPr>
              <a:t> </a:t>
            </a:r>
            <a:r>
              <a:rPr sz="1900" spc="-50" dirty="0">
                <a:latin typeface="Book Antiqua"/>
                <a:cs typeface="Book Antiqua"/>
              </a:rPr>
              <a:t>3</a:t>
            </a:r>
            <a:endParaRPr sz="19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828408" y="685703"/>
          <a:ext cx="5386703" cy="1032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2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2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9710">
                <a:tc>
                  <a:txBody>
                    <a:bodyPr/>
                    <a:lstStyle/>
                    <a:p>
                      <a:pPr marL="3009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Children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b="1" dirty="0">
                          <a:latin typeface="Arial Narrow"/>
                          <a:cs typeface="Arial Narrow"/>
                        </a:rPr>
                        <a:t>Clean</a:t>
                      </a:r>
                      <a:r>
                        <a:rPr sz="1150" b="1" spc="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house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b="1" dirty="0">
                          <a:latin typeface="Arial Narrow"/>
                          <a:cs typeface="Arial Narrow"/>
                        </a:rPr>
                        <a:t>Wash</a:t>
                      </a:r>
                      <a:r>
                        <a:rPr sz="1150" b="1" spc="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clothes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b="1" dirty="0">
                          <a:latin typeface="Arial Narrow"/>
                          <a:cs typeface="Arial Narrow"/>
                        </a:rPr>
                        <a:t>Cook</a:t>
                      </a:r>
                      <a:r>
                        <a:rPr sz="1150" b="1" spc="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dinner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Dummy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94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25" dirty="0">
                          <a:latin typeface="Arial Narrow"/>
                          <a:cs typeface="Arial Narrow"/>
                        </a:rPr>
                        <a:t>Ram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Laxman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Bharat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Shatrughan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79969" y="1720202"/>
            <a:ext cx="8095615" cy="7562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10400"/>
              </a:lnSpc>
              <a:spcBef>
                <a:spcPts val="85"/>
              </a:spcBef>
            </a:pPr>
            <a:r>
              <a:rPr sz="1450" dirty="0">
                <a:latin typeface="Book Antiqua"/>
                <a:cs typeface="Book Antiqua"/>
              </a:rPr>
              <a:t>Step</a:t>
            </a:r>
            <a:r>
              <a:rPr sz="1450" spc="18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5:</a:t>
            </a:r>
            <a:r>
              <a:rPr sz="1450" spc="19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Here,</a:t>
            </a:r>
            <a:r>
              <a:rPr sz="1450" spc="15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there</a:t>
            </a:r>
            <a:r>
              <a:rPr sz="1450" spc="17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is</a:t>
            </a:r>
            <a:r>
              <a:rPr sz="1450" spc="18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at</a:t>
            </a:r>
            <a:r>
              <a:rPr sz="1450" spc="15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least</a:t>
            </a:r>
            <a:r>
              <a:rPr sz="1450" spc="16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one</a:t>
            </a:r>
            <a:r>
              <a:rPr sz="1450" spc="18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zero</a:t>
            </a:r>
            <a:r>
              <a:rPr sz="1450" spc="16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for</a:t>
            </a:r>
            <a:r>
              <a:rPr sz="1450" spc="16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each</a:t>
            </a:r>
            <a:r>
              <a:rPr sz="1450" spc="16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row</a:t>
            </a:r>
            <a:r>
              <a:rPr sz="1450" spc="19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and</a:t>
            </a:r>
            <a:r>
              <a:rPr sz="1450" spc="16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column.</a:t>
            </a:r>
            <a:r>
              <a:rPr sz="1450" spc="17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Now,</a:t>
            </a:r>
            <a:r>
              <a:rPr sz="1450" spc="18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we</a:t>
            </a:r>
            <a:r>
              <a:rPr sz="1450" spc="18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have</a:t>
            </a:r>
            <a:r>
              <a:rPr sz="1450" spc="18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to</a:t>
            </a:r>
            <a:r>
              <a:rPr sz="1450" spc="18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cross</a:t>
            </a:r>
            <a:r>
              <a:rPr sz="1450" spc="180" dirty="0">
                <a:latin typeface="Book Antiqua"/>
                <a:cs typeface="Book Antiqua"/>
              </a:rPr>
              <a:t> </a:t>
            </a:r>
            <a:r>
              <a:rPr sz="1450" spc="-10" dirty="0">
                <a:latin typeface="Book Antiqua"/>
                <a:cs typeface="Book Antiqua"/>
              </a:rPr>
              <a:t>zeros. </a:t>
            </a:r>
            <a:r>
              <a:rPr sz="1450" dirty="0">
                <a:latin typeface="Book Antiqua"/>
                <a:cs typeface="Book Antiqua"/>
              </a:rPr>
              <a:t>Minimum</a:t>
            </a:r>
            <a:r>
              <a:rPr sz="1450" spc="14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number</a:t>
            </a:r>
            <a:r>
              <a:rPr sz="1450" spc="14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of</a:t>
            </a:r>
            <a:r>
              <a:rPr sz="1450" spc="114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lines</a:t>
            </a:r>
            <a:r>
              <a:rPr sz="1450" spc="14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to</a:t>
            </a:r>
            <a:r>
              <a:rPr sz="1450" spc="13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cover</a:t>
            </a:r>
            <a:r>
              <a:rPr sz="1450" spc="13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all</a:t>
            </a:r>
            <a:r>
              <a:rPr sz="1450" spc="16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zeros</a:t>
            </a:r>
            <a:r>
              <a:rPr sz="1450" spc="11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is</a:t>
            </a:r>
            <a:r>
              <a:rPr sz="1450" spc="13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equal</a:t>
            </a:r>
            <a:r>
              <a:rPr sz="1450" spc="22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to</a:t>
            </a:r>
            <a:r>
              <a:rPr sz="1450" spc="13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number</a:t>
            </a:r>
            <a:r>
              <a:rPr sz="1450" spc="14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of</a:t>
            </a:r>
            <a:r>
              <a:rPr sz="1450" spc="13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rows.</a:t>
            </a:r>
            <a:r>
              <a:rPr sz="1450" spc="15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Therefore,</a:t>
            </a:r>
            <a:r>
              <a:rPr sz="1450" spc="13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the</a:t>
            </a:r>
            <a:r>
              <a:rPr sz="1450" spc="160" dirty="0">
                <a:latin typeface="Book Antiqua"/>
                <a:cs typeface="Book Antiqua"/>
              </a:rPr>
              <a:t> </a:t>
            </a:r>
            <a:r>
              <a:rPr sz="1450" spc="-10" dirty="0">
                <a:latin typeface="Book Antiqua"/>
                <a:cs typeface="Book Antiqua"/>
              </a:rPr>
              <a:t>optimal </a:t>
            </a:r>
            <a:r>
              <a:rPr sz="1450" dirty="0">
                <a:latin typeface="Book Antiqua"/>
                <a:cs typeface="Book Antiqua"/>
              </a:rPr>
              <a:t>solution</a:t>
            </a:r>
            <a:r>
              <a:rPr sz="1450" spc="4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has</a:t>
            </a:r>
            <a:r>
              <a:rPr sz="1450" spc="2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been</a:t>
            </a:r>
            <a:r>
              <a:rPr sz="1450" spc="45" dirty="0">
                <a:latin typeface="Book Antiqua"/>
                <a:cs typeface="Book Antiqua"/>
              </a:rPr>
              <a:t> </a:t>
            </a:r>
            <a:r>
              <a:rPr sz="1450" spc="-10" dirty="0">
                <a:latin typeface="Book Antiqua"/>
                <a:cs typeface="Book Antiqua"/>
              </a:rPr>
              <a:t>obtained.</a:t>
            </a:r>
            <a:endParaRPr sz="1450">
              <a:latin typeface="Book Antiqua"/>
              <a:cs typeface="Book Antiqu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28408" y="2506863"/>
          <a:ext cx="5387335" cy="11493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9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72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4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65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02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4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02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788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2250">
                <a:tc>
                  <a:txBody>
                    <a:bodyPr/>
                    <a:lstStyle/>
                    <a:p>
                      <a:pPr marL="3054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Children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150" b="1" dirty="0">
                          <a:latin typeface="Arial Narrow"/>
                          <a:cs typeface="Arial Narrow"/>
                        </a:rPr>
                        <a:t>Clean</a:t>
                      </a:r>
                      <a:r>
                        <a:rPr sz="1150" b="1" spc="1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House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150" b="1" dirty="0">
                          <a:latin typeface="Arial Narrow"/>
                          <a:cs typeface="Arial Narrow"/>
                        </a:rPr>
                        <a:t>Wash</a:t>
                      </a:r>
                      <a:r>
                        <a:rPr sz="1150" b="1" spc="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clothes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150" b="1" dirty="0">
                          <a:latin typeface="Arial Narrow"/>
                          <a:cs typeface="Arial Narrow"/>
                        </a:rPr>
                        <a:t>Cook</a:t>
                      </a:r>
                      <a:r>
                        <a:rPr sz="1150" b="1" spc="9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dinner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Dummy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14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25" dirty="0">
                          <a:latin typeface="Arial Narrow"/>
                          <a:cs typeface="Arial Narrow"/>
                        </a:rPr>
                        <a:t>Ram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33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Laxman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1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Bharat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33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29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Shatrughan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133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4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2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79969" y="3695057"/>
            <a:ext cx="2356485" cy="2495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450" dirty="0">
                <a:latin typeface="Book Antiqua"/>
                <a:cs typeface="Book Antiqua"/>
              </a:rPr>
              <a:t>Step</a:t>
            </a:r>
            <a:r>
              <a:rPr sz="1450" spc="35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6:</a:t>
            </a:r>
            <a:r>
              <a:rPr sz="1450" spc="10" dirty="0">
                <a:latin typeface="Book Antiqua"/>
                <a:cs typeface="Book Antiqua"/>
              </a:rPr>
              <a:t> </a:t>
            </a:r>
            <a:r>
              <a:rPr sz="1450" dirty="0">
                <a:latin typeface="Book Antiqua"/>
                <a:cs typeface="Book Antiqua"/>
              </a:rPr>
              <a:t>Optimal</a:t>
            </a:r>
            <a:r>
              <a:rPr sz="1450" spc="40" dirty="0">
                <a:latin typeface="Book Antiqua"/>
                <a:cs typeface="Book Antiqua"/>
              </a:rPr>
              <a:t> </a:t>
            </a:r>
            <a:r>
              <a:rPr sz="1450" spc="-10" dirty="0">
                <a:latin typeface="Book Antiqua"/>
                <a:cs typeface="Book Antiqua"/>
              </a:rPr>
              <a:t>Assignment</a:t>
            </a:r>
            <a:endParaRPr sz="1450">
              <a:latin typeface="Book Antiqua"/>
              <a:cs typeface="Book Antiqua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828408" y="4006385"/>
          <a:ext cx="5387339" cy="1245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6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3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7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Children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b="1" spc="-25" dirty="0">
                          <a:latin typeface="Arial Narrow"/>
                          <a:cs typeface="Arial Narrow"/>
                        </a:rPr>
                        <a:t>Job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150" b="1" spc="-10" dirty="0">
                          <a:latin typeface="Arial Narrow"/>
                          <a:cs typeface="Arial Narrow"/>
                        </a:rPr>
                        <a:t>Income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94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25" dirty="0">
                          <a:latin typeface="Arial Narrow"/>
                          <a:cs typeface="Arial Narrow"/>
                        </a:rPr>
                        <a:t>Ram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dirty="0">
                          <a:latin typeface="Arial Narrow"/>
                          <a:cs typeface="Arial Narrow"/>
                        </a:rPr>
                        <a:t>Cook</a:t>
                      </a:r>
                      <a:r>
                        <a:rPr sz="1150" spc="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spc="-10" dirty="0">
                          <a:latin typeface="Arial Narrow"/>
                          <a:cs typeface="Arial Narrow"/>
                        </a:rPr>
                        <a:t>dinner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Laxman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D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0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762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Bharat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dirty="0">
                          <a:latin typeface="Arial Narrow"/>
                          <a:cs typeface="Arial Narrow"/>
                        </a:rPr>
                        <a:t>Wash</a:t>
                      </a:r>
                      <a:r>
                        <a:rPr sz="1150" spc="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150" spc="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spc="-10" dirty="0">
                          <a:latin typeface="Arial Narrow"/>
                          <a:cs typeface="Arial Narrow"/>
                        </a:rPr>
                        <a:t>cloth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3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170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150" spc="-10" dirty="0">
                          <a:latin typeface="Arial Narrow"/>
                          <a:cs typeface="Arial Narrow"/>
                        </a:rPr>
                        <a:t>Shatrughan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150" dirty="0">
                          <a:latin typeface="Arial Narrow"/>
                          <a:cs typeface="Arial Narrow"/>
                        </a:rPr>
                        <a:t>Clean</a:t>
                      </a:r>
                      <a:r>
                        <a:rPr sz="1150" spc="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150" spc="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spc="-10" dirty="0">
                          <a:latin typeface="Arial Narrow"/>
                          <a:cs typeface="Arial Narrow"/>
                        </a:rPr>
                        <a:t>house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150" spc="-50" dirty="0">
                          <a:latin typeface="Arial Narrow"/>
                          <a:cs typeface="Arial Narrow"/>
                        </a:rPr>
                        <a:t>5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50" dirty="0">
                          <a:latin typeface="Arial Narrow"/>
                          <a:cs typeface="Arial Narrow"/>
                        </a:rPr>
                        <a:t>Total</a:t>
                      </a:r>
                      <a:r>
                        <a:rPr sz="1150" spc="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spc="-10" dirty="0">
                          <a:latin typeface="Arial Narrow"/>
                          <a:cs typeface="Arial Narrow"/>
                        </a:rPr>
                        <a:t>Income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50" dirty="0">
                          <a:latin typeface="Arial Narrow"/>
                          <a:cs typeface="Arial Narrow"/>
                        </a:rPr>
                        <a:t>Rs.</a:t>
                      </a:r>
                      <a:r>
                        <a:rPr sz="115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50" spc="-25" dirty="0">
                          <a:latin typeface="Arial Narrow"/>
                          <a:cs typeface="Arial Narrow"/>
                        </a:rPr>
                        <a:t>13</a:t>
                      </a:r>
                      <a:endParaRPr sz="115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3413922" y="3229373"/>
            <a:ext cx="122555" cy="116205"/>
          </a:xfrm>
          <a:custGeom>
            <a:avLst/>
            <a:gdLst/>
            <a:ahLst/>
            <a:cxnLst/>
            <a:rect l="l" t="t" r="r" b="b"/>
            <a:pathLst>
              <a:path w="122554" h="116204">
                <a:moveTo>
                  <a:pt x="122494" y="0"/>
                </a:moveTo>
                <a:lnTo>
                  <a:pt x="0" y="116080"/>
                </a:lnTo>
              </a:path>
              <a:path w="122554" h="116204">
                <a:moveTo>
                  <a:pt x="0" y="0"/>
                </a:moveTo>
                <a:lnTo>
                  <a:pt x="122494" y="116080"/>
                </a:lnTo>
              </a:path>
            </a:pathLst>
          </a:custGeom>
          <a:ln w="94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89783" y="3031848"/>
            <a:ext cx="122555" cy="116205"/>
          </a:xfrm>
          <a:custGeom>
            <a:avLst/>
            <a:gdLst/>
            <a:ahLst/>
            <a:cxnLst/>
            <a:rect l="l" t="t" r="r" b="b"/>
            <a:pathLst>
              <a:path w="122554" h="116205">
                <a:moveTo>
                  <a:pt x="122494" y="0"/>
                </a:moveTo>
                <a:lnTo>
                  <a:pt x="0" y="116080"/>
                </a:lnTo>
              </a:path>
              <a:path w="122554" h="116205">
                <a:moveTo>
                  <a:pt x="0" y="0"/>
                </a:moveTo>
                <a:lnTo>
                  <a:pt x="122494" y="116080"/>
                </a:lnTo>
              </a:path>
            </a:pathLst>
          </a:custGeom>
          <a:ln w="94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52350" y="3031848"/>
            <a:ext cx="122555" cy="116205"/>
          </a:xfrm>
          <a:custGeom>
            <a:avLst/>
            <a:gdLst/>
            <a:ahLst/>
            <a:cxnLst/>
            <a:rect l="l" t="t" r="r" b="b"/>
            <a:pathLst>
              <a:path w="122554" h="116205">
                <a:moveTo>
                  <a:pt x="122494" y="0"/>
                </a:moveTo>
                <a:lnTo>
                  <a:pt x="0" y="116080"/>
                </a:lnTo>
              </a:path>
              <a:path w="122554" h="116205">
                <a:moveTo>
                  <a:pt x="0" y="0"/>
                </a:moveTo>
                <a:lnTo>
                  <a:pt x="122494" y="116080"/>
                </a:lnTo>
              </a:path>
            </a:pathLst>
          </a:custGeom>
          <a:ln w="94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52350" y="3229373"/>
            <a:ext cx="122555" cy="116205"/>
          </a:xfrm>
          <a:custGeom>
            <a:avLst/>
            <a:gdLst/>
            <a:ahLst/>
            <a:cxnLst/>
            <a:rect l="l" t="t" r="r" b="b"/>
            <a:pathLst>
              <a:path w="122554" h="116204">
                <a:moveTo>
                  <a:pt x="122494" y="0"/>
                </a:moveTo>
                <a:lnTo>
                  <a:pt x="0" y="116080"/>
                </a:lnTo>
              </a:path>
              <a:path w="122554" h="116204">
                <a:moveTo>
                  <a:pt x="0" y="0"/>
                </a:moveTo>
                <a:lnTo>
                  <a:pt x="122494" y="116080"/>
                </a:lnTo>
              </a:path>
            </a:pathLst>
          </a:custGeom>
          <a:ln w="94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14917" y="3229373"/>
            <a:ext cx="122555" cy="116205"/>
          </a:xfrm>
          <a:custGeom>
            <a:avLst/>
            <a:gdLst/>
            <a:ahLst/>
            <a:cxnLst/>
            <a:rect l="l" t="t" r="r" b="b"/>
            <a:pathLst>
              <a:path w="122554" h="116204">
                <a:moveTo>
                  <a:pt x="122494" y="0"/>
                </a:moveTo>
                <a:lnTo>
                  <a:pt x="0" y="116080"/>
                </a:lnTo>
              </a:path>
              <a:path w="122554" h="116204">
                <a:moveTo>
                  <a:pt x="0" y="0"/>
                </a:moveTo>
                <a:lnTo>
                  <a:pt x="122494" y="116080"/>
                </a:lnTo>
              </a:path>
            </a:pathLst>
          </a:custGeom>
          <a:ln w="94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212852"/>
            <a:ext cx="185801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10" dirty="0">
                <a:solidFill>
                  <a:srgbClr val="FF0000"/>
                </a:solidFill>
                <a:latin typeface="Lucida Sans Unicode"/>
                <a:cs typeface="Lucida Sans Unicode"/>
              </a:rPr>
              <a:t>Example-</a:t>
            </a:r>
            <a:r>
              <a:rPr sz="2700" spc="-50" dirty="0">
                <a:solidFill>
                  <a:srgbClr val="FF0000"/>
                </a:solidFill>
                <a:latin typeface="Lucida Sans Unicode"/>
                <a:cs typeface="Lucida Sans Unicode"/>
              </a:rPr>
              <a:t>1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9468" y="647575"/>
            <a:ext cx="7868284" cy="44824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88900" marR="4225290">
              <a:lnSpc>
                <a:spcPct val="118500"/>
              </a:lnSpc>
              <a:spcBef>
                <a:spcPts val="85"/>
              </a:spcBef>
            </a:pPr>
            <a:r>
              <a:rPr sz="1700" dirty="0">
                <a:latin typeface="Lucida Sans Unicode"/>
                <a:cs typeface="Lucida Sans Unicode"/>
              </a:rPr>
              <a:t>Consider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following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LPP, </a:t>
            </a:r>
            <a:r>
              <a:rPr sz="1800" dirty="0">
                <a:latin typeface="Lucida Sans Unicode"/>
                <a:cs typeface="Lucida Sans Unicode"/>
              </a:rPr>
              <a:t>Maximize: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Z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3x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spc="247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2x</a:t>
            </a:r>
            <a:r>
              <a:rPr sz="1800" baseline="-20833" dirty="0">
                <a:latin typeface="Lucida Sans Unicode"/>
                <a:cs typeface="Lucida Sans Unicode"/>
              </a:rPr>
              <a:t>2</a:t>
            </a:r>
            <a:r>
              <a:rPr sz="1800" spc="247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25" dirty="0">
                <a:latin typeface="Lucida Sans Unicode"/>
                <a:cs typeface="Lucida Sans Unicode"/>
              </a:rPr>
              <a:t> 5x</a:t>
            </a:r>
            <a:r>
              <a:rPr sz="1800" spc="-37" baseline="-20833" dirty="0">
                <a:latin typeface="Lucida Sans Unicode"/>
                <a:cs typeface="Lucida Sans Unicode"/>
              </a:rPr>
              <a:t>3 </a:t>
            </a:r>
            <a:r>
              <a:rPr sz="1800" dirty="0">
                <a:latin typeface="Lucida Sans Unicode"/>
                <a:cs typeface="Lucida Sans Unicode"/>
              </a:rPr>
              <a:t>Subject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to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constraints,</a:t>
            </a:r>
            <a:endParaRPr sz="1800">
              <a:latin typeface="Lucida Sans Unicode"/>
              <a:cs typeface="Lucida Sans Unicode"/>
            </a:endParaRPr>
          </a:p>
          <a:p>
            <a:pPr marL="308610">
              <a:lnSpc>
                <a:spcPct val="100000"/>
              </a:lnSpc>
              <a:spcBef>
                <a:spcPts val="465"/>
              </a:spcBef>
              <a:tabLst>
                <a:tab pos="690880" algn="l"/>
                <a:tab pos="1399540" algn="l"/>
                <a:tab pos="2183130" algn="l"/>
              </a:tabLst>
            </a:pP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1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2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Lucida Sans Unicode"/>
                <a:cs typeface="Lucida Sans Unicode"/>
              </a:rPr>
              <a:t>+ </a:t>
            </a: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3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Symbol"/>
                <a:cs typeface="Symbol"/>
              </a:rPr>
              <a:t>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9</a:t>
            </a:r>
            <a:endParaRPr sz="1800">
              <a:latin typeface="Lucida Sans Unicode"/>
              <a:cs typeface="Lucida Sans Unicode"/>
            </a:endParaRPr>
          </a:p>
          <a:p>
            <a:pPr marL="234950">
              <a:lnSpc>
                <a:spcPct val="100000"/>
              </a:lnSpc>
              <a:spcBef>
                <a:spcPts val="400"/>
              </a:spcBef>
              <a:tabLst>
                <a:tab pos="2178685" algn="l"/>
              </a:tabLst>
            </a:pPr>
            <a:r>
              <a:rPr sz="1800" dirty="0">
                <a:latin typeface="Lucida Sans Unicode"/>
                <a:cs typeface="Lucida Sans Unicode"/>
              </a:rPr>
              <a:t>2x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spc="262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3x</a:t>
            </a:r>
            <a:r>
              <a:rPr sz="1800" baseline="-20833" dirty="0">
                <a:latin typeface="Lucida Sans Unicode"/>
                <a:cs typeface="Lucida Sans Unicode"/>
              </a:rPr>
              <a:t>2</a:t>
            </a:r>
            <a:r>
              <a:rPr sz="1800" spc="270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5x</a:t>
            </a:r>
            <a:r>
              <a:rPr sz="1800" spc="-37" baseline="-20833" dirty="0">
                <a:latin typeface="Lucida Sans Unicode"/>
                <a:cs typeface="Lucida Sans Unicode"/>
              </a:rPr>
              <a:t>3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Symbol"/>
                <a:cs typeface="Symbol"/>
              </a:rPr>
              <a:t>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30</a:t>
            </a:r>
            <a:endParaRPr sz="1800">
              <a:latin typeface="Lucida Sans Unicode"/>
              <a:cs typeface="Lucida Sans Unicode"/>
            </a:endParaRPr>
          </a:p>
          <a:p>
            <a:pPr marL="234950" marR="5280660">
              <a:lnSpc>
                <a:spcPts val="2570"/>
              </a:lnSpc>
              <a:spcBef>
                <a:spcPts val="140"/>
              </a:spcBef>
              <a:tabLst>
                <a:tab pos="1434465" algn="l"/>
                <a:tab pos="1705610" algn="l"/>
                <a:tab pos="2235200" algn="l"/>
              </a:tabLst>
            </a:pPr>
            <a:r>
              <a:rPr sz="1800" dirty="0">
                <a:latin typeface="Lucida Sans Unicode"/>
                <a:cs typeface="Lucida Sans Unicode"/>
              </a:rPr>
              <a:t>2x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spc="135" baseline="-20833" dirty="0">
                <a:latin typeface="Lucida Sans Unicode"/>
                <a:cs typeface="Lucida Sans Unicode"/>
              </a:rPr>
              <a:t>  </a:t>
            </a:r>
            <a:r>
              <a:rPr sz="1800" dirty="0">
                <a:latin typeface="Symbol"/>
                <a:cs typeface="Symbol"/>
              </a:rPr>
              <a:t>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2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spc="-50" dirty="0">
                <a:latin typeface="Symbol"/>
                <a:cs typeface="Symbol"/>
              </a:rPr>
              <a:t>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3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Symbol"/>
                <a:cs typeface="Symbol"/>
              </a:rPr>
              <a:t>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8 </a:t>
            </a:r>
            <a:r>
              <a:rPr sz="1800" dirty="0">
                <a:latin typeface="Lucida Sans Unicode"/>
                <a:cs typeface="Lucida Sans Unicode"/>
              </a:rPr>
              <a:t>and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x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dirty="0">
                <a:latin typeface="Lucida Sans Unicode"/>
                <a:cs typeface="Lucida Sans Unicode"/>
              </a:rPr>
              <a:t>,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x</a:t>
            </a:r>
            <a:r>
              <a:rPr sz="1800" baseline="-20833" dirty="0">
                <a:latin typeface="Lucida Sans Unicode"/>
                <a:cs typeface="Lucida Sans Unicode"/>
              </a:rPr>
              <a:t>2</a:t>
            </a:r>
            <a:r>
              <a:rPr sz="1800" dirty="0">
                <a:latin typeface="Lucida Sans Unicode"/>
                <a:cs typeface="Lucida Sans Unicode"/>
              </a:rPr>
              <a:t>,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x</a:t>
            </a:r>
            <a:r>
              <a:rPr sz="1800" baseline="-20833" dirty="0">
                <a:latin typeface="Lucida Sans Unicode"/>
                <a:cs typeface="Lucida Sans Unicode"/>
              </a:rPr>
              <a:t>3</a:t>
            </a:r>
            <a:r>
              <a:rPr sz="1800" spc="254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Symbol"/>
                <a:cs typeface="Symbol"/>
              </a:rPr>
              <a:t>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0</a:t>
            </a:r>
            <a:endParaRPr sz="1800">
              <a:latin typeface="Lucida Sans Unicode"/>
              <a:cs typeface="Lucida Sans Unicode"/>
            </a:endParaRPr>
          </a:p>
          <a:p>
            <a:pPr marL="344805" marR="81280" indent="-256540">
              <a:lnSpc>
                <a:spcPct val="100000"/>
              </a:lnSpc>
              <a:spcBef>
                <a:spcPts val="195"/>
              </a:spcBef>
              <a:buClr>
                <a:srgbClr val="2CA1BE"/>
              </a:buClr>
              <a:buSzPct val="67647"/>
              <a:buFont typeface="Wingdings 3"/>
              <a:buChar char=""/>
              <a:tabLst>
                <a:tab pos="344805" algn="l"/>
              </a:tabLst>
            </a:pPr>
            <a:r>
              <a:rPr sz="1700" dirty="0">
                <a:latin typeface="Lucida Sans Unicode"/>
                <a:cs typeface="Lucida Sans Unicode"/>
              </a:rPr>
              <a:t>Solution: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Inequalities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subjective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equations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converted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into </a:t>
            </a:r>
            <a:r>
              <a:rPr sz="1700" dirty="0">
                <a:latin typeface="Lucida Sans Unicode"/>
                <a:cs typeface="Lucida Sans Unicode"/>
              </a:rPr>
              <a:t>equality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form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adding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slack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variables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such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as:</a:t>
            </a:r>
            <a:endParaRPr sz="1700">
              <a:latin typeface="Lucida Sans Unicode"/>
              <a:cs typeface="Lucida Sans Unicode"/>
            </a:endParaRPr>
          </a:p>
          <a:p>
            <a:pPr marL="88900">
              <a:lnSpc>
                <a:spcPct val="100000"/>
              </a:lnSpc>
              <a:spcBef>
                <a:spcPts val="385"/>
              </a:spcBef>
            </a:pPr>
            <a:r>
              <a:rPr sz="1800" dirty="0">
                <a:latin typeface="Lucida Sans Unicode"/>
                <a:cs typeface="Lucida Sans Unicode"/>
              </a:rPr>
              <a:t>Maximize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(Z)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3x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spc="-37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2x</a:t>
            </a:r>
            <a:r>
              <a:rPr sz="1800" baseline="-20833" dirty="0">
                <a:latin typeface="Lucida Sans Unicode"/>
                <a:cs typeface="Lucida Sans Unicode"/>
              </a:rPr>
              <a:t>2</a:t>
            </a:r>
            <a:r>
              <a:rPr sz="1800" spc="262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5x</a:t>
            </a:r>
            <a:r>
              <a:rPr sz="1800" baseline="-20833" dirty="0">
                <a:latin typeface="Lucida Sans Unicode"/>
                <a:cs typeface="Lucida Sans Unicode"/>
              </a:rPr>
              <a:t>3</a:t>
            </a:r>
            <a:r>
              <a:rPr sz="1800" spc="254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0S</a:t>
            </a:r>
            <a:r>
              <a:rPr sz="1800" b="1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1</a:t>
            </a:r>
            <a:r>
              <a:rPr sz="1800" b="1" spc="-44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800" b="1" spc="-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0S</a:t>
            </a:r>
            <a:r>
              <a:rPr sz="1800" b="1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2</a:t>
            </a:r>
            <a:r>
              <a:rPr sz="1800" b="1" spc="225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800" b="1" spc="-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0S</a:t>
            </a:r>
            <a:r>
              <a:rPr sz="1800" b="1" spc="-37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3</a:t>
            </a:r>
            <a:endParaRPr sz="1800" baseline="-20833">
              <a:latin typeface="Lucida Sans Unicode"/>
              <a:cs typeface="Lucida Sans Unicode"/>
            </a:endParaRPr>
          </a:p>
          <a:p>
            <a:pPr marL="88900">
              <a:lnSpc>
                <a:spcPct val="100000"/>
              </a:lnSpc>
              <a:spcBef>
                <a:spcPts val="405"/>
              </a:spcBef>
            </a:pPr>
            <a:r>
              <a:rPr sz="1800" dirty="0">
                <a:latin typeface="Lucida Sans Unicode"/>
                <a:cs typeface="Lucida Sans Unicode"/>
              </a:rPr>
              <a:t>Subjective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to</a:t>
            </a:r>
            <a:r>
              <a:rPr sz="1800" spc="-5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constraints:</a:t>
            </a:r>
            <a:endParaRPr sz="1800">
              <a:latin typeface="Lucida Sans Unicode"/>
              <a:cs typeface="Lucida Sans Unicode"/>
            </a:endParaRPr>
          </a:p>
          <a:p>
            <a:pPr marL="161925" marR="3185160" indent="73025">
              <a:lnSpc>
                <a:spcPct val="118300"/>
              </a:lnSpc>
              <a:spcBef>
                <a:spcPts val="5"/>
              </a:spcBef>
              <a:tabLst>
                <a:tab pos="617855" algn="l"/>
                <a:tab pos="1346200" algn="l"/>
                <a:tab pos="2059939" algn="l"/>
                <a:tab pos="2754630" algn="l"/>
                <a:tab pos="3439160" algn="l"/>
              </a:tabLst>
            </a:pP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1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Lucida Sans Unicode"/>
                <a:cs typeface="Lucida Sans Unicode"/>
              </a:rPr>
              <a:t>+ </a:t>
            </a: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2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Lucida Sans Unicode"/>
                <a:cs typeface="Lucida Sans Unicode"/>
              </a:rPr>
              <a:t>+ </a:t>
            </a: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3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800" b="1" spc="-1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S</a:t>
            </a:r>
            <a:r>
              <a:rPr sz="1800" b="1" spc="-37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1</a:t>
            </a:r>
            <a:r>
              <a:rPr sz="1800" b="1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	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0S</a:t>
            </a:r>
            <a:r>
              <a:rPr sz="1800" baseline="-20833" dirty="0">
                <a:latin typeface="Lucida Sans Unicode"/>
                <a:cs typeface="Lucida Sans Unicode"/>
              </a:rPr>
              <a:t>2</a:t>
            </a:r>
            <a:r>
              <a:rPr sz="1800" spc="262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0S</a:t>
            </a:r>
            <a:r>
              <a:rPr sz="1800" baseline="-20833" dirty="0">
                <a:latin typeface="Lucida Sans Unicode"/>
                <a:cs typeface="Lucida Sans Unicode"/>
              </a:rPr>
              <a:t>3</a:t>
            </a:r>
            <a:r>
              <a:rPr sz="1800" spc="262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9 </a:t>
            </a:r>
            <a:r>
              <a:rPr sz="1800" dirty="0">
                <a:latin typeface="Lucida Sans Unicode"/>
                <a:cs typeface="Lucida Sans Unicode"/>
              </a:rPr>
              <a:t>2x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spc="262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3x</a:t>
            </a:r>
            <a:r>
              <a:rPr sz="1800" baseline="-20833" dirty="0">
                <a:latin typeface="Lucida Sans Unicode"/>
                <a:cs typeface="Lucida Sans Unicode"/>
              </a:rPr>
              <a:t>2</a:t>
            </a:r>
            <a:r>
              <a:rPr sz="1800" spc="262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5x</a:t>
            </a:r>
            <a:r>
              <a:rPr sz="1800" baseline="-20833" dirty="0">
                <a:latin typeface="Lucida Sans Unicode"/>
                <a:cs typeface="Lucida Sans Unicode"/>
              </a:rPr>
              <a:t>3</a:t>
            </a:r>
            <a:r>
              <a:rPr sz="1800" spc="270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0S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spc="270" baseline="-20833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800" b="1" spc="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S</a:t>
            </a:r>
            <a:r>
              <a:rPr sz="1800" b="1" spc="-37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2</a:t>
            </a:r>
            <a:r>
              <a:rPr sz="1800" b="1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	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0S</a:t>
            </a:r>
            <a:r>
              <a:rPr sz="1800" baseline="-20833" dirty="0">
                <a:latin typeface="Lucida Sans Unicode"/>
                <a:cs typeface="Lucida Sans Unicode"/>
              </a:rPr>
              <a:t>3</a:t>
            </a:r>
            <a:r>
              <a:rPr sz="1800" spc="262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30</a:t>
            </a:r>
            <a:endParaRPr sz="1800">
              <a:latin typeface="Lucida Sans Unicode"/>
              <a:cs typeface="Lucida Sans Unicode"/>
            </a:endParaRPr>
          </a:p>
          <a:p>
            <a:pPr marL="161925">
              <a:lnSpc>
                <a:spcPct val="100000"/>
              </a:lnSpc>
              <a:spcBef>
                <a:spcPts val="465"/>
              </a:spcBef>
              <a:tabLst>
                <a:tab pos="1390015" algn="l"/>
                <a:tab pos="2044700" algn="l"/>
                <a:tab pos="4124960" algn="l"/>
              </a:tabLst>
            </a:pPr>
            <a:r>
              <a:rPr sz="1800" dirty="0">
                <a:latin typeface="Lucida Sans Unicode"/>
                <a:cs typeface="Lucida Sans Unicode"/>
              </a:rPr>
              <a:t>2x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spc="135" baseline="-20833" dirty="0">
                <a:latin typeface="Lucida Sans Unicode"/>
                <a:cs typeface="Lucida Sans Unicode"/>
              </a:rPr>
              <a:t>  </a:t>
            </a:r>
            <a:r>
              <a:rPr sz="1800" dirty="0">
                <a:latin typeface="Symbol"/>
                <a:cs typeface="Symbol"/>
              </a:rPr>
              <a:t>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2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Symbol"/>
                <a:cs typeface="Symbol"/>
              </a:rPr>
              <a:t>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x</a:t>
            </a:r>
            <a:r>
              <a:rPr sz="1800" spc="-37" baseline="-20833" dirty="0">
                <a:latin typeface="Lucida Sans Unicode"/>
                <a:cs typeface="Lucida Sans Unicode"/>
              </a:rPr>
              <a:t>3</a:t>
            </a:r>
            <a:r>
              <a:rPr sz="1800" baseline="-20833" dirty="0">
                <a:latin typeface="Lucida Sans Unicode"/>
                <a:cs typeface="Lucida Sans Unicode"/>
              </a:rPr>
              <a:t>	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0S</a:t>
            </a:r>
            <a:r>
              <a:rPr sz="1800" baseline="-20833" dirty="0">
                <a:latin typeface="Lucida Sans Unicode"/>
                <a:cs typeface="Lucida Sans Unicode"/>
              </a:rPr>
              <a:t>1</a:t>
            </a:r>
            <a:r>
              <a:rPr sz="1800" spc="277" baseline="-20833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0S</a:t>
            </a:r>
            <a:r>
              <a:rPr sz="1800" baseline="-20833" dirty="0">
                <a:latin typeface="Lucida Sans Unicode"/>
                <a:cs typeface="Lucida Sans Unicode"/>
              </a:rPr>
              <a:t>2</a:t>
            </a:r>
            <a:r>
              <a:rPr sz="1800" spc="277" baseline="-20833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8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S</a:t>
            </a:r>
            <a:r>
              <a:rPr sz="1800" b="1" spc="-37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3</a:t>
            </a:r>
            <a:r>
              <a:rPr sz="1800" b="1" baseline="-20833" dirty="0">
                <a:solidFill>
                  <a:srgbClr val="6F2F9F"/>
                </a:solidFill>
                <a:latin typeface="Lucida Sans Unicode"/>
                <a:cs typeface="Lucida Sans Unicode"/>
              </a:rPr>
              <a:t>	</a:t>
            </a:r>
            <a:r>
              <a:rPr sz="1800" dirty="0">
                <a:latin typeface="Lucida Sans Unicode"/>
                <a:cs typeface="Lucida Sans Unicode"/>
              </a:rPr>
              <a:t>= </a:t>
            </a:r>
            <a:r>
              <a:rPr sz="1800" spc="-50" dirty="0">
                <a:latin typeface="Lucida Sans Unicode"/>
                <a:cs typeface="Lucida Sans Unicode"/>
              </a:rPr>
              <a:t>8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11702" y="305815"/>
            <a:ext cx="183007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latin typeface="Lucida Sans Unicode"/>
                <a:cs typeface="Lucida Sans Unicode"/>
              </a:rPr>
              <a:t>Simplex</a:t>
            </a:r>
            <a:r>
              <a:rPr sz="1700" b="1" spc="-4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Table</a:t>
            </a:r>
            <a:r>
              <a:rPr sz="1700" b="1" spc="-3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-</a:t>
            </a:r>
            <a:r>
              <a:rPr sz="1700" b="1" spc="-50" dirty="0">
                <a:latin typeface="Lucida Sans Unicode"/>
                <a:cs typeface="Lucida Sans Unicode"/>
              </a:rPr>
              <a:t>1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74650" y="908050"/>
          <a:ext cx="8534400" cy="4791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897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25" dirty="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sz="1800" b="1" spc="-37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61290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Ratio</a:t>
                      </a:r>
                      <a:r>
                        <a:rPr sz="1800" b="1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spc="-10" dirty="0">
                          <a:latin typeface="Lucida Sans Unicode"/>
                          <a:cs typeface="Lucida Sans Unicode"/>
                        </a:rPr>
                        <a:t>Column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23495" marB="0">
                    <a:lnL w="12700" cap="flat" cmpd="sng" algn="ctr">
                      <a:solidFill>
                        <a:srgbClr val="EB63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0" dirty="0">
                          <a:latin typeface="Lucida Sans Unicode"/>
                          <a:cs typeface="Lucida Sans Unicode"/>
                        </a:rPr>
                        <a:t>B.V.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10" dirty="0">
                          <a:latin typeface="Lucida Sans Unicode"/>
                          <a:cs typeface="Lucida Sans Unicode"/>
                        </a:rPr>
                        <a:t>Const.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2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b="1" spc="-37" baseline="-20833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28575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495" marB="0">
                    <a:lnL w="28575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9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9/1</a:t>
                      </a:r>
                      <a:r>
                        <a:rPr sz="1800" spc="-1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dirty="0">
                          <a:latin typeface="Lucida Sans Unicode"/>
                          <a:cs typeface="Lucida Sans Unicode"/>
                        </a:rPr>
                        <a:t>=</a:t>
                      </a: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9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2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b="1" spc="-37" baseline="-20833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2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2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30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2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C00000"/>
                          </a:solidFill>
                          <a:latin typeface="Lucida Sans Unicode"/>
                          <a:cs typeface="Lucida Sans Unicode"/>
                        </a:rPr>
                        <a:t>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b="1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30/5</a:t>
                      </a:r>
                      <a:r>
                        <a:rPr sz="1800" b="1" spc="-4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=</a:t>
                      </a:r>
                      <a:r>
                        <a:rPr sz="1800" b="1" spc="1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6</a:t>
                      </a:r>
                      <a:r>
                        <a:rPr sz="1800" b="1" spc="2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spc="-50" dirty="0">
                          <a:solidFill>
                            <a:srgbClr val="6F2F9F"/>
                          </a:solidFill>
                          <a:latin typeface="Symbol"/>
                          <a:cs typeface="Symbol"/>
                        </a:rPr>
                        <a:t>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8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10" dirty="0">
                          <a:latin typeface="Lucida Sans Unicode"/>
                          <a:cs typeface="Lucida Sans Unicode"/>
                        </a:rPr>
                        <a:t>8/-</a:t>
                      </a:r>
                      <a:r>
                        <a:rPr sz="1800" dirty="0">
                          <a:latin typeface="Lucida Sans Unicode"/>
                          <a:cs typeface="Lucida Sans Unicode"/>
                        </a:rPr>
                        <a:t>1= -</a:t>
                      </a: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8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00">
                <a:tc gridSpan="2">
                  <a:txBody>
                    <a:bodyPr/>
                    <a:lstStyle/>
                    <a:p>
                      <a:pPr marR="257175" algn="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Z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200">
                <a:tc gridSpan="2">
                  <a:txBody>
                    <a:bodyPr/>
                    <a:lstStyle/>
                    <a:p>
                      <a:pPr marL="6070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Z</a:t>
                      </a:r>
                      <a:r>
                        <a:rPr sz="1800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r>
                        <a:rPr sz="1800" spc="277" baseline="-20833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-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-5</a:t>
                      </a:r>
                      <a:r>
                        <a:rPr sz="1800" spc="-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spc="-50" dirty="0">
                          <a:latin typeface="Symbol"/>
                          <a:cs typeface="Symbol"/>
                        </a:rPr>
                        <a:t>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11702" y="1235709"/>
            <a:ext cx="183007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Lucida Sans Unicode"/>
                <a:cs typeface="Lucida Sans Unicode"/>
              </a:rPr>
              <a:t>Simplex</a:t>
            </a:r>
            <a:r>
              <a:rPr sz="1700" b="1" spc="-4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Table</a:t>
            </a:r>
            <a:r>
              <a:rPr sz="1700" b="1" spc="-3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-</a:t>
            </a:r>
            <a:r>
              <a:rPr sz="1700" b="1" spc="-50" dirty="0">
                <a:latin typeface="Lucida Sans Unicode"/>
                <a:cs typeface="Lucida Sans Unicode"/>
              </a:rPr>
              <a:t>2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74650" y="1600327"/>
          <a:ext cx="8534400" cy="41922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73709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25" dirty="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sz="1800" b="1" spc="-37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61290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Lucida Sans Unicode"/>
                          <a:cs typeface="Lucida Sans Unicode"/>
                        </a:rPr>
                        <a:t>Ratio</a:t>
                      </a:r>
                      <a:r>
                        <a:rPr sz="1800" b="1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spc="-10" dirty="0">
                          <a:latin typeface="Lucida Sans Unicode"/>
                          <a:cs typeface="Lucida Sans Unicode"/>
                        </a:rPr>
                        <a:t>Column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24130" marB="0">
                    <a:lnL w="12700" cap="flat" cmpd="sng" algn="ctr">
                      <a:solidFill>
                        <a:srgbClr val="EB63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0" dirty="0">
                          <a:latin typeface="Lucida Sans Unicode"/>
                          <a:cs typeface="Lucida Sans Unicode"/>
                        </a:rPr>
                        <a:t>B.V.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10" dirty="0">
                          <a:latin typeface="Lucida Sans Unicode"/>
                          <a:cs typeface="Lucida Sans Unicode"/>
                        </a:rPr>
                        <a:t>Const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.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2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b="1" spc="-37" baseline="-20833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28575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4130" marB="0">
                    <a:lnL w="28575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2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b="1" spc="-37" baseline="-20833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25" dirty="0">
                          <a:solidFill>
                            <a:srgbClr val="C00000"/>
                          </a:solidFill>
                          <a:latin typeface="Lucida Sans Unicode"/>
                          <a:cs typeface="Lucida Sans Unicode"/>
                        </a:rPr>
                        <a:t>3/5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2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2/5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b="1" spc="-2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1/5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spc="-5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b="1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5</a:t>
                      </a:r>
                      <a:r>
                        <a:rPr sz="1800" b="1" spc="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b="1" spc="-75" baseline="-20833" dirty="0">
                          <a:solidFill>
                            <a:srgbClr val="6F2F9F"/>
                          </a:solidFill>
                          <a:latin typeface="Symbol"/>
                          <a:cs typeface="Symbol"/>
                        </a:rPr>
                        <a:t></a:t>
                      </a:r>
                      <a:endParaRPr sz="1800" baseline="-20833">
                        <a:latin typeface="Symbol"/>
                        <a:cs typeface="Symbol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43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50" dirty="0">
                          <a:latin typeface="Lucida Sans Unicode"/>
                          <a:cs typeface="Lucida Sans Unicode"/>
                        </a:rPr>
                        <a:t>5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25" dirty="0">
                          <a:latin typeface="Lucida Sans Unicode"/>
                          <a:cs typeface="Lucida Sans Unicode"/>
                        </a:rPr>
                        <a:t>X3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50" dirty="0">
                          <a:latin typeface="Lucida Sans Unicode"/>
                          <a:cs typeface="Lucida Sans Unicode"/>
                        </a:rPr>
                        <a:t>6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b="1" spc="-25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2/5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25" dirty="0">
                          <a:latin typeface="Lucida Sans Unicode"/>
                          <a:cs typeface="Lucida Sans Unicode"/>
                        </a:rPr>
                        <a:t>3/5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25" dirty="0">
                          <a:latin typeface="Lucida Sans Unicode"/>
                          <a:cs typeface="Lucida Sans Unicode"/>
                        </a:rPr>
                        <a:t>1/5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200" spc="-25" dirty="0">
                          <a:latin typeface="Lucida Sans Unicode"/>
                          <a:cs typeface="Lucida Sans Unicode"/>
                        </a:rPr>
                        <a:t>15</a:t>
                      </a:r>
                      <a:endParaRPr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14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b="1" spc="-20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12/5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2/5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1/5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10" dirty="0">
                          <a:latin typeface="Lucida Sans Unicode"/>
                          <a:cs typeface="Lucida Sans Unicode"/>
                        </a:rPr>
                        <a:t>5.833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 gridSpan="2">
                  <a:txBody>
                    <a:bodyPr/>
                    <a:lstStyle/>
                    <a:p>
                      <a:pPr marR="257175" algn="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Z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30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445">
                <a:tc gridSpan="2">
                  <a:txBody>
                    <a:bodyPr/>
                    <a:lstStyle/>
                    <a:p>
                      <a:pPr marL="6070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Z</a:t>
                      </a:r>
                      <a:r>
                        <a:rPr sz="1800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r>
                        <a:rPr sz="1800" spc="277" baseline="-20833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80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-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80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sz="1800" spc="-25" dirty="0">
                          <a:latin typeface="Symbol"/>
                          <a:cs typeface="Symbol"/>
                        </a:rPr>
                        <a:t>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25222" y="562310"/>
            <a:ext cx="118745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00" spc="-480" dirty="0">
                <a:latin typeface="Book Antiqua"/>
                <a:cs typeface="Book Antiqua"/>
              </a:rPr>
              <a:t>5</a:t>
            </a:r>
            <a:endParaRPr sz="23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2900" y="416734"/>
            <a:ext cx="6439535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300" b="0" spc="-595" dirty="0">
                <a:latin typeface="Book Antiqua"/>
                <a:cs typeface="Book Antiqua"/>
              </a:rPr>
              <a:t>New</a:t>
            </a:r>
            <a:r>
              <a:rPr sz="2300" b="0" spc="-195" dirty="0">
                <a:latin typeface="Book Antiqua"/>
                <a:cs typeface="Book Antiqua"/>
              </a:rPr>
              <a:t> </a:t>
            </a:r>
            <a:r>
              <a:rPr sz="2300" b="0" spc="-420" dirty="0">
                <a:latin typeface="Book Antiqua"/>
                <a:cs typeface="Book Antiqua"/>
              </a:rPr>
              <a:t>R</a:t>
            </a:r>
            <a:r>
              <a:rPr sz="2250" b="0" spc="-630" baseline="-7407" dirty="0">
                <a:latin typeface="Book Antiqua"/>
                <a:cs typeface="Book Antiqua"/>
              </a:rPr>
              <a:t>2</a:t>
            </a:r>
            <a:r>
              <a:rPr sz="2250" b="0" spc="15" baseline="-7407" dirty="0">
                <a:latin typeface="Book Antiqua"/>
                <a:cs typeface="Book Antiqua"/>
              </a:rPr>
              <a:t> </a:t>
            </a:r>
            <a:r>
              <a:rPr sz="2300" b="0" spc="-819" dirty="0">
                <a:latin typeface="Symbol"/>
                <a:cs typeface="Symbol"/>
              </a:rPr>
              <a:t></a:t>
            </a:r>
            <a:r>
              <a:rPr sz="2300" b="0" spc="-170" dirty="0">
                <a:latin typeface="Times New Roman"/>
                <a:cs typeface="Times New Roman"/>
              </a:rPr>
              <a:t> </a:t>
            </a:r>
            <a:r>
              <a:rPr sz="3450" b="0" u="heavy" spc="-705" baseline="4227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Old</a:t>
            </a:r>
            <a:r>
              <a:rPr sz="3450" b="0" u="heavy" spc="-277" baseline="4227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3450" b="0" u="heavy" spc="-630" baseline="4227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R</a:t>
            </a:r>
            <a:r>
              <a:rPr sz="2250" b="0" u="heavy" spc="-630" baseline="5555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2</a:t>
            </a:r>
            <a:r>
              <a:rPr sz="2250" b="0" spc="15" baseline="55555" dirty="0">
                <a:latin typeface="Book Antiqua"/>
                <a:cs typeface="Book Antiqua"/>
              </a:rPr>
              <a:t> </a:t>
            </a:r>
            <a:r>
              <a:rPr sz="2300" b="0" spc="-220" dirty="0">
                <a:latin typeface="Book Antiqua"/>
                <a:cs typeface="Book Antiqua"/>
              </a:rPr>
              <a:t>;</a:t>
            </a:r>
            <a:r>
              <a:rPr sz="2300" b="0" spc="-200" dirty="0">
                <a:latin typeface="Book Antiqua"/>
                <a:cs typeface="Book Antiqua"/>
              </a:rPr>
              <a:t> </a:t>
            </a:r>
            <a:r>
              <a:rPr sz="2300" b="0" spc="-595" dirty="0">
                <a:latin typeface="Book Antiqua"/>
                <a:cs typeface="Book Antiqua"/>
              </a:rPr>
              <a:t>New</a:t>
            </a:r>
            <a:r>
              <a:rPr sz="2300" b="0" spc="-190" dirty="0">
                <a:latin typeface="Book Antiqua"/>
                <a:cs typeface="Book Antiqua"/>
              </a:rPr>
              <a:t> </a:t>
            </a:r>
            <a:r>
              <a:rPr sz="2300" b="0" spc="-420" dirty="0">
                <a:latin typeface="Book Antiqua"/>
                <a:cs typeface="Book Antiqua"/>
              </a:rPr>
              <a:t>R</a:t>
            </a:r>
            <a:r>
              <a:rPr sz="2250" b="0" spc="-630" baseline="-7407" dirty="0">
                <a:latin typeface="Book Antiqua"/>
                <a:cs typeface="Book Antiqua"/>
              </a:rPr>
              <a:t>1</a:t>
            </a:r>
            <a:r>
              <a:rPr sz="2250" b="0" spc="15" baseline="-7407" dirty="0">
                <a:latin typeface="Book Antiqua"/>
                <a:cs typeface="Book Antiqua"/>
              </a:rPr>
              <a:t> </a:t>
            </a:r>
            <a:r>
              <a:rPr sz="2300" b="0" spc="-819" dirty="0">
                <a:latin typeface="Symbol"/>
                <a:cs typeface="Symbol"/>
              </a:rPr>
              <a:t></a:t>
            </a:r>
            <a:r>
              <a:rPr sz="2300" b="0" spc="-190" dirty="0">
                <a:latin typeface="Times New Roman"/>
                <a:cs typeface="Times New Roman"/>
              </a:rPr>
              <a:t> </a:t>
            </a:r>
            <a:r>
              <a:rPr sz="2300" b="0" spc="-470" dirty="0">
                <a:latin typeface="Book Antiqua"/>
                <a:cs typeface="Book Antiqua"/>
              </a:rPr>
              <a:t>Old</a:t>
            </a:r>
            <a:r>
              <a:rPr sz="2300" b="0" spc="-185" dirty="0">
                <a:latin typeface="Book Antiqua"/>
                <a:cs typeface="Book Antiqua"/>
              </a:rPr>
              <a:t> </a:t>
            </a:r>
            <a:r>
              <a:rPr sz="2300" b="0" spc="-420" dirty="0">
                <a:latin typeface="Book Antiqua"/>
                <a:cs typeface="Book Antiqua"/>
              </a:rPr>
              <a:t>R</a:t>
            </a:r>
            <a:r>
              <a:rPr sz="2250" b="0" spc="-630" baseline="-7407" dirty="0">
                <a:latin typeface="Book Antiqua"/>
                <a:cs typeface="Book Antiqua"/>
              </a:rPr>
              <a:t>1</a:t>
            </a:r>
            <a:r>
              <a:rPr sz="2250" b="0" spc="15" baseline="-7407" dirty="0">
                <a:latin typeface="Book Antiqua"/>
                <a:cs typeface="Book Antiqua"/>
              </a:rPr>
              <a:t> </a:t>
            </a:r>
            <a:r>
              <a:rPr sz="2300" b="0" spc="-455" dirty="0">
                <a:latin typeface="Symbol"/>
                <a:cs typeface="Symbol"/>
              </a:rPr>
              <a:t></a:t>
            </a:r>
            <a:r>
              <a:rPr sz="2300" b="0" spc="-185" dirty="0">
                <a:latin typeface="Times New Roman"/>
                <a:cs typeface="Times New Roman"/>
              </a:rPr>
              <a:t> </a:t>
            </a:r>
            <a:r>
              <a:rPr sz="2300" b="0" spc="-595" dirty="0">
                <a:latin typeface="Book Antiqua"/>
                <a:cs typeface="Book Antiqua"/>
              </a:rPr>
              <a:t>New</a:t>
            </a:r>
            <a:r>
              <a:rPr sz="2300" b="0" spc="-190" dirty="0">
                <a:latin typeface="Book Antiqua"/>
                <a:cs typeface="Book Antiqua"/>
              </a:rPr>
              <a:t> </a:t>
            </a:r>
            <a:r>
              <a:rPr sz="2300" b="0" spc="-350" dirty="0">
                <a:latin typeface="Book Antiqua"/>
                <a:cs typeface="Book Antiqua"/>
              </a:rPr>
              <a:t>R</a:t>
            </a:r>
            <a:r>
              <a:rPr sz="2250" b="0" spc="-525" baseline="-7407" dirty="0">
                <a:latin typeface="Book Antiqua"/>
                <a:cs typeface="Book Antiqua"/>
              </a:rPr>
              <a:t>2</a:t>
            </a:r>
            <a:r>
              <a:rPr sz="2300" b="0" spc="-350" dirty="0">
                <a:latin typeface="Book Antiqua"/>
                <a:cs typeface="Book Antiqua"/>
              </a:rPr>
              <a:t>,</a:t>
            </a:r>
            <a:r>
              <a:rPr sz="2300" b="0" spc="-180" dirty="0">
                <a:latin typeface="Book Antiqua"/>
                <a:cs typeface="Book Antiqua"/>
              </a:rPr>
              <a:t> </a:t>
            </a:r>
            <a:r>
              <a:rPr sz="2300" b="0" spc="-595" dirty="0">
                <a:latin typeface="Book Antiqua"/>
                <a:cs typeface="Book Antiqua"/>
              </a:rPr>
              <a:t>New</a:t>
            </a:r>
            <a:r>
              <a:rPr sz="2300" b="0" spc="-190" dirty="0">
                <a:latin typeface="Book Antiqua"/>
                <a:cs typeface="Book Antiqua"/>
              </a:rPr>
              <a:t> </a:t>
            </a:r>
            <a:r>
              <a:rPr sz="2300" b="0" spc="-420" dirty="0">
                <a:latin typeface="Book Antiqua"/>
                <a:cs typeface="Book Antiqua"/>
              </a:rPr>
              <a:t>R</a:t>
            </a:r>
            <a:r>
              <a:rPr sz="2250" b="0" spc="-630" baseline="-7407" dirty="0">
                <a:latin typeface="Book Antiqua"/>
                <a:cs typeface="Book Antiqua"/>
              </a:rPr>
              <a:t>3</a:t>
            </a:r>
            <a:r>
              <a:rPr sz="2250" b="0" spc="15" baseline="-7407" dirty="0">
                <a:latin typeface="Book Antiqua"/>
                <a:cs typeface="Book Antiqua"/>
              </a:rPr>
              <a:t> </a:t>
            </a:r>
            <a:r>
              <a:rPr sz="2300" b="0" spc="-819" dirty="0">
                <a:latin typeface="Symbol"/>
                <a:cs typeface="Symbol"/>
              </a:rPr>
              <a:t></a:t>
            </a:r>
            <a:r>
              <a:rPr sz="2300" b="0" spc="-190" dirty="0">
                <a:latin typeface="Times New Roman"/>
                <a:cs typeface="Times New Roman"/>
              </a:rPr>
              <a:t> </a:t>
            </a:r>
            <a:r>
              <a:rPr sz="2300" b="0" spc="-470" dirty="0">
                <a:latin typeface="Book Antiqua"/>
                <a:cs typeface="Book Antiqua"/>
              </a:rPr>
              <a:t>Old</a:t>
            </a:r>
            <a:r>
              <a:rPr sz="2300" b="0" spc="-185" dirty="0">
                <a:latin typeface="Book Antiqua"/>
                <a:cs typeface="Book Antiqua"/>
              </a:rPr>
              <a:t> </a:t>
            </a:r>
            <a:r>
              <a:rPr sz="2300" b="0" spc="-420" dirty="0">
                <a:latin typeface="Book Antiqua"/>
                <a:cs typeface="Book Antiqua"/>
              </a:rPr>
              <a:t>R</a:t>
            </a:r>
            <a:r>
              <a:rPr sz="2250" b="0" spc="-630" baseline="-7407" dirty="0">
                <a:latin typeface="Book Antiqua"/>
                <a:cs typeface="Book Antiqua"/>
              </a:rPr>
              <a:t>3</a:t>
            </a:r>
            <a:r>
              <a:rPr sz="2250" b="0" spc="15" baseline="-7407" dirty="0">
                <a:latin typeface="Book Antiqua"/>
                <a:cs typeface="Book Antiqua"/>
              </a:rPr>
              <a:t> </a:t>
            </a:r>
            <a:r>
              <a:rPr sz="2300" b="0" spc="-500" dirty="0">
                <a:latin typeface="Book Antiqua"/>
                <a:cs typeface="Book Antiqua"/>
              </a:rPr>
              <a:t>+</a:t>
            </a:r>
            <a:r>
              <a:rPr sz="2300" b="0" spc="-175" dirty="0">
                <a:latin typeface="Book Antiqua"/>
                <a:cs typeface="Book Antiqua"/>
              </a:rPr>
              <a:t> </a:t>
            </a:r>
            <a:r>
              <a:rPr sz="2300" b="0" spc="-595" dirty="0">
                <a:latin typeface="Book Antiqua"/>
                <a:cs typeface="Book Antiqua"/>
              </a:rPr>
              <a:t>New</a:t>
            </a:r>
            <a:r>
              <a:rPr sz="2300" b="0" spc="-190" dirty="0">
                <a:latin typeface="Book Antiqua"/>
                <a:cs typeface="Book Antiqua"/>
              </a:rPr>
              <a:t> </a:t>
            </a:r>
            <a:r>
              <a:rPr sz="2300" b="0" spc="-445" dirty="0">
                <a:latin typeface="Book Antiqua"/>
                <a:cs typeface="Book Antiqua"/>
              </a:rPr>
              <a:t>R</a:t>
            </a:r>
            <a:r>
              <a:rPr sz="2250" b="0" spc="-667" baseline="-7407" dirty="0">
                <a:latin typeface="Book Antiqua"/>
                <a:cs typeface="Book Antiqua"/>
              </a:rPr>
              <a:t>2</a:t>
            </a:r>
            <a:endParaRPr sz="2250" baseline="-7407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74650" y="1289050"/>
          <a:ext cx="8534400" cy="4182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576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25" dirty="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sz="1800" b="1" spc="-37" baseline="-20833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5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9695" marR="91440" indent="14922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Lucida Sans Unicode"/>
                          <a:cs typeface="Lucida Sans Unicode"/>
                        </a:rPr>
                        <a:t>Ratio Column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23495" marB="0">
                    <a:lnL w="12700" cap="flat" cmpd="sng" algn="ctr">
                      <a:solidFill>
                        <a:srgbClr val="EB63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0" dirty="0">
                          <a:latin typeface="Lucida Sans Unicode"/>
                          <a:cs typeface="Lucida Sans Unicode"/>
                        </a:rPr>
                        <a:t>B.V.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10" dirty="0">
                          <a:latin typeface="Lucida Sans Unicode"/>
                          <a:cs typeface="Lucida Sans Unicode"/>
                        </a:rPr>
                        <a:t>Const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0" dirty="0">
                          <a:latin typeface="Lucida Sans Unicode"/>
                          <a:cs typeface="Lucida Sans Unicode"/>
                        </a:rPr>
                        <a:t>.</a:t>
                      </a:r>
                      <a:endParaRPr sz="18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b="1" spc="-37" baseline="-20833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800" spc="-37" baseline="-20833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800" baseline="-20833">
                        <a:latin typeface="Lucida Sans Unicode"/>
                        <a:cs typeface="Lucida Sans Unicode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28575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495" marB="0">
                    <a:lnL w="28575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28575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650" b="1" spc="-37" baseline="-20202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endParaRPr sz="1650" baseline="-20202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5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2/3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5/3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2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1/3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28575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4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50" spc="-50" dirty="0">
                          <a:latin typeface="Lucida Sans Unicode"/>
                          <a:cs typeface="Lucida Sans Unicode"/>
                        </a:rPr>
                        <a:t>5</a:t>
                      </a:r>
                      <a:endParaRPr sz="1450">
                        <a:latin typeface="Lucida Sans Unicode"/>
                        <a:cs typeface="Lucida Sans Unicode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X</a:t>
                      </a:r>
                      <a:r>
                        <a:rPr sz="1650" b="1" spc="-37" baseline="-20202" dirty="0">
                          <a:solidFill>
                            <a:srgbClr val="6F2F9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endParaRPr sz="1650" baseline="-20202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50" spc="-50" dirty="0">
                          <a:latin typeface="Lucida Sans Unicode"/>
                          <a:cs typeface="Lucida Sans Unicode"/>
                        </a:rPr>
                        <a:t>4</a:t>
                      </a:r>
                      <a:endParaRPr sz="1450">
                        <a:latin typeface="Lucida Sans Unicode"/>
                        <a:cs typeface="Lucida Sans Unicode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2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2200">
                        <a:latin typeface="Lucida Sans Unicode"/>
                        <a:cs typeface="Lucida Sans Unicode"/>
                      </a:endParaRPr>
                    </a:p>
                  </a:txBody>
                  <a:tcPr marL="0" marR="0" marT="571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50" spc="-10" dirty="0">
                          <a:latin typeface="Lucida Sans Unicode"/>
                          <a:cs typeface="Lucida Sans Unicode"/>
                        </a:rPr>
                        <a:t>11/25</a:t>
                      </a:r>
                      <a:endParaRPr sz="1450">
                        <a:latin typeface="Lucida Sans Unicode"/>
                        <a:cs typeface="Lucida Sans Unicode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5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450">
                        <a:latin typeface="Lucida Sans Unicode"/>
                        <a:cs typeface="Lucida Sans Unicode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5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450" spc="-25" dirty="0">
                          <a:latin typeface="Lucida Sans Unicode"/>
                          <a:cs typeface="Lucida Sans Unicode"/>
                        </a:rPr>
                        <a:t>2/3</a:t>
                      </a:r>
                      <a:endParaRPr sz="1450">
                        <a:latin typeface="Lucida Sans Unicode"/>
                        <a:cs typeface="Lucida Sans Unicode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50" spc="-25" dirty="0">
                          <a:latin typeface="Lucida Sans Unicode"/>
                          <a:cs typeface="Lucida Sans Unicode"/>
                        </a:rPr>
                        <a:t>1/3</a:t>
                      </a:r>
                      <a:endParaRPr sz="1450">
                        <a:latin typeface="Lucida Sans Unicode"/>
                        <a:cs typeface="Lucida Sans Unicode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5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450">
                        <a:latin typeface="Lucida Sans Unicode"/>
                        <a:cs typeface="Lucida Sans Unicode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sz="1650" spc="-37" baseline="-20202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650" baseline="-20202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2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20" dirty="0">
                          <a:latin typeface="Lucida Sans Unicode"/>
                          <a:cs typeface="Lucida Sans Unicode"/>
                        </a:rPr>
                        <a:t>-34/25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1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4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1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 gridSpan="2">
                  <a:txBody>
                    <a:bodyPr/>
                    <a:lstStyle/>
                    <a:p>
                      <a:pPr marL="9042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Z</a:t>
                      </a:r>
                      <a:r>
                        <a:rPr sz="1650" spc="-37" baseline="-20202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650" baseline="-20202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35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20" dirty="0">
                          <a:latin typeface="Lucida Sans Unicode"/>
                          <a:cs typeface="Lucida Sans Unicode"/>
                        </a:rPr>
                        <a:t>21/5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5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5/3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2/3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  <a:solidFill>
                      <a:srgbClr val="EB631B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600">
                <a:tc gridSpan="2">
                  <a:txBody>
                    <a:bodyPr/>
                    <a:lstStyle/>
                    <a:p>
                      <a:pPr marL="6102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dirty="0">
                          <a:latin typeface="Lucida Sans Unicode"/>
                          <a:cs typeface="Lucida Sans Unicode"/>
                        </a:rPr>
                        <a:t>Z</a:t>
                      </a:r>
                      <a:r>
                        <a:rPr sz="1650" baseline="-20202" dirty="0">
                          <a:latin typeface="Lucida Sans Unicode"/>
                          <a:cs typeface="Lucida Sans Unicode"/>
                        </a:rPr>
                        <a:t>j</a:t>
                      </a:r>
                      <a:r>
                        <a:rPr sz="1650" spc="284" baseline="-20202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700" spc="-20" dirty="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sz="1650" spc="-37" baseline="-20202" dirty="0">
                          <a:latin typeface="Lucida Sans Unicode"/>
                          <a:cs typeface="Lucida Sans Unicode"/>
                        </a:rPr>
                        <a:t>j</a:t>
                      </a:r>
                      <a:endParaRPr sz="1650" baseline="-20202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-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20" dirty="0">
                          <a:latin typeface="Lucida Sans Unicode"/>
                          <a:cs typeface="Lucida Sans Unicode"/>
                        </a:rPr>
                        <a:t>11/5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5/3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25" dirty="0">
                          <a:latin typeface="Lucida Sans Unicode"/>
                          <a:cs typeface="Lucida Sans Unicode"/>
                        </a:rPr>
                        <a:t>2/3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700" spc="-50" dirty="0">
                          <a:latin typeface="Lucida Sans Unicode"/>
                          <a:cs typeface="Lucida Sans Unicode"/>
                        </a:rPr>
                        <a:t>0</a:t>
                      </a:r>
                      <a:endParaRPr sz="1700">
                        <a:latin typeface="Lucida Sans Unicode"/>
                        <a:cs typeface="Lucida Sans Unicode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EB631B"/>
                      </a:solidFill>
                      <a:prstDash val="solid"/>
                    </a:lnL>
                    <a:lnR w="12700">
                      <a:solidFill>
                        <a:srgbClr val="EB631B"/>
                      </a:solidFill>
                      <a:prstDash val="solid"/>
                    </a:lnR>
                    <a:lnT w="12700">
                      <a:solidFill>
                        <a:srgbClr val="EB631B"/>
                      </a:solidFill>
                      <a:prstDash val="solid"/>
                    </a:lnT>
                    <a:lnB w="12700">
                      <a:solidFill>
                        <a:srgbClr val="EB631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06095" y="501401"/>
            <a:ext cx="1330960" cy="3206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231900" algn="l"/>
              </a:tabLst>
            </a:pPr>
            <a:r>
              <a:rPr sz="1900" spc="-335" dirty="0">
                <a:latin typeface="Book Antiqua"/>
                <a:cs typeface="Book Antiqua"/>
              </a:rPr>
              <a:t>3</a:t>
            </a:r>
            <a:r>
              <a:rPr sz="1900" dirty="0">
                <a:latin typeface="Book Antiqua"/>
                <a:cs typeface="Book Antiqua"/>
              </a:rPr>
              <a:t>	</a:t>
            </a:r>
            <a:r>
              <a:rPr sz="1900" spc="-345" dirty="0">
                <a:latin typeface="Book Antiqua"/>
                <a:cs typeface="Book Antiqua"/>
              </a:rPr>
              <a:t>5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11702" y="353597"/>
            <a:ext cx="1830070" cy="85788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486409">
              <a:lnSpc>
                <a:spcPct val="100000"/>
              </a:lnSpc>
              <a:spcBef>
                <a:spcPts val="1295"/>
              </a:spcBef>
            </a:pPr>
            <a:r>
              <a:rPr sz="1900" spc="-335" dirty="0">
                <a:latin typeface="Book Antiqua"/>
                <a:cs typeface="Book Antiqua"/>
              </a:rPr>
              <a:t>5</a:t>
            </a:r>
            <a:endParaRPr sz="19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1700" b="1" dirty="0">
                <a:latin typeface="Lucida Sans Unicode"/>
                <a:cs typeface="Lucida Sans Unicode"/>
              </a:rPr>
              <a:t>Simplex</a:t>
            </a:r>
            <a:r>
              <a:rPr sz="1700" b="1" spc="-4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Table</a:t>
            </a:r>
            <a:r>
              <a:rPr sz="1700" b="1" spc="-3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-</a:t>
            </a:r>
            <a:r>
              <a:rPr sz="1700" b="1" spc="-50" dirty="0">
                <a:latin typeface="Lucida Sans Unicode"/>
                <a:cs typeface="Lucida Sans Unicode"/>
              </a:rPr>
              <a:t>3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51123" y="380089"/>
            <a:ext cx="3330575" cy="3206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00" b="0" spc="-290" dirty="0">
                <a:latin typeface="Book Antiqua"/>
                <a:cs typeface="Book Antiqua"/>
              </a:rPr>
              <a:t>R</a:t>
            </a:r>
            <a:r>
              <a:rPr sz="1875" b="0" spc="-434" baseline="-8888" dirty="0">
                <a:latin typeface="Book Antiqua"/>
                <a:cs typeface="Book Antiqua"/>
              </a:rPr>
              <a:t>1</a:t>
            </a:r>
            <a:r>
              <a:rPr sz="1875" b="0" spc="52" baseline="-8888" dirty="0">
                <a:latin typeface="Book Antiqua"/>
                <a:cs typeface="Book Antiqua"/>
              </a:rPr>
              <a:t> </a:t>
            </a:r>
            <a:r>
              <a:rPr sz="1900" b="0" spc="-545" dirty="0">
                <a:latin typeface="Symbol"/>
                <a:cs typeface="Symbol"/>
              </a:rPr>
              <a:t></a:t>
            </a:r>
            <a:r>
              <a:rPr sz="1900" b="0" spc="-125" dirty="0">
                <a:latin typeface="Times New Roman"/>
                <a:cs typeface="Times New Roman"/>
              </a:rPr>
              <a:t> </a:t>
            </a:r>
            <a:r>
              <a:rPr sz="2850" b="0" u="heavy" spc="-427" baseline="42397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5</a:t>
            </a:r>
            <a:r>
              <a:rPr sz="2850" b="0" spc="-179" baseline="42397" dirty="0">
                <a:latin typeface="Book Antiqua"/>
                <a:cs typeface="Book Antiqua"/>
              </a:rPr>
              <a:t> </a:t>
            </a:r>
            <a:r>
              <a:rPr sz="1900" b="0" spc="-190" dirty="0">
                <a:latin typeface="Book Antiqua"/>
                <a:cs typeface="Book Antiqua"/>
              </a:rPr>
              <a:t>R</a:t>
            </a:r>
            <a:r>
              <a:rPr sz="1875" b="0" spc="-284" baseline="-8888" dirty="0">
                <a:latin typeface="Book Antiqua"/>
                <a:cs typeface="Book Antiqua"/>
              </a:rPr>
              <a:t>1</a:t>
            </a:r>
            <a:r>
              <a:rPr sz="1900" b="0" spc="-190" dirty="0">
                <a:latin typeface="Book Antiqua"/>
                <a:cs typeface="Book Antiqua"/>
              </a:rPr>
              <a:t>;</a:t>
            </a:r>
            <a:r>
              <a:rPr sz="1900" b="0" spc="70" dirty="0">
                <a:latin typeface="Book Antiqua"/>
                <a:cs typeface="Book Antiqua"/>
              </a:rPr>
              <a:t> </a:t>
            </a:r>
            <a:r>
              <a:rPr sz="1900" b="0" spc="-285" dirty="0">
                <a:latin typeface="Book Antiqua"/>
                <a:cs typeface="Book Antiqua"/>
              </a:rPr>
              <a:t>R</a:t>
            </a:r>
            <a:r>
              <a:rPr sz="1875" b="0" spc="-427" baseline="-8888" dirty="0">
                <a:latin typeface="Book Antiqua"/>
                <a:cs typeface="Book Antiqua"/>
              </a:rPr>
              <a:t>2</a:t>
            </a:r>
            <a:r>
              <a:rPr sz="1875" b="0" spc="52" baseline="-8888" dirty="0">
                <a:latin typeface="Book Antiqua"/>
                <a:cs typeface="Book Antiqua"/>
              </a:rPr>
              <a:t> </a:t>
            </a:r>
            <a:r>
              <a:rPr sz="1900" b="0" spc="-545" dirty="0">
                <a:latin typeface="Symbol"/>
                <a:cs typeface="Symbol"/>
              </a:rPr>
              <a:t></a:t>
            </a:r>
            <a:r>
              <a:rPr sz="1900" b="0" spc="-125" dirty="0">
                <a:latin typeface="Times New Roman"/>
                <a:cs typeface="Times New Roman"/>
              </a:rPr>
              <a:t> </a:t>
            </a:r>
            <a:r>
              <a:rPr sz="1900" b="0" spc="-290" dirty="0">
                <a:latin typeface="Book Antiqua"/>
                <a:cs typeface="Book Antiqua"/>
              </a:rPr>
              <a:t>R</a:t>
            </a:r>
            <a:r>
              <a:rPr sz="1875" b="0" spc="-434" baseline="-8888" dirty="0">
                <a:latin typeface="Book Antiqua"/>
                <a:cs typeface="Book Antiqua"/>
              </a:rPr>
              <a:t>2</a:t>
            </a:r>
            <a:r>
              <a:rPr sz="1875" b="0" spc="52" baseline="-8888" dirty="0">
                <a:latin typeface="Book Antiqua"/>
                <a:cs typeface="Book Antiqua"/>
              </a:rPr>
              <a:t> </a:t>
            </a:r>
            <a:r>
              <a:rPr sz="1900" b="0" spc="-305" dirty="0">
                <a:latin typeface="Symbol"/>
                <a:cs typeface="Symbol"/>
              </a:rPr>
              <a:t></a:t>
            </a:r>
            <a:r>
              <a:rPr sz="1900" b="0" spc="-110" dirty="0">
                <a:latin typeface="Times New Roman"/>
                <a:cs typeface="Times New Roman"/>
              </a:rPr>
              <a:t> </a:t>
            </a:r>
            <a:r>
              <a:rPr sz="2850" b="0" u="heavy" spc="-427" baseline="42397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2</a:t>
            </a:r>
            <a:r>
              <a:rPr sz="2850" b="0" spc="-179" baseline="42397" dirty="0">
                <a:latin typeface="Book Antiqua"/>
                <a:cs typeface="Book Antiqua"/>
              </a:rPr>
              <a:t> </a:t>
            </a:r>
            <a:r>
              <a:rPr sz="1900" b="0" spc="-190" dirty="0">
                <a:latin typeface="Book Antiqua"/>
                <a:cs typeface="Book Antiqua"/>
              </a:rPr>
              <a:t>R</a:t>
            </a:r>
            <a:r>
              <a:rPr sz="1875" b="0" spc="-284" baseline="-8888" dirty="0">
                <a:latin typeface="Book Antiqua"/>
                <a:cs typeface="Book Antiqua"/>
              </a:rPr>
              <a:t>1</a:t>
            </a:r>
            <a:r>
              <a:rPr sz="1900" b="0" spc="-190" dirty="0">
                <a:latin typeface="Book Antiqua"/>
                <a:cs typeface="Book Antiqua"/>
              </a:rPr>
              <a:t>;</a:t>
            </a:r>
            <a:r>
              <a:rPr sz="1900" b="0" spc="130" dirty="0">
                <a:latin typeface="Book Antiqua"/>
                <a:cs typeface="Book Antiqua"/>
              </a:rPr>
              <a:t> </a:t>
            </a:r>
            <a:r>
              <a:rPr sz="1900" b="0" spc="-295" dirty="0">
                <a:latin typeface="Book Antiqua"/>
                <a:cs typeface="Book Antiqua"/>
              </a:rPr>
              <a:t>R</a:t>
            </a:r>
            <a:r>
              <a:rPr sz="1875" b="0" spc="-442" baseline="-8888" dirty="0">
                <a:latin typeface="Book Antiqua"/>
                <a:cs typeface="Book Antiqua"/>
              </a:rPr>
              <a:t>3</a:t>
            </a:r>
            <a:r>
              <a:rPr sz="1875" b="0" spc="52" baseline="-8888" dirty="0">
                <a:latin typeface="Book Antiqua"/>
                <a:cs typeface="Book Antiqua"/>
              </a:rPr>
              <a:t> </a:t>
            </a:r>
            <a:r>
              <a:rPr sz="1900" b="0" spc="-545" dirty="0">
                <a:latin typeface="Symbol"/>
                <a:cs typeface="Symbol"/>
              </a:rPr>
              <a:t></a:t>
            </a:r>
            <a:r>
              <a:rPr sz="1900" b="0" spc="-105" dirty="0">
                <a:latin typeface="Times New Roman"/>
                <a:cs typeface="Times New Roman"/>
              </a:rPr>
              <a:t> </a:t>
            </a:r>
            <a:r>
              <a:rPr sz="1900" b="0" spc="-285" dirty="0">
                <a:latin typeface="Book Antiqua"/>
                <a:cs typeface="Book Antiqua"/>
              </a:rPr>
              <a:t>R</a:t>
            </a:r>
            <a:r>
              <a:rPr sz="1875" b="0" spc="-427" baseline="-8888" dirty="0">
                <a:latin typeface="Book Antiqua"/>
                <a:cs typeface="Book Antiqua"/>
              </a:rPr>
              <a:t>3</a:t>
            </a:r>
            <a:r>
              <a:rPr sz="1875" b="0" spc="52" baseline="-8888" dirty="0">
                <a:latin typeface="Book Antiqua"/>
                <a:cs typeface="Book Antiqua"/>
              </a:rPr>
              <a:t> </a:t>
            </a:r>
            <a:r>
              <a:rPr sz="1900" b="0" spc="-305" dirty="0">
                <a:latin typeface="Symbol"/>
                <a:cs typeface="Symbol"/>
              </a:rPr>
              <a:t></a:t>
            </a:r>
            <a:r>
              <a:rPr sz="1900" b="0" spc="-125" dirty="0">
                <a:latin typeface="Times New Roman"/>
                <a:cs typeface="Times New Roman"/>
              </a:rPr>
              <a:t> </a:t>
            </a:r>
            <a:r>
              <a:rPr sz="2850" b="0" u="heavy" spc="-427" baseline="42397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12</a:t>
            </a:r>
            <a:r>
              <a:rPr sz="2850" b="0" spc="-172" baseline="42397" dirty="0">
                <a:latin typeface="Book Antiqua"/>
                <a:cs typeface="Book Antiqua"/>
              </a:rPr>
              <a:t> </a:t>
            </a:r>
            <a:r>
              <a:rPr sz="1900" b="0" spc="-330" dirty="0">
                <a:latin typeface="Book Antiqua"/>
                <a:cs typeface="Book Antiqua"/>
              </a:rPr>
              <a:t>R</a:t>
            </a:r>
            <a:r>
              <a:rPr sz="1875" b="0" spc="-494" baseline="-8888" dirty="0">
                <a:latin typeface="Book Antiqua"/>
                <a:cs typeface="Book Antiqua"/>
              </a:rPr>
              <a:t>1</a:t>
            </a:r>
            <a:endParaRPr sz="1875" baseline="-8888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3472" y="5485706"/>
            <a:ext cx="7014845" cy="781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12100"/>
              </a:lnSpc>
              <a:spcBef>
                <a:spcPts val="100"/>
              </a:spcBef>
            </a:pPr>
            <a:r>
              <a:rPr sz="1400" spc="-10" dirty="0">
                <a:latin typeface="Book Antiqua"/>
                <a:cs typeface="Book Antiqua"/>
              </a:rPr>
              <a:t>Since,</a:t>
            </a:r>
            <a:r>
              <a:rPr sz="1400" spc="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all</a:t>
            </a:r>
            <a:r>
              <a:rPr sz="1400" spc="20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the</a:t>
            </a:r>
            <a:r>
              <a:rPr sz="1400" spc="15" dirty="0">
                <a:latin typeface="Book Antiqua"/>
                <a:cs typeface="Book Antiqua"/>
              </a:rPr>
              <a:t> </a:t>
            </a:r>
            <a:r>
              <a:rPr sz="1400" spc="-20" dirty="0">
                <a:latin typeface="Book Antiqua"/>
                <a:cs typeface="Book Antiqua"/>
              </a:rPr>
              <a:t>values</a:t>
            </a:r>
            <a:r>
              <a:rPr sz="1400" spc="10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of</a:t>
            </a:r>
            <a:r>
              <a:rPr sz="1400" spc="1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Z</a:t>
            </a:r>
            <a:r>
              <a:rPr sz="1350" baseline="-9259" dirty="0">
                <a:latin typeface="Book Antiqua"/>
                <a:cs typeface="Book Antiqua"/>
              </a:rPr>
              <a:t>j</a:t>
            </a:r>
            <a:r>
              <a:rPr sz="1350" spc="202" baseline="-9259" dirty="0">
                <a:latin typeface="Book Antiqua"/>
                <a:cs typeface="Book Antiqua"/>
              </a:rPr>
              <a:t> </a:t>
            </a:r>
            <a:r>
              <a:rPr sz="1400" dirty="0">
                <a:latin typeface="Symbol"/>
                <a:cs typeface="Symbol"/>
              </a:rPr>
              <a:t>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Book Antiqua"/>
                <a:cs typeface="Book Antiqua"/>
              </a:rPr>
              <a:t>C</a:t>
            </a:r>
            <a:r>
              <a:rPr sz="1350" baseline="-9259" dirty="0">
                <a:latin typeface="Book Antiqua"/>
                <a:cs typeface="Book Antiqua"/>
              </a:rPr>
              <a:t>j</a:t>
            </a:r>
            <a:r>
              <a:rPr sz="1350" spc="209" baseline="-9259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are</a:t>
            </a:r>
            <a:r>
              <a:rPr sz="1400" spc="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in</a:t>
            </a:r>
            <a:r>
              <a:rPr sz="1400" spc="15" dirty="0">
                <a:latin typeface="Book Antiqua"/>
                <a:cs typeface="Book Antiqua"/>
              </a:rPr>
              <a:t> </a:t>
            </a:r>
            <a:r>
              <a:rPr sz="1400" spc="-15" dirty="0">
                <a:latin typeface="Book Antiqua"/>
                <a:cs typeface="Book Antiqua"/>
              </a:rPr>
              <a:t>positive</a:t>
            </a:r>
            <a:r>
              <a:rPr sz="1400" spc="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(Z</a:t>
            </a:r>
            <a:r>
              <a:rPr sz="1350" baseline="-9259" dirty="0">
                <a:latin typeface="Book Antiqua"/>
                <a:cs typeface="Book Antiqua"/>
              </a:rPr>
              <a:t>j</a:t>
            </a:r>
            <a:r>
              <a:rPr sz="1350" spc="187" baseline="-9259" dirty="0">
                <a:latin typeface="Book Antiqua"/>
                <a:cs typeface="Book Antiqua"/>
              </a:rPr>
              <a:t> </a:t>
            </a:r>
            <a:r>
              <a:rPr sz="1400" dirty="0">
                <a:latin typeface="Symbol"/>
                <a:cs typeface="Symbol"/>
              </a:rPr>
              <a:t>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Book Antiqua"/>
                <a:cs typeface="Book Antiqua"/>
              </a:rPr>
              <a:t>C</a:t>
            </a:r>
            <a:r>
              <a:rPr sz="1350" baseline="-9259" dirty="0">
                <a:latin typeface="Book Antiqua"/>
                <a:cs typeface="Book Antiqua"/>
              </a:rPr>
              <a:t>j</a:t>
            </a:r>
            <a:r>
              <a:rPr sz="1350" spc="187" baseline="-9259" dirty="0">
                <a:latin typeface="Book Antiqua"/>
                <a:cs typeface="Book Antiqua"/>
              </a:rPr>
              <a:t> </a:t>
            </a:r>
            <a:r>
              <a:rPr sz="1400" dirty="0">
                <a:latin typeface="Symbol"/>
                <a:cs typeface="Symbol"/>
              </a:rPr>
              <a:t>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Book Antiqua"/>
                <a:cs typeface="Book Antiqua"/>
              </a:rPr>
              <a:t>0).</a:t>
            </a:r>
            <a:r>
              <a:rPr sz="1400" spc="10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It</a:t>
            </a:r>
            <a:r>
              <a:rPr sz="1400" spc="10" dirty="0">
                <a:latin typeface="Book Antiqua"/>
                <a:cs typeface="Book Antiqua"/>
              </a:rPr>
              <a:t> </a:t>
            </a:r>
            <a:r>
              <a:rPr sz="1400" spc="-25" dirty="0">
                <a:latin typeface="Book Antiqua"/>
                <a:cs typeface="Book Antiqua"/>
              </a:rPr>
              <a:t>means</a:t>
            </a:r>
            <a:r>
              <a:rPr sz="1400" spc="10" dirty="0">
                <a:latin typeface="Book Antiqua"/>
                <a:cs typeface="Book Antiqua"/>
              </a:rPr>
              <a:t> </a:t>
            </a:r>
            <a:r>
              <a:rPr sz="1400" spc="-25" dirty="0">
                <a:latin typeface="Book Antiqua"/>
                <a:cs typeface="Book Antiqua"/>
              </a:rPr>
              <a:t>solution</a:t>
            </a:r>
            <a:r>
              <a:rPr sz="1400" dirty="0">
                <a:latin typeface="Book Antiqua"/>
                <a:cs typeface="Book Antiqua"/>
              </a:rPr>
              <a:t> is</a:t>
            </a:r>
            <a:r>
              <a:rPr sz="1400" spc="10" dirty="0">
                <a:latin typeface="Book Antiqua"/>
                <a:cs typeface="Book Antiqua"/>
              </a:rPr>
              <a:t> </a:t>
            </a:r>
            <a:r>
              <a:rPr sz="1400" spc="-30" dirty="0">
                <a:latin typeface="Book Antiqua"/>
                <a:cs typeface="Book Antiqua"/>
              </a:rPr>
              <a:t>optimal</a:t>
            </a:r>
            <a:r>
              <a:rPr sz="1400" spc="20" dirty="0">
                <a:latin typeface="Book Antiqua"/>
                <a:cs typeface="Book Antiqua"/>
              </a:rPr>
              <a:t> </a:t>
            </a:r>
            <a:r>
              <a:rPr sz="1400" spc="-25" dirty="0">
                <a:latin typeface="Book Antiqua"/>
                <a:cs typeface="Book Antiqua"/>
              </a:rPr>
              <a:t>and </a:t>
            </a:r>
            <a:r>
              <a:rPr sz="1400" spc="-35" dirty="0">
                <a:latin typeface="Book Antiqua"/>
                <a:cs typeface="Book Antiqua"/>
              </a:rPr>
              <a:t>required answers</a:t>
            </a:r>
            <a:r>
              <a:rPr sz="1400" spc="-45" dirty="0">
                <a:latin typeface="Book Antiqua"/>
                <a:cs typeface="Book Antiqua"/>
              </a:rPr>
              <a:t> </a:t>
            </a:r>
            <a:r>
              <a:rPr sz="1400" spc="-10" dirty="0">
                <a:latin typeface="Book Antiqua"/>
                <a:cs typeface="Book Antiqua"/>
              </a:rPr>
              <a:t>for</a:t>
            </a:r>
            <a:r>
              <a:rPr sz="1400" spc="-25" dirty="0">
                <a:latin typeface="Book Antiqua"/>
                <a:cs typeface="Book Antiqua"/>
              </a:rPr>
              <a:t> </a:t>
            </a:r>
            <a:r>
              <a:rPr sz="1400" spc="-35" dirty="0">
                <a:latin typeface="Book Antiqua"/>
                <a:cs typeface="Book Antiqua"/>
              </a:rPr>
              <a:t>the</a:t>
            </a:r>
            <a:r>
              <a:rPr sz="1400" spc="-30" dirty="0">
                <a:latin typeface="Book Antiqua"/>
                <a:cs typeface="Book Antiqua"/>
              </a:rPr>
              <a:t> </a:t>
            </a:r>
            <a:r>
              <a:rPr sz="1400" spc="-35" dirty="0">
                <a:latin typeface="Book Antiqua"/>
                <a:cs typeface="Book Antiqua"/>
              </a:rPr>
              <a:t>variables</a:t>
            </a:r>
            <a:r>
              <a:rPr sz="1400" spc="-45" dirty="0">
                <a:latin typeface="Book Antiqua"/>
                <a:cs typeface="Book Antiqua"/>
              </a:rPr>
              <a:t> </a:t>
            </a:r>
            <a:r>
              <a:rPr sz="1400" spc="-20" dirty="0">
                <a:latin typeface="Book Antiqua"/>
                <a:cs typeface="Book Antiqua"/>
              </a:rPr>
              <a:t>are:</a:t>
            </a:r>
            <a:endParaRPr sz="14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505"/>
              </a:spcBef>
            </a:pPr>
            <a:r>
              <a:rPr sz="1400" spc="-50" dirty="0">
                <a:latin typeface="Book Antiqua"/>
                <a:cs typeface="Book Antiqua"/>
              </a:rPr>
              <a:t>Max</a:t>
            </a:r>
            <a:r>
              <a:rPr sz="1400" spc="-40" dirty="0">
                <a:latin typeface="Book Antiqua"/>
                <a:cs typeface="Book Antiqua"/>
              </a:rPr>
              <a:t> </a:t>
            </a:r>
            <a:r>
              <a:rPr sz="1400" spc="-10" dirty="0">
                <a:latin typeface="Book Antiqua"/>
                <a:cs typeface="Book Antiqua"/>
              </a:rPr>
              <a:t>(Z)</a:t>
            </a:r>
            <a:r>
              <a:rPr sz="1400" spc="-70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=</a:t>
            </a:r>
            <a:r>
              <a:rPr sz="1400" spc="-65" dirty="0">
                <a:latin typeface="Book Antiqua"/>
                <a:cs typeface="Book Antiqua"/>
              </a:rPr>
              <a:t> </a:t>
            </a:r>
            <a:r>
              <a:rPr sz="1400" spc="-20" dirty="0">
                <a:latin typeface="Book Antiqua"/>
                <a:cs typeface="Book Antiqua"/>
              </a:rPr>
              <a:t>35;</a:t>
            </a:r>
            <a:r>
              <a:rPr sz="1400" spc="-6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x</a:t>
            </a:r>
            <a:r>
              <a:rPr sz="1350" baseline="-9259" dirty="0">
                <a:latin typeface="Book Antiqua"/>
                <a:cs typeface="Book Antiqua"/>
              </a:rPr>
              <a:t>1</a:t>
            </a:r>
            <a:r>
              <a:rPr sz="1350" spc="120" baseline="-9259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=</a:t>
            </a:r>
            <a:r>
              <a:rPr sz="1400" spc="-6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5;</a:t>
            </a:r>
            <a:r>
              <a:rPr sz="1400" spc="-6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x</a:t>
            </a:r>
            <a:r>
              <a:rPr sz="1350" baseline="-9259" dirty="0">
                <a:latin typeface="Book Antiqua"/>
                <a:cs typeface="Book Antiqua"/>
              </a:rPr>
              <a:t>3</a:t>
            </a:r>
            <a:r>
              <a:rPr sz="1350" spc="120" baseline="-9259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=</a:t>
            </a:r>
            <a:r>
              <a:rPr sz="1400" spc="-6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4</a:t>
            </a:r>
            <a:r>
              <a:rPr sz="1400" spc="-55" dirty="0">
                <a:latin typeface="Book Antiqua"/>
                <a:cs typeface="Book Antiqua"/>
              </a:rPr>
              <a:t> </a:t>
            </a:r>
            <a:r>
              <a:rPr sz="1400" spc="-35" dirty="0">
                <a:latin typeface="Book Antiqua"/>
                <a:cs typeface="Book Antiqua"/>
              </a:rPr>
              <a:t>and</a:t>
            </a:r>
            <a:r>
              <a:rPr sz="1400" spc="-50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S</a:t>
            </a:r>
            <a:r>
              <a:rPr sz="1350" baseline="-9259" dirty="0">
                <a:latin typeface="Book Antiqua"/>
                <a:cs typeface="Book Antiqua"/>
              </a:rPr>
              <a:t>3</a:t>
            </a:r>
            <a:r>
              <a:rPr sz="1350" spc="97" baseline="-9259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=</a:t>
            </a:r>
            <a:r>
              <a:rPr sz="1400" spc="-50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2</a:t>
            </a:r>
            <a:r>
              <a:rPr sz="1400" spc="-60" dirty="0">
                <a:latin typeface="Book Antiqua"/>
                <a:cs typeface="Book Antiqua"/>
              </a:rPr>
              <a:t> </a:t>
            </a:r>
            <a:r>
              <a:rPr sz="1400" spc="-35" dirty="0">
                <a:latin typeface="Book Antiqua"/>
                <a:cs typeface="Book Antiqua"/>
              </a:rPr>
              <a:t>and</a:t>
            </a:r>
            <a:r>
              <a:rPr sz="1400" spc="-50" dirty="0">
                <a:latin typeface="Book Antiqua"/>
                <a:cs typeface="Book Antiqua"/>
              </a:rPr>
              <a:t> </a:t>
            </a:r>
            <a:r>
              <a:rPr sz="1400" spc="-25" dirty="0">
                <a:latin typeface="Book Antiqua"/>
                <a:cs typeface="Book Antiqua"/>
              </a:rPr>
              <a:t>rest</a:t>
            </a:r>
            <a:r>
              <a:rPr sz="1400" spc="-65" dirty="0">
                <a:latin typeface="Book Antiqua"/>
                <a:cs typeface="Book Antiqua"/>
              </a:rPr>
              <a:t> </a:t>
            </a:r>
            <a:r>
              <a:rPr sz="1400" dirty="0">
                <a:latin typeface="Book Antiqua"/>
                <a:cs typeface="Book Antiqua"/>
              </a:rPr>
              <a:t>of</a:t>
            </a:r>
            <a:r>
              <a:rPr sz="1400" spc="-55" dirty="0">
                <a:latin typeface="Book Antiqua"/>
                <a:cs typeface="Book Antiqua"/>
              </a:rPr>
              <a:t> </a:t>
            </a:r>
            <a:r>
              <a:rPr sz="1400" spc="-30" dirty="0">
                <a:latin typeface="Book Antiqua"/>
                <a:cs typeface="Book Antiqua"/>
              </a:rPr>
              <a:t>the</a:t>
            </a:r>
            <a:r>
              <a:rPr sz="1400" spc="-60" dirty="0">
                <a:latin typeface="Book Antiqua"/>
                <a:cs typeface="Book Antiqua"/>
              </a:rPr>
              <a:t> </a:t>
            </a:r>
            <a:r>
              <a:rPr sz="1400" spc="-35" dirty="0">
                <a:latin typeface="Book Antiqua"/>
                <a:cs typeface="Book Antiqua"/>
              </a:rPr>
              <a:t>variables</a:t>
            </a:r>
            <a:r>
              <a:rPr sz="1400" spc="-50" dirty="0">
                <a:latin typeface="Book Antiqua"/>
                <a:cs typeface="Book Antiqua"/>
              </a:rPr>
              <a:t> </a:t>
            </a:r>
            <a:r>
              <a:rPr sz="1400" spc="-20" dirty="0">
                <a:latin typeface="Book Antiqua"/>
                <a:cs typeface="Book Antiqua"/>
              </a:rPr>
              <a:t>are</a:t>
            </a:r>
            <a:r>
              <a:rPr sz="1400" spc="-50" dirty="0">
                <a:latin typeface="Book Antiqua"/>
                <a:cs typeface="Book Antiqua"/>
              </a:rPr>
              <a:t> </a:t>
            </a:r>
            <a:r>
              <a:rPr sz="1400" spc="-10" dirty="0">
                <a:latin typeface="Book Antiqua"/>
                <a:cs typeface="Book Antiqua"/>
              </a:rPr>
              <a:t>zero.</a:t>
            </a:r>
            <a:endParaRPr sz="1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627" y="4603463"/>
            <a:ext cx="4830445" cy="95440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495"/>
              </a:spcBef>
              <a:tabLst>
                <a:tab pos="1344295" algn="l"/>
                <a:tab pos="2015489" algn="l"/>
                <a:tab pos="2698115" algn="l"/>
                <a:tab pos="3486150" algn="l"/>
              </a:tabLst>
            </a:pPr>
            <a:r>
              <a:rPr sz="1700" dirty="0">
                <a:latin typeface="Lucida Sans Unicode"/>
                <a:cs typeface="Lucida Sans Unicode"/>
              </a:rPr>
              <a:t>2x</a:t>
            </a:r>
            <a:r>
              <a:rPr sz="1650" baseline="-20202" dirty="0">
                <a:latin typeface="Lucida Sans Unicode"/>
                <a:cs typeface="Lucida Sans Unicode"/>
              </a:rPr>
              <a:t>1</a:t>
            </a:r>
            <a:r>
              <a:rPr sz="1650" spc="7" baseline="-20202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4x</a:t>
            </a:r>
            <a:r>
              <a:rPr sz="1650" spc="-37" baseline="-20202" dirty="0">
                <a:latin typeface="Lucida Sans Unicode"/>
                <a:cs typeface="Lucida Sans Unicode"/>
              </a:rPr>
              <a:t>2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b="1" dirty="0">
                <a:solidFill>
                  <a:srgbClr val="6F2F9F"/>
                </a:solidFill>
                <a:latin typeface="Symbol"/>
                <a:cs typeface="Symbol"/>
              </a:rPr>
              <a:t></a:t>
            </a:r>
            <a:r>
              <a:rPr sz="1700" spc="9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7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S</a:t>
            </a:r>
            <a:r>
              <a:rPr sz="1650" b="1" spc="-3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1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	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 A</a:t>
            </a:r>
            <a:r>
              <a:rPr sz="1650" b="1" spc="-3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1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0S</a:t>
            </a:r>
            <a:r>
              <a:rPr sz="1650" spc="-37" baseline="-20202" dirty="0">
                <a:latin typeface="Lucida Sans Unicode"/>
                <a:cs typeface="Lucida Sans Unicode"/>
              </a:rPr>
              <a:t>2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0A</a:t>
            </a:r>
            <a:r>
              <a:rPr sz="1650" baseline="-20202" dirty="0">
                <a:latin typeface="Lucida Sans Unicode"/>
                <a:cs typeface="Lucida Sans Unicode"/>
              </a:rPr>
              <a:t>2</a:t>
            </a:r>
            <a:r>
              <a:rPr sz="1650" spc="277" baseline="-20202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0S</a:t>
            </a:r>
            <a:r>
              <a:rPr sz="1650" spc="-37" baseline="-20202" dirty="0">
                <a:latin typeface="Lucida Sans Unicode"/>
                <a:cs typeface="Lucida Sans Unicode"/>
              </a:rPr>
              <a:t>3</a:t>
            </a:r>
            <a:endParaRPr sz="1650" baseline="-20202">
              <a:latin typeface="Lucida Sans Unicode"/>
              <a:cs typeface="Lucida Sans Unicode"/>
            </a:endParaRPr>
          </a:p>
          <a:p>
            <a:pPr marL="88900">
              <a:lnSpc>
                <a:spcPct val="100000"/>
              </a:lnSpc>
              <a:spcBef>
                <a:spcPts val="400"/>
              </a:spcBef>
              <a:tabLst>
                <a:tab pos="584200" algn="l"/>
                <a:tab pos="1320165" algn="l"/>
                <a:tab pos="2724150" algn="l"/>
                <a:tab pos="3440429" algn="l"/>
                <a:tab pos="4124960" algn="l"/>
              </a:tabLst>
            </a:pPr>
            <a:r>
              <a:rPr sz="1700" spc="-25" dirty="0">
                <a:latin typeface="Lucida Sans Unicode"/>
                <a:cs typeface="Lucida Sans Unicode"/>
              </a:rPr>
              <a:t>4x</a:t>
            </a:r>
            <a:r>
              <a:rPr sz="1650" spc="-37" baseline="-20202" dirty="0">
                <a:latin typeface="Lucida Sans Unicode"/>
                <a:cs typeface="Lucida Sans Unicode"/>
              </a:rPr>
              <a:t>1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25" dirty="0">
                <a:latin typeface="Lucida Sans Unicode"/>
                <a:cs typeface="Lucida Sans Unicode"/>
              </a:rPr>
              <a:t> 2x</a:t>
            </a:r>
            <a:r>
              <a:rPr sz="1650" spc="-37" baseline="-20202" dirty="0">
                <a:latin typeface="Lucida Sans Unicode"/>
                <a:cs typeface="Lucida Sans Unicode"/>
              </a:rPr>
              <a:t>2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0S</a:t>
            </a:r>
            <a:r>
              <a:rPr sz="1650" baseline="-20202" dirty="0">
                <a:latin typeface="Lucida Sans Unicode"/>
                <a:cs typeface="Lucida Sans Unicode"/>
              </a:rPr>
              <a:t>1</a:t>
            </a:r>
            <a:r>
              <a:rPr sz="1650" spc="284" baseline="-20202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0A</a:t>
            </a:r>
            <a:r>
              <a:rPr sz="1650" spc="-37" baseline="-20202" dirty="0">
                <a:latin typeface="Lucida Sans Unicode"/>
                <a:cs typeface="Lucida Sans Unicode"/>
              </a:rPr>
              <a:t>1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b="1" dirty="0">
                <a:solidFill>
                  <a:srgbClr val="6F2F9F"/>
                </a:solidFill>
                <a:latin typeface="Symbol"/>
                <a:cs typeface="Symbol"/>
              </a:rPr>
              <a:t></a:t>
            </a:r>
            <a:r>
              <a:rPr sz="1700" spc="1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7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S</a:t>
            </a:r>
            <a:r>
              <a:rPr sz="1650" b="1" spc="-3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2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	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A</a:t>
            </a:r>
            <a:r>
              <a:rPr sz="1650" b="1" spc="-3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2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0S</a:t>
            </a:r>
            <a:r>
              <a:rPr sz="1650" spc="-37" baseline="-20202" dirty="0">
                <a:latin typeface="Lucida Sans Unicode"/>
                <a:cs typeface="Lucida Sans Unicode"/>
              </a:rPr>
              <a:t>3</a:t>
            </a:r>
            <a:endParaRPr sz="1650" baseline="-20202">
              <a:latin typeface="Lucida Sans Unicode"/>
              <a:cs typeface="Lucida Sans Unicode"/>
            </a:endParaRPr>
          </a:p>
          <a:p>
            <a:pPr marL="88900">
              <a:lnSpc>
                <a:spcPct val="100000"/>
              </a:lnSpc>
              <a:spcBef>
                <a:spcPts val="395"/>
              </a:spcBef>
              <a:tabLst>
                <a:tab pos="585470" algn="l"/>
                <a:tab pos="1320165" algn="l"/>
                <a:tab pos="2724150" algn="l"/>
                <a:tab pos="3444875" algn="l"/>
              </a:tabLst>
            </a:pPr>
            <a:r>
              <a:rPr sz="1700" spc="-25" dirty="0">
                <a:latin typeface="Lucida Sans Unicode"/>
                <a:cs typeface="Lucida Sans Unicode"/>
              </a:rPr>
              <a:t>0x</a:t>
            </a:r>
            <a:r>
              <a:rPr sz="1650" spc="-37" baseline="-20202" dirty="0">
                <a:latin typeface="Lucida Sans Unicode"/>
                <a:cs typeface="Lucida Sans Unicode"/>
              </a:rPr>
              <a:t>1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x</a:t>
            </a:r>
            <a:r>
              <a:rPr sz="1650" spc="-37" baseline="-20202" dirty="0">
                <a:latin typeface="Lucida Sans Unicode"/>
                <a:cs typeface="Lucida Sans Unicode"/>
              </a:rPr>
              <a:t>2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0S</a:t>
            </a:r>
            <a:r>
              <a:rPr sz="1650" baseline="-20202" dirty="0">
                <a:latin typeface="Lucida Sans Unicode"/>
                <a:cs typeface="Lucida Sans Unicode"/>
              </a:rPr>
              <a:t>1</a:t>
            </a:r>
            <a:r>
              <a:rPr sz="1650" spc="284" baseline="-20202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0A</a:t>
            </a:r>
            <a:r>
              <a:rPr sz="1650" spc="-37" baseline="-20202" dirty="0">
                <a:latin typeface="Lucida Sans Unicode"/>
                <a:cs typeface="Lucida Sans Unicode"/>
              </a:rPr>
              <a:t>1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0S</a:t>
            </a:r>
            <a:r>
              <a:rPr sz="1650" spc="-37" baseline="-20202" dirty="0">
                <a:latin typeface="Lucida Sans Unicode"/>
                <a:cs typeface="Lucida Sans Unicode"/>
              </a:rPr>
              <a:t>2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0A</a:t>
            </a:r>
            <a:r>
              <a:rPr sz="1650" baseline="-20202" dirty="0">
                <a:latin typeface="Lucida Sans Unicode"/>
                <a:cs typeface="Lucida Sans Unicode"/>
              </a:rPr>
              <a:t>2</a:t>
            </a:r>
            <a:r>
              <a:rPr sz="1650" spc="150" baseline="-20202" dirty="0">
                <a:latin typeface="Lucida Sans Unicode"/>
                <a:cs typeface="Lucida Sans Unicode"/>
              </a:rPr>
              <a:t>  </a:t>
            </a:r>
            <a:r>
              <a:rPr sz="1700" b="1" dirty="0">
                <a:solidFill>
                  <a:srgbClr val="6F2F9F"/>
                </a:solidFill>
                <a:latin typeface="Symbol"/>
                <a:cs typeface="Symbol"/>
              </a:rPr>
              <a:t></a:t>
            </a:r>
            <a:r>
              <a:rPr sz="1700" spc="114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7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S</a:t>
            </a:r>
            <a:r>
              <a:rPr sz="1650" b="1" spc="-3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3</a:t>
            </a:r>
            <a:endParaRPr sz="1650" baseline="-20202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98972" y="4603463"/>
            <a:ext cx="1403350" cy="95440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495"/>
              </a:spcBef>
              <a:tabLst>
                <a:tab pos="849630" algn="l"/>
              </a:tabLst>
            </a:pP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0A</a:t>
            </a:r>
            <a:r>
              <a:rPr sz="1650" spc="-37" baseline="-20202" dirty="0">
                <a:latin typeface="Lucida Sans Unicode"/>
                <a:cs typeface="Lucida Sans Unicode"/>
              </a:rPr>
              <a:t>3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= </a:t>
            </a:r>
            <a:r>
              <a:rPr sz="1700" spc="-25" dirty="0">
                <a:latin typeface="Lucida Sans Unicode"/>
                <a:cs typeface="Lucida Sans Unicode"/>
              </a:rPr>
              <a:t>10</a:t>
            </a:r>
            <a:endParaRPr sz="1700">
              <a:latin typeface="Lucida Sans Unicode"/>
              <a:cs typeface="Lucida Sans Unicode"/>
            </a:endParaRPr>
          </a:p>
          <a:p>
            <a:pPr marL="50800">
              <a:lnSpc>
                <a:spcPct val="100000"/>
              </a:lnSpc>
              <a:spcBef>
                <a:spcPts val="400"/>
              </a:spcBef>
              <a:tabLst>
                <a:tab pos="803910" algn="l"/>
              </a:tabLst>
            </a:pPr>
            <a:r>
              <a:rPr sz="1700" dirty="0">
                <a:latin typeface="Lucida Sans Unicode"/>
                <a:cs typeface="Lucida Sans Unicode"/>
              </a:rPr>
              <a:t>+ </a:t>
            </a:r>
            <a:r>
              <a:rPr sz="1700" spc="-25" dirty="0">
                <a:latin typeface="Lucida Sans Unicode"/>
                <a:cs typeface="Lucida Sans Unicode"/>
              </a:rPr>
              <a:t>0A</a:t>
            </a:r>
            <a:r>
              <a:rPr sz="1650" spc="-37" baseline="-20202" dirty="0">
                <a:latin typeface="Lucida Sans Unicode"/>
                <a:cs typeface="Lucida Sans Unicode"/>
              </a:rPr>
              <a:t>3</a:t>
            </a:r>
            <a:r>
              <a:rPr sz="1650" baseline="-20202" dirty="0"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10</a:t>
            </a:r>
            <a:endParaRPr sz="1700">
              <a:latin typeface="Lucida Sans Unicode"/>
              <a:cs typeface="Lucida Sans Unicode"/>
            </a:endParaRPr>
          </a:p>
          <a:p>
            <a:pPr marL="52069">
              <a:lnSpc>
                <a:spcPct val="100000"/>
              </a:lnSpc>
              <a:spcBef>
                <a:spcPts val="395"/>
              </a:spcBef>
              <a:tabLst>
                <a:tab pos="803910" algn="l"/>
              </a:tabLst>
            </a:pP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 A</a:t>
            </a:r>
            <a:r>
              <a:rPr sz="1650" b="1" spc="-3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3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4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5900" y="263854"/>
            <a:ext cx="200215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988820" algn="l"/>
              </a:tabLst>
            </a:pPr>
            <a:r>
              <a:rPr sz="2000" spc="-35" dirty="0">
                <a:latin typeface="Arial Narrow"/>
                <a:cs typeface="Arial Narrow"/>
              </a:rPr>
              <a:t>Example </a:t>
            </a:r>
            <a:r>
              <a:rPr sz="2000" dirty="0">
                <a:latin typeface="Arial Narrow"/>
                <a:cs typeface="Arial Narrow"/>
              </a:rPr>
              <a:t>2</a:t>
            </a:r>
            <a:r>
              <a:rPr sz="2000" spc="235" dirty="0">
                <a:latin typeface="Arial Narrow"/>
                <a:cs typeface="Arial Narrow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	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200" y="596609"/>
            <a:ext cx="8790940" cy="4025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4820" marR="4425315" indent="-440055">
              <a:lnSpc>
                <a:spcPct val="119000"/>
              </a:lnSpc>
              <a:spcBef>
                <a:spcPts val="95"/>
              </a:spcBef>
            </a:pPr>
            <a:r>
              <a:rPr sz="1800" spc="-120" dirty="0">
                <a:latin typeface="Book Antiqua"/>
                <a:cs typeface="Book Antiqua"/>
              </a:rPr>
              <a:t>Solve</a:t>
            </a:r>
            <a:r>
              <a:rPr sz="1800" spc="20" dirty="0">
                <a:latin typeface="Book Antiqua"/>
                <a:cs typeface="Book Antiqua"/>
              </a:rPr>
              <a:t> </a:t>
            </a:r>
            <a:r>
              <a:rPr sz="1800" spc="-110" dirty="0">
                <a:latin typeface="Book Antiqua"/>
                <a:cs typeface="Book Antiqua"/>
              </a:rPr>
              <a:t>the</a:t>
            </a:r>
            <a:r>
              <a:rPr sz="1800" spc="10" dirty="0">
                <a:latin typeface="Book Antiqua"/>
                <a:cs typeface="Book Antiqua"/>
              </a:rPr>
              <a:t> </a:t>
            </a:r>
            <a:r>
              <a:rPr sz="1800" spc="-110" dirty="0">
                <a:latin typeface="Book Antiqua"/>
                <a:cs typeface="Book Antiqua"/>
              </a:rPr>
              <a:t>following</a:t>
            </a:r>
            <a:r>
              <a:rPr sz="1800" dirty="0">
                <a:latin typeface="Book Antiqua"/>
                <a:cs typeface="Book Antiqua"/>
              </a:rPr>
              <a:t> </a:t>
            </a:r>
            <a:r>
              <a:rPr sz="1800" spc="-130" dirty="0">
                <a:latin typeface="Book Antiqua"/>
                <a:cs typeface="Book Antiqua"/>
              </a:rPr>
              <a:t>problem</a:t>
            </a:r>
            <a:r>
              <a:rPr sz="1800" spc="5" dirty="0">
                <a:latin typeface="Book Antiqua"/>
                <a:cs typeface="Book Antiqua"/>
              </a:rPr>
              <a:t> </a:t>
            </a:r>
            <a:r>
              <a:rPr sz="1800" spc="-125" dirty="0">
                <a:latin typeface="Book Antiqua"/>
                <a:cs typeface="Book Antiqua"/>
              </a:rPr>
              <a:t>by</a:t>
            </a:r>
            <a:r>
              <a:rPr sz="1800" dirty="0">
                <a:latin typeface="Book Antiqua"/>
                <a:cs typeface="Book Antiqua"/>
              </a:rPr>
              <a:t> </a:t>
            </a:r>
            <a:r>
              <a:rPr sz="1800" spc="-114" dirty="0">
                <a:latin typeface="Book Antiqua"/>
                <a:cs typeface="Book Antiqua"/>
              </a:rPr>
              <a:t>simplex</a:t>
            </a:r>
            <a:r>
              <a:rPr sz="1800" dirty="0">
                <a:latin typeface="Book Antiqua"/>
                <a:cs typeface="Book Antiqua"/>
              </a:rPr>
              <a:t> </a:t>
            </a:r>
            <a:r>
              <a:rPr sz="1800" spc="-95" dirty="0">
                <a:latin typeface="Book Antiqua"/>
                <a:cs typeface="Book Antiqua"/>
              </a:rPr>
              <a:t>method </a:t>
            </a:r>
            <a:r>
              <a:rPr sz="1800" spc="-114" dirty="0">
                <a:latin typeface="Book Antiqua"/>
                <a:cs typeface="Book Antiqua"/>
              </a:rPr>
              <a:t>Minimize</a:t>
            </a:r>
            <a:r>
              <a:rPr sz="1800" spc="-25" dirty="0">
                <a:latin typeface="Book Antiqua"/>
                <a:cs typeface="Book Antiqua"/>
              </a:rPr>
              <a:t> </a:t>
            </a:r>
            <a:r>
              <a:rPr sz="1800" spc="-100" dirty="0">
                <a:latin typeface="Book Antiqua"/>
                <a:cs typeface="Book Antiqua"/>
              </a:rPr>
              <a:t>(Z)</a:t>
            </a:r>
            <a:r>
              <a:rPr sz="1800" spc="-35" dirty="0">
                <a:latin typeface="Book Antiqua"/>
                <a:cs typeface="Book Antiqua"/>
              </a:rPr>
              <a:t> </a:t>
            </a:r>
            <a:r>
              <a:rPr sz="1800" spc="-150" dirty="0">
                <a:latin typeface="Book Antiqua"/>
                <a:cs typeface="Book Antiqua"/>
              </a:rPr>
              <a:t>=</a:t>
            </a:r>
            <a:r>
              <a:rPr sz="1800" spc="-15" dirty="0">
                <a:latin typeface="Book Antiqua"/>
                <a:cs typeface="Book Antiqua"/>
              </a:rPr>
              <a:t> </a:t>
            </a:r>
            <a:r>
              <a:rPr sz="1800" spc="-95" dirty="0">
                <a:latin typeface="Book Antiqua"/>
                <a:cs typeface="Book Antiqua"/>
              </a:rPr>
              <a:t>3x</a:t>
            </a:r>
            <a:r>
              <a:rPr sz="1725" spc="-142" baseline="-9661" dirty="0">
                <a:latin typeface="Book Antiqua"/>
                <a:cs typeface="Book Antiqua"/>
              </a:rPr>
              <a:t>1</a:t>
            </a:r>
            <a:r>
              <a:rPr sz="1725" spc="22" baseline="-9661" dirty="0">
                <a:latin typeface="Book Antiqua"/>
                <a:cs typeface="Book Antiqua"/>
              </a:rPr>
              <a:t> </a:t>
            </a:r>
            <a:r>
              <a:rPr sz="1800" spc="-150" dirty="0">
                <a:latin typeface="Book Antiqua"/>
                <a:cs typeface="Book Antiqua"/>
              </a:rPr>
              <a:t>+</a:t>
            </a:r>
            <a:r>
              <a:rPr sz="1800" spc="-35" dirty="0">
                <a:latin typeface="Book Antiqua"/>
                <a:cs typeface="Book Antiqua"/>
              </a:rPr>
              <a:t> </a:t>
            </a:r>
            <a:r>
              <a:rPr sz="1800" spc="-25" dirty="0">
                <a:latin typeface="Book Antiqua"/>
                <a:cs typeface="Book Antiqua"/>
              </a:rPr>
              <a:t>2x</a:t>
            </a:r>
            <a:r>
              <a:rPr sz="1725" spc="-37" baseline="-9661" dirty="0">
                <a:latin typeface="Book Antiqua"/>
                <a:cs typeface="Book Antiqua"/>
              </a:rPr>
              <a:t>2</a:t>
            </a:r>
            <a:endParaRPr sz="1725" baseline="-9661">
              <a:latin typeface="Book Antiqua"/>
              <a:cs typeface="Book Antiqua"/>
            </a:endParaRPr>
          </a:p>
          <a:p>
            <a:pPr marL="464820" marR="6518275" indent="-440055">
              <a:lnSpc>
                <a:spcPts val="2570"/>
              </a:lnSpc>
              <a:spcBef>
                <a:spcPts val="60"/>
              </a:spcBef>
            </a:pPr>
            <a:r>
              <a:rPr sz="1800" spc="-105" dirty="0">
                <a:latin typeface="Book Antiqua"/>
                <a:cs typeface="Book Antiqua"/>
              </a:rPr>
              <a:t>Subject</a:t>
            </a:r>
            <a:r>
              <a:rPr sz="1800" spc="-30" dirty="0">
                <a:latin typeface="Book Antiqua"/>
                <a:cs typeface="Book Antiqua"/>
              </a:rPr>
              <a:t> </a:t>
            </a:r>
            <a:r>
              <a:rPr sz="1800" spc="-105" dirty="0">
                <a:latin typeface="Book Antiqua"/>
                <a:cs typeface="Book Antiqua"/>
              </a:rPr>
              <a:t>to</a:t>
            </a:r>
            <a:r>
              <a:rPr sz="1800" spc="-5" dirty="0">
                <a:latin typeface="Book Antiqua"/>
                <a:cs typeface="Book Antiqua"/>
              </a:rPr>
              <a:t> </a:t>
            </a:r>
            <a:r>
              <a:rPr sz="1800" spc="-110" dirty="0">
                <a:latin typeface="Book Antiqua"/>
                <a:cs typeface="Book Antiqua"/>
              </a:rPr>
              <a:t>the</a:t>
            </a:r>
            <a:r>
              <a:rPr sz="1800" spc="-10" dirty="0">
                <a:latin typeface="Book Antiqua"/>
                <a:cs typeface="Book Antiqua"/>
              </a:rPr>
              <a:t> </a:t>
            </a:r>
            <a:r>
              <a:rPr sz="1800" spc="-95" dirty="0">
                <a:latin typeface="Book Antiqua"/>
                <a:cs typeface="Book Antiqua"/>
              </a:rPr>
              <a:t>constraints </a:t>
            </a:r>
            <a:r>
              <a:rPr sz="1800" spc="-50" dirty="0">
                <a:latin typeface="Book Antiqua"/>
                <a:cs typeface="Book Antiqua"/>
              </a:rPr>
              <a:t>2x</a:t>
            </a:r>
            <a:r>
              <a:rPr sz="1725" spc="-75" baseline="-9661" dirty="0">
                <a:latin typeface="Book Antiqua"/>
                <a:cs typeface="Book Antiqua"/>
              </a:rPr>
              <a:t>1</a:t>
            </a:r>
            <a:r>
              <a:rPr sz="1725" spc="-37" baseline="-9661" dirty="0">
                <a:latin typeface="Book Antiqua"/>
                <a:cs typeface="Book Antiqua"/>
              </a:rPr>
              <a:t> </a:t>
            </a:r>
            <a:r>
              <a:rPr sz="1800" spc="-150" dirty="0">
                <a:latin typeface="Book Antiqua"/>
                <a:cs typeface="Book Antiqua"/>
              </a:rPr>
              <a:t>+</a:t>
            </a:r>
            <a:r>
              <a:rPr sz="1800" spc="-25" dirty="0">
                <a:latin typeface="Book Antiqua"/>
                <a:cs typeface="Book Antiqua"/>
              </a:rPr>
              <a:t> </a:t>
            </a:r>
            <a:r>
              <a:rPr sz="1800" spc="-60" dirty="0">
                <a:latin typeface="Book Antiqua"/>
                <a:cs typeface="Book Antiqua"/>
              </a:rPr>
              <a:t>4x</a:t>
            </a:r>
            <a:r>
              <a:rPr sz="1725" spc="-89" baseline="-9661" dirty="0">
                <a:latin typeface="Book Antiqua"/>
                <a:cs typeface="Book Antiqua"/>
              </a:rPr>
              <a:t>2</a:t>
            </a:r>
            <a:r>
              <a:rPr sz="1725" spc="52" baseline="-9661" dirty="0">
                <a:latin typeface="Book Antiqua"/>
                <a:cs typeface="Book Antiqua"/>
              </a:rPr>
              <a:t> </a:t>
            </a:r>
            <a:r>
              <a:rPr sz="1800" spc="-130" dirty="0">
                <a:latin typeface="Symbol"/>
                <a:cs typeface="Symbol"/>
              </a:rPr>
              <a:t>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Book Antiqua"/>
                <a:cs typeface="Book Antiqua"/>
              </a:rPr>
              <a:t>10</a:t>
            </a:r>
            <a:endParaRPr sz="1800">
              <a:latin typeface="Book Antiqua"/>
              <a:cs typeface="Book Antiqua"/>
            </a:endParaRPr>
          </a:p>
          <a:p>
            <a:pPr marL="464820">
              <a:lnSpc>
                <a:spcPct val="100000"/>
              </a:lnSpc>
              <a:spcBef>
                <a:spcPts val="235"/>
              </a:spcBef>
            </a:pPr>
            <a:r>
              <a:rPr sz="1800" spc="-50" dirty="0">
                <a:latin typeface="Book Antiqua"/>
                <a:cs typeface="Book Antiqua"/>
              </a:rPr>
              <a:t>4x</a:t>
            </a:r>
            <a:r>
              <a:rPr sz="1725" spc="-75" baseline="-9661" dirty="0">
                <a:latin typeface="Book Antiqua"/>
                <a:cs typeface="Book Antiqua"/>
              </a:rPr>
              <a:t>1</a:t>
            </a:r>
            <a:r>
              <a:rPr sz="1725" spc="-37" baseline="-9661" dirty="0">
                <a:latin typeface="Book Antiqua"/>
                <a:cs typeface="Book Antiqua"/>
              </a:rPr>
              <a:t> </a:t>
            </a:r>
            <a:r>
              <a:rPr sz="1800" spc="-150" dirty="0">
                <a:latin typeface="Book Antiqua"/>
                <a:cs typeface="Book Antiqua"/>
              </a:rPr>
              <a:t>+</a:t>
            </a:r>
            <a:r>
              <a:rPr sz="1800" spc="-25" dirty="0">
                <a:latin typeface="Book Antiqua"/>
                <a:cs typeface="Book Antiqua"/>
              </a:rPr>
              <a:t> </a:t>
            </a:r>
            <a:r>
              <a:rPr sz="1800" spc="-45" dirty="0">
                <a:latin typeface="Book Antiqua"/>
                <a:cs typeface="Book Antiqua"/>
              </a:rPr>
              <a:t>2x</a:t>
            </a:r>
            <a:r>
              <a:rPr sz="1725" spc="-67" baseline="-9661" dirty="0">
                <a:latin typeface="Book Antiqua"/>
                <a:cs typeface="Book Antiqua"/>
              </a:rPr>
              <a:t>2</a:t>
            </a:r>
            <a:r>
              <a:rPr sz="1725" spc="157" baseline="-9661" dirty="0">
                <a:latin typeface="Book Antiqua"/>
                <a:cs typeface="Book Antiqua"/>
              </a:rPr>
              <a:t> </a:t>
            </a:r>
            <a:r>
              <a:rPr sz="1800" spc="-130" dirty="0">
                <a:latin typeface="Symbol"/>
                <a:cs typeface="Symbol"/>
              </a:rPr>
              <a:t>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Book Antiqua"/>
                <a:cs typeface="Book Antiqua"/>
              </a:rPr>
              <a:t>10</a:t>
            </a:r>
            <a:endParaRPr sz="1800">
              <a:latin typeface="Book Antiqua"/>
              <a:cs typeface="Book Antiqua"/>
            </a:endParaRPr>
          </a:p>
          <a:p>
            <a:pPr marL="25400" marR="7604759" indent="439420">
              <a:lnSpc>
                <a:spcPct val="115399"/>
              </a:lnSpc>
              <a:spcBef>
                <a:spcPts val="80"/>
              </a:spcBef>
            </a:pPr>
            <a:r>
              <a:rPr sz="1800" spc="-10" dirty="0">
                <a:latin typeface="Book Antiqua"/>
                <a:cs typeface="Book Antiqua"/>
              </a:rPr>
              <a:t>x</a:t>
            </a:r>
            <a:r>
              <a:rPr sz="1725" spc="-15" baseline="-9661" dirty="0">
                <a:latin typeface="Book Antiqua"/>
                <a:cs typeface="Book Antiqua"/>
              </a:rPr>
              <a:t>2</a:t>
            </a:r>
            <a:r>
              <a:rPr sz="1725" spc="97" baseline="-9661" dirty="0">
                <a:latin typeface="Book Antiqua"/>
                <a:cs typeface="Book Antiqua"/>
              </a:rPr>
              <a:t> </a:t>
            </a:r>
            <a:r>
              <a:rPr sz="1800" spc="-130" dirty="0">
                <a:latin typeface="Symbol"/>
                <a:cs typeface="Symbol"/>
              </a:rPr>
              <a:t>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Book Antiqua"/>
                <a:cs typeface="Book Antiqua"/>
              </a:rPr>
              <a:t>4 </a:t>
            </a:r>
            <a:r>
              <a:rPr sz="1800" spc="-130" dirty="0">
                <a:latin typeface="Book Antiqua"/>
                <a:cs typeface="Book Antiqua"/>
              </a:rPr>
              <a:t>and</a:t>
            </a:r>
            <a:r>
              <a:rPr sz="1800" spc="-35" dirty="0">
                <a:latin typeface="Book Antiqua"/>
                <a:cs typeface="Book Antiqua"/>
              </a:rPr>
              <a:t> </a:t>
            </a:r>
            <a:r>
              <a:rPr sz="1800" spc="-75" dirty="0">
                <a:latin typeface="Book Antiqua"/>
                <a:cs typeface="Book Antiqua"/>
              </a:rPr>
              <a:t>x</a:t>
            </a:r>
            <a:r>
              <a:rPr sz="1725" spc="-112" baseline="-9661" dirty="0">
                <a:latin typeface="Book Antiqua"/>
                <a:cs typeface="Book Antiqua"/>
              </a:rPr>
              <a:t>1</a:t>
            </a:r>
            <a:r>
              <a:rPr sz="1800" spc="-75" dirty="0">
                <a:latin typeface="Book Antiqua"/>
                <a:cs typeface="Book Antiqua"/>
              </a:rPr>
              <a:t>,</a:t>
            </a:r>
            <a:r>
              <a:rPr sz="1800" spc="-45" dirty="0">
                <a:latin typeface="Book Antiqua"/>
                <a:cs typeface="Book Antiqua"/>
              </a:rPr>
              <a:t> </a:t>
            </a:r>
            <a:r>
              <a:rPr sz="1800" spc="-25" dirty="0">
                <a:latin typeface="Book Antiqua"/>
                <a:cs typeface="Book Antiqua"/>
              </a:rPr>
              <a:t>x</a:t>
            </a:r>
            <a:r>
              <a:rPr sz="1725" spc="-37" baseline="-9661" dirty="0">
                <a:latin typeface="Book Antiqua"/>
                <a:cs typeface="Book Antiqua"/>
              </a:rPr>
              <a:t>2</a:t>
            </a:r>
            <a:r>
              <a:rPr sz="1725" spc="30" baseline="-9661" dirty="0">
                <a:latin typeface="Book Antiqua"/>
                <a:cs typeface="Book Antiqua"/>
              </a:rPr>
              <a:t> </a:t>
            </a:r>
            <a:r>
              <a:rPr sz="1800" spc="-135" dirty="0">
                <a:latin typeface="Symbol"/>
                <a:cs typeface="Symbol"/>
              </a:rPr>
              <a:t>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0" dirty="0">
                <a:latin typeface="Book Antiqua"/>
                <a:cs typeface="Book Antiqua"/>
              </a:rPr>
              <a:t>0 </a:t>
            </a:r>
            <a:r>
              <a:rPr sz="1800" b="1" spc="-10" dirty="0">
                <a:latin typeface="Book Antiqua"/>
                <a:cs typeface="Book Antiqua"/>
              </a:rPr>
              <a:t>Solution</a:t>
            </a:r>
            <a:endParaRPr sz="1800">
              <a:latin typeface="Book Antiqua"/>
              <a:cs typeface="Book Antiqua"/>
            </a:endParaRPr>
          </a:p>
          <a:p>
            <a:pPr marL="25400" marR="17780">
              <a:lnSpc>
                <a:spcPct val="118000"/>
              </a:lnSpc>
              <a:spcBef>
                <a:spcPts val="15"/>
              </a:spcBef>
            </a:pPr>
            <a:r>
              <a:rPr sz="1800" spc="-85" dirty="0">
                <a:latin typeface="Book Antiqua"/>
                <a:cs typeface="Book Antiqua"/>
              </a:rPr>
              <a:t>Inequalities</a:t>
            </a:r>
            <a:r>
              <a:rPr sz="1800" spc="-30" dirty="0">
                <a:latin typeface="Book Antiqua"/>
                <a:cs typeface="Book Antiqua"/>
              </a:rPr>
              <a:t> </a:t>
            </a:r>
            <a:r>
              <a:rPr sz="1800" spc="-10" dirty="0">
                <a:latin typeface="Book Antiqua"/>
                <a:cs typeface="Book Antiqua"/>
              </a:rPr>
              <a:t>of</a:t>
            </a:r>
            <a:r>
              <a:rPr sz="1800" spc="-25" dirty="0">
                <a:latin typeface="Book Antiqua"/>
                <a:cs typeface="Book Antiqua"/>
              </a:rPr>
              <a:t> </a:t>
            </a:r>
            <a:r>
              <a:rPr sz="1800" spc="-40" dirty="0">
                <a:latin typeface="Book Antiqua"/>
                <a:cs typeface="Book Antiqua"/>
              </a:rPr>
              <a:t>the</a:t>
            </a:r>
            <a:r>
              <a:rPr sz="1800" spc="-20" dirty="0">
                <a:latin typeface="Book Antiqua"/>
                <a:cs typeface="Book Antiqua"/>
              </a:rPr>
              <a:t> </a:t>
            </a:r>
            <a:r>
              <a:rPr sz="1800" spc="-80" dirty="0">
                <a:latin typeface="Book Antiqua"/>
                <a:cs typeface="Book Antiqua"/>
              </a:rPr>
              <a:t>subjective</a:t>
            </a:r>
            <a:r>
              <a:rPr sz="1800" spc="-30" dirty="0">
                <a:latin typeface="Book Antiqua"/>
                <a:cs typeface="Book Antiqua"/>
              </a:rPr>
              <a:t> </a:t>
            </a:r>
            <a:r>
              <a:rPr sz="1800" spc="-90" dirty="0">
                <a:latin typeface="Book Antiqua"/>
                <a:cs typeface="Book Antiqua"/>
              </a:rPr>
              <a:t>equations</a:t>
            </a:r>
            <a:r>
              <a:rPr sz="1800" spc="-25" dirty="0">
                <a:latin typeface="Book Antiqua"/>
                <a:cs typeface="Book Antiqua"/>
              </a:rPr>
              <a:t> </a:t>
            </a:r>
            <a:r>
              <a:rPr sz="1800" spc="-50" dirty="0">
                <a:latin typeface="Book Antiqua"/>
                <a:cs typeface="Book Antiqua"/>
              </a:rPr>
              <a:t>can</a:t>
            </a:r>
            <a:r>
              <a:rPr sz="1800" spc="-20" dirty="0">
                <a:latin typeface="Book Antiqua"/>
                <a:cs typeface="Book Antiqua"/>
              </a:rPr>
              <a:t> </a:t>
            </a:r>
            <a:r>
              <a:rPr sz="1800" spc="-30" dirty="0">
                <a:latin typeface="Book Antiqua"/>
                <a:cs typeface="Book Antiqua"/>
              </a:rPr>
              <a:t>be</a:t>
            </a:r>
            <a:r>
              <a:rPr sz="1800" spc="-20" dirty="0">
                <a:latin typeface="Book Antiqua"/>
                <a:cs typeface="Book Antiqua"/>
              </a:rPr>
              <a:t> </a:t>
            </a:r>
            <a:r>
              <a:rPr sz="1800" spc="-100" dirty="0">
                <a:latin typeface="Book Antiqua"/>
                <a:cs typeface="Book Antiqua"/>
              </a:rPr>
              <a:t>changed</a:t>
            </a:r>
            <a:r>
              <a:rPr sz="1800" spc="-10" dirty="0">
                <a:latin typeface="Book Antiqua"/>
                <a:cs typeface="Book Antiqua"/>
              </a:rPr>
              <a:t> </a:t>
            </a:r>
            <a:r>
              <a:rPr sz="1800" spc="-55" dirty="0">
                <a:latin typeface="Book Antiqua"/>
                <a:cs typeface="Book Antiqua"/>
              </a:rPr>
              <a:t>into</a:t>
            </a:r>
            <a:r>
              <a:rPr sz="1800" spc="-25" dirty="0">
                <a:latin typeface="Book Antiqua"/>
                <a:cs typeface="Book Antiqua"/>
              </a:rPr>
              <a:t> </a:t>
            </a:r>
            <a:r>
              <a:rPr sz="1800" spc="-80" dirty="0">
                <a:latin typeface="Book Antiqua"/>
                <a:cs typeface="Book Antiqua"/>
              </a:rPr>
              <a:t>equalities</a:t>
            </a:r>
            <a:r>
              <a:rPr sz="1800" spc="-25" dirty="0">
                <a:latin typeface="Book Antiqua"/>
                <a:cs typeface="Book Antiqua"/>
              </a:rPr>
              <a:t> </a:t>
            </a:r>
            <a:r>
              <a:rPr sz="1800" dirty="0">
                <a:latin typeface="Book Antiqua"/>
                <a:cs typeface="Book Antiqua"/>
              </a:rPr>
              <a:t>in</a:t>
            </a:r>
            <a:r>
              <a:rPr sz="1800" spc="-35" dirty="0">
                <a:latin typeface="Book Antiqua"/>
                <a:cs typeface="Book Antiqua"/>
              </a:rPr>
              <a:t> </a:t>
            </a:r>
            <a:r>
              <a:rPr sz="1800" spc="-75" dirty="0">
                <a:latin typeface="Book Antiqua"/>
                <a:cs typeface="Book Antiqua"/>
              </a:rPr>
              <a:t>forms</a:t>
            </a:r>
            <a:r>
              <a:rPr sz="1800" spc="-15" dirty="0">
                <a:latin typeface="Book Antiqua"/>
                <a:cs typeface="Book Antiqua"/>
              </a:rPr>
              <a:t> </a:t>
            </a:r>
            <a:r>
              <a:rPr sz="1800" spc="-95" dirty="0">
                <a:latin typeface="Book Antiqua"/>
                <a:cs typeface="Book Antiqua"/>
              </a:rPr>
              <a:t>adding</a:t>
            </a:r>
            <a:r>
              <a:rPr sz="1800" spc="-5" dirty="0">
                <a:latin typeface="Book Antiqua"/>
                <a:cs typeface="Book Antiqua"/>
              </a:rPr>
              <a:t> </a:t>
            </a:r>
            <a:r>
              <a:rPr sz="1800" spc="-55" dirty="0">
                <a:latin typeface="Book Antiqua"/>
                <a:cs typeface="Book Antiqua"/>
              </a:rPr>
              <a:t>surplus </a:t>
            </a:r>
            <a:r>
              <a:rPr sz="1800" spc="-105" dirty="0">
                <a:latin typeface="Book Antiqua"/>
                <a:cs typeface="Book Antiqua"/>
              </a:rPr>
              <a:t>variables</a:t>
            </a:r>
            <a:r>
              <a:rPr sz="1800" spc="-10" dirty="0">
                <a:latin typeface="Book Antiqua"/>
                <a:cs typeface="Book Antiqua"/>
              </a:rPr>
              <a:t> </a:t>
            </a:r>
            <a:r>
              <a:rPr sz="1800" spc="-110" dirty="0">
                <a:latin typeface="Book Antiqua"/>
                <a:cs typeface="Book Antiqua"/>
              </a:rPr>
              <a:t>to</a:t>
            </a:r>
            <a:r>
              <a:rPr sz="1800" spc="-15" dirty="0">
                <a:latin typeface="Book Antiqua"/>
                <a:cs typeface="Book Antiqua"/>
              </a:rPr>
              <a:t> </a:t>
            </a:r>
            <a:r>
              <a:rPr sz="1800" spc="-110" dirty="0">
                <a:latin typeface="Book Antiqua"/>
                <a:cs typeface="Book Antiqua"/>
              </a:rPr>
              <a:t>the</a:t>
            </a:r>
            <a:r>
              <a:rPr sz="1800" spc="-5" dirty="0">
                <a:latin typeface="Book Antiqua"/>
                <a:cs typeface="Book Antiqua"/>
              </a:rPr>
              <a:t> </a:t>
            </a:r>
            <a:r>
              <a:rPr sz="1800" spc="-95" dirty="0">
                <a:latin typeface="Book Antiqua"/>
                <a:cs typeface="Book Antiqua"/>
              </a:rPr>
              <a:t>constraint</a:t>
            </a:r>
            <a:r>
              <a:rPr sz="1800" spc="-20" dirty="0">
                <a:latin typeface="Book Antiqua"/>
                <a:cs typeface="Book Antiqua"/>
              </a:rPr>
              <a:t> </a:t>
            </a:r>
            <a:r>
              <a:rPr sz="1800" spc="-105" dirty="0">
                <a:latin typeface="Book Antiqua"/>
                <a:cs typeface="Book Antiqua"/>
              </a:rPr>
              <a:t>signs</a:t>
            </a:r>
            <a:r>
              <a:rPr sz="1800" spc="-25" dirty="0">
                <a:latin typeface="Book Antiqua"/>
                <a:cs typeface="Book Antiqua"/>
              </a:rPr>
              <a:t> </a:t>
            </a:r>
            <a:r>
              <a:rPr sz="1800" spc="-105" dirty="0">
                <a:latin typeface="Book Antiqua"/>
                <a:cs typeface="Book Antiqua"/>
              </a:rPr>
              <a:t>of</a:t>
            </a:r>
            <a:r>
              <a:rPr sz="1800" spc="-15" dirty="0">
                <a:latin typeface="Book Antiqua"/>
                <a:cs typeface="Book Antiqua"/>
              </a:rPr>
              <a:t> </a:t>
            </a:r>
            <a:r>
              <a:rPr sz="1800" spc="-100" dirty="0">
                <a:latin typeface="Book Antiqua"/>
                <a:cs typeface="Book Antiqua"/>
              </a:rPr>
              <a:t>greater</a:t>
            </a:r>
            <a:r>
              <a:rPr sz="1800" spc="5" dirty="0">
                <a:latin typeface="Book Antiqua"/>
                <a:cs typeface="Book Antiqua"/>
              </a:rPr>
              <a:t> </a:t>
            </a:r>
            <a:r>
              <a:rPr sz="1800" spc="-114" dirty="0">
                <a:latin typeface="Book Antiqua"/>
                <a:cs typeface="Book Antiqua"/>
              </a:rPr>
              <a:t>than</a:t>
            </a:r>
            <a:r>
              <a:rPr sz="1800" dirty="0">
                <a:latin typeface="Book Antiqua"/>
                <a:cs typeface="Book Antiqua"/>
              </a:rPr>
              <a:t> </a:t>
            </a:r>
            <a:r>
              <a:rPr sz="1800" spc="-130" dirty="0">
                <a:latin typeface="Book Antiqua"/>
                <a:cs typeface="Book Antiqua"/>
              </a:rPr>
              <a:t>and</a:t>
            </a:r>
            <a:r>
              <a:rPr sz="1800" spc="-20" dirty="0">
                <a:latin typeface="Book Antiqua"/>
                <a:cs typeface="Book Antiqua"/>
              </a:rPr>
              <a:t> </a:t>
            </a:r>
            <a:r>
              <a:rPr sz="1800" spc="-114" dirty="0">
                <a:latin typeface="Book Antiqua"/>
                <a:cs typeface="Book Antiqua"/>
              </a:rPr>
              <a:t>equal</a:t>
            </a:r>
            <a:r>
              <a:rPr sz="1800" spc="15" dirty="0">
                <a:latin typeface="Book Antiqua"/>
                <a:cs typeface="Book Antiqua"/>
              </a:rPr>
              <a:t> </a:t>
            </a:r>
            <a:r>
              <a:rPr sz="1800" spc="-110" dirty="0">
                <a:latin typeface="Book Antiqua"/>
                <a:cs typeface="Book Antiqua"/>
              </a:rPr>
              <a:t>to</a:t>
            </a:r>
            <a:r>
              <a:rPr sz="1800" spc="-20" dirty="0">
                <a:latin typeface="Book Antiqua"/>
                <a:cs typeface="Book Antiqua"/>
              </a:rPr>
              <a:t> (</a:t>
            </a:r>
            <a:r>
              <a:rPr sz="1800" spc="-20" dirty="0">
                <a:latin typeface="Symbol"/>
                <a:cs typeface="Symbol"/>
              </a:rPr>
              <a:t></a:t>
            </a:r>
            <a:r>
              <a:rPr sz="1800" spc="-20" dirty="0">
                <a:latin typeface="Book Antiqua"/>
                <a:cs typeface="Book Antiqua"/>
              </a:rPr>
              <a:t>).</a:t>
            </a:r>
            <a:endParaRPr sz="1800">
              <a:latin typeface="Book Antiqua"/>
              <a:cs typeface="Book Antiqua"/>
            </a:endParaRPr>
          </a:p>
          <a:p>
            <a:pPr marL="454659">
              <a:lnSpc>
                <a:spcPct val="100000"/>
              </a:lnSpc>
              <a:spcBef>
                <a:spcPts val="1600"/>
              </a:spcBef>
            </a:pPr>
            <a:r>
              <a:rPr sz="1700" dirty="0">
                <a:latin typeface="Lucida Sans Unicode"/>
                <a:cs typeface="Lucida Sans Unicode"/>
              </a:rPr>
              <a:t>Minimize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(Z)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3x</a:t>
            </a:r>
            <a:r>
              <a:rPr sz="1650" baseline="-20202" dirty="0">
                <a:latin typeface="Lucida Sans Unicode"/>
                <a:cs typeface="Lucida Sans Unicode"/>
              </a:rPr>
              <a:t>1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2x</a:t>
            </a:r>
            <a:r>
              <a:rPr sz="1650" baseline="-20202" dirty="0">
                <a:latin typeface="Lucida Sans Unicode"/>
                <a:cs typeface="Lucida Sans Unicode"/>
              </a:rPr>
              <a:t>2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0S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1</a:t>
            </a:r>
            <a:r>
              <a:rPr sz="1650" b="1" spc="24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MA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1</a:t>
            </a:r>
            <a:r>
              <a:rPr sz="1650" b="1" spc="24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0S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2</a:t>
            </a:r>
            <a:r>
              <a:rPr sz="1650" b="1" spc="232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MA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2</a:t>
            </a:r>
            <a:r>
              <a:rPr sz="1650" b="1" spc="24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-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0S</a:t>
            </a:r>
            <a:r>
              <a:rPr sz="1650" b="1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3</a:t>
            </a:r>
            <a:r>
              <a:rPr sz="1650" b="1" spc="-30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+</a:t>
            </a:r>
            <a:r>
              <a:rPr sz="1700" b="1" spc="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MA</a:t>
            </a:r>
            <a:r>
              <a:rPr sz="1650" b="1" spc="-37" baseline="-20202" dirty="0">
                <a:solidFill>
                  <a:srgbClr val="6F2F9F"/>
                </a:solidFill>
                <a:latin typeface="Lucida Sans Unicode"/>
                <a:cs typeface="Lucida Sans Unicode"/>
              </a:rPr>
              <a:t>3</a:t>
            </a:r>
            <a:endParaRPr sz="1650" baseline="-20202">
              <a:latin typeface="Lucida Sans Unicode"/>
              <a:cs typeface="Lucida Sans Unicode"/>
            </a:endParaRPr>
          </a:p>
          <a:p>
            <a:pPr marL="454659">
              <a:lnSpc>
                <a:spcPct val="100000"/>
              </a:lnSpc>
              <a:spcBef>
                <a:spcPts val="405"/>
              </a:spcBef>
            </a:pPr>
            <a:r>
              <a:rPr sz="1700" dirty="0">
                <a:latin typeface="Lucida Sans Unicode"/>
                <a:cs typeface="Lucida Sans Unicode"/>
              </a:rPr>
              <a:t>Subject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constraints</a:t>
            </a:r>
            <a:endParaRPr sz="1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35867" y="668779"/>
            <a:ext cx="1115060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555" dirty="0">
                <a:latin typeface="Arial Narrow"/>
                <a:cs typeface="Arial Narrow"/>
              </a:rPr>
              <a:t>Simplex</a:t>
            </a:r>
            <a:r>
              <a:rPr sz="2600" spc="-270" dirty="0">
                <a:latin typeface="Arial Narrow"/>
                <a:cs typeface="Arial Narrow"/>
              </a:rPr>
              <a:t> </a:t>
            </a:r>
            <a:r>
              <a:rPr sz="2600" spc="-525" dirty="0">
                <a:latin typeface="Arial Narrow"/>
                <a:cs typeface="Arial Narrow"/>
              </a:rPr>
              <a:t>Table</a:t>
            </a:r>
            <a:r>
              <a:rPr sz="2600" spc="-265" dirty="0">
                <a:latin typeface="Arial Narrow"/>
                <a:cs typeface="Arial Narrow"/>
              </a:rPr>
              <a:t> </a:t>
            </a:r>
            <a:r>
              <a:rPr sz="2600" spc="-610" dirty="0">
                <a:latin typeface="Arial Narrow"/>
                <a:cs typeface="Arial Narrow"/>
              </a:rPr>
              <a:t>1</a:t>
            </a:r>
            <a:endParaRPr sz="2600">
              <a:latin typeface="Arial Narrow"/>
              <a:cs typeface="Arial Narrow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86985" y="1135571"/>
          <a:ext cx="7190736" cy="32702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8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6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45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64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9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950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59105">
                <a:tc gridSpan="3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300" b="1" spc="-650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2175" b="1" spc="-975" baseline="-5747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2300" spc="-650" dirty="0">
                          <a:latin typeface="Symbol"/>
                          <a:cs typeface="Symbol"/>
                        </a:rPr>
                        <a:t></a:t>
                      </a:r>
                      <a:endParaRPr sz="2300">
                        <a:latin typeface="Symbol"/>
                        <a:cs typeface="Symbol"/>
                      </a:endParaRPr>
                    </a:p>
                  </a:txBody>
                  <a:tcPr marL="0" marR="0" marT="438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300" b="1" spc="-545" dirty="0">
                          <a:latin typeface="Arial Narrow"/>
                          <a:cs typeface="Arial Narrow"/>
                        </a:rPr>
                        <a:t>3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300" b="1" spc="-545" dirty="0">
                          <a:latin typeface="Arial Narrow"/>
                          <a:cs typeface="Arial Narrow"/>
                        </a:rPr>
                        <a:t>2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300" b="1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300" b="1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300" b="1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300" b="1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300" b="1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300" b="1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177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980"/>
                        </a:spcBef>
                      </a:pPr>
                      <a:r>
                        <a:rPr sz="2300" b="1" spc="-445" dirty="0">
                          <a:latin typeface="Arial Narrow"/>
                          <a:cs typeface="Arial Narrow"/>
                        </a:rPr>
                        <a:t>Ratio</a:t>
                      </a:r>
                      <a:r>
                        <a:rPr sz="2300" b="1" spc="-25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300" b="1" spc="-565" dirty="0">
                          <a:latin typeface="Arial Narrow"/>
                          <a:cs typeface="Arial Narrow"/>
                        </a:rPr>
                        <a:t>Column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514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359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300" spc="-705" dirty="0">
                          <a:latin typeface="Symbol"/>
                          <a:cs typeface="Symbol"/>
                        </a:rPr>
                        <a:t></a:t>
                      </a:r>
                      <a:endParaRPr sz="2300">
                        <a:latin typeface="Symbol"/>
                        <a:cs typeface="Symbol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455" dirty="0">
                          <a:latin typeface="Arial Narrow"/>
                          <a:cs typeface="Arial Narrow"/>
                        </a:rPr>
                        <a:t>B.V.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470" dirty="0">
                          <a:latin typeface="Arial Narrow"/>
                          <a:cs typeface="Arial Narrow"/>
                        </a:rPr>
                        <a:t>Const.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42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75" b="1" spc="-637" baseline="-5747" dirty="0">
                          <a:latin typeface="Arial Narrow"/>
                          <a:cs typeface="Arial Narrow"/>
                        </a:rPr>
                        <a:t>1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42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75" b="1" spc="-637" baseline="-5747" dirty="0">
                          <a:latin typeface="Arial Narrow"/>
                          <a:cs typeface="Arial Narrow"/>
                        </a:rPr>
                        <a:t>2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47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75" b="1" spc="-712" baseline="-5747" dirty="0">
                          <a:latin typeface="Arial Narrow"/>
                          <a:cs typeface="Arial Narrow"/>
                        </a:rPr>
                        <a:t>1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5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75" b="1" spc="-750" baseline="-5747" dirty="0">
                          <a:latin typeface="Arial Narrow"/>
                          <a:cs typeface="Arial Narrow"/>
                        </a:rPr>
                        <a:t>1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47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75" b="1" spc="-712" baseline="-5747" dirty="0">
                          <a:latin typeface="Arial Narrow"/>
                          <a:cs typeface="Arial Narrow"/>
                        </a:rPr>
                        <a:t>2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5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75" b="1" spc="-750" baseline="-5747" dirty="0">
                          <a:latin typeface="Arial Narrow"/>
                          <a:cs typeface="Arial Narrow"/>
                        </a:rPr>
                        <a:t>2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47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75" b="1" spc="-712" baseline="-5747" dirty="0">
                          <a:latin typeface="Arial Narrow"/>
                          <a:cs typeface="Arial Narrow"/>
                        </a:rPr>
                        <a:t>3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300" b="1" spc="-500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75" b="1" spc="-750" baseline="-5747" dirty="0">
                          <a:latin typeface="Arial Narrow"/>
                          <a:cs typeface="Arial Narrow"/>
                        </a:rPr>
                        <a:t>3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14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R="264160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47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75" spc="-712" baseline="-5747" dirty="0">
                          <a:latin typeface="Arial Narrow"/>
                          <a:cs typeface="Arial Narrow"/>
                        </a:rPr>
                        <a:t>1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515" dirty="0">
                          <a:latin typeface="Arial Narrow"/>
                          <a:cs typeface="Arial Narrow"/>
                        </a:rPr>
                        <a:t>10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2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4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2300" spc="-57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570" dirty="0">
                          <a:latin typeface="Arial Narrow"/>
                          <a:cs typeface="Arial Narrow"/>
                        </a:rPr>
                        <a:t>1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82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1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2300" spc="-440" dirty="0">
                          <a:latin typeface="Arial Narrow"/>
                          <a:cs typeface="Arial Narrow"/>
                        </a:rPr>
                        <a:t>10/4</a:t>
                      </a:r>
                      <a:r>
                        <a:rPr sz="2300" spc="-2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300" spc="-520" dirty="0">
                          <a:latin typeface="Arial Narrow"/>
                          <a:cs typeface="Arial Narrow"/>
                        </a:rPr>
                        <a:t>=</a:t>
                      </a:r>
                      <a:r>
                        <a:rPr sz="2300" spc="-2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300" spc="-595" dirty="0">
                          <a:latin typeface="Arial Narrow"/>
                          <a:cs typeface="Arial Narrow"/>
                        </a:rPr>
                        <a:t>2.5</a:t>
                      </a:r>
                      <a:r>
                        <a:rPr sz="2300" spc="-595" dirty="0">
                          <a:latin typeface="Symbol"/>
                          <a:cs typeface="Symbol"/>
                        </a:rPr>
                        <a:t></a:t>
                      </a:r>
                      <a:endParaRPr sz="2300">
                        <a:latin typeface="Symbol"/>
                        <a:cs typeface="Symbol"/>
                      </a:endParaRPr>
                    </a:p>
                  </a:txBody>
                  <a:tcPr marL="0" marR="0" marT="4826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359">
                <a:tc>
                  <a:txBody>
                    <a:bodyPr/>
                    <a:lstStyle/>
                    <a:p>
                      <a:pPr marR="264160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47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75" spc="-712" baseline="-5747" dirty="0">
                          <a:latin typeface="Arial Narrow"/>
                          <a:cs typeface="Arial Narrow"/>
                        </a:rPr>
                        <a:t>2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515" dirty="0">
                          <a:latin typeface="Arial Narrow"/>
                          <a:cs typeface="Arial Narrow"/>
                        </a:rPr>
                        <a:t>10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4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2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300" spc="-57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570" dirty="0">
                          <a:latin typeface="Arial Narrow"/>
                          <a:cs typeface="Arial Narrow"/>
                        </a:rPr>
                        <a:t>1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76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1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300" spc="-440" dirty="0">
                          <a:latin typeface="Arial Narrow"/>
                          <a:cs typeface="Arial Narrow"/>
                        </a:rPr>
                        <a:t>10/2</a:t>
                      </a:r>
                      <a:r>
                        <a:rPr sz="2300" spc="-2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300" spc="-520" dirty="0">
                          <a:latin typeface="Arial Narrow"/>
                          <a:cs typeface="Arial Narrow"/>
                        </a:rPr>
                        <a:t>=</a:t>
                      </a:r>
                      <a:r>
                        <a:rPr sz="2300" spc="-2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300" spc="-555" dirty="0">
                          <a:latin typeface="Arial Narrow"/>
                          <a:cs typeface="Arial Narrow"/>
                        </a:rPr>
                        <a:t>5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095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R="264160" algn="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47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75" spc="-712" baseline="-5747" dirty="0">
                          <a:latin typeface="Arial Narrow"/>
                          <a:cs typeface="Arial Narrow"/>
                        </a:rPr>
                        <a:t>3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4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1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300" spc="-57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570" dirty="0">
                          <a:latin typeface="Arial Narrow"/>
                          <a:cs typeface="Arial Narrow"/>
                        </a:rPr>
                        <a:t>1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3111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1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2300" spc="-465" dirty="0">
                          <a:latin typeface="Arial Narrow"/>
                          <a:cs typeface="Arial Narrow"/>
                        </a:rPr>
                        <a:t>4/1=4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44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3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300" spc="-385" dirty="0">
                          <a:latin typeface="Arial Narrow"/>
                          <a:cs typeface="Arial Narrow"/>
                        </a:rPr>
                        <a:t>Z</a:t>
                      </a:r>
                      <a:r>
                        <a:rPr sz="2175" spc="-577" baseline="-5747" dirty="0">
                          <a:latin typeface="Arial Narrow"/>
                          <a:cs typeface="Arial Narrow"/>
                        </a:rPr>
                        <a:t>j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300" spc="-605" dirty="0">
                          <a:latin typeface="Arial Narrow"/>
                          <a:cs typeface="Arial Narrow"/>
                        </a:rPr>
                        <a:t>24m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300" spc="-640" dirty="0">
                          <a:latin typeface="Arial Narrow"/>
                          <a:cs typeface="Arial Narrow"/>
                        </a:rPr>
                        <a:t>6m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300" spc="-640" dirty="0">
                          <a:latin typeface="Arial Narrow"/>
                          <a:cs typeface="Arial Narrow"/>
                        </a:rPr>
                        <a:t>7m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2300" spc="-6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690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300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2300" spc="-69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6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300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2300" spc="-69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6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300" spc="-7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spc="-425" dirty="0">
                          <a:latin typeface="Arial Narrow"/>
                          <a:cs typeface="Arial Narrow"/>
                        </a:rPr>
                        <a:t>Z</a:t>
                      </a:r>
                      <a:r>
                        <a:rPr sz="2175" spc="-637" baseline="-5747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2300" spc="-42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42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2175" spc="-637" baseline="-5747" dirty="0">
                          <a:latin typeface="Arial Narrow"/>
                          <a:cs typeface="Arial Narrow"/>
                        </a:rPr>
                        <a:t>j</a:t>
                      </a:r>
                      <a:endParaRPr sz="2175" baseline="-5747">
                        <a:latin typeface="Arial Narrow"/>
                        <a:cs typeface="Arial Narrow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300" spc="-345" dirty="0">
                          <a:latin typeface="Arial Narrow"/>
                          <a:cs typeface="Arial Narrow"/>
                        </a:rPr>
                        <a:t>-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spc="-615" dirty="0">
                          <a:latin typeface="Arial Narrow"/>
                          <a:cs typeface="Arial Narrow"/>
                        </a:rPr>
                        <a:t>6m</a:t>
                      </a:r>
                      <a:r>
                        <a:rPr sz="2300" spc="-2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300" spc="-59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-555" dirty="0">
                          <a:latin typeface="Arial Narrow"/>
                          <a:cs typeface="Arial Narrow"/>
                        </a:rPr>
                        <a:t>3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spc="-615" dirty="0">
                          <a:latin typeface="Arial Narrow"/>
                          <a:cs typeface="Arial Narrow"/>
                        </a:rPr>
                        <a:t>7m</a:t>
                      </a:r>
                      <a:r>
                        <a:rPr sz="2300" spc="-2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300" spc="-59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-600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2300" spc="-600" dirty="0">
                          <a:latin typeface="Symbol"/>
                          <a:cs typeface="Symbol"/>
                        </a:rPr>
                        <a:t></a:t>
                      </a:r>
                      <a:endParaRPr sz="2300">
                        <a:latin typeface="Symbol"/>
                        <a:cs typeface="Symbol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spc="-69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690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spc="-69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6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300" spc="-69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300" spc="-695" dirty="0">
                          <a:latin typeface="Arial Narrow"/>
                          <a:cs typeface="Arial Narrow"/>
                        </a:rPr>
                        <a:t>m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300" spc="-545" dirty="0">
                          <a:latin typeface="Arial Narrow"/>
                          <a:cs typeface="Arial Narrow"/>
                        </a:rPr>
                        <a:t>0</a:t>
                      </a:r>
                      <a:endParaRPr sz="2300">
                        <a:latin typeface="Arial Narrow"/>
                        <a:cs typeface="Arial Narrow"/>
                      </a:endParaRPr>
                    </a:p>
                  </a:txBody>
                  <a:tcPr marL="0" marR="0" marT="88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272469" y="4922046"/>
            <a:ext cx="120014" cy="4654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50" spc="-735" dirty="0">
                <a:latin typeface="Book Antiqua"/>
                <a:cs typeface="Book Antiqua"/>
              </a:rPr>
              <a:t>4</a:t>
            </a:r>
            <a:endParaRPr sz="2850">
              <a:latin typeface="Book Antiqua"/>
              <a:cs typeface="Book Antiq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38336" y="4947115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>
                <a:moveTo>
                  <a:pt x="0" y="0"/>
                </a:moveTo>
                <a:lnTo>
                  <a:pt x="192018" y="0"/>
                </a:lnTo>
              </a:path>
            </a:pathLst>
          </a:custGeom>
          <a:ln w="26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22063" y="4740262"/>
            <a:ext cx="3161665" cy="4654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850" spc="-675" dirty="0">
                <a:latin typeface="Book Antiqua"/>
                <a:cs typeface="Book Antiqua"/>
              </a:rPr>
              <a:t>R</a:t>
            </a:r>
            <a:r>
              <a:rPr sz="2775" spc="-1012" baseline="-9009" dirty="0">
                <a:latin typeface="Book Antiqua"/>
                <a:cs typeface="Book Antiqua"/>
              </a:rPr>
              <a:t>1</a:t>
            </a:r>
            <a:r>
              <a:rPr sz="2775" spc="-112" baseline="-9009" dirty="0">
                <a:latin typeface="Book Antiqua"/>
                <a:cs typeface="Book Antiqua"/>
              </a:rPr>
              <a:t> </a:t>
            </a:r>
            <a:r>
              <a:rPr sz="2850" spc="-1350" dirty="0">
                <a:latin typeface="Symbol"/>
                <a:cs typeface="Symbol"/>
              </a:rPr>
              <a:t></a:t>
            </a:r>
            <a:r>
              <a:rPr sz="2850" spc="-305" dirty="0">
                <a:latin typeface="Times New Roman"/>
                <a:cs typeface="Times New Roman"/>
              </a:rPr>
              <a:t> </a:t>
            </a:r>
            <a:r>
              <a:rPr sz="4275" spc="-1019" baseline="41910" dirty="0">
                <a:latin typeface="Book Antiqua"/>
                <a:cs typeface="Book Antiqua"/>
              </a:rPr>
              <a:t>R</a:t>
            </a:r>
            <a:r>
              <a:rPr sz="2775" spc="-1019" baseline="57057" dirty="0">
                <a:latin typeface="Book Antiqua"/>
                <a:cs typeface="Book Antiqua"/>
              </a:rPr>
              <a:t>1</a:t>
            </a:r>
            <a:r>
              <a:rPr sz="2775" spc="-112" baseline="57057" dirty="0">
                <a:latin typeface="Book Antiqua"/>
                <a:cs typeface="Book Antiqua"/>
              </a:rPr>
              <a:t> </a:t>
            </a:r>
            <a:r>
              <a:rPr sz="2850" spc="-345" dirty="0">
                <a:latin typeface="Book Antiqua"/>
                <a:cs typeface="Book Antiqua"/>
              </a:rPr>
              <a:t>,</a:t>
            </a:r>
            <a:r>
              <a:rPr sz="2850" spc="-305" dirty="0">
                <a:latin typeface="Book Antiqua"/>
                <a:cs typeface="Book Antiqua"/>
              </a:rPr>
              <a:t> </a:t>
            </a:r>
            <a:r>
              <a:rPr sz="2850" spc="-685" dirty="0">
                <a:latin typeface="Book Antiqua"/>
                <a:cs typeface="Book Antiqua"/>
              </a:rPr>
              <a:t>R</a:t>
            </a:r>
            <a:r>
              <a:rPr sz="2775" spc="-1027" baseline="-9009" dirty="0">
                <a:latin typeface="Book Antiqua"/>
                <a:cs typeface="Book Antiqua"/>
              </a:rPr>
              <a:t>2</a:t>
            </a:r>
            <a:r>
              <a:rPr sz="2775" spc="-112" baseline="-9009" dirty="0">
                <a:latin typeface="Book Antiqua"/>
                <a:cs typeface="Book Antiqua"/>
              </a:rPr>
              <a:t> </a:t>
            </a:r>
            <a:r>
              <a:rPr sz="2850" spc="-1350" dirty="0">
                <a:latin typeface="Symbol"/>
                <a:cs typeface="Symbol"/>
              </a:rPr>
              <a:t></a:t>
            </a:r>
            <a:r>
              <a:rPr sz="2850" spc="-280" dirty="0">
                <a:latin typeface="Times New Roman"/>
                <a:cs typeface="Times New Roman"/>
              </a:rPr>
              <a:t> </a:t>
            </a:r>
            <a:r>
              <a:rPr sz="2850" spc="-680" dirty="0">
                <a:latin typeface="Book Antiqua"/>
                <a:cs typeface="Book Antiqua"/>
              </a:rPr>
              <a:t>R</a:t>
            </a:r>
            <a:r>
              <a:rPr sz="2775" spc="-1019" baseline="-9009" dirty="0">
                <a:latin typeface="Book Antiqua"/>
                <a:cs typeface="Book Antiqua"/>
              </a:rPr>
              <a:t>2</a:t>
            </a:r>
            <a:r>
              <a:rPr sz="2775" spc="-104" baseline="-9009" dirty="0">
                <a:latin typeface="Book Antiqua"/>
                <a:cs typeface="Book Antiqua"/>
              </a:rPr>
              <a:t> </a:t>
            </a:r>
            <a:r>
              <a:rPr sz="2850" spc="-750" dirty="0">
                <a:latin typeface="Symbol"/>
                <a:cs typeface="Symbol"/>
              </a:rPr>
              <a:t></a:t>
            </a:r>
            <a:r>
              <a:rPr sz="2850" spc="-315" dirty="0">
                <a:latin typeface="Times New Roman"/>
                <a:cs typeface="Times New Roman"/>
              </a:rPr>
              <a:t> </a:t>
            </a:r>
            <a:r>
              <a:rPr sz="2850" spc="-590" dirty="0">
                <a:latin typeface="Book Antiqua"/>
                <a:cs typeface="Book Antiqua"/>
              </a:rPr>
              <a:t>2R</a:t>
            </a:r>
            <a:r>
              <a:rPr sz="2775" spc="-885" baseline="-9009" dirty="0">
                <a:latin typeface="Book Antiqua"/>
                <a:cs typeface="Book Antiqua"/>
              </a:rPr>
              <a:t>1</a:t>
            </a:r>
            <a:r>
              <a:rPr sz="2850" spc="-590" dirty="0">
                <a:latin typeface="Book Antiqua"/>
                <a:cs typeface="Book Antiqua"/>
              </a:rPr>
              <a:t>;</a:t>
            </a:r>
            <a:r>
              <a:rPr sz="2850" spc="-310" dirty="0">
                <a:latin typeface="Book Antiqua"/>
                <a:cs typeface="Book Antiqua"/>
              </a:rPr>
              <a:t> </a:t>
            </a:r>
            <a:r>
              <a:rPr sz="2850" spc="-900" dirty="0">
                <a:latin typeface="Book Antiqua"/>
                <a:cs typeface="Book Antiqua"/>
              </a:rPr>
              <a:t>R</a:t>
            </a:r>
            <a:r>
              <a:rPr sz="2775" spc="-1350" baseline="-9009" dirty="0">
                <a:latin typeface="Book Antiqua"/>
                <a:cs typeface="Book Antiqua"/>
              </a:rPr>
              <a:t>3</a:t>
            </a:r>
            <a:r>
              <a:rPr sz="2850" spc="-900" dirty="0">
                <a:latin typeface="Symbol"/>
                <a:cs typeface="Symbol"/>
              </a:rPr>
              <a:t></a:t>
            </a:r>
            <a:r>
              <a:rPr sz="2850" spc="-305" dirty="0">
                <a:latin typeface="Times New Roman"/>
                <a:cs typeface="Times New Roman"/>
              </a:rPr>
              <a:t> </a:t>
            </a:r>
            <a:r>
              <a:rPr sz="2850" spc="-680" dirty="0">
                <a:latin typeface="Book Antiqua"/>
                <a:cs typeface="Book Antiqua"/>
              </a:rPr>
              <a:t>R</a:t>
            </a:r>
            <a:r>
              <a:rPr sz="2775" spc="-1019" baseline="-9009" dirty="0">
                <a:latin typeface="Book Antiqua"/>
                <a:cs typeface="Book Antiqua"/>
              </a:rPr>
              <a:t>3</a:t>
            </a:r>
            <a:r>
              <a:rPr sz="2775" spc="-104" baseline="-9009" dirty="0">
                <a:latin typeface="Book Antiqua"/>
                <a:cs typeface="Book Antiqua"/>
              </a:rPr>
              <a:t> </a:t>
            </a:r>
            <a:r>
              <a:rPr sz="2850" spc="-750" dirty="0">
                <a:latin typeface="Symbol"/>
                <a:cs typeface="Symbol"/>
              </a:rPr>
              <a:t></a:t>
            </a:r>
            <a:r>
              <a:rPr sz="2850" spc="-315" dirty="0">
                <a:latin typeface="Times New Roman"/>
                <a:cs typeface="Times New Roman"/>
              </a:rPr>
              <a:t> </a:t>
            </a:r>
            <a:r>
              <a:rPr sz="2850" spc="-705" dirty="0">
                <a:latin typeface="Book Antiqua"/>
                <a:cs typeface="Book Antiqua"/>
              </a:rPr>
              <a:t>R</a:t>
            </a:r>
            <a:r>
              <a:rPr sz="2775" spc="-1057" baseline="-9009" dirty="0">
                <a:latin typeface="Book Antiqua"/>
                <a:cs typeface="Book Antiqua"/>
              </a:rPr>
              <a:t>2</a:t>
            </a:r>
            <a:endParaRPr sz="2775" baseline="-9009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667125">
              <a:lnSpc>
                <a:spcPct val="100000"/>
              </a:lnSpc>
              <a:spcBef>
                <a:spcPts val="130"/>
              </a:spcBef>
            </a:pPr>
            <a:r>
              <a:rPr sz="2500" spc="-509" dirty="0">
                <a:latin typeface="Arial Narrow"/>
                <a:cs typeface="Arial Narrow"/>
              </a:rPr>
              <a:t>Simplex</a:t>
            </a:r>
            <a:r>
              <a:rPr sz="2500" spc="-245" dirty="0">
                <a:latin typeface="Arial Narrow"/>
                <a:cs typeface="Arial Narrow"/>
              </a:rPr>
              <a:t> </a:t>
            </a:r>
            <a:r>
              <a:rPr sz="2500" spc="-484" dirty="0">
                <a:latin typeface="Arial Narrow"/>
                <a:cs typeface="Arial Narrow"/>
              </a:rPr>
              <a:t>Table</a:t>
            </a:r>
            <a:r>
              <a:rPr sz="2500" spc="-245" dirty="0">
                <a:latin typeface="Arial Narrow"/>
                <a:cs typeface="Arial Narrow"/>
              </a:rPr>
              <a:t> </a:t>
            </a:r>
            <a:r>
              <a:rPr sz="2500" spc="-565" dirty="0">
                <a:latin typeface="Arial Narrow"/>
                <a:cs typeface="Arial Narrow"/>
              </a:rPr>
              <a:t>2</a:t>
            </a:r>
            <a:endParaRPr sz="2500">
              <a:latin typeface="Arial Narrow"/>
              <a:cs typeface="Arial Narrow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63185" y="840326"/>
          <a:ext cx="7200262" cy="3677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8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2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80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1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2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32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527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32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0899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11480">
                <a:tc gridSpan="3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2250" b="1" spc="-62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2100" b="1" spc="-937" baseline="-5952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2250" spc="-625" dirty="0">
                          <a:latin typeface="Symbol"/>
                          <a:cs typeface="Symbol"/>
                        </a:rPr>
                        <a:t></a:t>
                      </a:r>
                      <a:endParaRPr sz="2250">
                        <a:latin typeface="Symbol"/>
                        <a:cs typeface="Symbol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645"/>
                        </a:lnSpc>
                      </a:pPr>
                      <a:r>
                        <a:rPr sz="2250" b="1" spc="-52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5"/>
                        </a:lnSpc>
                      </a:pPr>
                      <a:r>
                        <a:rPr sz="2250" b="1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5"/>
                        </a:lnSpc>
                      </a:pPr>
                      <a:r>
                        <a:rPr sz="2250" b="1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5"/>
                        </a:lnSpc>
                      </a:pPr>
                      <a:r>
                        <a:rPr sz="2250" b="1" spc="-76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5"/>
                        </a:lnSpc>
                      </a:pPr>
                      <a:r>
                        <a:rPr sz="2250" b="1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5"/>
                        </a:lnSpc>
                      </a:pPr>
                      <a:r>
                        <a:rPr sz="2250" b="1" spc="-76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5"/>
                        </a:lnSpc>
                      </a:pPr>
                      <a:r>
                        <a:rPr sz="2250" b="1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5"/>
                        </a:lnSpc>
                      </a:pPr>
                      <a:r>
                        <a:rPr sz="2250" b="1" spc="-76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45"/>
                        </a:lnSpc>
                      </a:pPr>
                      <a:r>
                        <a:rPr sz="2250" b="1" spc="-455" dirty="0">
                          <a:latin typeface="Arial Narrow"/>
                          <a:cs typeface="Arial Narrow"/>
                        </a:rPr>
                        <a:t>Ratio</a:t>
                      </a:r>
                      <a:r>
                        <a:rPr sz="2250" b="1" spc="-29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b="1" spc="-560" dirty="0">
                          <a:latin typeface="Arial Narrow"/>
                          <a:cs typeface="Arial Narrow"/>
                        </a:rPr>
                        <a:t>Column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250" spc="-680" dirty="0">
                          <a:latin typeface="Symbol"/>
                          <a:cs typeface="Symbol"/>
                        </a:rPr>
                        <a:t></a:t>
                      </a:r>
                      <a:endParaRPr sz="2250">
                        <a:latin typeface="Symbol"/>
                        <a:cs typeface="Symbol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2585"/>
                        </a:lnSpc>
                      </a:pPr>
                      <a:r>
                        <a:rPr sz="2250" b="1" spc="-430" dirty="0">
                          <a:latin typeface="Arial Narrow"/>
                          <a:cs typeface="Arial Narrow"/>
                        </a:rPr>
                        <a:t>B.V.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00" algn="r">
                        <a:lnSpc>
                          <a:spcPts val="2585"/>
                        </a:lnSpc>
                      </a:pPr>
                      <a:r>
                        <a:rPr sz="2250" b="1" spc="-450" dirty="0">
                          <a:latin typeface="Arial Narrow"/>
                          <a:cs typeface="Arial Narrow"/>
                        </a:rPr>
                        <a:t>Const.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85"/>
                        </a:lnSpc>
                      </a:pPr>
                      <a:r>
                        <a:rPr sz="2250" b="1" spc="-40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00" b="1" spc="-607" baseline="-5952" dirty="0">
                          <a:latin typeface="Arial Narrow"/>
                          <a:cs typeface="Arial Narrow"/>
                        </a:rPr>
                        <a:t>1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585"/>
                        </a:lnSpc>
                      </a:pPr>
                      <a:r>
                        <a:rPr sz="2250" b="1" spc="-405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00" b="1" spc="-607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585"/>
                        </a:lnSpc>
                      </a:pPr>
                      <a:r>
                        <a:rPr sz="2250" b="1" spc="-440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00" b="1" spc="-660" baseline="-5952" dirty="0">
                          <a:latin typeface="Arial Narrow"/>
                          <a:cs typeface="Arial Narrow"/>
                        </a:rPr>
                        <a:t>1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5"/>
                        </a:lnSpc>
                      </a:pPr>
                      <a:r>
                        <a:rPr sz="2250" b="1" spc="-47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b="1" spc="-712" baseline="-5952" dirty="0">
                          <a:latin typeface="Arial Narrow"/>
                          <a:cs typeface="Arial Narrow"/>
                        </a:rPr>
                        <a:t>1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585"/>
                        </a:lnSpc>
                      </a:pPr>
                      <a:r>
                        <a:rPr sz="2250" b="1" spc="-44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00" b="1" spc="-667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585"/>
                        </a:lnSpc>
                      </a:pPr>
                      <a:r>
                        <a:rPr sz="2250" b="1" spc="-47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b="1" spc="-712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585"/>
                        </a:lnSpc>
                      </a:pPr>
                      <a:r>
                        <a:rPr sz="2250" b="1" spc="-445" dirty="0">
                          <a:latin typeface="Arial Narrow"/>
                          <a:cs typeface="Arial Narrow"/>
                        </a:rPr>
                        <a:t>S</a:t>
                      </a:r>
                      <a:r>
                        <a:rPr sz="2100" b="1" spc="-667" baseline="-5952" dirty="0">
                          <a:latin typeface="Arial Narrow"/>
                          <a:cs typeface="Arial Narrow"/>
                        </a:rPr>
                        <a:t>3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2585"/>
                        </a:lnSpc>
                      </a:pPr>
                      <a:r>
                        <a:rPr sz="2250" b="1" spc="-47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b="1" spc="-712" baseline="-5952" dirty="0">
                          <a:latin typeface="Arial Narrow"/>
                          <a:cs typeface="Arial Narrow"/>
                        </a:rPr>
                        <a:t>3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R="234315" algn="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0"/>
                        </a:lnSpc>
                      </a:pPr>
                      <a:r>
                        <a:rPr sz="2250" spc="-390" dirty="0">
                          <a:latin typeface="Arial Narrow"/>
                          <a:cs typeface="Arial Narrow"/>
                        </a:rPr>
                        <a:t>x</a:t>
                      </a:r>
                      <a:r>
                        <a:rPr sz="2100" spc="-585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8770" algn="r">
                        <a:lnSpc>
                          <a:spcPts val="2580"/>
                        </a:lnSpc>
                      </a:pPr>
                      <a:r>
                        <a:rPr sz="2250" spc="-420" dirty="0">
                          <a:latin typeface="Arial Narrow"/>
                          <a:cs typeface="Arial Narrow"/>
                        </a:rPr>
                        <a:t>3/2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80"/>
                        </a:lnSpc>
                      </a:pPr>
                      <a:r>
                        <a:rPr sz="2250" spc="-420" dirty="0">
                          <a:latin typeface="Arial Narrow"/>
                          <a:cs typeface="Arial Narrow"/>
                        </a:rPr>
                        <a:t>5/2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250" spc="-459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9" dirty="0">
                          <a:latin typeface="Arial Narrow"/>
                          <a:cs typeface="Arial Narrow"/>
                        </a:rPr>
                        <a:t>1/4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0"/>
                        </a:lnSpc>
                      </a:pPr>
                      <a:r>
                        <a:rPr sz="2250" spc="-420" dirty="0">
                          <a:latin typeface="Arial Narrow"/>
                          <a:cs typeface="Arial Narrow"/>
                        </a:rPr>
                        <a:t>1/4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5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R="21717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76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44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spc="-667" baseline="-5952" dirty="0">
                          <a:latin typeface="Arial Narrow"/>
                          <a:cs typeface="Arial Narrow"/>
                        </a:rPr>
                        <a:t>2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5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420" dirty="0">
                          <a:latin typeface="Arial Narrow"/>
                          <a:cs typeface="Arial Narrow"/>
                        </a:rPr>
                        <a:t>1/2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250" spc="-459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9" dirty="0">
                          <a:latin typeface="Arial Narrow"/>
                          <a:cs typeface="Arial Narrow"/>
                        </a:rPr>
                        <a:t>1/2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238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250" spc="-5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550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238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250" spc="-570" dirty="0">
                          <a:latin typeface="Arial Narrow"/>
                          <a:cs typeface="Arial Narrow"/>
                        </a:rPr>
                        <a:t>5/3</a:t>
                      </a:r>
                      <a:r>
                        <a:rPr sz="2250" spc="-570" dirty="0">
                          <a:latin typeface="Symbol"/>
                          <a:cs typeface="Symbol"/>
                        </a:rPr>
                        <a:t></a:t>
                      </a:r>
                      <a:endParaRPr sz="2250">
                        <a:latin typeface="Symbol"/>
                        <a:cs typeface="Symbol"/>
                      </a:endParaRPr>
                    </a:p>
                  </a:txBody>
                  <a:tcPr marL="0" marR="0" marT="323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295">
                <a:tc>
                  <a:txBody>
                    <a:bodyPr/>
                    <a:lstStyle/>
                    <a:p>
                      <a:pPr marR="217170"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250" spc="-76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250" spc="-445" dirty="0">
                          <a:latin typeface="Arial Narrow"/>
                          <a:cs typeface="Arial Narrow"/>
                        </a:rPr>
                        <a:t>A</a:t>
                      </a:r>
                      <a:r>
                        <a:rPr sz="2100" spc="-667" baseline="-5952" dirty="0">
                          <a:latin typeface="Arial Narrow"/>
                          <a:cs typeface="Arial Narrow"/>
                        </a:rPr>
                        <a:t>3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8770"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250" spc="-420" dirty="0">
                          <a:latin typeface="Arial Narrow"/>
                          <a:cs typeface="Arial Narrow"/>
                        </a:rPr>
                        <a:t>3/2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250" spc="-459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9" dirty="0">
                          <a:latin typeface="Arial Narrow"/>
                          <a:cs typeface="Arial Narrow"/>
                        </a:rPr>
                        <a:t>1/2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730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571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500" spc="-565" dirty="0">
                          <a:latin typeface="Arial Narrow"/>
                          <a:cs typeface="Arial Narrow"/>
                        </a:rPr>
                        <a:t>0</a:t>
                      </a:r>
                      <a:endParaRPr sz="2500">
                        <a:latin typeface="Arial Narrow"/>
                        <a:cs typeface="Arial Narrow"/>
                      </a:endParaRPr>
                    </a:p>
                  </a:txBody>
                  <a:tcPr marL="0" marR="0" marT="381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250" spc="-420" dirty="0">
                          <a:latin typeface="Arial Narrow"/>
                          <a:cs typeface="Arial Narrow"/>
                        </a:rPr>
                        <a:t>1/4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250" spc="-459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59" dirty="0">
                          <a:latin typeface="Arial Narrow"/>
                          <a:cs typeface="Arial Narrow"/>
                        </a:rPr>
                        <a:t>1/4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250" spc="-5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550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250" spc="-55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550" dirty="0">
                          <a:latin typeface="Arial Narrow"/>
                          <a:cs typeface="Arial Narrow"/>
                        </a:rPr>
                        <a:t>3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73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4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250" spc="-365" dirty="0">
                          <a:latin typeface="Arial Narrow"/>
                          <a:cs typeface="Arial Narrow"/>
                        </a:rPr>
                        <a:t>Z</a:t>
                      </a:r>
                      <a:r>
                        <a:rPr sz="2100" spc="-547" baseline="-5952" dirty="0">
                          <a:latin typeface="Arial Narrow"/>
                          <a:cs typeface="Arial Narrow"/>
                        </a:rPr>
                        <a:t>j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ts val="2685"/>
                        </a:lnSpc>
                        <a:spcBef>
                          <a:spcPts val="10"/>
                        </a:spcBef>
                      </a:pPr>
                      <a:r>
                        <a:rPr sz="2250" u="heavy" spc="-55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13m</a:t>
                      </a:r>
                      <a:r>
                        <a:rPr sz="2250" spc="-229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27" baseline="-38271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52" baseline="-3827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87" baseline="-38271" dirty="0">
                          <a:latin typeface="Arial Narrow"/>
                          <a:cs typeface="Arial Narrow"/>
                        </a:rPr>
                        <a:t>5</a:t>
                      </a:r>
                      <a:endParaRPr sz="3375" baseline="-38271">
                        <a:latin typeface="Arial Narrow"/>
                        <a:cs typeface="Arial Narrow"/>
                      </a:endParaRPr>
                    </a:p>
                    <a:p>
                      <a:pPr marL="252729">
                        <a:lnSpc>
                          <a:spcPts val="2685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ts val="2685"/>
                        </a:lnSpc>
                        <a:spcBef>
                          <a:spcPts val="10"/>
                        </a:spcBef>
                      </a:pPr>
                      <a:r>
                        <a:rPr sz="2250" u="heavy" spc="-5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5m</a:t>
                      </a:r>
                      <a:r>
                        <a:rPr sz="2250" spc="-2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27" baseline="-38271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52" baseline="-3827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87" baseline="-38271" dirty="0">
                          <a:latin typeface="Arial Narrow"/>
                          <a:cs typeface="Arial Narrow"/>
                        </a:rPr>
                        <a:t>1</a:t>
                      </a:r>
                      <a:endParaRPr sz="3375" baseline="-38271">
                        <a:latin typeface="Arial Narrow"/>
                        <a:cs typeface="Arial Narrow"/>
                      </a:endParaRPr>
                    </a:p>
                    <a:p>
                      <a:pPr marL="212725">
                        <a:lnSpc>
                          <a:spcPts val="2685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571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2685"/>
                        </a:lnSpc>
                        <a:spcBef>
                          <a:spcPts val="10"/>
                        </a:spcBef>
                      </a:pPr>
                      <a:r>
                        <a:rPr sz="2250" u="heavy" spc="-5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3m</a:t>
                      </a:r>
                      <a:r>
                        <a:rPr sz="2250" spc="-25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855" baseline="-38271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3375" spc="-419" baseline="-3827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50" u="heavy" spc="-52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05740">
                        <a:lnSpc>
                          <a:spcPts val="2685"/>
                        </a:lnSpc>
                        <a:tabLst>
                          <a:tab pos="489584" algn="l"/>
                        </a:tabLst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4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ts val="2685"/>
                        </a:lnSpc>
                        <a:spcBef>
                          <a:spcPts val="180"/>
                        </a:spcBef>
                      </a:pPr>
                      <a:r>
                        <a:rPr sz="2250" u="heavy" spc="-585" dirty="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sz="2250" u="heavy" spc="-58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3m</a:t>
                      </a:r>
                      <a:r>
                        <a:rPr sz="2250" spc="-2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27" baseline="-38271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45" baseline="-3827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u="heavy" spc="-52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57175">
                        <a:lnSpc>
                          <a:spcPts val="2685"/>
                        </a:lnSpc>
                        <a:tabLst>
                          <a:tab pos="573405" algn="l"/>
                        </a:tabLst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4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228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250" spc="-66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66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17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250" spc="-76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250" spc="-66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66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317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250" spc="-760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250" spc="-405" dirty="0">
                          <a:latin typeface="Arial Narrow"/>
                          <a:cs typeface="Arial Narrow"/>
                        </a:rPr>
                        <a:t>Z</a:t>
                      </a:r>
                      <a:r>
                        <a:rPr sz="2100" spc="-607" baseline="-5952" dirty="0">
                          <a:latin typeface="Arial Narrow"/>
                          <a:cs typeface="Arial Narrow"/>
                        </a:rPr>
                        <a:t>j</a:t>
                      </a:r>
                      <a:r>
                        <a:rPr sz="2250" spc="-40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405" dirty="0">
                          <a:latin typeface="Arial Narrow"/>
                          <a:cs typeface="Arial Narrow"/>
                        </a:rPr>
                        <a:t>C</a:t>
                      </a:r>
                      <a:r>
                        <a:rPr sz="2100" spc="-607" baseline="-5952" dirty="0">
                          <a:latin typeface="Arial Narrow"/>
                          <a:cs typeface="Arial Narrow"/>
                        </a:rPr>
                        <a:t>j</a:t>
                      </a:r>
                      <a:endParaRPr sz="2100" baseline="-5952">
                        <a:latin typeface="Arial Narrow"/>
                        <a:cs typeface="Arial Narro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0"/>
                        </a:lnSpc>
                      </a:pPr>
                      <a:r>
                        <a:rPr sz="2250" spc="-330" dirty="0">
                          <a:latin typeface="Arial Narrow"/>
                          <a:cs typeface="Arial Narrow"/>
                        </a:rPr>
                        <a:t>-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ts val="1910"/>
                        </a:lnSpc>
                        <a:spcBef>
                          <a:spcPts val="1395"/>
                        </a:spcBef>
                      </a:pPr>
                      <a:r>
                        <a:rPr sz="3375" u="heavy" spc="-885" baseline="38271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5m</a:t>
                      </a:r>
                      <a:r>
                        <a:rPr sz="3375" spc="-382" baseline="3827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spc="-57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50" spc="-575" dirty="0">
                          <a:latin typeface="Arial Narrow"/>
                          <a:cs typeface="Arial Narrow"/>
                        </a:rPr>
                        <a:t>2</a:t>
                      </a:r>
                      <a:r>
                        <a:rPr sz="2250" spc="-575" dirty="0">
                          <a:latin typeface="Symbol"/>
                          <a:cs typeface="Symbol"/>
                        </a:rPr>
                        <a:t></a:t>
                      </a:r>
                      <a:endParaRPr sz="2250">
                        <a:latin typeface="Symbol"/>
                        <a:cs typeface="Symbol"/>
                      </a:endParaRPr>
                    </a:p>
                    <a:p>
                      <a:pPr marL="177800">
                        <a:lnSpc>
                          <a:spcPts val="191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771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2530"/>
                        </a:lnSpc>
                      </a:pPr>
                      <a:r>
                        <a:rPr sz="2250" u="heavy" spc="-590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3m</a:t>
                      </a:r>
                      <a:r>
                        <a:rPr sz="2250" spc="-254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855" baseline="-38271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3375" spc="-419" baseline="-3827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50" u="heavy" spc="-52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05740">
                        <a:lnSpc>
                          <a:spcPts val="2685"/>
                        </a:lnSpc>
                        <a:tabLst>
                          <a:tab pos="489584" algn="l"/>
                        </a:tabLst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4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ts val="2685"/>
                        </a:lnSpc>
                        <a:spcBef>
                          <a:spcPts val="10"/>
                        </a:spcBef>
                      </a:pPr>
                      <a:r>
                        <a:rPr sz="2250" u="heavy" spc="-585" dirty="0">
                          <a:uFill>
                            <a:solidFill>
                              <a:srgbClr val="000000"/>
                            </a:solidFill>
                          </a:uFill>
                          <a:latin typeface="Symbol"/>
                          <a:cs typeface="Symbol"/>
                        </a:rPr>
                        <a:t></a:t>
                      </a:r>
                      <a:r>
                        <a:rPr sz="2250" u="heavy" spc="-58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7m</a:t>
                      </a:r>
                      <a:r>
                        <a:rPr sz="2250" spc="-2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3375" spc="-727" baseline="-38271" dirty="0">
                          <a:latin typeface="Arial Narrow"/>
                          <a:cs typeface="Arial Narrow"/>
                        </a:rPr>
                        <a:t>+</a:t>
                      </a:r>
                      <a:r>
                        <a:rPr sz="3375" spc="-345" baseline="-3827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250" u="heavy" spc="-525" dirty="0">
                          <a:uFill>
                            <a:solidFill>
                              <a:srgbClr val="000000"/>
                            </a:solidFill>
                          </a:uFill>
                          <a:latin typeface="Arial Narrow"/>
                          <a:cs typeface="Arial Narrow"/>
                        </a:rPr>
                        <a:t>1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  <a:p>
                      <a:pPr marL="257175">
                        <a:lnSpc>
                          <a:spcPts val="2685"/>
                        </a:lnSpc>
                        <a:tabLst>
                          <a:tab pos="573405" algn="l"/>
                        </a:tabLst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4</a:t>
                      </a:r>
                      <a:r>
                        <a:rPr sz="2250" dirty="0">
                          <a:latin typeface="Arial Narrow"/>
                          <a:cs typeface="Arial Narrow"/>
                        </a:rPr>
                        <a:t>	</a:t>
                      </a:r>
                      <a:r>
                        <a:rPr sz="2250" spc="-525" dirty="0">
                          <a:latin typeface="Arial Narrow"/>
                          <a:cs typeface="Arial Narrow"/>
                        </a:rPr>
                        <a:t>2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250" spc="-66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66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250" spc="-66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2250" spc="-665" dirty="0">
                          <a:latin typeface="Arial Narrow"/>
                          <a:cs typeface="Arial Narrow"/>
                        </a:rPr>
                        <a:t>m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580"/>
                        </a:lnSpc>
                      </a:pPr>
                      <a:r>
                        <a:rPr sz="2250" spc="-525" dirty="0">
                          <a:latin typeface="Arial Narrow"/>
                          <a:cs typeface="Arial Narrow"/>
                        </a:rPr>
                        <a:t>0</a:t>
                      </a:r>
                      <a:endParaRPr sz="2250">
                        <a:latin typeface="Arial Narrow"/>
                        <a:cs typeface="Arial Narrow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244285" y="5043175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>
                <a:moveTo>
                  <a:pt x="0" y="0"/>
                </a:moveTo>
                <a:lnTo>
                  <a:pt x="192018" y="0"/>
                </a:lnTo>
              </a:path>
            </a:pathLst>
          </a:custGeom>
          <a:ln w="257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85563" y="4841837"/>
            <a:ext cx="3371850" cy="628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2370"/>
              </a:lnSpc>
              <a:spcBef>
                <a:spcPts val="100"/>
              </a:spcBef>
            </a:pPr>
            <a:r>
              <a:rPr sz="2800" spc="-645" dirty="0">
                <a:latin typeface="Book Antiqua"/>
                <a:cs typeface="Book Antiqua"/>
              </a:rPr>
              <a:t>R</a:t>
            </a:r>
            <a:r>
              <a:rPr sz="2700" spc="-967" baseline="-7716" dirty="0">
                <a:latin typeface="Book Antiqua"/>
                <a:cs typeface="Book Antiqua"/>
              </a:rPr>
              <a:t>2</a:t>
            </a:r>
            <a:r>
              <a:rPr sz="2700" spc="97" baseline="-7716" dirty="0">
                <a:latin typeface="Book Antiqua"/>
                <a:cs typeface="Book Antiqua"/>
              </a:rPr>
              <a:t> </a:t>
            </a:r>
            <a:r>
              <a:rPr sz="2700" spc="-1252" baseline="-13888" dirty="0">
                <a:latin typeface="Symbol"/>
                <a:cs typeface="Symbol"/>
              </a:rPr>
              <a:t></a:t>
            </a:r>
            <a:r>
              <a:rPr sz="2700" spc="-277" baseline="-13888" dirty="0">
                <a:latin typeface="Times New Roman"/>
                <a:cs typeface="Times New Roman"/>
              </a:rPr>
              <a:t> </a:t>
            </a:r>
            <a:r>
              <a:rPr sz="4200" spc="-967" baseline="41666" dirty="0">
                <a:latin typeface="Book Antiqua"/>
                <a:cs typeface="Book Antiqua"/>
              </a:rPr>
              <a:t>R</a:t>
            </a:r>
            <a:r>
              <a:rPr sz="2700" spc="-967" baseline="57098" dirty="0">
                <a:latin typeface="Book Antiqua"/>
                <a:cs typeface="Book Antiqua"/>
              </a:rPr>
              <a:t>2</a:t>
            </a:r>
            <a:r>
              <a:rPr sz="2700" spc="-89" baseline="57098" dirty="0">
                <a:latin typeface="Book Antiqua"/>
                <a:cs typeface="Book Antiqua"/>
              </a:rPr>
              <a:t> </a:t>
            </a:r>
            <a:r>
              <a:rPr sz="2800" spc="-330" dirty="0">
                <a:latin typeface="Book Antiqua"/>
                <a:cs typeface="Book Antiqua"/>
              </a:rPr>
              <a:t>;</a:t>
            </a:r>
            <a:r>
              <a:rPr sz="2800" spc="-320" dirty="0">
                <a:latin typeface="Book Antiqua"/>
                <a:cs typeface="Book Antiqua"/>
              </a:rPr>
              <a:t> </a:t>
            </a:r>
            <a:r>
              <a:rPr sz="2800" spc="-645" dirty="0">
                <a:latin typeface="Book Antiqua"/>
                <a:cs typeface="Book Antiqua"/>
              </a:rPr>
              <a:t>R</a:t>
            </a:r>
            <a:r>
              <a:rPr sz="2700" spc="-967" baseline="-7716" dirty="0">
                <a:latin typeface="Book Antiqua"/>
                <a:cs typeface="Book Antiqua"/>
              </a:rPr>
              <a:t>1</a:t>
            </a:r>
            <a:r>
              <a:rPr sz="2700" spc="-89" baseline="-7716" dirty="0">
                <a:latin typeface="Book Antiqua"/>
                <a:cs typeface="Book Antiqua"/>
              </a:rPr>
              <a:t> </a:t>
            </a:r>
            <a:r>
              <a:rPr sz="2800" spc="-1300" dirty="0">
                <a:latin typeface="Symbol"/>
                <a:cs typeface="Symbol"/>
              </a:rPr>
              <a:t></a:t>
            </a:r>
            <a:r>
              <a:rPr sz="2800" spc="-285" dirty="0">
                <a:latin typeface="Times New Roman"/>
                <a:cs typeface="Times New Roman"/>
              </a:rPr>
              <a:t> </a:t>
            </a:r>
            <a:r>
              <a:rPr sz="2800" spc="-655" dirty="0">
                <a:latin typeface="Book Antiqua"/>
                <a:cs typeface="Book Antiqua"/>
              </a:rPr>
              <a:t>R</a:t>
            </a:r>
            <a:r>
              <a:rPr sz="2700" spc="-982" baseline="-7716" dirty="0">
                <a:latin typeface="Book Antiqua"/>
                <a:cs typeface="Book Antiqua"/>
              </a:rPr>
              <a:t>1</a:t>
            </a:r>
            <a:r>
              <a:rPr sz="2700" spc="-89" baseline="-7716" dirty="0">
                <a:latin typeface="Book Antiqua"/>
                <a:cs typeface="Book Antiqua"/>
              </a:rPr>
              <a:t> </a:t>
            </a:r>
            <a:r>
              <a:rPr sz="2800" spc="-725" dirty="0">
                <a:latin typeface="Symbol"/>
                <a:cs typeface="Symbol"/>
              </a:rPr>
              <a:t></a:t>
            </a:r>
            <a:r>
              <a:rPr sz="2800" spc="-290" dirty="0">
                <a:latin typeface="Times New Roman"/>
                <a:cs typeface="Times New Roman"/>
              </a:rPr>
              <a:t> </a:t>
            </a:r>
            <a:r>
              <a:rPr sz="4200" u="heavy" spc="-989" baseline="41666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</a:t>
            </a:r>
            <a:r>
              <a:rPr sz="4200" spc="-450" baseline="41666" dirty="0">
                <a:latin typeface="Book Antiqua"/>
                <a:cs typeface="Book Antiqua"/>
              </a:rPr>
              <a:t> </a:t>
            </a:r>
            <a:r>
              <a:rPr sz="2800" spc="-540" dirty="0">
                <a:latin typeface="Book Antiqua"/>
                <a:cs typeface="Book Antiqua"/>
              </a:rPr>
              <a:t>R</a:t>
            </a:r>
            <a:r>
              <a:rPr sz="2700" spc="-810" baseline="-7716" dirty="0">
                <a:latin typeface="Book Antiqua"/>
                <a:cs typeface="Book Antiqua"/>
              </a:rPr>
              <a:t>2</a:t>
            </a:r>
            <a:r>
              <a:rPr sz="2800" spc="-540" dirty="0">
                <a:latin typeface="Book Antiqua"/>
                <a:cs typeface="Book Antiqua"/>
              </a:rPr>
              <a:t>;</a:t>
            </a:r>
            <a:r>
              <a:rPr sz="2800" spc="-300" dirty="0">
                <a:latin typeface="Book Antiqua"/>
                <a:cs typeface="Book Antiqua"/>
              </a:rPr>
              <a:t> </a:t>
            </a:r>
            <a:r>
              <a:rPr sz="2800" spc="-645" dirty="0">
                <a:latin typeface="Book Antiqua"/>
                <a:cs typeface="Book Antiqua"/>
              </a:rPr>
              <a:t>R</a:t>
            </a:r>
            <a:r>
              <a:rPr sz="2700" spc="-967" baseline="-7716" dirty="0">
                <a:latin typeface="Book Antiqua"/>
                <a:cs typeface="Book Antiqua"/>
              </a:rPr>
              <a:t>3</a:t>
            </a:r>
            <a:r>
              <a:rPr sz="2700" spc="-97" baseline="-7716" dirty="0">
                <a:latin typeface="Book Antiqua"/>
                <a:cs typeface="Book Antiqua"/>
              </a:rPr>
              <a:t> </a:t>
            </a:r>
            <a:r>
              <a:rPr sz="2800" spc="-1300" dirty="0">
                <a:latin typeface="Symbol"/>
                <a:cs typeface="Symbol"/>
              </a:rPr>
              <a:t></a:t>
            </a:r>
            <a:r>
              <a:rPr sz="2800" spc="-295" dirty="0">
                <a:latin typeface="Times New Roman"/>
                <a:cs typeface="Times New Roman"/>
              </a:rPr>
              <a:t> </a:t>
            </a:r>
            <a:r>
              <a:rPr sz="2800" spc="-645" dirty="0">
                <a:latin typeface="Book Antiqua"/>
                <a:cs typeface="Book Antiqua"/>
              </a:rPr>
              <a:t>R</a:t>
            </a:r>
            <a:r>
              <a:rPr sz="2700" spc="-967" baseline="-7716" dirty="0">
                <a:latin typeface="Book Antiqua"/>
                <a:cs typeface="Book Antiqua"/>
              </a:rPr>
              <a:t>3</a:t>
            </a:r>
            <a:r>
              <a:rPr sz="2700" spc="-67" baseline="-7716" dirty="0">
                <a:latin typeface="Book Antiqua"/>
                <a:cs typeface="Book Antiqua"/>
              </a:rPr>
              <a:t> </a:t>
            </a:r>
            <a:r>
              <a:rPr sz="2800" spc="-800" dirty="0">
                <a:latin typeface="Book Antiqua"/>
                <a:cs typeface="Book Antiqua"/>
              </a:rPr>
              <a:t>+</a:t>
            </a:r>
            <a:r>
              <a:rPr sz="2800" spc="-290" dirty="0">
                <a:latin typeface="Book Antiqua"/>
                <a:cs typeface="Book Antiqua"/>
              </a:rPr>
              <a:t> </a:t>
            </a:r>
            <a:r>
              <a:rPr sz="4200" u="heavy" spc="-989" baseline="41666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</a:t>
            </a:r>
            <a:r>
              <a:rPr sz="4200" spc="-457" baseline="41666" dirty="0">
                <a:latin typeface="Book Antiqua"/>
                <a:cs typeface="Book Antiqua"/>
              </a:rPr>
              <a:t> </a:t>
            </a:r>
            <a:r>
              <a:rPr sz="2800" spc="-680" dirty="0">
                <a:latin typeface="Book Antiqua"/>
                <a:cs typeface="Book Antiqua"/>
              </a:rPr>
              <a:t>R</a:t>
            </a:r>
            <a:r>
              <a:rPr sz="2700" spc="-1019" baseline="-7716" dirty="0">
                <a:latin typeface="Book Antiqua"/>
                <a:cs typeface="Book Antiqua"/>
              </a:rPr>
              <a:t>2</a:t>
            </a:r>
            <a:endParaRPr sz="2700" baseline="-7716">
              <a:latin typeface="Book Antiqua"/>
              <a:cs typeface="Book Antiqua"/>
            </a:endParaRPr>
          </a:p>
          <a:p>
            <a:pPr marL="507365">
              <a:lnSpc>
                <a:spcPts val="2370"/>
              </a:lnSpc>
              <a:tabLst>
                <a:tab pos="1669414" algn="l"/>
                <a:tab pos="2988310" algn="l"/>
              </a:tabLst>
            </a:pPr>
            <a:r>
              <a:rPr sz="2800" spc="-710" dirty="0">
                <a:latin typeface="Book Antiqua"/>
                <a:cs typeface="Book Antiqua"/>
              </a:rPr>
              <a:t>3</a:t>
            </a:r>
            <a:r>
              <a:rPr sz="2800" dirty="0">
                <a:latin typeface="Book Antiqua"/>
                <a:cs typeface="Book Antiqua"/>
              </a:rPr>
              <a:t>	</a:t>
            </a:r>
            <a:r>
              <a:rPr sz="2800" spc="-720" dirty="0">
                <a:latin typeface="Book Antiqua"/>
                <a:cs typeface="Book Antiqua"/>
              </a:rPr>
              <a:t>2</a:t>
            </a:r>
            <a:r>
              <a:rPr sz="2800" dirty="0">
                <a:latin typeface="Book Antiqua"/>
                <a:cs typeface="Book Antiqua"/>
              </a:rPr>
              <a:t>	</a:t>
            </a:r>
            <a:r>
              <a:rPr sz="2800" spc="-710" dirty="0">
                <a:latin typeface="Book Antiqua"/>
                <a:cs typeface="Book Antiqua"/>
              </a:rPr>
              <a:t>2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37908" y="6429834"/>
            <a:ext cx="23285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b="1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3600</Words>
  <Application>Microsoft Office PowerPoint</Application>
  <PresentationFormat>On-screen Show (4:3)</PresentationFormat>
  <Paragraphs>1237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Arial Narrow</vt:lpstr>
      <vt:lpstr>Book Antiqua</vt:lpstr>
      <vt:lpstr>Calibri</vt:lpstr>
      <vt:lpstr>Lucida Sans Unicode</vt:lpstr>
      <vt:lpstr>Symbol</vt:lpstr>
      <vt:lpstr>Times New Roman</vt:lpstr>
      <vt:lpstr>Wingdings 3</vt:lpstr>
      <vt:lpstr>Office Theme</vt:lpstr>
      <vt:lpstr>PowerPoint Presentation</vt:lpstr>
      <vt:lpstr>1. The ways of Converting Inequalities into Equalities in Forms</vt:lpstr>
      <vt:lpstr>Example-1</vt:lpstr>
      <vt:lpstr>PowerPoint Presentation</vt:lpstr>
      <vt:lpstr>New R2  Old R2 ; New R1  Old R1  New R2, New R3  Old R3 + New R2</vt:lpstr>
      <vt:lpstr>R1  5 R1; R2  R2  2 R1; R3  R3  12 R1</vt:lpstr>
      <vt:lpstr>Example 2  </vt:lpstr>
      <vt:lpstr>Simplex Table 1</vt:lpstr>
      <vt:lpstr>Simplex Table 2</vt:lpstr>
      <vt:lpstr>Simplex Table 3</vt:lpstr>
      <vt:lpstr>Simplex Table 4</vt:lpstr>
      <vt:lpstr>Dual Linear Programming</vt:lpstr>
      <vt:lpstr>Find the optimal transportation schedule from following with the objective of minimizing the cost. [T.U. 2058]</vt:lpstr>
      <vt:lpstr>Step 1. Getting an initial basic feasible solution by VAM</vt:lpstr>
      <vt:lpstr>PowerPoint Presentation</vt:lpstr>
      <vt:lpstr>Step 5. Calculation of values unoccupied cells or further improvement test. Δij = Cij – Ri – Kj</vt:lpstr>
      <vt:lpstr>Example 2</vt:lpstr>
      <vt:lpstr>Step 1. Getting an initial basic feasible solution by VAM.</vt:lpstr>
      <vt:lpstr>PowerPoint Presentation</vt:lpstr>
      <vt:lpstr>PowerPoint Presentation</vt:lpstr>
      <vt:lpstr>PowerPoint Presentation</vt:lpstr>
      <vt:lpstr>PowerPoint Presentation</vt:lpstr>
      <vt:lpstr>Example 2   Four children in a household were assigned three different household chores to be done. The children are motivated to get pocket money for the job. Assign the jobs to the children in such a way that their pocket money income is maximum. [T.U. 2062]</vt:lpstr>
      <vt:lpstr>Step 2: Subtract all elements of initial matrix from the largest element 5 to convert the given maximization problem to minimization problem.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anish pahi</cp:lastModifiedBy>
  <cp:revision>1</cp:revision>
  <dcterms:created xsi:type="dcterms:W3CDTF">2024-08-03T14:58:06Z</dcterms:created>
  <dcterms:modified xsi:type="dcterms:W3CDTF">2024-08-03T14:58:48Z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2024-08-03T00:00:00Z</vt:filetime>
  </property>
  <property fmtid="{D5CDD505-2E9C-101B-9397-08002B2CF9AE}" pid="3" name="Producer">
    <vt:lpwstr>3-Heights™ PDF Toolbox API 6.12.0.6 (http://www.pdf-tools.com)</vt:lpwstr>
  </property>
</Properties>
</file>