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28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99275" y="5944933"/>
            <a:ext cx="4897755" cy="913130"/>
          </a:xfrm>
          <a:custGeom>
            <a:avLst/>
            <a:gdLst/>
            <a:ahLst/>
            <a:cxnLst/>
            <a:rect l="l" t="t" r="r" b="b"/>
            <a:pathLst>
              <a:path w="4897755" h="913129">
                <a:moveTo>
                  <a:pt x="85525" y="21310"/>
                </a:moveTo>
                <a:lnTo>
                  <a:pt x="3636696" y="913063"/>
                </a:lnTo>
                <a:lnTo>
                  <a:pt x="4897398" y="913063"/>
                </a:lnTo>
                <a:lnTo>
                  <a:pt x="85525" y="21310"/>
                </a:lnTo>
                <a:close/>
              </a:path>
              <a:path w="4897755" h="913129">
                <a:moveTo>
                  <a:pt x="660" y="0"/>
                </a:moveTo>
                <a:lnTo>
                  <a:pt x="0" y="5460"/>
                </a:lnTo>
                <a:lnTo>
                  <a:pt x="85525" y="21310"/>
                </a:lnTo>
                <a:lnTo>
                  <a:pt x="660" y="0"/>
                </a:lnTo>
                <a:close/>
              </a:path>
            </a:pathLst>
          </a:custGeom>
          <a:solidFill>
            <a:srgbClr val="9FCADC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85711" y="5939015"/>
            <a:ext cx="3651885" cy="919480"/>
          </a:xfrm>
          <a:custGeom>
            <a:avLst/>
            <a:gdLst/>
            <a:ahLst/>
            <a:cxnLst/>
            <a:rect l="l" t="t" r="r" b="b"/>
            <a:pathLst>
              <a:path w="3651885" h="919479">
                <a:moveTo>
                  <a:pt x="0" y="0"/>
                </a:moveTo>
                <a:lnTo>
                  <a:pt x="7924" y="6349"/>
                </a:lnTo>
                <a:lnTo>
                  <a:pt x="2868869" y="918981"/>
                </a:lnTo>
                <a:lnTo>
                  <a:pt x="3651882" y="9189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5789674"/>
            <a:ext cx="3398520" cy="10683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5784350"/>
            <a:ext cx="3371840" cy="107364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3680" y="1355729"/>
            <a:ext cx="7536638" cy="308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8947" y="1952584"/>
            <a:ext cx="7823834" cy="3338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studynotesnepal.com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studynotesnepal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1478026"/>
            <a:ext cx="4160520" cy="2617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indent="-255904">
              <a:lnSpc>
                <a:spcPct val="100000"/>
              </a:lnSpc>
              <a:spcBef>
                <a:spcPts val="105"/>
              </a:spcBef>
              <a:buClr>
                <a:srgbClr val="2CA1BE"/>
              </a:buClr>
              <a:buSzPct val="67500"/>
              <a:buFont typeface="Wingdings 3"/>
              <a:buChar char=""/>
              <a:tabLst>
                <a:tab pos="268605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Concept</a:t>
            </a:r>
            <a:r>
              <a:rPr sz="2000" b="1" spc="-4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of</a:t>
            </a:r>
            <a:r>
              <a:rPr sz="2000" b="1" spc="-4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Aggregate</a:t>
            </a:r>
            <a:r>
              <a:rPr sz="2000" b="1" spc="-25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Planning</a:t>
            </a:r>
            <a:endParaRPr sz="2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25"/>
              </a:spcBef>
              <a:buClr>
                <a:srgbClr val="2CA1BE"/>
              </a:buClr>
              <a:buFont typeface="Wingdings 3"/>
              <a:buChar char=""/>
            </a:pPr>
            <a:endParaRPr sz="2000">
              <a:latin typeface="Lucida Sans Unicode"/>
              <a:cs typeface="Lucida Sans Unicode"/>
            </a:endParaRPr>
          </a:p>
          <a:p>
            <a:pPr marL="268605" indent="-255904">
              <a:lnSpc>
                <a:spcPct val="100000"/>
              </a:lnSpc>
              <a:buClr>
                <a:srgbClr val="2CA1BE"/>
              </a:buClr>
              <a:buSzPct val="67500"/>
              <a:buFont typeface="Wingdings 3"/>
              <a:buChar char=""/>
              <a:tabLst>
                <a:tab pos="268605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Aggregate</a:t>
            </a:r>
            <a:r>
              <a:rPr sz="2000" b="1" spc="-7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Planning</a:t>
            </a:r>
            <a:r>
              <a:rPr sz="2000" b="1" spc="-85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Strategies</a:t>
            </a:r>
            <a:endParaRPr sz="2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30"/>
              </a:spcBef>
              <a:buClr>
                <a:srgbClr val="2CA1BE"/>
              </a:buClr>
              <a:buFont typeface="Wingdings 3"/>
              <a:buChar char=""/>
            </a:pPr>
            <a:endParaRPr sz="2000">
              <a:latin typeface="Lucida Sans Unicode"/>
              <a:cs typeface="Lucida Sans Unicode"/>
            </a:endParaRPr>
          </a:p>
          <a:p>
            <a:pPr marL="268605" indent="-255904">
              <a:lnSpc>
                <a:spcPct val="100000"/>
              </a:lnSpc>
              <a:buClr>
                <a:srgbClr val="2CA1BE"/>
              </a:buClr>
              <a:buSzPct val="67500"/>
              <a:buFont typeface="Wingdings 3"/>
              <a:buChar char=""/>
              <a:tabLst>
                <a:tab pos="268605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Planning</a:t>
            </a:r>
            <a:r>
              <a:rPr sz="2000" b="1" spc="-70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Options</a:t>
            </a:r>
            <a:endParaRPr sz="2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25"/>
              </a:spcBef>
              <a:buClr>
                <a:srgbClr val="2CA1BE"/>
              </a:buClr>
              <a:buFont typeface="Wingdings 3"/>
              <a:buChar char=""/>
            </a:pPr>
            <a:endParaRPr sz="2000">
              <a:latin typeface="Lucida Sans Unicode"/>
              <a:cs typeface="Lucida Sans Unicode"/>
            </a:endParaRPr>
          </a:p>
          <a:p>
            <a:pPr marL="268605" indent="-255904">
              <a:lnSpc>
                <a:spcPct val="100000"/>
              </a:lnSpc>
              <a:spcBef>
                <a:spcPts val="5"/>
              </a:spcBef>
              <a:buClr>
                <a:srgbClr val="2CA1BE"/>
              </a:buClr>
              <a:buSzPct val="67500"/>
              <a:buFont typeface="Wingdings 3"/>
              <a:buChar char=""/>
              <a:tabLst>
                <a:tab pos="268605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Aggregate</a:t>
            </a:r>
            <a:r>
              <a:rPr sz="2000" b="1" spc="-5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Planning</a:t>
            </a:r>
            <a:r>
              <a:rPr sz="2000" b="1" spc="-6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in</a:t>
            </a:r>
            <a:r>
              <a:rPr sz="2000" b="1" spc="-40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Services.</a:t>
            </a:r>
            <a:endParaRPr sz="20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9204" y="631915"/>
            <a:ext cx="3359150" cy="35540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412496"/>
            <a:ext cx="8103234" cy="5100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5595" indent="-302895">
              <a:lnSpc>
                <a:spcPts val="2250"/>
              </a:lnSpc>
              <a:spcBef>
                <a:spcPts val="95"/>
              </a:spcBef>
              <a:buAutoNum type="arabicPeriod" startAt="3"/>
              <a:tabLst>
                <a:tab pos="315595" algn="l"/>
              </a:tabLst>
            </a:pP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Peak</a:t>
            </a:r>
            <a:r>
              <a:rPr sz="19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Demand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endParaRPr sz="1900">
              <a:latin typeface="Lucida Sans Unicode"/>
              <a:cs typeface="Lucida Sans Unicode"/>
            </a:endParaRPr>
          </a:p>
          <a:p>
            <a:pPr marL="268605" marR="5080" lvl="1" indent="-256540">
              <a:lnSpc>
                <a:spcPct val="80000"/>
              </a:lnSpc>
              <a:spcBef>
                <a:spcPts val="42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peak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ensures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high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levels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customers’ </a:t>
            </a:r>
            <a:r>
              <a:rPr sz="1900" dirty="0">
                <a:latin typeface="Lucida Sans Unicode"/>
                <a:cs typeface="Lucida Sans Unicode"/>
              </a:rPr>
              <a:t>service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but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very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costly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terms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investment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extra </a:t>
            </a:r>
            <a:r>
              <a:rPr sz="1900" dirty="0">
                <a:latin typeface="Lucida Sans Unicode"/>
                <a:cs typeface="Lucida Sans Unicode"/>
              </a:rPr>
              <a:t>workers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machines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remain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idle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low-demand </a:t>
            </a:r>
            <a:r>
              <a:rPr sz="1900" dirty="0">
                <a:latin typeface="Lucida Sans Unicode"/>
                <a:cs typeface="Lucida Sans Unicode"/>
              </a:rPr>
              <a:t>periods.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generally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service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operations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in </a:t>
            </a:r>
            <a:r>
              <a:rPr sz="1900" dirty="0">
                <a:latin typeface="Lucida Sans Unicode"/>
                <a:cs typeface="Lucida Sans Unicode"/>
              </a:rPr>
              <a:t>which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immediate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availability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customized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service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critical.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It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when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superior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customer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service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important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when </a:t>
            </a:r>
            <a:r>
              <a:rPr sz="1900" dirty="0">
                <a:latin typeface="Lucida Sans Unicode"/>
                <a:cs typeface="Lucida Sans Unicode"/>
              </a:rPr>
              <a:t>customers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pay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extra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forth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availability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critical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staff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equipment.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peak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particularly </a:t>
            </a:r>
            <a:r>
              <a:rPr sz="1900" dirty="0">
                <a:latin typeface="Lucida Sans Unicode"/>
                <a:cs typeface="Lucida Sans Unicode"/>
              </a:rPr>
              <a:t>appropriate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operations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which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product-</a:t>
            </a:r>
            <a:r>
              <a:rPr sz="1900" dirty="0">
                <a:latin typeface="Lucida Sans Unicode"/>
                <a:cs typeface="Lucida Sans Unicode"/>
              </a:rPr>
              <a:t>service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bundle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is </a:t>
            </a:r>
            <a:r>
              <a:rPr sz="1900" dirty="0">
                <a:latin typeface="Lucida Sans Unicode"/>
                <a:cs typeface="Lucida Sans Unicode"/>
              </a:rPr>
              <a:t>highly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customized.</a:t>
            </a:r>
            <a:endParaRPr sz="1900">
              <a:latin typeface="Lucida Sans Unicode"/>
              <a:cs typeface="Lucida Sans Unicode"/>
            </a:endParaRPr>
          </a:p>
          <a:p>
            <a:pPr marL="315595" indent="-302895">
              <a:lnSpc>
                <a:spcPts val="2200"/>
              </a:lnSpc>
              <a:buAutoNum type="arabicPeriod" startAt="4"/>
              <a:tabLst>
                <a:tab pos="315595" algn="l"/>
              </a:tabLst>
            </a:pP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Mixed</a:t>
            </a:r>
            <a:r>
              <a:rPr sz="19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r>
              <a:rPr sz="19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(Level</a:t>
            </a:r>
            <a:r>
              <a:rPr sz="19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+Chase)</a:t>
            </a:r>
            <a:endParaRPr sz="1900">
              <a:latin typeface="Lucida Sans Unicode"/>
              <a:cs typeface="Lucida Sans Unicode"/>
            </a:endParaRPr>
          </a:p>
          <a:p>
            <a:pPr marL="268605" marR="32384" lvl="1" indent="-256540">
              <a:lnSpc>
                <a:spcPct val="80000"/>
              </a:lnSpc>
              <a:spcBef>
                <a:spcPts val="42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rate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relatively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constant;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does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not </a:t>
            </a:r>
            <a:r>
              <a:rPr sz="1900" dirty="0">
                <a:latin typeface="Lucida Sans Unicode"/>
                <a:cs typeface="Lucida Sans Unicode"/>
              </a:rPr>
              <a:t>change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significantly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from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time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another.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keeps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some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extra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capacity,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say,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20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percent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average-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demand.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mostly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produces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constant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rate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uses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moderate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increase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demand.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also, </a:t>
            </a:r>
            <a:r>
              <a:rPr sz="1900" dirty="0">
                <a:latin typeface="Lucida Sans Unicode"/>
                <a:cs typeface="Lucida Sans Unicode"/>
              </a:rPr>
              <a:t>willing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overtime.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output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directly proportional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number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employees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rolls,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also </a:t>
            </a:r>
            <a:r>
              <a:rPr sz="1900" dirty="0">
                <a:latin typeface="Lucida Sans Unicode"/>
                <a:cs typeface="Lucida Sans Unicode"/>
              </a:rPr>
              <a:t>willing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hire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fire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match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rate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rate.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1099" y="4038612"/>
            <a:ext cx="6477000" cy="220726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17068" y="914146"/>
            <a:ext cx="8392160" cy="31197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marR="311150" indent="-256540">
              <a:lnSpc>
                <a:spcPct val="100000"/>
              </a:lnSpc>
              <a:spcBef>
                <a:spcPts val="9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An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aggregate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process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determines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resource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capacity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firm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need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meet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over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intermediate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time </a:t>
            </a:r>
            <a:r>
              <a:rPr sz="1900" dirty="0">
                <a:latin typeface="Lucida Sans Unicode"/>
                <a:cs typeface="Lucida Sans Unicode"/>
              </a:rPr>
              <a:t>horizon-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6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18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months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future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(as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shown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figure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below).</a:t>
            </a:r>
            <a:endParaRPr sz="1900">
              <a:latin typeface="Lucida Sans Unicode"/>
              <a:cs typeface="Lucida Sans Unicode"/>
            </a:endParaRPr>
          </a:p>
          <a:p>
            <a:pPr marL="268605" indent="-255904">
              <a:lnSpc>
                <a:spcPct val="100000"/>
              </a:lnSpc>
              <a:spcBef>
                <a:spcPts val="380"/>
              </a:spcBef>
              <a:buClr>
                <a:srgbClr val="2CA1BE"/>
              </a:buClr>
              <a:buSzPct val="67500"/>
              <a:buFont typeface="Wingdings 3"/>
              <a:buChar char=""/>
              <a:tabLst>
                <a:tab pos="268605" algn="l"/>
              </a:tabLst>
            </a:pPr>
            <a:r>
              <a:rPr sz="2000" dirty="0">
                <a:latin typeface="Lucida Sans Unicode"/>
                <a:cs typeface="Lucida Sans Unicode"/>
              </a:rPr>
              <a:t>Aggregate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planning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options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can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be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divided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into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two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10" dirty="0">
                <a:latin typeface="Lucida Sans Unicode"/>
                <a:cs typeface="Lucida Sans Unicode"/>
              </a:rPr>
              <a:t>categories</a:t>
            </a:r>
            <a:endParaRPr sz="2000">
              <a:latin typeface="Lucida Sans Unicode"/>
              <a:cs typeface="Lucida Sans Unicode"/>
            </a:endParaRPr>
          </a:p>
          <a:p>
            <a:pPr marL="268605">
              <a:lnSpc>
                <a:spcPct val="100000"/>
              </a:lnSpc>
              <a:spcBef>
                <a:spcPts val="5"/>
              </a:spcBef>
            </a:pPr>
            <a:r>
              <a:rPr sz="2000" spc="-25" dirty="0">
                <a:latin typeface="Lucida Sans Unicode"/>
                <a:cs typeface="Lucida Sans Unicode"/>
              </a:rPr>
              <a:t>as:</a:t>
            </a:r>
            <a:endParaRPr sz="2000">
              <a:latin typeface="Lucida Sans Unicode"/>
              <a:cs typeface="Lucida Sans Unicode"/>
            </a:endParaRPr>
          </a:p>
          <a:p>
            <a:pPr marL="257175" indent="-244475">
              <a:lnSpc>
                <a:spcPct val="100000"/>
              </a:lnSpc>
              <a:spcBef>
                <a:spcPts val="395"/>
              </a:spcBef>
              <a:buSzPct val="95000"/>
              <a:buAutoNum type="arabicPeriod"/>
              <a:tabLst>
                <a:tab pos="257175" algn="l"/>
              </a:tabLst>
            </a:pP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Demand</a:t>
            </a:r>
            <a:r>
              <a:rPr sz="2000" b="1" spc="-7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Options</a:t>
            </a:r>
            <a:endParaRPr sz="2000">
              <a:latin typeface="Lucida Sans Unicode"/>
              <a:cs typeface="Lucida Sans Unicode"/>
            </a:endParaRPr>
          </a:p>
          <a:p>
            <a:pPr marL="268605" marR="5080" lvl="1" indent="-256540">
              <a:lnSpc>
                <a:spcPct val="100000"/>
              </a:lnSpc>
              <a:spcBef>
                <a:spcPts val="42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options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shift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from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peak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off-</a:t>
            </a:r>
            <a:r>
              <a:rPr sz="1900" spc="-20" dirty="0">
                <a:latin typeface="Lucida Sans Unicode"/>
                <a:cs typeface="Lucida Sans Unicode"/>
              </a:rPr>
              <a:t>peak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create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off-</a:t>
            </a:r>
            <a:r>
              <a:rPr sz="1900" dirty="0">
                <a:latin typeface="Lucida Sans Unicode"/>
                <a:cs typeface="Lucida Sans Unicode"/>
              </a:rPr>
              <a:t>peak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overall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corresponds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more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closely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capacity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planning horizon.</a:t>
            </a:r>
            <a:endParaRPr sz="1900">
              <a:latin typeface="Lucida Sans Unicode"/>
              <a:cs typeface="Lucida Sans Unicode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5363" y="0"/>
            <a:ext cx="4546092" cy="174345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4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183896"/>
            <a:ext cx="8353425" cy="510095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 marR="5080" indent="283210">
              <a:lnSpc>
                <a:spcPct val="80000"/>
              </a:lnSpc>
              <a:spcBef>
                <a:spcPts val="550"/>
              </a:spcBef>
              <a:buAutoNum type="alphaLcPeriod"/>
              <a:tabLst>
                <a:tab pos="295910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Pricing:</a:t>
            </a:r>
            <a:r>
              <a:rPr sz="1900" b="1" spc="-9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differential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pricing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reduce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peak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demand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increase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low-demand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periods.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Higher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price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is </a:t>
            </a:r>
            <a:r>
              <a:rPr sz="1900" dirty="0">
                <a:latin typeface="Lucida Sans Unicode"/>
                <a:cs typeface="Lucida Sans Unicode"/>
              </a:rPr>
              <a:t>charged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when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high,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lower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price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charged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when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low.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idea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shift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from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high-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10" dirty="0">
                <a:latin typeface="Lucida Sans Unicode"/>
                <a:cs typeface="Lucida Sans Unicode"/>
              </a:rPr>
              <a:t> periods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low-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so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more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even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throughout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time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period.</a:t>
            </a:r>
            <a:endParaRPr sz="1900">
              <a:latin typeface="Lucida Sans Unicode"/>
              <a:cs typeface="Lucida Sans Unicode"/>
            </a:endParaRPr>
          </a:p>
          <a:p>
            <a:pPr marL="12700" marR="452755" indent="302895">
              <a:lnSpc>
                <a:spcPct val="80000"/>
              </a:lnSpc>
              <a:spcBef>
                <a:spcPts val="395"/>
              </a:spcBef>
              <a:buAutoNum type="alphaLcPeriod"/>
              <a:tabLst>
                <a:tab pos="315595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Promotion</a:t>
            </a:r>
            <a:r>
              <a:rPr sz="1900" dirty="0">
                <a:solidFill>
                  <a:srgbClr val="6F2F9F"/>
                </a:solidFill>
                <a:latin typeface="Lucida Sans Unicode"/>
                <a:cs typeface="Lucida Sans Unicode"/>
              </a:rPr>
              <a:t>:</a:t>
            </a:r>
            <a:r>
              <a:rPr sz="1900" spc="-10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advertises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profusely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low-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demand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stimulate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also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shift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some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from </a:t>
            </a:r>
            <a:r>
              <a:rPr sz="1900" spc="-10" dirty="0">
                <a:latin typeface="Lucida Sans Unicode"/>
                <a:cs typeface="Lucida Sans Unicode"/>
              </a:rPr>
              <a:t>high-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low-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periods.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timing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of </a:t>
            </a:r>
            <a:r>
              <a:rPr sz="1900" dirty="0">
                <a:latin typeface="Lucida Sans Unicode"/>
                <a:cs typeface="Lucida Sans Unicode"/>
              </a:rPr>
              <a:t>promotion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efforts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knowledge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response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rates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response </a:t>
            </a:r>
            <a:r>
              <a:rPr sz="1900" dirty="0">
                <a:latin typeface="Lucida Sans Unicode"/>
                <a:cs typeface="Lucida Sans Unicode"/>
              </a:rPr>
              <a:t>patterns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needed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achieve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desired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results.</a:t>
            </a:r>
            <a:endParaRPr sz="1900">
              <a:latin typeface="Lucida Sans Unicode"/>
              <a:cs typeface="Lucida Sans Unicode"/>
            </a:endParaRPr>
          </a:p>
          <a:p>
            <a:pPr marL="12700" marR="66675" indent="274320">
              <a:lnSpc>
                <a:spcPct val="80000"/>
              </a:lnSpc>
              <a:spcBef>
                <a:spcPts val="409"/>
              </a:spcBef>
              <a:buAutoNum type="alphaLcPeriod"/>
              <a:tabLst>
                <a:tab pos="287020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Back</a:t>
            </a:r>
            <a:r>
              <a:rPr sz="19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Orders</a:t>
            </a:r>
            <a:r>
              <a:rPr sz="1900" dirty="0">
                <a:solidFill>
                  <a:srgbClr val="6F2F9F"/>
                </a:solidFill>
                <a:latin typeface="Lucida Sans Unicode"/>
                <a:cs typeface="Lucida Sans Unicode"/>
              </a:rPr>
              <a:t>:</a:t>
            </a:r>
            <a:r>
              <a:rPr sz="1900" spc="-7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Back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orders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allow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orders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taken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 </a:t>
            </a:r>
            <a:r>
              <a:rPr sz="1900" dirty="0">
                <a:latin typeface="Lucida Sans Unicode"/>
                <a:cs typeface="Lucida Sans Unicode"/>
              </a:rPr>
              <a:t>deliveries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promised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later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period.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success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approach </a:t>
            </a:r>
            <a:r>
              <a:rPr sz="1900" dirty="0">
                <a:latin typeface="Lucida Sans Unicode"/>
                <a:cs typeface="Lucida Sans Unicode"/>
              </a:rPr>
              <a:t>depends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how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customers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wait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delivery.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costs </a:t>
            </a:r>
            <a:r>
              <a:rPr sz="1900" dirty="0">
                <a:latin typeface="Lucida Sans Unicode"/>
                <a:cs typeface="Lucida Sans Unicode"/>
              </a:rPr>
              <a:t>associated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back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orders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difficult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down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include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lost </a:t>
            </a:r>
            <a:r>
              <a:rPr sz="1900" dirty="0">
                <a:latin typeface="Lucida Sans Unicode"/>
                <a:cs typeface="Lucida Sans Unicode"/>
              </a:rPr>
              <a:t>sales,</a:t>
            </a:r>
            <a:r>
              <a:rPr sz="1900" spc="-10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annoyed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9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disappointed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customers,</a:t>
            </a:r>
            <a:r>
              <a:rPr sz="1900" spc="-9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perhaps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additional paperwork.</a:t>
            </a:r>
            <a:endParaRPr sz="1900">
              <a:latin typeface="Lucida Sans Unicode"/>
              <a:cs typeface="Lucida Sans Unicode"/>
            </a:endParaRPr>
          </a:p>
          <a:p>
            <a:pPr marL="12700" marR="8255" indent="302895">
              <a:lnSpc>
                <a:spcPts val="1820"/>
              </a:lnSpc>
              <a:spcBef>
                <a:spcPts val="384"/>
              </a:spcBef>
              <a:buAutoNum type="alphaLcPeriod"/>
              <a:tabLst>
                <a:tab pos="315595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Reservation:</a:t>
            </a:r>
            <a:r>
              <a:rPr sz="1900" b="1" spc="-9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motivates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customers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reserve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capacity. </a:t>
            </a:r>
            <a:r>
              <a:rPr sz="1900" dirty="0">
                <a:latin typeface="Lucida Sans Unicode"/>
                <a:cs typeface="Lucida Sans Unicode"/>
              </a:rPr>
              <a:t>Customers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promise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some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future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time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period.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able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know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advance,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hence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able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arrange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capacity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meet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demand.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191515"/>
            <a:ext cx="7952740" cy="5205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 indent="-271145">
              <a:lnSpc>
                <a:spcPts val="2035"/>
              </a:lnSpc>
              <a:spcBef>
                <a:spcPts val="100"/>
              </a:spcBef>
              <a:buAutoNum type="arabicPeriod" startAt="2"/>
              <a:tabLst>
                <a:tab pos="283845" algn="l"/>
              </a:tabLst>
            </a:pP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Supply/Capacity</a:t>
            </a:r>
            <a:r>
              <a:rPr sz="1700" b="1" spc="-9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Options</a:t>
            </a:r>
            <a:endParaRPr sz="1700">
              <a:latin typeface="Lucida Sans Unicode"/>
              <a:cs typeface="Lucida Sans Unicode"/>
            </a:endParaRPr>
          </a:p>
          <a:p>
            <a:pPr marL="268605" marR="447040" lvl="1" indent="-256540">
              <a:lnSpc>
                <a:spcPts val="1630"/>
              </a:lnSpc>
              <a:spcBef>
                <a:spcPts val="390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Capacity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options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allow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planners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change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supply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by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adjusting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labor, </a:t>
            </a:r>
            <a:r>
              <a:rPr sz="1700" dirty="0">
                <a:latin typeface="Lucida Sans Unicode"/>
                <a:cs typeface="Lucida Sans Unicode"/>
              </a:rPr>
              <a:t>inventory,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subcontracting.</a:t>
            </a:r>
            <a:endParaRPr sz="1700">
              <a:latin typeface="Lucida Sans Unicode"/>
              <a:cs typeface="Lucida Sans Unicode"/>
            </a:endParaRPr>
          </a:p>
          <a:p>
            <a:pPr marL="12700" marR="244475" indent="254000">
              <a:lnSpc>
                <a:spcPct val="80000"/>
              </a:lnSpc>
              <a:spcBef>
                <a:spcPts val="430"/>
              </a:spcBef>
              <a:buAutoNum type="alphaLcPeriod"/>
              <a:tabLst>
                <a:tab pos="266700" algn="l"/>
              </a:tabLst>
            </a:pP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Hire</a:t>
            </a:r>
            <a:r>
              <a:rPr sz="17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and</a:t>
            </a:r>
            <a:r>
              <a:rPr sz="17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Lay</a:t>
            </a:r>
            <a:r>
              <a:rPr sz="17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off</a:t>
            </a:r>
            <a:r>
              <a:rPr sz="17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Workers:</a:t>
            </a:r>
            <a:r>
              <a:rPr sz="1700" b="1" spc="-4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extent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which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operations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labor </a:t>
            </a:r>
            <a:r>
              <a:rPr sz="1700" dirty="0">
                <a:latin typeface="Lucida Sans Unicode"/>
                <a:cs typeface="Lucida Sans Unicode"/>
              </a:rPr>
              <a:t>intensive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determines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impact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changes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workforce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level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will </a:t>
            </a:r>
            <a:r>
              <a:rPr sz="1700" dirty="0">
                <a:latin typeface="Lucida Sans Unicode"/>
                <a:cs typeface="Lucida Sans Unicode"/>
              </a:rPr>
              <a:t>have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on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capacity.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involved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this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option,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hiring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includes </a:t>
            </a:r>
            <a:r>
              <a:rPr sz="1700" dirty="0">
                <a:latin typeface="Lucida Sans Unicode"/>
                <a:cs typeface="Lucida Sans Unicode"/>
              </a:rPr>
              <a:t>recruitment,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screening,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training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bring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new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workers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"up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speed." </a:t>
            </a:r>
            <a:r>
              <a:rPr sz="1700" dirty="0">
                <a:latin typeface="Lucida Sans Unicode"/>
                <a:cs typeface="Lucida Sans Unicode"/>
              </a:rPr>
              <a:t>And,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quality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suffer.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Some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savings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occur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if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workers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who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have </a:t>
            </a:r>
            <a:r>
              <a:rPr sz="1700" dirty="0">
                <a:latin typeface="Lucida Sans Unicode"/>
                <a:cs typeface="Lucida Sans Unicode"/>
              </a:rPr>
              <a:t>recently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been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laid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off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rehired.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Layoff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include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severance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pay,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the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realigning</a:t>
            </a:r>
            <a:r>
              <a:rPr sz="1700" spc="-7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remaining</a:t>
            </a:r>
            <a:r>
              <a:rPr sz="1700" spc="-7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workforce,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potential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bad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feelings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toward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firm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part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workers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who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have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been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laid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off,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some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loss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of </a:t>
            </a:r>
            <a:r>
              <a:rPr sz="1700" dirty="0">
                <a:latin typeface="Lucida Sans Unicode"/>
                <a:cs typeface="Lucida Sans Unicode"/>
              </a:rPr>
              <a:t>morale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for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workers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who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retained.</a:t>
            </a:r>
            <a:endParaRPr sz="1700">
              <a:latin typeface="Lucida Sans Unicode"/>
              <a:cs typeface="Lucida Sans Unicode"/>
            </a:endParaRPr>
          </a:p>
          <a:p>
            <a:pPr marL="12700" marR="5080" indent="271145">
              <a:lnSpc>
                <a:spcPct val="80000"/>
              </a:lnSpc>
              <a:spcBef>
                <a:spcPts val="395"/>
              </a:spcBef>
              <a:buAutoNum type="alphaLcPeriod"/>
              <a:tabLst>
                <a:tab pos="283845" algn="l"/>
              </a:tabLst>
            </a:pP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Overtime</a:t>
            </a:r>
            <a:r>
              <a:rPr sz="17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/</a:t>
            </a:r>
            <a:r>
              <a:rPr sz="1700" b="1" spc="-3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Slack</a:t>
            </a:r>
            <a:r>
              <a:rPr sz="1700" b="1" spc="-4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Time</a:t>
            </a:r>
            <a:r>
              <a:rPr sz="1700" dirty="0">
                <a:solidFill>
                  <a:srgbClr val="6F2F9F"/>
                </a:solidFill>
                <a:latin typeface="Lucida Sans Unicode"/>
                <a:cs typeface="Lucida Sans Unicode"/>
              </a:rPr>
              <a:t>:</a:t>
            </a:r>
            <a:r>
              <a:rPr sz="1700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use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overtime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especially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attractive</a:t>
            </a:r>
            <a:r>
              <a:rPr sz="1700" spc="50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dealing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seasonal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demand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peaks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by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reducing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need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hire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train </a:t>
            </a:r>
            <a:r>
              <a:rPr sz="1700" dirty="0">
                <a:latin typeface="Lucida Sans Unicode"/>
                <a:cs typeface="Lucida Sans Unicode"/>
              </a:rPr>
              <a:t>people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who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will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have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laid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off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during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off-</a:t>
            </a:r>
            <a:r>
              <a:rPr sz="1700" dirty="0">
                <a:latin typeface="Lucida Sans Unicode"/>
                <a:cs typeface="Lucida Sans Unicode"/>
              </a:rPr>
              <a:t>season.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Moreover,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in </a:t>
            </a:r>
            <a:r>
              <a:rPr sz="1700" dirty="0">
                <a:latin typeface="Lucida Sans Unicode"/>
                <a:cs typeface="Lucida Sans Unicode"/>
              </a:rPr>
              <a:t>situations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with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crews,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it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often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necessary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use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full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crew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rather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to </a:t>
            </a:r>
            <a:r>
              <a:rPr sz="1700" dirty="0">
                <a:latin typeface="Lucida Sans Unicode"/>
                <a:cs typeface="Lucida Sans Unicode"/>
              </a:rPr>
              <a:t>hire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one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two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additional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people.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should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noted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some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union </a:t>
            </a:r>
            <a:r>
              <a:rPr sz="1700" dirty="0">
                <a:latin typeface="Lucida Sans Unicode"/>
                <a:cs typeface="Lucida Sans Unicode"/>
              </a:rPr>
              <a:t>contractors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allow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workers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refuse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overtime.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Some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people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may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not </a:t>
            </a:r>
            <a:r>
              <a:rPr sz="1700" dirty="0">
                <a:latin typeface="Lucida Sans Unicode"/>
                <a:cs typeface="Lucida Sans Unicode"/>
              </a:rPr>
              <a:t>appreciate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having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short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notice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fluctuations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income. </a:t>
            </a:r>
            <a:r>
              <a:rPr sz="1700" dirty="0">
                <a:latin typeface="Lucida Sans Unicode"/>
                <a:cs typeface="Lucida Sans Unicode"/>
              </a:rPr>
              <a:t>Overtime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could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also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result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lower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productivity,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poor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quality,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more </a:t>
            </a:r>
            <a:r>
              <a:rPr sz="1700" dirty="0">
                <a:latin typeface="Lucida Sans Unicode"/>
                <a:cs typeface="Lucida Sans Unicode"/>
              </a:rPr>
              <a:t>accidents,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increased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payroll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costs.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Slack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time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result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less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efficient </a:t>
            </a:r>
            <a:r>
              <a:rPr sz="1700" dirty="0">
                <a:latin typeface="Lucida Sans Unicode"/>
                <a:cs typeface="Lucida Sans Unicode"/>
              </a:rPr>
              <a:t>use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machines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other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fixed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assets.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Some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organizations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use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slack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time </a:t>
            </a:r>
            <a:r>
              <a:rPr sz="1700" dirty="0">
                <a:latin typeface="Lucida Sans Unicode"/>
                <a:cs typeface="Lucida Sans Unicode"/>
              </a:rPr>
              <a:t>for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training.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It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also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gives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workers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time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for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problem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solving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process </a:t>
            </a:r>
            <a:r>
              <a:rPr sz="1700" dirty="0">
                <a:latin typeface="Lucida Sans Unicode"/>
                <a:cs typeface="Lucida Sans Unicode"/>
              </a:rPr>
              <a:t>improvement,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while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retaining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skilled</a:t>
            </a:r>
            <a:r>
              <a:rPr sz="1700" spc="-6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workers.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183896"/>
            <a:ext cx="8375650" cy="597725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 marR="45085" indent="274320">
              <a:lnSpc>
                <a:spcPct val="80000"/>
              </a:lnSpc>
              <a:spcBef>
                <a:spcPts val="550"/>
              </a:spcBef>
              <a:buAutoNum type="alphaLcPeriod" startAt="3"/>
              <a:tabLst>
                <a:tab pos="287020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Part-time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Workers</a:t>
            </a:r>
            <a:r>
              <a:rPr sz="1900" dirty="0">
                <a:solidFill>
                  <a:srgbClr val="6F2F9F"/>
                </a:solidFill>
                <a:latin typeface="Lucida Sans Unicode"/>
                <a:cs typeface="Lucida Sans Unicode"/>
              </a:rPr>
              <a:t>:</a:t>
            </a:r>
            <a:r>
              <a:rPr sz="1900" spc="-7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part-</a:t>
            </a:r>
            <a:r>
              <a:rPr sz="1900" dirty="0">
                <a:latin typeface="Lucida Sans Unicode"/>
                <a:cs typeface="Lucida Sans Unicode"/>
              </a:rPr>
              <a:t>time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workers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depends</a:t>
            </a:r>
            <a:r>
              <a:rPr sz="1900" spc="-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nature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training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skills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needed,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union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agreements.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less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regular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workers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hourly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wages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fringe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benefits. </a:t>
            </a:r>
            <a:r>
              <a:rPr sz="1900" dirty="0">
                <a:latin typeface="Lucida Sans Unicode"/>
                <a:cs typeface="Lucida Sans Unicode"/>
              </a:rPr>
              <a:t>Unions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may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regard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workers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unfavorably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because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they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typically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do </a:t>
            </a:r>
            <a:r>
              <a:rPr sz="1900" dirty="0">
                <a:latin typeface="Lucida Sans Unicode"/>
                <a:cs typeface="Lucida Sans Unicode"/>
              </a:rPr>
              <a:t>not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pay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union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dues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lessen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power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unions.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Contract </a:t>
            </a:r>
            <a:r>
              <a:rPr sz="1900" dirty="0">
                <a:latin typeface="Lucida Sans Unicode"/>
                <a:cs typeface="Lucida Sans Unicode"/>
              </a:rPr>
              <a:t>workers,</a:t>
            </a:r>
            <a:r>
              <a:rPr sz="1900" spc="-9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also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called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independent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contractors,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have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different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pay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scales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benefits.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added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subtracted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from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workforce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greater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ease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than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regular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workers,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giving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companies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greater </a:t>
            </a:r>
            <a:r>
              <a:rPr sz="1900" dirty="0">
                <a:latin typeface="Lucida Sans Unicode"/>
                <a:cs typeface="Lucida Sans Unicode"/>
              </a:rPr>
              <a:t>flexibility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adjusting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size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workforce.</a:t>
            </a:r>
            <a:endParaRPr sz="1900">
              <a:latin typeface="Lucida Sans Unicode"/>
              <a:cs typeface="Lucida Sans Unicode"/>
            </a:endParaRPr>
          </a:p>
          <a:p>
            <a:pPr marL="12700" marR="5080" indent="302895">
              <a:lnSpc>
                <a:spcPct val="80000"/>
              </a:lnSpc>
              <a:spcBef>
                <a:spcPts val="400"/>
              </a:spcBef>
              <a:buAutoNum type="alphaLcPeriod" startAt="3"/>
              <a:tabLst>
                <a:tab pos="315595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Inventories:</a:t>
            </a:r>
            <a:r>
              <a:rPr sz="1900" b="1" spc="-9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built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up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when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capacity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exceeds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drawn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down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when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exceeds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capacity.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9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involves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holding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9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carrying</a:t>
            </a:r>
            <a:r>
              <a:rPr sz="1900" spc="-9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those </a:t>
            </a:r>
            <a:r>
              <a:rPr sz="1900" dirty="0">
                <a:latin typeface="Lucida Sans Unicode"/>
                <a:cs typeface="Lucida Sans Unicode"/>
              </a:rPr>
              <a:t>goods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until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needed.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tied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up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could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invested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elsewhere.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Additional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includes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insurance, </a:t>
            </a:r>
            <a:r>
              <a:rPr sz="1900" dirty="0">
                <a:latin typeface="Lucida Sans Unicode"/>
                <a:cs typeface="Lucida Sans Unicode"/>
              </a:rPr>
              <a:t>obsolescence,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deterioration,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spoilage,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breakage,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so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on.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Although </a:t>
            </a:r>
            <a:r>
              <a:rPr sz="1900" dirty="0">
                <a:latin typeface="Lucida Sans Unicode"/>
                <a:cs typeface="Lucida Sans Unicode"/>
              </a:rPr>
              <a:t>services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tend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not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make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inventories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alter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capacity </a:t>
            </a:r>
            <a:r>
              <a:rPr sz="1900" dirty="0">
                <a:latin typeface="Lucida Sans Unicode"/>
                <a:cs typeface="Lucida Sans Unicode"/>
              </a:rPr>
              <a:t>requirements,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portion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services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done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slack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(e.g.,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organize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workplace).</a:t>
            </a:r>
            <a:endParaRPr sz="1900">
              <a:latin typeface="Lucida Sans Unicode"/>
              <a:cs typeface="Lucida Sans Unicode"/>
            </a:endParaRPr>
          </a:p>
          <a:p>
            <a:pPr marL="12700" marR="179070" indent="286385">
              <a:lnSpc>
                <a:spcPct val="80000"/>
              </a:lnSpc>
              <a:spcBef>
                <a:spcPts val="405"/>
              </a:spcBef>
              <a:buAutoNum type="alphaLcPeriod" startAt="3"/>
              <a:tabLst>
                <a:tab pos="299085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Subcontracting</a:t>
            </a:r>
            <a:r>
              <a:rPr sz="1900" dirty="0">
                <a:solidFill>
                  <a:srgbClr val="6F2F9F"/>
                </a:solidFill>
                <a:latin typeface="Lucida Sans Unicode"/>
                <a:cs typeface="Lucida Sans Unicode"/>
              </a:rPr>
              <a:t>:</a:t>
            </a:r>
            <a:r>
              <a:rPr sz="1900" spc="-12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Subtracting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enables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planners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acquire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temporary </a:t>
            </a:r>
            <a:r>
              <a:rPr sz="1900" dirty="0">
                <a:latin typeface="Lucida Sans Unicode"/>
                <a:cs typeface="Lucida Sans Unicode"/>
              </a:rPr>
              <a:t>capacity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great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flexibility.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Factors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consider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include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availability </a:t>
            </a:r>
            <a:r>
              <a:rPr sz="1900" dirty="0">
                <a:latin typeface="Lucida Sans Unicode"/>
                <a:cs typeface="Lucida Sans Unicode"/>
              </a:rPr>
              <a:t>capacity,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relative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expertise,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quality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considerations,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cost,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amount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stability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demand.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alternative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subcontracting, </a:t>
            </a:r>
            <a:r>
              <a:rPr sz="1900" dirty="0">
                <a:latin typeface="Lucida Sans Unicode"/>
                <a:cs typeface="Lucida Sans Unicode"/>
              </a:rPr>
              <a:t>an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organization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might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consider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outsourcing: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contracting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another </a:t>
            </a:r>
            <a:r>
              <a:rPr sz="1900" dirty="0">
                <a:latin typeface="Lucida Sans Unicode"/>
                <a:cs typeface="Lucida Sans Unicode"/>
              </a:rPr>
              <a:t>organization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supply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some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portion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goods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services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</a:t>
            </a:r>
            <a:r>
              <a:rPr sz="1900" spc="-50" dirty="0">
                <a:latin typeface="Lucida Sans Unicode"/>
                <a:cs typeface="Lucida Sans Unicode"/>
              </a:rPr>
              <a:t> a </a:t>
            </a:r>
            <a:r>
              <a:rPr sz="1900" dirty="0">
                <a:latin typeface="Lucida Sans Unicode"/>
                <a:cs typeface="Lucida Sans Unicode"/>
              </a:rPr>
              <a:t>regular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basis.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3268" y="784605"/>
            <a:ext cx="8307070" cy="510603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68605" marR="438150" indent="-256540">
              <a:lnSpc>
                <a:spcPts val="2020"/>
              </a:lnSpc>
              <a:spcBef>
                <a:spcPts val="58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Some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service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organizations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conduct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aggregate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planning</a:t>
            </a:r>
            <a:r>
              <a:rPr sz="2100" spc="-90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in </a:t>
            </a:r>
            <a:r>
              <a:rPr sz="2100" dirty="0">
                <a:latin typeface="Lucida Sans Unicode"/>
                <a:cs typeface="Lucida Sans Unicode"/>
              </a:rPr>
              <a:t>exactly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same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way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as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manufacturing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sector,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but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spc="-20" dirty="0">
                <a:latin typeface="Lucida Sans Unicode"/>
                <a:cs typeface="Lucida Sans Unicode"/>
              </a:rPr>
              <a:t>with </a:t>
            </a:r>
            <a:r>
              <a:rPr sz="2100" dirty="0">
                <a:latin typeface="Lucida Sans Unicode"/>
                <a:cs typeface="Lucida Sans Unicode"/>
              </a:rPr>
              <a:t>demand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management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taking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more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active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role.</a:t>
            </a:r>
            <a:endParaRPr sz="2100">
              <a:latin typeface="Lucida Sans Unicode"/>
              <a:cs typeface="Lucida Sans Unicode"/>
            </a:endParaRPr>
          </a:p>
          <a:p>
            <a:pPr marL="268605" marR="135255" indent="-256540">
              <a:lnSpc>
                <a:spcPct val="80100"/>
              </a:lnSpc>
              <a:spcBef>
                <a:spcPts val="415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Aggregate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planning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for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services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takes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into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account</a:t>
            </a:r>
            <a:r>
              <a:rPr sz="2100" spc="-9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projected </a:t>
            </a:r>
            <a:r>
              <a:rPr sz="2100" dirty="0">
                <a:latin typeface="Lucida Sans Unicode"/>
                <a:cs typeface="Lucida Sans Unicode"/>
              </a:rPr>
              <a:t>customer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demands,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equipment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capacities,</a:t>
            </a:r>
            <a:r>
              <a:rPr sz="2100" spc="-9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95" dirty="0">
                <a:latin typeface="Lucida Sans Unicode"/>
                <a:cs typeface="Lucida Sans Unicode"/>
              </a:rPr>
              <a:t> </a:t>
            </a:r>
            <a:r>
              <a:rPr sz="2100" spc="-20" dirty="0">
                <a:latin typeface="Lucida Sans Unicode"/>
                <a:cs typeface="Lucida Sans Unicode"/>
              </a:rPr>
              <a:t>labor </a:t>
            </a:r>
            <a:r>
              <a:rPr sz="2100" spc="-10" dirty="0">
                <a:latin typeface="Lucida Sans Unicode"/>
                <a:cs typeface="Lucida Sans Unicode"/>
              </a:rPr>
              <a:t>capabilities.</a:t>
            </a:r>
            <a:endParaRPr sz="21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ts val="2020"/>
              </a:lnSpc>
              <a:spcBef>
                <a:spcPts val="375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resulting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plan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is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spc="-20" dirty="0">
                <a:latin typeface="Lucida Sans Unicode"/>
                <a:cs typeface="Lucida Sans Unicode"/>
              </a:rPr>
              <a:t>time-</a:t>
            </a:r>
            <a:r>
              <a:rPr sz="2100" dirty="0">
                <a:latin typeface="Lucida Sans Unicode"/>
                <a:cs typeface="Lucida Sans Unicode"/>
              </a:rPr>
              <a:t>phased</a:t>
            </a:r>
            <a:r>
              <a:rPr sz="2100" spc="-1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projection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service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staff requirements.</a:t>
            </a:r>
            <a:endParaRPr sz="2100">
              <a:latin typeface="Lucida Sans Unicode"/>
              <a:cs typeface="Lucida Sans Unicode"/>
            </a:endParaRPr>
          </a:p>
          <a:p>
            <a:pPr marL="268605" marR="288290" indent="-256540">
              <a:lnSpc>
                <a:spcPct val="80000"/>
              </a:lnSpc>
              <a:spcBef>
                <a:spcPts val="409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Aggregate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planning</a:t>
            </a:r>
            <a:r>
              <a:rPr sz="2100" spc="-9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for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manufacturing</a:t>
            </a:r>
            <a:r>
              <a:rPr sz="2100" spc="-9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aggregate </a:t>
            </a:r>
            <a:r>
              <a:rPr sz="2100" dirty="0">
                <a:latin typeface="Lucida Sans Unicode"/>
                <a:cs typeface="Lucida Sans Unicode"/>
              </a:rPr>
              <a:t>planning</a:t>
            </a:r>
            <a:r>
              <a:rPr sz="2100" spc="-9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for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services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share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similarities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some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respect,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but </a:t>
            </a:r>
            <a:r>
              <a:rPr sz="2100" dirty="0">
                <a:latin typeface="Lucida Sans Unicode"/>
                <a:cs typeface="Lucida Sans Unicode"/>
              </a:rPr>
              <a:t>there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are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some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important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spc="-20" dirty="0">
                <a:latin typeface="Lucida Sans Unicode"/>
                <a:cs typeface="Lucida Sans Unicode"/>
              </a:rPr>
              <a:t>differences-</a:t>
            </a:r>
            <a:r>
              <a:rPr sz="2100" dirty="0">
                <a:latin typeface="Lucida Sans Unicode"/>
                <a:cs typeface="Lucida Sans Unicode"/>
              </a:rPr>
              <a:t>related</a:t>
            </a:r>
            <a:r>
              <a:rPr sz="2100" spc="-1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general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to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9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differences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between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manufacturing</a:t>
            </a:r>
            <a:r>
              <a:rPr sz="2100" spc="-10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9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services:</a:t>
            </a:r>
            <a:endParaRPr sz="2100">
              <a:latin typeface="Lucida Sans Unicode"/>
              <a:cs typeface="Lucida Sans Unicode"/>
            </a:endParaRPr>
          </a:p>
          <a:p>
            <a:pPr marL="675005" lvl="1" indent="-142875">
              <a:lnSpc>
                <a:spcPts val="2370"/>
              </a:lnSpc>
              <a:buClr>
                <a:srgbClr val="2CA1BE"/>
              </a:buClr>
              <a:buSzPct val="61904"/>
              <a:buFont typeface="Wingdings"/>
              <a:buChar char=""/>
              <a:tabLst>
                <a:tab pos="675005" algn="l"/>
              </a:tabLst>
            </a:pPr>
            <a:r>
              <a:rPr sz="2100" dirty="0">
                <a:latin typeface="Lucida Sans Unicode"/>
                <a:cs typeface="Lucida Sans Unicode"/>
              </a:rPr>
              <a:t>Capacity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is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difficult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to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predict</a:t>
            </a:r>
            <a:endParaRPr sz="2100">
              <a:latin typeface="Lucida Sans Unicode"/>
              <a:cs typeface="Lucida Sans Unicode"/>
            </a:endParaRPr>
          </a:p>
          <a:p>
            <a:pPr marL="675005" lvl="1" indent="-142875">
              <a:lnSpc>
                <a:spcPts val="2410"/>
              </a:lnSpc>
              <a:buClr>
                <a:srgbClr val="2CA1BE"/>
              </a:buClr>
              <a:buSzPct val="61904"/>
              <a:buFont typeface="Wingdings"/>
              <a:buChar char=""/>
              <a:tabLst>
                <a:tab pos="675005" algn="l"/>
              </a:tabLst>
            </a:pPr>
            <a:r>
              <a:rPr sz="2100" dirty="0">
                <a:latin typeface="Lucida Sans Unicode"/>
                <a:cs typeface="Lucida Sans Unicode"/>
              </a:rPr>
              <a:t>Demand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for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service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can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be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difficult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to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predict</a:t>
            </a:r>
            <a:endParaRPr sz="2100">
              <a:latin typeface="Lucida Sans Unicode"/>
              <a:cs typeface="Lucida Sans Unicode"/>
            </a:endParaRPr>
          </a:p>
          <a:p>
            <a:pPr marL="675005" lvl="1" indent="-142875">
              <a:lnSpc>
                <a:spcPts val="2420"/>
              </a:lnSpc>
              <a:buClr>
                <a:srgbClr val="2CA1BE"/>
              </a:buClr>
              <a:buSzPct val="61904"/>
              <a:buFont typeface="Wingdings"/>
              <a:buChar char=""/>
              <a:tabLst>
                <a:tab pos="675005" algn="l"/>
              </a:tabLst>
            </a:pPr>
            <a:r>
              <a:rPr sz="2100" dirty="0">
                <a:latin typeface="Lucida Sans Unicode"/>
                <a:cs typeface="Lucida Sans Unicode"/>
              </a:rPr>
              <a:t>Services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occur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when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they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are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rendered</a:t>
            </a:r>
            <a:endParaRPr sz="2100">
              <a:latin typeface="Lucida Sans Unicode"/>
              <a:cs typeface="Lucida Sans Unicode"/>
            </a:endParaRPr>
          </a:p>
          <a:p>
            <a:pPr marL="675005" lvl="1" indent="-142875">
              <a:lnSpc>
                <a:spcPts val="2420"/>
              </a:lnSpc>
              <a:buClr>
                <a:srgbClr val="2CA1BE"/>
              </a:buClr>
              <a:buSzPct val="61904"/>
              <a:buFont typeface="Wingdings"/>
              <a:buChar char=""/>
              <a:tabLst>
                <a:tab pos="675005" algn="l"/>
              </a:tabLst>
            </a:pPr>
            <a:r>
              <a:rPr sz="2100" dirty="0">
                <a:latin typeface="Lucida Sans Unicode"/>
                <a:cs typeface="Lucida Sans Unicode"/>
              </a:rPr>
              <a:t>Labour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flexibility</a:t>
            </a:r>
            <a:r>
              <a:rPr sz="2100" spc="-1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can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be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advantage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services</a:t>
            </a:r>
            <a:endParaRPr sz="2100">
              <a:latin typeface="Lucida Sans Unicode"/>
              <a:cs typeface="Lucida Sans Unicode"/>
            </a:endParaRPr>
          </a:p>
          <a:p>
            <a:pPr marL="675005" lvl="1" indent="-142875">
              <a:lnSpc>
                <a:spcPts val="2215"/>
              </a:lnSpc>
              <a:buClr>
                <a:srgbClr val="2CA1BE"/>
              </a:buClr>
              <a:buSzPct val="61904"/>
              <a:buFont typeface="Wingdings"/>
              <a:buChar char=""/>
              <a:tabLst>
                <a:tab pos="675005" algn="l"/>
              </a:tabLst>
            </a:pPr>
            <a:r>
              <a:rPr sz="2100" dirty="0">
                <a:latin typeface="Lucida Sans Unicode"/>
                <a:cs typeface="Lucida Sans Unicode"/>
              </a:rPr>
              <a:t>Service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capacity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is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designed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provided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at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the</a:t>
            </a:r>
            <a:endParaRPr sz="2100">
              <a:latin typeface="Lucida Sans Unicode"/>
              <a:cs typeface="Lucida Sans Unicode"/>
            </a:endParaRPr>
          </a:p>
          <a:p>
            <a:pPr marL="646430">
              <a:lnSpc>
                <a:spcPts val="2270"/>
              </a:lnSpc>
            </a:pPr>
            <a:r>
              <a:rPr sz="2100" dirty="0">
                <a:latin typeface="Lucida Sans Unicode"/>
                <a:cs typeface="Lucida Sans Unicode"/>
              </a:rPr>
              <a:t>appropriate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place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spc="-20" dirty="0">
                <a:latin typeface="Lucida Sans Unicode"/>
                <a:cs typeface="Lucida Sans Unicode"/>
              </a:rPr>
              <a:t>time</a:t>
            </a:r>
            <a:endParaRPr sz="21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79" y="0"/>
            <a:ext cx="8414004" cy="176631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868" y="183896"/>
            <a:ext cx="8431530" cy="607822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268605" marR="611505" indent="-256540">
              <a:lnSpc>
                <a:spcPct val="80000"/>
              </a:lnSpc>
              <a:spcBef>
                <a:spcPts val="55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following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some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observations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aggregate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planning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50" dirty="0">
                <a:latin typeface="Lucida Sans Unicode"/>
                <a:cs typeface="Lucida Sans Unicode"/>
              </a:rPr>
              <a:t>a </a:t>
            </a:r>
            <a:r>
              <a:rPr sz="1900" dirty="0">
                <a:latin typeface="Lucida Sans Unicode"/>
                <a:cs typeface="Lucida Sans Unicode"/>
              </a:rPr>
              <a:t>variety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services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(Stevenson,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W.J.;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2012):</a:t>
            </a:r>
            <a:endParaRPr sz="1900">
              <a:latin typeface="Lucida Sans Unicode"/>
              <a:cs typeface="Lucida Sans Unicode"/>
            </a:endParaRPr>
          </a:p>
          <a:p>
            <a:pPr marL="268605" marR="120014" indent="-256540">
              <a:lnSpc>
                <a:spcPts val="1820"/>
              </a:lnSpc>
              <a:spcBef>
                <a:spcPts val="38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Hospitals:</a:t>
            </a:r>
            <a:r>
              <a:rPr sz="1900" b="1" spc="-10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Hospitals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aggregate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allocate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funds,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staff,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supplies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meet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take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account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wide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range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factors </a:t>
            </a:r>
            <a:r>
              <a:rPr sz="1900" dirty="0">
                <a:latin typeface="Lucida Sans Unicode"/>
                <a:cs typeface="Lucida Sans Unicode"/>
              </a:rPr>
              <a:t>(planes,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flight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personnel,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ground</a:t>
            </a:r>
            <a:r>
              <a:rPr sz="1900" spc="-9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personnel)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multiple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routes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 </a:t>
            </a:r>
            <a:r>
              <a:rPr sz="1900" spc="-10" dirty="0">
                <a:latin typeface="Lucida Sans Unicode"/>
                <a:cs typeface="Lucida Sans Unicode"/>
              </a:rPr>
              <a:t>landing/departure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sites.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Also,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capacity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decisions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must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take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into </a:t>
            </a:r>
            <a:r>
              <a:rPr sz="1900" dirty="0">
                <a:latin typeface="Lucida Sans Unicode"/>
                <a:cs typeface="Lucida Sans Unicode"/>
              </a:rPr>
              <a:t>account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percentage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seats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allocated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various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fare </a:t>
            </a:r>
            <a:r>
              <a:rPr sz="1900" dirty="0">
                <a:latin typeface="Lucida Sans Unicode"/>
                <a:cs typeface="Lucida Sans Unicode"/>
              </a:rPr>
              <a:t>classes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order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maximize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profit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yield.</a:t>
            </a:r>
            <a:endParaRPr sz="1900">
              <a:latin typeface="Lucida Sans Unicode"/>
              <a:cs typeface="Lucida Sans Unicode"/>
            </a:endParaRPr>
          </a:p>
          <a:p>
            <a:pPr marL="268605" marR="295910" indent="-256540">
              <a:lnSpc>
                <a:spcPct val="80000"/>
              </a:lnSpc>
              <a:spcBef>
                <a:spcPts val="45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Restaurants</a:t>
            </a:r>
            <a:r>
              <a:rPr sz="1900" dirty="0">
                <a:solidFill>
                  <a:srgbClr val="6F2F9F"/>
                </a:solidFill>
                <a:latin typeface="Lucida Sans Unicode"/>
                <a:cs typeface="Lucida Sans Unicode"/>
              </a:rPr>
              <a:t>:</a:t>
            </a:r>
            <a:r>
              <a:rPr sz="1900" spc="-8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Restaurants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aggregate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planning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case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high- </a:t>
            </a:r>
            <a:r>
              <a:rPr sz="1900" dirty="0">
                <a:latin typeface="Lucida Sans Unicode"/>
                <a:cs typeface="Lucida Sans Unicode"/>
              </a:rPr>
              <a:t>volume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output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restaurant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directed </a:t>
            </a:r>
            <a:r>
              <a:rPr sz="1900" dirty="0">
                <a:latin typeface="Lucida Sans Unicode"/>
                <a:cs typeface="Lucida Sans Unicode"/>
              </a:rPr>
              <a:t>towards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smoothing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service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rate,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determining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size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workforce,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managing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match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fixed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capacity.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general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approach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usually</a:t>
            </a:r>
            <a:r>
              <a:rPr sz="1900" spc="-9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involves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building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slack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depleting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peak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period.</a:t>
            </a:r>
            <a:endParaRPr sz="1900">
              <a:latin typeface="Lucida Sans Unicode"/>
              <a:cs typeface="Lucida Sans Unicode"/>
            </a:endParaRPr>
          </a:p>
          <a:p>
            <a:pPr marL="268605" marR="65405" indent="-256540">
              <a:lnSpc>
                <a:spcPct val="80000"/>
              </a:lnSpc>
              <a:spcBef>
                <a:spcPts val="39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Airlines:</a:t>
            </a:r>
            <a:r>
              <a:rPr sz="1900" b="1" spc="-8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Airlines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auto-</a:t>
            </a:r>
            <a:r>
              <a:rPr sz="1900" dirty="0">
                <a:latin typeface="Lucida Sans Unicode"/>
                <a:cs typeface="Lucida Sans Unicode"/>
              </a:rPr>
              <a:t>rental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firms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also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have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unique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aggregate </a:t>
            </a:r>
            <a:r>
              <a:rPr sz="1900" dirty="0">
                <a:latin typeface="Lucida Sans Unicode"/>
                <a:cs typeface="Lucida Sans Unicode"/>
              </a:rPr>
              <a:t>scheduling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problems.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Consider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airline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headquarters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in </a:t>
            </a:r>
            <a:r>
              <a:rPr sz="1900" dirty="0">
                <a:latin typeface="Lucida Sans Unicode"/>
                <a:cs typeface="Lucida Sans Unicode"/>
              </a:rPr>
              <a:t>New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York,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two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hub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sites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cities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Atlanta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Dallas,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150 </a:t>
            </a:r>
            <a:r>
              <a:rPr sz="1900" dirty="0">
                <a:latin typeface="Lucida Sans Unicode"/>
                <a:cs typeface="Lucida Sans Unicode"/>
              </a:rPr>
              <a:t>offices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airports,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throughout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country.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planning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is </a:t>
            </a:r>
            <a:r>
              <a:rPr sz="1900" dirty="0">
                <a:latin typeface="Lucida Sans Unicode"/>
                <a:cs typeface="Lucida Sans Unicode"/>
              </a:rPr>
              <a:t>considerably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more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complex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aggregate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planning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single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site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even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number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independent </a:t>
            </a:r>
            <a:r>
              <a:rPr sz="1900" spc="-10" dirty="0">
                <a:latin typeface="Lucida Sans Unicode"/>
                <a:cs typeface="Lucida Sans Unicode"/>
              </a:rPr>
              <a:t>sites.</a:t>
            </a:r>
            <a:endParaRPr sz="19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ct val="80000"/>
              </a:lnSpc>
              <a:spcBef>
                <a:spcPts val="39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Other</a:t>
            </a:r>
            <a:r>
              <a:rPr sz="1900" b="1" spc="-10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Services</a:t>
            </a:r>
            <a:r>
              <a:rPr sz="1900" dirty="0">
                <a:solidFill>
                  <a:srgbClr val="6F2F9F"/>
                </a:solidFill>
                <a:latin typeface="Lucida Sans Unicode"/>
                <a:cs typeface="Lucida Sans Unicode"/>
              </a:rPr>
              <a:t>:</a:t>
            </a:r>
            <a:r>
              <a:rPr sz="1900" spc="-11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Financial,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hospitality,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transportation,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recreation </a:t>
            </a:r>
            <a:r>
              <a:rPr sz="1900" dirty="0">
                <a:latin typeface="Lucida Sans Unicode"/>
                <a:cs typeface="Lucida Sans Unicode"/>
              </a:rPr>
              <a:t>services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provide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high-</a:t>
            </a:r>
            <a:r>
              <a:rPr sz="1900" dirty="0">
                <a:latin typeface="Lucida Sans Unicode"/>
                <a:cs typeface="Lucida Sans Unicode"/>
              </a:rPr>
              <a:t>volume,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intangible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output.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Aggregate </a:t>
            </a:r>
            <a:r>
              <a:rPr sz="1900" dirty="0">
                <a:latin typeface="Lucida Sans Unicode"/>
                <a:cs typeface="Lucida Sans Unicode"/>
              </a:rPr>
              <a:t>planning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these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similar</a:t>
            </a:r>
            <a:r>
              <a:rPr sz="1900" spc="-9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services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involves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managing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demand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find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ways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effectively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labor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resources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low </a:t>
            </a:r>
            <a:r>
              <a:rPr sz="1900" spc="-10" dirty="0">
                <a:latin typeface="Lucida Sans Unicode"/>
                <a:cs typeface="Lucida Sans Unicode"/>
              </a:rPr>
              <a:t>demand.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784605"/>
            <a:ext cx="8397875" cy="500253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68605" marR="80645" indent="-256540">
              <a:lnSpc>
                <a:spcPts val="2020"/>
              </a:lnSpc>
              <a:spcBef>
                <a:spcPts val="58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Aggregate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planning</a:t>
            </a:r>
            <a:r>
              <a:rPr sz="2100" spc="-9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is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concerned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with</a:t>
            </a:r>
            <a:r>
              <a:rPr sz="2100" spc="-9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determining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the </a:t>
            </a:r>
            <a:r>
              <a:rPr sz="21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quantity</a:t>
            </a:r>
            <a:r>
              <a:rPr sz="2100" b="1" spc="-8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and</a:t>
            </a:r>
            <a:r>
              <a:rPr sz="2100" b="1" spc="-7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timing</a:t>
            </a:r>
            <a:r>
              <a:rPr sz="2100" b="1" spc="-7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of</a:t>
            </a:r>
            <a:r>
              <a:rPr sz="21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production</a:t>
            </a:r>
            <a:r>
              <a:rPr sz="2100" b="1" spc="-3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for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intermediate</a:t>
            </a:r>
            <a:r>
              <a:rPr sz="2100" b="1" spc="-7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1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future</a:t>
            </a:r>
            <a:r>
              <a:rPr sz="2100" spc="-10" dirty="0">
                <a:latin typeface="Lucida Sans Unicode"/>
                <a:cs typeface="Lucida Sans Unicode"/>
              </a:rPr>
              <a:t>, </a:t>
            </a:r>
            <a:r>
              <a:rPr sz="2100" dirty="0">
                <a:latin typeface="Lucida Sans Unicode"/>
                <a:cs typeface="Lucida Sans Unicode"/>
              </a:rPr>
              <a:t>often</a:t>
            </a:r>
            <a:r>
              <a:rPr sz="2100" spc="-1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from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6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to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18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months</a:t>
            </a:r>
            <a:r>
              <a:rPr sz="2100" spc="-2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ahead.</a:t>
            </a:r>
            <a:endParaRPr sz="21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ct val="80000"/>
              </a:lnSpc>
              <a:spcBef>
                <a:spcPts val="42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Aggregate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operations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plan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begins</a:t>
            </a:r>
            <a:r>
              <a:rPr sz="2100" b="1" spc="-9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with</a:t>
            </a:r>
            <a:r>
              <a:rPr sz="2100" b="1" spc="-8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forecast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aggregate </a:t>
            </a:r>
            <a:r>
              <a:rPr sz="2100" dirty="0">
                <a:latin typeface="Lucida Sans Unicode"/>
                <a:cs typeface="Lucida Sans Unicode"/>
              </a:rPr>
              <a:t>demand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for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intermediate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range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by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adjusting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production </a:t>
            </a:r>
            <a:r>
              <a:rPr sz="2100" dirty="0">
                <a:latin typeface="Lucida Sans Unicode"/>
                <a:cs typeface="Lucida Sans Unicode"/>
              </a:rPr>
              <a:t>rates,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labour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levels,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inventory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levels,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overtime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work, subcontracting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rates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other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controllable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variables.</a:t>
            </a:r>
            <a:endParaRPr sz="2100">
              <a:latin typeface="Lucida Sans Unicode"/>
              <a:cs typeface="Lucida Sans Unicode"/>
            </a:endParaRPr>
          </a:p>
          <a:p>
            <a:pPr marL="268605" indent="-255904">
              <a:lnSpc>
                <a:spcPts val="2360"/>
              </a:lnSpc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Aggregate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planning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covers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following</a:t>
            </a:r>
            <a:r>
              <a:rPr sz="2100" b="1" spc="-9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issues</a:t>
            </a:r>
            <a:r>
              <a:rPr sz="2100" b="1" spc="-9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and</a:t>
            </a:r>
            <a:r>
              <a:rPr sz="2100" b="1" spc="-9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1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activities:</a:t>
            </a:r>
            <a:endParaRPr sz="2100">
              <a:latin typeface="Lucida Sans Unicode"/>
              <a:cs typeface="Lucida Sans Unicode"/>
            </a:endParaRPr>
          </a:p>
          <a:p>
            <a:pPr marL="1217930" lvl="1" indent="-457200">
              <a:lnSpc>
                <a:spcPts val="2420"/>
              </a:lnSpc>
              <a:buClr>
                <a:srgbClr val="2CA1BE"/>
              </a:buClr>
              <a:buSzPct val="66666"/>
              <a:buFont typeface="Wingdings"/>
              <a:buChar char=""/>
              <a:tabLst>
                <a:tab pos="1217930" algn="l"/>
              </a:tabLst>
            </a:pPr>
            <a:r>
              <a:rPr sz="2100" dirty="0">
                <a:latin typeface="Lucida Sans Unicode"/>
                <a:cs typeface="Lucida Sans Unicode"/>
              </a:rPr>
              <a:t>Aggregate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demand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(estimation)</a:t>
            </a:r>
            <a:r>
              <a:rPr sz="2100" spc="-1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6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to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18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months</a:t>
            </a:r>
            <a:endParaRPr sz="2100">
              <a:latin typeface="Lucida Sans Unicode"/>
              <a:cs typeface="Lucida Sans Unicode"/>
            </a:endParaRPr>
          </a:p>
          <a:p>
            <a:pPr marL="1217930" lvl="1" indent="-457200">
              <a:lnSpc>
                <a:spcPts val="2420"/>
              </a:lnSpc>
              <a:buClr>
                <a:srgbClr val="2CA1BE"/>
              </a:buClr>
              <a:buSzPct val="66666"/>
              <a:buFont typeface="Wingdings"/>
              <a:buChar char=""/>
              <a:tabLst>
                <a:tab pos="1217930" algn="l"/>
              </a:tabLst>
            </a:pPr>
            <a:r>
              <a:rPr sz="2100" dirty="0">
                <a:latin typeface="Lucida Sans Unicode"/>
                <a:cs typeface="Lucida Sans Unicode"/>
              </a:rPr>
              <a:t>Aggregate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supply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(production)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6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to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18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months</a:t>
            </a:r>
            <a:endParaRPr sz="2100">
              <a:latin typeface="Lucida Sans Unicode"/>
              <a:cs typeface="Lucida Sans Unicode"/>
            </a:endParaRPr>
          </a:p>
          <a:p>
            <a:pPr marL="1217930" lvl="1" indent="-457200">
              <a:lnSpc>
                <a:spcPts val="2415"/>
              </a:lnSpc>
              <a:buClr>
                <a:srgbClr val="2CA1BE"/>
              </a:buClr>
              <a:buSzPct val="66666"/>
              <a:buFont typeface="Wingdings"/>
              <a:buChar char=""/>
              <a:tabLst>
                <a:tab pos="1217930" algn="l"/>
              </a:tabLst>
            </a:pPr>
            <a:r>
              <a:rPr sz="2100" dirty="0">
                <a:latin typeface="Lucida Sans Unicode"/>
                <a:cs typeface="Lucida Sans Unicode"/>
              </a:rPr>
              <a:t>Materials</a:t>
            </a:r>
            <a:r>
              <a:rPr sz="2100" spc="-11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estimation</a:t>
            </a:r>
            <a:endParaRPr sz="2100">
              <a:latin typeface="Lucida Sans Unicode"/>
              <a:cs typeface="Lucida Sans Unicode"/>
            </a:endParaRPr>
          </a:p>
          <a:p>
            <a:pPr marL="1217930" lvl="1" indent="-457200">
              <a:lnSpc>
                <a:spcPts val="2420"/>
              </a:lnSpc>
              <a:buClr>
                <a:srgbClr val="2CA1BE"/>
              </a:buClr>
              <a:buSzPct val="66666"/>
              <a:buFont typeface="Wingdings"/>
              <a:buChar char=""/>
              <a:tabLst>
                <a:tab pos="1217930" algn="l"/>
              </a:tabLst>
            </a:pPr>
            <a:r>
              <a:rPr sz="2100" dirty="0">
                <a:latin typeface="Lucida Sans Unicode"/>
                <a:cs typeface="Lucida Sans Unicode"/>
              </a:rPr>
              <a:t>Manpower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requirement</a:t>
            </a:r>
            <a:endParaRPr sz="2100">
              <a:latin typeface="Lucida Sans Unicode"/>
              <a:cs typeface="Lucida Sans Unicode"/>
            </a:endParaRPr>
          </a:p>
          <a:p>
            <a:pPr marL="1217930" lvl="1" indent="-457200">
              <a:lnSpc>
                <a:spcPts val="2420"/>
              </a:lnSpc>
              <a:buClr>
                <a:srgbClr val="2CA1BE"/>
              </a:buClr>
              <a:buSzPct val="66666"/>
              <a:buFont typeface="Wingdings"/>
              <a:buChar char=""/>
              <a:tabLst>
                <a:tab pos="1217930" algn="l"/>
              </a:tabLst>
            </a:pPr>
            <a:r>
              <a:rPr sz="2100" dirty="0">
                <a:latin typeface="Lucida Sans Unicode"/>
                <a:cs typeface="Lucida Sans Unicode"/>
              </a:rPr>
              <a:t>Productions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units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(including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quality)</a:t>
            </a:r>
            <a:endParaRPr sz="2100">
              <a:latin typeface="Lucida Sans Unicode"/>
              <a:cs typeface="Lucida Sans Unicode"/>
            </a:endParaRPr>
          </a:p>
          <a:p>
            <a:pPr marL="1217930" lvl="1" indent="-457200">
              <a:lnSpc>
                <a:spcPts val="2410"/>
              </a:lnSpc>
              <a:buClr>
                <a:srgbClr val="2CA1BE"/>
              </a:buClr>
              <a:buSzPct val="66666"/>
              <a:buFont typeface="Wingdings"/>
              <a:buChar char=""/>
              <a:tabLst>
                <a:tab pos="1217930" algn="l"/>
              </a:tabLst>
            </a:pPr>
            <a:r>
              <a:rPr sz="2100" spc="-10" dirty="0">
                <a:latin typeface="Lucida Sans Unicode"/>
                <a:cs typeface="Lucida Sans Unicode"/>
              </a:rPr>
              <a:t>Sub-contracting</a:t>
            </a:r>
            <a:endParaRPr sz="2100">
              <a:latin typeface="Lucida Sans Unicode"/>
              <a:cs typeface="Lucida Sans Unicode"/>
            </a:endParaRPr>
          </a:p>
          <a:p>
            <a:pPr marL="1217930" lvl="1" indent="-457200">
              <a:lnSpc>
                <a:spcPts val="2420"/>
              </a:lnSpc>
              <a:buClr>
                <a:srgbClr val="2CA1BE"/>
              </a:buClr>
              <a:buSzPct val="66666"/>
              <a:buFont typeface="Wingdings"/>
              <a:buChar char=""/>
              <a:tabLst>
                <a:tab pos="1217930" algn="l"/>
              </a:tabLst>
            </a:pPr>
            <a:r>
              <a:rPr sz="2100" dirty="0">
                <a:latin typeface="Lucida Sans Unicode"/>
                <a:cs typeface="Lucida Sans Unicode"/>
              </a:rPr>
              <a:t>Productions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shifts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schedules</a:t>
            </a:r>
            <a:endParaRPr sz="2100">
              <a:latin typeface="Lucida Sans Unicode"/>
              <a:cs typeface="Lucida Sans Unicode"/>
            </a:endParaRPr>
          </a:p>
          <a:p>
            <a:pPr marL="1217930" lvl="1" indent="-457200">
              <a:lnSpc>
                <a:spcPts val="2420"/>
              </a:lnSpc>
              <a:buClr>
                <a:srgbClr val="2CA1BE"/>
              </a:buClr>
              <a:buSzPct val="66666"/>
              <a:buFont typeface="Wingdings"/>
              <a:buChar char=""/>
              <a:tabLst>
                <a:tab pos="1217930" algn="l"/>
              </a:tabLst>
            </a:pPr>
            <a:r>
              <a:rPr sz="2100" dirty="0">
                <a:latin typeface="Lucida Sans Unicode"/>
                <a:cs typeface="Lucida Sans Unicode"/>
              </a:rPr>
              <a:t>Backorder</a:t>
            </a:r>
            <a:r>
              <a:rPr sz="2100" spc="-13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quantity</a:t>
            </a:r>
            <a:endParaRPr sz="2100">
              <a:latin typeface="Lucida Sans Unicode"/>
              <a:cs typeface="Lucida Sans Unicode"/>
            </a:endParaRPr>
          </a:p>
          <a:p>
            <a:pPr marL="1217930" lvl="1" indent="-457200">
              <a:lnSpc>
                <a:spcPts val="2465"/>
              </a:lnSpc>
              <a:buClr>
                <a:srgbClr val="2CA1BE"/>
              </a:buClr>
              <a:buSzPct val="66666"/>
              <a:buFont typeface="Wingdings"/>
              <a:buChar char=""/>
              <a:tabLst>
                <a:tab pos="1217930" algn="l"/>
              </a:tabLst>
            </a:pPr>
            <a:r>
              <a:rPr sz="2100" dirty="0">
                <a:latin typeface="Lucida Sans Unicode"/>
                <a:cs typeface="Lucida Sans Unicode"/>
              </a:rPr>
              <a:t>Use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technology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spc="-20" dirty="0">
                <a:latin typeface="Lucida Sans Unicode"/>
                <a:cs typeface="Lucida Sans Unicode"/>
              </a:rPr>
              <a:t>etc.</a:t>
            </a:r>
            <a:endParaRPr sz="21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47" y="219456"/>
            <a:ext cx="6175248" cy="81076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616966"/>
            <a:ext cx="7898130" cy="497903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68605" marR="682625" indent="-256540">
              <a:lnSpc>
                <a:spcPts val="2400"/>
              </a:lnSpc>
              <a:spcBef>
                <a:spcPts val="675"/>
              </a:spcBef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aggregate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plan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is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prepared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to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focus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on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spc="-50" dirty="0">
                <a:latin typeface="Lucida Sans Unicode"/>
                <a:cs typeface="Lucida Sans Unicode"/>
              </a:rPr>
              <a:t>a </a:t>
            </a: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common</a:t>
            </a:r>
            <a:r>
              <a:rPr sz="2500" b="1" spc="-9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course</a:t>
            </a:r>
            <a:r>
              <a:rPr sz="2500" b="1" spc="-9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of</a:t>
            </a:r>
            <a:r>
              <a:rPr sz="2500" b="1" spc="-6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action</a:t>
            </a:r>
            <a:r>
              <a:rPr sz="25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which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consist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the </a:t>
            </a:r>
            <a:r>
              <a:rPr sz="2500" dirty="0">
                <a:latin typeface="Lucida Sans Unicode"/>
                <a:cs typeface="Lucida Sans Unicode"/>
              </a:rPr>
              <a:t>company's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strategic</a:t>
            </a:r>
            <a:r>
              <a:rPr sz="2500" b="1" spc="-9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goals</a:t>
            </a:r>
            <a:r>
              <a:rPr sz="2500" b="1" spc="-10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and</a:t>
            </a:r>
            <a:r>
              <a:rPr sz="2500" b="1" spc="-4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objectives.</a:t>
            </a:r>
            <a:endParaRPr sz="2500">
              <a:latin typeface="Lucida Sans Unicode"/>
              <a:cs typeface="Lucida Sans Unicode"/>
            </a:endParaRPr>
          </a:p>
          <a:p>
            <a:pPr marL="268605" marR="450215" indent="-256540">
              <a:lnSpc>
                <a:spcPct val="80000"/>
              </a:lnSpc>
              <a:spcBef>
                <a:spcPts val="2420"/>
              </a:spcBef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Aggregate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planning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is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necessary</a:t>
            </a:r>
            <a:r>
              <a:rPr sz="2500" spc="-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in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production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operation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management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more,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especially </a:t>
            </a:r>
            <a:r>
              <a:rPr sz="2500" dirty="0">
                <a:latin typeface="Lucida Sans Unicode"/>
                <a:cs typeface="Lucida Sans Unicode"/>
              </a:rPr>
              <a:t>production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process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because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following reasons:</a:t>
            </a:r>
            <a:endParaRPr sz="2500">
              <a:latin typeface="Lucida Sans Unicode"/>
              <a:cs typeface="Lucida Sans Unicode"/>
            </a:endParaRPr>
          </a:p>
          <a:p>
            <a:pPr marL="760095" lvl="1" indent="-172720">
              <a:lnSpc>
                <a:spcPct val="100000"/>
              </a:lnSpc>
              <a:spcBef>
                <a:spcPts val="1800"/>
              </a:spcBef>
              <a:buClr>
                <a:srgbClr val="2CA1BE"/>
              </a:buClr>
              <a:buSzPct val="64000"/>
              <a:buFont typeface="Wingdings"/>
              <a:buChar char=""/>
              <a:tabLst>
                <a:tab pos="760095" algn="l"/>
              </a:tabLst>
            </a:pPr>
            <a:r>
              <a:rPr sz="2500" dirty="0">
                <a:latin typeface="Lucida Sans Unicode"/>
                <a:cs typeface="Lucida Sans Unicode"/>
              </a:rPr>
              <a:t>It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reduces</a:t>
            </a:r>
            <a:r>
              <a:rPr sz="2500" spc="-10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overall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production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costs.</a:t>
            </a:r>
            <a:endParaRPr sz="2500">
              <a:latin typeface="Lucida Sans Unicode"/>
              <a:cs typeface="Lucida Sans Unicode"/>
            </a:endParaRPr>
          </a:p>
          <a:p>
            <a:pPr marL="760095" lvl="1" indent="-172720">
              <a:lnSpc>
                <a:spcPct val="100000"/>
              </a:lnSpc>
              <a:spcBef>
                <a:spcPts val="1800"/>
              </a:spcBef>
              <a:buClr>
                <a:srgbClr val="2CA1BE"/>
              </a:buClr>
              <a:buSzPct val="64000"/>
              <a:buFont typeface="Wingdings"/>
              <a:buChar char=""/>
              <a:tabLst>
                <a:tab pos="760095" algn="l"/>
              </a:tabLst>
            </a:pPr>
            <a:r>
              <a:rPr sz="2500" dirty="0">
                <a:latin typeface="Lucida Sans Unicode"/>
                <a:cs typeface="Lucida Sans Unicode"/>
              </a:rPr>
              <a:t>It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optimizes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available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resources</a:t>
            </a:r>
            <a:endParaRPr sz="2500">
              <a:latin typeface="Lucida Sans Unicode"/>
              <a:cs typeface="Lucida Sans Unicode"/>
            </a:endParaRPr>
          </a:p>
          <a:p>
            <a:pPr marL="759460" marR="5080" lvl="1" indent="-172720">
              <a:lnSpc>
                <a:spcPct val="80100"/>
              </a:lnSpc>
              <a:spcBef>
                <a:spcPts val="2400"/>
              </a:spcBef>
              <a:buClr>
                <a:srgbClr val="2CA1BE"/>
              </a:buClr>
              <a:buSzPct val="64000"/>
              <a:buFont typeface="Wingdings"/>
              <a:buChar char=""/>
              <a:tabLst>
                <a:tab pos="760730" algn="l"/>
              </a:tabLst>
            </a:pPr>
            <a:r>
              <a:rPr sz="2500" dirty="0">
                <a:latin typeface="Lucida Sans Unicode"/>
                <a:cs typeface="Lucida Sans Unicode"/>
              </a:rPr>
              <a:t>Good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policies,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rules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regulations, 	</a:t>
            </a:r>
            <a:r>
              <a:rPr sz="2500" dirty="0">
                <a:latin typeface="Lucida Sans Unicode"/>
                <a:cs typeface="Lucida Sans Unicode"/>
              </a:rPr>
              <a:t>strategies,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etc.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are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prepared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implemented 	property.</a:t>
            </a:r>
            <a:endParaRPr sz="25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380492"/>
            <a:ext cx="7844155" cy="2732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indent="-255904">
              <a:lnSpc>
                <a:spcPct val="100000"/>
              </a:lnSpc>
              <a:spcBef>
                <a:spcPts val="9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Popularly,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there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two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types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approaches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to</a:t>
            </a:r>
            <a:endParaRPr sz="1900">
              <a:latin typeface="Lucida Sans Unicode"/>
              <a:cs typeface="Lucida Sans Unicode"/>
            </a:endParaRPr>
          </a:p>
          <a:p>
            <a:pPr marL="268605">
              <a:lnSpc>
                <a:spcPct val="100000"/>
              </a:lnSpc>
            </a:pPr>
            <a:r>
              <a:rPr sz="1900" dirty="0">
                <a:latin typeface="Lucida Sans Unicode"/>
                <a:cs typeface="Lucida Sans Unicode"/>
              </a:rPr>
              <a:t>develop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plan: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aggregate</a:t>
            </a:r>
            <a:r>
              <a:rPr sz="1900" b="1" spc="-9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plan</a:t>
            </a:r>
            <a:r>
              <a:rPr sz="1900" b="1" spc="-8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and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disaggregate</a:t>
            </a:r>
            <a:r>
              <a:rPr sz="1900" b="1" spc="-8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plan.</a:t>
            </a:r>
            <a:endParaRPr sz="19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Under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aggregate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planning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approach,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first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classified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main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product,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family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products</a:t>
            </a:r>
            <a:r>
              <a:rPr sz="1900" b="1" spc="-6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and</a:t>
            </a:r>
            <a:r>
              <a:rPr sz="19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individual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products</a:t>
            </a:r>
            <a:r>
              <a:rPr sz="1900" b="1" spc="-6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(or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units),</a:t>
            </a:r>
            <a:r>
              <a:rPr sz="19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analyzed</a:t>
            </a:r>
            <a:r>
              <a:rPr sz="19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every</a:t>
            </a:r>
            <a:r>
              <a:rPr sz="19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type</a:t>
            </a:r>
            <a:r>
              <a:rPr sz="1900" b="1" spc="-4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of</a:t>
            </a:r>
            <a:r>
              <a:rPr sz="1900" b="1" spc="-3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product</a:t>
            </a:r>
            <a:r>
              <a:rPr sz="19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in</a:t>
            </a:r>
            <a:r>
              <a:rPr sz="1900" b="1" spc="-3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detail</a:t>
            </a:r>
            <a:r>
              <a:rPr sz="19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and</a:t>
            </a:r>
            <a:r>
              <a:rPr sz="19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production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plan</a:t>
            </a:r>
            <a:r>
              <a:rPr sz="1900" b="1" spc="-4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is</a:t>
            </a:r>
            <a:r>
              <a:rPr sz="19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developed.</a:t>
            </a:r>
            <a:endParaRPr sz="1900">
              <a:latin typeface="Lucida Sans Unicode"/>
              <a:cs typeface="Lucida Sans Unicode"/>
            </a:endParaRPr>
          </a:p>
          <a:p>
            <a:pPr marL="268605" marR="780415" indent="-256540">
              <a:lnSpc>
                <a:spcPct val="100000"/>
              </a:lnSpc>
              <a:spcBef>
                <a:spcPts val="400"/>
              </a:spcBef>
              <a:buFont typeface="Wingdings 3"/>
              <a:buChar char=""/>
              <a:tabLst>
                <a:tab pos="268605" algn="l"/>
                <a:tab pos="344805" algn="l"/>
              </a:tabLst>
            </a:pPr>
            <a:r>
              <a:rPr sz="1300" dirty="0">
                <a:solidFill>
                  <a:srgbClr val="2CA1BE"/>
                </a:solidFill>
                <a:latin typeface="Times New Roman"/>
                <a:cs typeface="Times New Roman"/>
              </a:rPr>
              <a:t>	</a:t>
            </a:r>
            <a:r>
              <a:rPr sz="1900" dirty="0">
                <a:latin typeface="Lucida Sans Unicode"/>
                <a:cs typeface="Lucida Sans Unicode"/>
              </a:rPr>
              <a:t>But,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under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disaggregate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approach,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are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analyzed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and</a:t>
            </a:r>
            <a:r>
              <a:rPr sz="19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plan</a:t>
            </a:r>
            <a:r>
              <a:rPr sz="1900" b="1" spc="-3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developed</a:t>
            </a:r>
            <a:r>
              <a:rPr sz="1900" spc="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just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taking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any</a:t>
            </a:r>
            <a:r>
              <a:rPr sz="19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individual product.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408932" y="3300729"/>
            <a:ext cx="1013460" cy="50800"/>
          </a:xfrm>
          <a:custGeom>
            <a:avLst/>
            <a:gdLst/>
            <a:ahLst/>
            <a:cxnLst/>
            <a:rect l="l" t="t" r="r" b="b"/>
            <a:pathLst>
              <a:path w="1013460" h="50800">
                <a:moveTo>
                  <a:pt x="76200" y="0"/>
                </a:moveTo>
                <a:lnTo>
                  <a:pt x="0" y="25400"/>
                </a:lnTo>
                <a:lnTo>
                  <a:pt x="76200" y="50800"/>
                </a:lnTo>
                <a:lnTo>
                  <a:pt x="57150" y="31750"/>
                </a:lnTo>
                <a:lnTo>
                  <a:pt x="50800" y="31750"/>
                </a:lnTo>
                <a:lnTo>
                  <a:pt x="50800" y="19050"/>
                </a:lnTo>
                <a:lnTo>
                  <a:pt x="57150" y="19050"/>
                </a:lnTo>
                <a:lnTo>
                  <a:pt x="76200" y="0"/>
                </a:lnTo>
                <a:close/>
              </a:path>
              <a:path w="1013460" h="50800">
                <a:moveTo>
                  <a:pt x="50800" y="25400"/>
                </a:moveTo>
                <a:lnTo>
                  <a:pt x="50800" y="31750"/>
                </a:lnTo>
                <a:lnTo>
                  <a:pt x="57150" y="31750"/>
                </a:lnTo>
                <a:lnTo>
                  <a:pt x="50800" y="25400"/>
                </a:lnTo>
                <a:close/>
              </a:path>
              <a:path w="1013460" h="50800">
                <a:moveTo>
                  <a:pt x="1013078" y="19050"/>
                </a:moveTo>
                <a:lnTo>
                  <a:pt x="57150" y="19050"/>
                </a:lnTo>
                <a:lnTo>
                  <a:pt x="50800" y="25400"/>
                </a:lnTo>
                <a:lnTo>
                  <a:pt x="57150" y="31750"/>
                </a:lnTo>
                <a:lnTo>
                  <a:pt x="1013078" y="31750"/>
                </a:lnTo>
                <a:lnTo>
                  <a:pt x="1013078" y="19050"/>
                </a:lnTo>
                <a:close/>
              </a:path>
              <a:path w="1013460" h="50800">
                <a:moveTo>
                  <a:pt x="57150" y="19050"/>
                </a:moveTo>
                <a:lnTo>
                  <a:pt x="50800" y="19050"/>
                </a:lnTo>
                <a:lnTo>
                  <a:pt x="50800" y="25400"/>
                </a:lnTo>
                <a:lnTo>
                  <a:pt x="57150" y="190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93233" y="3091941"/>
            <a:ext cx="247586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006FC0"/>
                </a:solidFill>
                <a:latin typeface="Arial"/>
                <a:cs typeface="Arial"/>
              </a:rPr>
              <a:t>Main</a:t>
            </a:r>
            <a:r>
              <a:rPr sz="1500" b="1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006FC0"/>
                </a:solidFill>
                <a:latin typeface="Arial"/>
                <a:cs typeface="Arial"/>
              </a:rPr>
              <a:t>Product/Product</a:t>
            </a:r>
            <a:r>
              <a:rPr sz="1500" b="1" spc="-6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500" b="1" spc="-20" dirty="0">
                <a:solidFill>
                  <a:srgbClr val="006FC0"/>
                </a:solidFill>
                <a:latin typeface="Arial"/>
                <a:cs typeface="Arial"/>
              </a:rPr>
              <a:t>Type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944941" y="3048000"/>
            <a:ext cx="2937510" cy="937260"/>
            <a:chOff x="1944941" y="3048000"/>
            <a:chExt cx="2937510" cy="937260"/>
          </a:xfrm>
        </p:grpSpPr>
        <p:sp>
          <p:nvSpPr>
            <p:cNvPr id="6" name="object 6"/>
            <p:cNvSpPr/>
            <p:nvPr/>
          </p:nvSpPr>
          <p:spPr>
            <a:xfrm>
              <a:off x="3394837" y="3576827"/>
              <a:ext cx="50800" cy="383540"/>
            </a:xfrm>
            <a:custGeom>
              <a:avLst/>
              <a:gdLst/>
              <a:ahLst/>
              <a:cxnLst/>
              <a:rect l="l" t="t" r="r" b="b"/>
              <a:pathLst>
                <a:path w="50800" h="383539">
                  <a:moveTo>
                    <a:pt x="0" y="307086"/>
                  </a:moveTo>
                  <a:lnTo>
                    <a:pt x="25400" y="383286"/>
                  </a:lnTo>
                  <a:lnTo>
                    <a:pt x="42333" y="332486"/>
                  </a:lnTo>
                  <a:lnTo>
                    <a:pt x="19050" y="332486"/>
                  </a:lnTo>
                  <a:lnTo>
                    <a:pt x="19050" y="326136"/>
                  </a:lnTo>
                  <a:lnTo>
                    <a:pt x="0" y="307086"/>
                  </a:lnTo>
                  <a:close/>
                </a:path>
                <a:path w="50800" h="383539">
                  <a:moveTo>
                    <a:pt x="19050" y="326136"/>
                  </a:moveTo>
                  <a:lnTo>
                    <a:pt x="19050" y="332486"/>
                  </a:lnTo>
                  <a:lnTo>
                    <a:pt x="25400" y="332486"/>
                  </a:lnTo>
                  <a:lnTo>
                    <a:pt x="19050" y="326136"/>
                  </a:lnTo>
                  <a:close/>
                </a:path>
                <a:path w="50800" h="383539">
                  <a:moveTo>
                    <a:pt x="31750" y="0"/>
                  </a:moveTo>
                  <a:lnTo>
                    <a:pt x="19050" y="0"/>
                  </a:lnTo>
                  <a:lnTo>
                    <a:pt x="19050" y="326136"/>
                  </a:lnTo>
                  <a:lnTo>
                    <a:pt x="25400" y="332486"/>
                  </a:lnTo>
                  <a:lnTo>
                    <a:pt x="31750" y="326136"/>
                  </a:lnTo>
                  <a:lnTo>
                    <a:pt x="31750" y="0"/>
                  </a:lnTo>
                  <a:close/>
                </a:path>
                <a:path w="50800" h="383539">
                  <a:moveTo>
                    <a:pt x="31750" y="326136"/>
                  </a:moveTo>
                  <a:lnTo>
                    <a:pt x="25400" y="332486"/>
                  </a:lnTo>
                  <a:lnTo>
                    <a:pt x="31750" y="332486"/>
                  </a:lnTo>
                  <a:lnTo>
                    <a:pt x="31750" y="326136"/>
                  </a:lnTo>
                  <a:close/>
                </a:path>
                <a:path w="50800" h="383539">
                  <a:moveTo>
                    <a:pt x="50800" y="307086"/>
                  </a:moveTo>
                  <a:lnTo>
                    <a:pt x="31750" y="326136"/>
                  </a:lnTo>
                  <a:lnTo>
                    <a:pt x="31750" y="332486"/>
                  </a:lnTo>
                  <a:lnTo>
                    <a:pt x="42333" y="332486"/>
                  </a:lnTo>
                  <a:lnTo>
                    <a:pt x="50800" y="307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949704" y="3980307"/>
              <a:ext cx="2927985" cy="0"/>
            </a:xfrm>
            <a:custGeom>
              <a:avLst/>
              <a:gdLst/>
              <a:ahLst/>
              <a:cxnLst/>
              <a:rect l="l" t="t" r="r" b="b"/>
              <a:pathLst>
                <a:path w="2927985">
                  <a:moveTo>
                    <a:pt x="0" y="0"/>
                  </a:moveTo>
                  <a:lnTo>
                    <a:pt x="2927858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99944" y="3099815"/>
              <a:ext cx="1673352" cy="46329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43200" y="3048000"/>
              <a:ext cx="1440179" cy="40233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581021" y="3081083"/>
              <a:ext cx="1661160" cy="450215"/>
            </a:xfrm>
            <a:custGeom>
              <a:avLst/>
              <a:gdLst/>
              <a:ahLst/>
              <a:cxnLst/>
              <a:rect l="l" t="t" r="r" b="b"/>
              <a:pathLst>
                <a:path w="1661160" h="450214">
                  <a:moveTo>
                    <a:pt x="1660779" y="0"/>
                  </a:moveTo>
                  <a:lnTo>
                    <a:pt x="0" y="0"/>
                  </a:lnTo>
                  <a:lnTo>
                    <a:pt x="0" y="449643"/>
                  </a:lnTo>
                  <a:lnTo>
                    <a:pt x="1660779" y="449643"/>
                  </a:lnTo>
                  <a:lnTo>
                    <a:pt x="16607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268869" y="4380293"/>
            <a:ext cx="1380490" cy="45021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97180">
              <a:lnSpc>
                <a:spcPts val="1770"/>
              </a:lnSpc>
            </a:pPr>
            <a:r>
              <a:rPr sz="1500" spc="-10" dirty="0">
                <a:latin typeface="Arial"/>
                <a:cs typeface="Arial"/>
              </a:rPr>
              <a:t>YAMAHA</a:t>
            </a:r>
            <a:endParaRPr sz="1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0600" y="5574398"/>
            <a:ext cx="848360" cy="45021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33045">
              <a:lnSpc>
                <a:spcPts val="1770"/>
              </a:lnSpc>
            </a:pPr>
            <a:r>
              <a:rPr sz="1500" spc="-20" dirty="0">
                <a:latin typeface="Arial"/>
                <a:cs typeface="Arial"/>
              </a:rPr>
              <a:t>Alba</a:t>
            </a:r>
            <a:endParaRPr sz="15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417319" y="5200269"/>
            <a:ext cx="1204595" cy="0"/>
          </a:xfrm>
          <a:custGeom>
            <a:avLst/>
            <a:gdLst/>
            <a:ahLst/>
            <a:cxnLst/>
            <a:rect l="l" t="t" r="r" b="b"/>
            <a:pathLst>
              <a:path w="1204595">
                <a:moveTo>
                  <a:pt x="0" y="0"/>
                </a:moveTo>
                <a:lnTo>
                  <a:pt x="12043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200401" y="5590984"/>
            <a:ext cx="848360" cy="45021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45745">
              <a:lnSpc>
                <a:spcPts val="1775"/>
              </a:lnSpc>
            </a:pPr>
            <a:r>
              <a:rPr sz="1500" spc="-25" dirty="0">
                <a:latin typeface="Arial"/>
                <a:cs typeface="Arial"/>
              </a:rPr>
              <a:t>FZS</a:t>
            </a:r>
            <a:endParaRPr sz="15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95571" y="4380293"/>
            <a:ext cx="1380490" cy="45021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04495">
              <a:lnSpc>
                <a:spcPts val="1770"/>
              </a:lnSpc>
            </a:pPr>
            <a:r>
              <a:rPr sz="1500" spc="-10" dirty="0">
                <a:latin typeface="Arial"/>
                <a:cs typeface="Arial"/>
              </a:rPr>
              <a:t>BAJAJ</a:t>
            </a:r>
            <a:endParaRPr sz="15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78834" y="5613095"/>
            <a:ext cx="848360" cy="45021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3035">
              <a:lnSpc>
                <a:spcPts val="1770"/>
              </a:lnSpc>
            </a:pPr>
            <a:r>
              <a:rPr sz="1500" spc="-10" dirty="0">
                <a:latin typeface="Arial"/>
                <a:cs typeface="Arial"/>
              </a:rPr>
              <a:t>Pulsar</a:t>
            </a:r>
            <a:endParaRPr sz="15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297934" y="5226050"/>
            <a:ext cx="1204595" cy="0"/>
          </a:xfrm>
          <a:custGeom>
            <a:avLst/>
            <a:gdLst/>
            <a:ahLst/>
            <a:cxnLst/>
            <a:rect l="l" t="t" r="r" b="b"/>
            <a:pathLst>
              <a:path w="1204595">
                <a:moveTo>
                  <a:pt x="0" y="0"/>
                </a:moveTo>
                <a:lnTo>
                  <a:pt x="120434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082159" y="5620461"/>
            <a:ext cx="848360" cy="45021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3975">
              <a:lnSpc>
                <a:spcPts val="1775"/>
              </a:lnSpc>
            </a:pPr>
            <a:r>
              <a:rPr sz="1500" spc="-10" dirty="0">
                <a:latin typeface="Arial"/>
                <a:cs typeface="Arial"/>
              </a:rPr>
              <a:t>Discover</a:t>
            </a:r>
            <a:endParaRPr sz="15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24321" y="4592573"/>
            <a:ext cx="734695" cy="50800"/>
          </a:xfrm>
          <a:custGeom>
            <a:avLst/>
            <a:gdLst/>
            <a:ahLst/>
            <a:cxnLst/>
            <a:rect l="l" t="t" r="r" b="b"/>
            <a:pathLst>
              <a:path w="734695" h="50800">
                <a:moveTo>
                  <a:pt x="76200" y="0"/>
                </a:moveTo>
                <a:lnTo>
                  <a:pt x="0" y="25400"/>
                </a:lnTo>
                <a:lnTo>
                  <a:pt x="76200" y="50800"/>
                </a:lnTo>
                <a:lnTo>
                  <a:pt x="57150" y="31750"/>
                </a:lnTo>
                <a:lnTo>
                  <a:pt x="50800" y="31750"/>
                </a:lnTo>
                <a:lnTo>
                  <a:pt x="50800" y="19050"/>
                </a:lnTo>
                <a:lnTo>
                  <a:pt x="57150" y="19050"/>
                </a:lnTo>
                <a:lnTo>
                  <a:pt x="76200" y="0"/>
                </a:lnTo>
                <a:close/>
              </a:path>
              <a:path w="734695" h="50800">
                <a:moveTo>
                  <a:pt x="50800" y="25400"/>
                </a:moveTo>
                <a:lnTo>
                  <a:pt x="50800" y="31750"/>
                </a:lnTo>
                <a:lnTo>
                  <a:pt x="57150" y="31750"/>
                </a:lnTo>
                <a:lnTo>
                  <a:pt x="50800" y="25400"/>
                </a:lnTo>
                <a:close/>
              </a:path>
              <a:path w="734695" h="50800">
                <a:moveTo>
                  <a:pt x="734694" y="19050"/>
                </a:moveTo>
                <a:lnTo>
                  <a:pt x="57150" y="19050"/>
                </a:lnTo>
                <a:lnTo>
                  <a:pt x="50800" y="25400"/>
                </a:lnTo>
                <a:lnTo>
                  <a:pt x="57150" y="31750"/>
                </a:lnTo>
                <a:lnTo>
                  <a:pt x="734694" y="31750"/>
                </a:lnTo>
                <a:lnTo>
                  <a:pt x="734694" y="19050"/>
                </a:lnTo>
                <a:close/>
              </a:path>
              <a:path w="734695" h="50800">
                <a:moveTo>
                  <a:pt x="57150" y="19050"/>
                </a:moveTo>
                <a:lnTo>
                  <a:pt x="50800" y="19050"/>
                </a:lnTo>
                <a:lnTo>
                  <a:pt x="50800" y="25400"/>
                </a:lnTo>
                <a:lnTo>
                  <a:pt x="57150" y="190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300978" y="4371213"/>
            <a:ext cx="139890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006FC0"/>
                </a:solidFill>
                <a:latin typeface="Arial"/>
                <a:cs typeface="Arial"/>
              </a:rPr>
              <a:t>Family</a:t>
            </a:r>
            <a:r>
              <a:rPr sz="1500" b="1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6FC0"/>
                </a:solidFill>
                <a:latin typeface="Arial"/>
                <a:cs typeface="Arial"/>
              </a:rPr>
              <a:t>Product</a:t>
            </a:r>
            <a:endParaRPr sz="15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959728" y="5821730"/>
            <a:ext cx="735330" cy="50800"/>
          </a:xfrm>
          <a:custGeom>
            <a:avLst/>
            <a:gdLst/>
            <a:ahLst/>
            <a:cxnLst/>
            <a:rect l="l" t="t" r="r" b="b"/>
            <a:pathLst>
              <a:path w="735329" h="50800">
                <a:moveTo>
                  <a:pt x="76200" y="0"/>
                </a:moveTo>
                <a:lnTo>
                  <a:pt x="0" y="25400"/>
                </a:lnTo>
                <a:lnTo>
                  <a:pt x="76200" y="50800"/>
                </a:lnTo>
                <a:lnTo>
                  <a:pt x="57150" y="31750"/>
                </a:lnTo>
                <a:lnTo>
                  <a:pt x="50800" y="31750"/>
                </a:lnTo>
                <a:lnTo>
                  <a:pt x="50800" y="19050"/>
                </a:lnTo>
                <a:lnTo>
                  <a:pt x="57150" y="19050"/>
                </a:lnTo>
                <a:lnTo>
                  <a:pt x="76200" y="0"/>
                </a:lnTo>
                <a:close/>
              </a:path>
              <a:path w="735329" h="50800">
                <a:moveTo>
                  <a:pt x="50800" y="25400"/>
                </a:moveTo>
                <a:lnTo>
                  <a:pt x="50800" y="31750"/>
                </a:lnTo>
                <a:lnTo>
                  <a:pt x="57150" y="31750"/>
                </a:lnTo>
                <a:lnTo>
                  <a:pt x="50800" y="25400"/>
                </a:lnTo>
                <a:close/>
              </a:path>
              <a:path w="735329" h="50800">
                <a:moveTo>
                  <a:pt x="734822" y="19050"/>
                </a:moveTo>
                <a:lnTo>
                  <a:pt x="57150" y="19050"/>
                </a:lnTo>
                <a:lnTo>
                  <a:pt x="50800" y="25400"/>
                </a:lnTo>
                <a:lnTo>
                  <a:pt x="57150" y="31750"/>
                </a:lnTo>
                <a:lnTo>
                  <a:pt x="734822" y="31750"/>
                </a:lnTo>
                <a:lnTo>
                  <a:pt x="734822" y="19050"/>
                </a:lnTo>
                <a:close/>
              </a:path>
              <a:path w="735329" h="50800">
                <a:moveTo>
                  <a:pt x="57150" y="19050"/>
                </a:moveTo>
                <a:lnTo>
                  <a:pt x="50800" y="19050"/>
                </a:lnTo>
                <a:lnTo>
                  <a:pt x="50800" y="25400"/>
                </a:lnTo>
                <a:lnTo>
                  <a:pt x="57150" y="190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597522" y="5608116"/>
            <a:ext cx="16833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8795" marR="5080" indent="-50673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006FC0"/>
                </a:solidFill>
                <a:latin typeface="Arial"/>
                <a:cs typeface="Arial"/>
              </a:rPr>
              <a:t>Individual</a:t>
            </a:r>
            <a:r>
              <a:rPr sz="1500" b="1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6FC0"/>
                </a:solidFill>
                <a:latin typeface="Arial"/>
                <a:cs typeface="Arial"/>
              </a:rPr>
              <a:t>Product </a:t>
            </a:r>
            <a:r>
              <a:rPr sz="1500" b="1" dirty="0">
                <a:solidFill>
                  <a:srgbClr val="006FC0"/>
                </a:solidFill>
                <a:latin typeface="Arial"/>
                <a:cs typeface="Arial"/>
              </a:rPr>
              <a:t>Or</a:t>
            </a:r>
            <a:r>
              <a:rPr sz="1500" b="1" spc="-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500" b="1" spc="-20" dirty="0">
                <a:solidFill>
                  <a:srgbClr val="006FC0"/>
                </a:solidFill>
                <a:latin typeface="Arial"/>
                <a:cs typeface="Arial"/>
              </a:rPr>
              <a:t>Unit</a:t>
            </a:r>
            <a:endParaRPr sz="15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81020" y="3081083"/>
            <a:ext cx="1661160" cy="45021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3365">
              <a:lnSpc>
                <a:spcPts val="1770"/>
              </a:lnSpc>
            </a:pPr>
            <a:r>
              <a:rPr sz="1500" b="1" spc="-10" dirty="0">
                <a:latin typeface="Arial"/>
                <a:cs typeface="Arial"/>
              </a:rPr>
              <a:t>MOTORBIKE</a:t>
            </a:r>
            <a:endParaRPr sz="15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924304" y="3980307"/>
            <a:ext cx="2977515" cy="383540"/>
          </a:xfrm>
          <a:custGeom>
            <a:avLst/>
            <a:gdLst/>
            <a:ahLst/>
            <a:cxnLst/>
            <a:rect l="l" t="t" r="r" b="b"/>
            <a:pathLst>
              <a:path w="2977515" h="383539">
                <a:moveTo>
                  <a:pt x="50800" y="307213"/>
                </a:moveTo>
                <a:lnTo>
                  <a:pt x="31750" y="326263"/>
                </a:lnTo>
                <a:lnTo>
                  <a:pt x="31750" y="0"/>
                </a:lnTo>
                <a:lnTo>
                  <a:pt x="19050" y="0"/>
                </a:lnTo>
                <a:lnTo>
                  <a:pt x="19050" y="326263"/>
                </a:lnTo>
                <a:lnTo>
                  <a:pt x="0" y="307213"/>
                </a:lnTo>
                <a:lnTo>
                  <a:pt x="25400" y="383413"/>
                </a:lnTo>
                <a:lnTo>
                  <a:pt x="42329" y="332613"/>
                </a:lnTo>
                <a:lnTo>
                  <a:pt x="50800" y="307213"/>
                </a:lnTo>
                <a:close/>
              </a:path>
              <a:path w="2977515" h="383539">
                <a:moveTo>
                  <a:pt x="2977515" y="307213"/>
                </a:moveTo>
                <a:lnTo>
                  <a:pt x="2958465" y="326263"/>
                </a:lnTo>
                <a:lnTo>
                  <a:pt x="2958465" y="0"/>
                </a:lnTo>
                <a:lnTo>
                  <a:pt x="2945765" y="0"/>
                </a:lnTo>
                <a:lnTo>
                  <a:pt x="2945765" y="326263"/>
                </a:lnTo>
                <a:lnTo>
                  <a:pt x="2926715" y="307213"/>
                </a:lnTo>
                <a:lnTo>
                  <a:pt x="2952115" y="383413"/>
                </a:lnTo>
                <a:lnTo>
                  <a:pt x="2969044" y="332613"/>
                </a:lnTo>
                <a:lnTo>
                  <a:pt x="2977515" y="3072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391920" y="4824348"/>
            <a:ext cx="1255395" cy="767080"/>
          </a:xfrm>
          <a:custGeom>
            <a:avLst/>
            <a:gdLst/>
            <a:ahLst/>
            <a:cxnLst/>
            <a:rect l="l" t="t" r="r" b="b"/>
            <a:pathLst>
              <a:path w="1255395" h="767079">
                <a:moveTo>
                  <a:pt x="50800" y="690372"/>
                </a:moveTo>
                <a:lnTo>
                  <a:pt x="31750" y="709422"/>
                </a:lnTo>
                <a:lnTo>
                  <a:pt x="31750" y="383298"/>
                </a:lnTo>
                <a:lnTo>
                  <a:pt x="19050" y="383298"/>
                </a:lnTo>
                <a:lnTo>
                  <a:pt x="19050" y="709422"/>
                </a:lnTo>
                <a:lnTo>
                  <a:pt x="0" y="690372"/>
                </a:lnTo>
                <a:lnTo>
                  <a:pt x="25400" y="766622"/>
                </a:lnTo>
                <a:lnTo>
                  <a:pt x="42329" y="715772"/>
                </a:lnTo>
                <a:lnTo>
                  <a:pt x="50800" y="690372"/>
                </a:lnTo>
                <a:close/>
              </a:path>
              <a:path w="1255395" h="767079">
                <a:moveTo>
                  <a:pt x="590804" y="307086"/>
                </a:moveTo>
                <a:lnTo>
                  <a:pt x="571754" y="326136"/>
                </a:lnTo>
                <a:lnTo>
                  <a:pt x="571754" y="0"/>
                </a:lnTo>
                <a:lnTo>
                  <a:pt x="559054" y="0"/>
                </a:lnTo>
                <a:lnTo>
                  <a:pt x="559054" y="326136"/>
                </a:lnTo>
                <a:lnTo>
                  <a:pt x="540004" y="307086"/>
                </a:lnTo>
                <a:lnTo>
                  <a:pt x="565404" y="383298"/>
                </a:lnTo>
                <a:lnTo>
                  <a:pt x="582333" y="332486"/>
                </a:lnTo>
                <a:lnTo>
                  <a:pt x="590804" y="307086"/>
                </a:lnTo>
                <a:close/>
              </a:path>
              <a:path w="1255395" h="767079">
                <a:moveTo>
                  <a:pt x="1255141" y="690372"/>
                </a:moveTo>
                <a:lnTo>
                  <a:pt x="1236091" y="709422"/>
                </a:lnTo>
                <a:lnTo>
                  <a:pt x="1236091" y="383298"/>
                </a:lnTo>
                <a:lnTo>
                  <a:pt x="1223391" y="383298"/>
                </a:lnTo>
                <a:lnTo>
                  <a:pt x="1223391" y="709422"/>
                </a:lnTo>
                <a:lnTo>
                  <a:pt x="1204341" y="690372"/>
                </a:lnTo>
                <a:lnTo>
                  <a:pt x="1229741" y="766622"/>
                </a:lnTo>
                <a:lnTo>
                  <a:pt x="1246670" y="715772"/>
                </a:lnTo>
                <a:lnTo>
                  <a:pt x="1255141" y="6903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72534" y="4829936"/>
            <a:ext cx="1255395" cy="792480"/>
          </a:xfrm>
          <a:custGeom>
            <a:avLst/>
            <a:gdLst/>
            <a:ahLst/>
            <a:cxnLst/>
            <a:rect l="l" t="t" r="r" b="b"/>
            <a:pathLst>
              <a:path w="1255395" h="792479">
                <a:moveTo>
                  <a:pt x="50800" y="716153"/>
                </a:moveTo>
                <a:lnTo>
                  <a:pt x="31750" y="735203"/>
                </a:lnTo>
                <a:lnTo>
                  <a:pt x="31750" y="409067"/>
                </a:lnTo>
                <a:lnTo>
                  <a:pt x="19050" y="409067"/>
                </a:lnTo>
                <a:lnTo>
                  <a:pt x="19050" y="735203"/>
                </a:lnTo>
                <a:lnTo>
                  <a:pt x="0" y="716153"/>
                </a:lnTo>
                <a:lnTo>
                  <a:pt x="25400" y="792365"/>
                </a:lnTo>
                <a:lnTo>
                  <a:pt x="42329" y="741553"/>
                </a:lnTo>
                <a:lnTo>
                  <a:pt x="50800" y="716153"/>
                </a:lnTo>
                <a:close/>
              </a:path>
              <a:path w="1255395" h="792479">
                <a:moveTo>
                  <a:pt x="629285" y="307086"/>
                </a:moveTo>
                <a:lnTo>
                  <a:pt x="610235" y="326136"/>
                </a:lnTo>
                <a:lnTo>
                  <a:pt x="610235" y="0"/>
                </a:lnTo>
                <a:lnTo>
                  <a:pt x="597535" y="0"/>
                </a:lnTo>
                <a:lnTo>
                  <a:pt x="597535" y="326136"/>
                </a:lnTo>
                <a:lnTo>
                  <a:pt x="578485" y="307086"/>
                </a:lnTo>
                <a:lnTo>
                  <a:pt x="603885" y="383298"/>
                </a:lnTo>
                <a:lnTo>
                  <a:pt x="620814" y="332486"/>
                </a:lnTo>
                <a:lnTo>
                  <a:pt x="629285" y="307086"/>
                </a:lnTo>
                <a:close/>
              </a:path>
              <a:path w="1255395" h="792479">
                <a:moveTo>
                  <a:pt x="1255141" y="716153"/>
                </a:moveTo>
                <a:lnTo>
                  <a:pt x="1236091" y="735203"/>
                </a:lnTo>
                <a:lnTo>
                  <a:pt x="1236091" y="409067"/>
                </a:lnTo>
                <a:lnTo>
                  <a:pt x="1223391" y="409067"/>
                </a:lnTo>
                <a:lnTo>
                  <a:pt x="1223391" y="735203"/>
                </a:lnTo>
                <a:lnTo>
                  <a:pt x="1204341" y="716153"/>
                </a:lnTo>
                <a:lnTo>
                  <a:pt x="1229741" y="792365"/>
                </a:lnTo>
                <a:lnTo>
                  <a:pt x="1246670" y="741553"/>
                </a:lnTo>
                <a:lnTo>
                  <a:pt x="1255141" y="7161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4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1098549"/>
            <a:ext cx="8307070" cy="4460875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68605" marR="5080" indent="-256540">
              <a:lnSpc>
                <a:spcPts val="1820"/>
              </a:lnSpc>
              <a:spcBef>
                <a:spcPts val="54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Aggregate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planners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may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employ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several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strategies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meet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expected </a:t>
            </a:r>
            <a:r>
              <a:rPr sz="1900" dirty="0">
                <a:latin typeface="Lucida Sans Unicode"/>
                <a:cs typeface="Lucida Sans Unicode"/>
              </a:rPr>
              <a:t>customer</a:t>
            </a:r>
            <a:r>
              <a:rPr sz="1900" spc="-9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demand.</a:t>
            </a:r>
            <a:endParaRPr sz="1900">
              <a:latin typeface="Lucida Sans Unicode"/>
              <a:cs typeface="Lucida Sans Unicode"/>
            </a:endParaRPr>
          </a:p>
          <a:p>
            <a:pPr marL="268605" marR="242570" indent="-256540">
              <a:lnSpc>
                <a:spcPct val="80100"/>
              </a:lnSpc>
              <a:spcBef>
                <a:spcPts val="241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planners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select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should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depend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company's </a:t>
            </a:r>
            <a:r>
              <a:rPr sz="1900" dirty="0">
                <a:latin typeface="Lucida Sans Unicode"/>
                <a:cs typeface="Lucida Sans Unicode"/>
              </a:rPr>
              <a:t>competitive</a:t>
            </a:r>
            <a:r>
              <a:rPr sz="1900" spc="-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priorities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ways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which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product-</a:t>
            </a:r>
            <a:r>
              <a:rPr sz="1900" spc="-10" dirty="0">
                <a:latin typeface="Lucida Sans Unicode"/>
                <a:cs typeface="Lucida Sans Unicode"/>
              </a:rPr>
              <a:t>service </a:t>
            </a:r>
            <a:r>
              <a:rPr sz="1900" dirty="0">
                <a:latin typeface="Lucida Sans Unicode"/>
                <a:cs typeface="Lucida Sans Unicode"/>
              </a:rPr>
              <a:t>bundles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add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value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customers.</a:t>
            </a:r>
            <a:endParaRPr sz="1900">
              <a:latin typeface="Lucida Sans Unicode"/>
              <a:cs typeface="Lucida Sans Unicode"/>
            </a:endParaRPr>
          </a:p>
          <a:p>
            <a:pPr marL="268605" marR="151130" indent="-256540">
              <a:lnSpc>
                <a:spcPct val="80000"/>
              </a:lnSpc>
              <a:spcBef>
                <a:spcPts val="240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various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strategies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absorb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fluctuations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follows:</a:t>
            </a:r>
            <a:endParaRPr sz="1900">
              <a:latin typeface="Lucida Sans Unicode"/>
              <a:cs typeface="Lucida Sans Unicode"/>
            </a:endParaRPr>
          </a:p>
          <a:p>
            <a:pPr marL="930910" lvl="1" indent="-170180">
              <a:lnSpc>
                <a:spcPct val="100000"/>
              </a:lnSpc>
              <a:spcBef>
                <a:spcPts val="1945"/>
              </a:spcBef>
              <a:buClr>
                <a:srgbClr val="2CA1BE"/>
              </a:buClr>
              <a:buSzPct val="68421"/>
              <a:buFont typeface="Wingdings"/>
              <a:buChar char=""/>
              <a:tabLst>
                <a:tab pos="930910" algn="l"/>
              </a:tabLst>
            </a:pPr>
            <a:r>
              <a:rPr sz="1900" dirty="0">
                <a:latin typeface="Lucida Sans Unicode"/>
                <a:cs typeface="Lucida Sans Unicode"/>
              </a:rPr>
              <a:t>Level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Strategy</a:t>
            </a:r>
            <a:endParaRPr sz="1900">
              <a:latin typeface="Lucida Sans Unicode"/>
              <a:cs typeface="Lucida Sans Unicode"/>
            </a:endParaRPr>
          </a:p>
          <a:p>
            <a:pPr marL="930910" lvl="1" indent="-170180">
              <a:lnSpc>
                <a:spcPct val="100000"/>
              </a:lnSpc>
              <a:spcBef>
                <a:spcPts val="1945"/>
              </a:spcBef>
              <a:buClr>
                <a:srgbClr val="2CA1BE"/>
              </a:buClr>
              <a:buSzPct val="68421"/>
              <a:buFont typeface="Wingdings"/>
              <a:buChar char=""/>
              <a:tabLst>
                <a:tab pos="930910" algn="l"/>
              </a:tabLst>
            </a:pPr>
            <a:r>
              <a:rPr sz="1900" dirty="0">
                <a:latin typeface="Lucida Sans Unicode"/>
                <a:cs typeface="Lucida Sans Unicode"/>
              </a:rPr>
              <a:t>Chase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Strategy</a:t>
            </a:r>
            <a:endParaRPr sz="1900">
              <a:latin typeface="Lucida Sans Unicode"/>
              <a:cs typeface="Lucida Sans Unicode"/>
            </a:endParaRPr>
          </a:p>
          <a:p>
            <a:pPr marL="930910" lvl="1" indent="-170180">
              <a:lnSpc>
                <a:spcPct val="100000"/>
              </a:lnSpc>
              <a:spcBef>
                <a:spcPts val="1945"/>
              </a:spcBef>
              <a:buClr>
                <a:srgbClr val="2CA1BE"/>
              </a:buClr>
              <a:buSzPct val="68421"/>
              <a:buFont typeface="Wingdings"/>
              <a:buChar char=""/>
              <a:tabLst>
                <a:tab pos="930910" algn="l"/>
              </a:tabLst>
            </a:pPr>
            <a:r>
              <a:rPr sz="1900" dirty="0">
                <a:latin typeface="Lucida Sans Unicode"/>
                <a:cs typeface="Lucida Sans Unicode"/>
              </a:rPr>
              <a:t>Peak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Strategy</a:t>
            </a:r>
            <a:endParaRPr sz="1900">
              <a:latin typeface="Lucida Sans Unicode"/>
              <a:cs typeface="Lucida Sans Unicode"/>
            </a:endParaRPr>
          </a:p>
          <a:p>
            <a:pPr marL="930910" lvl="1" indent="-170180">
              <a:lnSpc>
                <a:spcPct val="100000"/>
              </a:lnSpc>
              <a:spcBef>
                <a:spcPts val="1945"/>
              </a:spcBef>
              <a:buClr>
                <a:srgbClr val="2CA1BE"/>
              </a:buClr>
              <a:buSzPct val="68421"/>
              <a:buFont typeface="Wingdings"/>
              <a:buChar char=""/>
              <a:tabLst>
                <a:tab pos="930910" algn="l"/>
              </a:tabLst>
            </a:pPr>
            <a:r>
              <a:rPr sz="1900" dirty="0">
                <a:latin typeface="Lucida Sans Unicode"/>
                <a:cs typeface="Lucida Sans Unicode"/>
              </a:rPr>
              <a:t>Mixed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Strategy</a:t>
            </a:r>
            <a:endParaRPr sz="19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79" y="0"/>
            <a:ext cx="8246364" cy="188061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564845"/>
            <a:ext cx="7933690" cy="4587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5595" indent="-302895">
              <a:lnSpc>
                <a:spcPts val="2250"/>
              </a:lnSpc>
              <a:spcBef>
                <a:spcPts val="95"/>
              </a:spcBef>
              <a:buAutoNum type="arabicPeriod"/>
              <a:tabLst>
                <a:tab pos="315595" algn="l"/>
              </a:tabLst>
            </a:pP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Level</a:t>
            </a:r>
            <a:r>
              <a:rPr sz="19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Production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endParaRPr sz="1900">
              <a:latin typeface="Lucida Sans Unicode"/>
              <a:cs typeface="Lucida Sans Unicode"/>
            </a:endParaRPr>
          </a:p>
          <a:p>
            <a:pPr marL="268605" marR="113664" lvl="1" indent="-256540">
              <a:lnSpc>
                <a:spcPct val="80000"/>
              </a:lnSpc>
              <a:spcBef>
                <a:spcPts val="43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produces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constant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rate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which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is </a:t>
            </a:r>
            <a:r>
              <a:rPr sz="1900" dirty="0">
                <a:latin typeface="Lucida Sans Unicode"/>
                <a:cs typeface="Lucida Sans Unicode"/>
              </a:rPr>
              <a:t>defined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capacity,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hence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able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utilize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capacity </a:t>
            </a:r>
            <a:r>
              <a:rPr sz="1900" dirty="0">
                <a:latin typeface="Lucida Sans Unicode"/>
                <a:cs typeface="Lucida Sans Unicode"/>
              </a:rPr>
              <a:t>well.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serves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most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lowest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possible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cost.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It </a:t>
            </a:r>
            <a:r>
              <a:rPr sz="1900" dirty="0">
                <a:latin typeface="Lucida Sans Unicode"/>
                <a:cs typeface="Lucida Sans Unicode"/>
              </a:rPr>
              <a:t>uses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demand-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modifying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strategies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differential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pricing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shift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from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high-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low-</a:t>
            </a:r>
            <a:r>
              <a:rPr sz="1900" spc="-10" dirty="0">
                <a:latin typeface="Lucida Sans Unicode"/>
                <a:cs typeface="Lucida Sans Unicode"/>
              </a:rPr>
              <a:t>demand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(to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reduce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peaks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troughs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demand)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then </a:t>
            </a:r>
            <a:r>
              <a:rPr sz="1900" dirty="0">
                <a:latin typeface="Lucida Sans Unicode"/>
                <a:cs typeface="Lucida Sans Unicode"/>
              </a:rPr>
              <a:t>uses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supply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strategies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subcontracting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to </a:t>
            </a:r>
            <a:r>
              <a:rPr sz="1900" dirty="0">
                <a:latin typeface="Lucida Sans Unicode"/>
                <a:cs typeface="Lucida Sans Unicode"/>
              </a:rPr>
              <a:t>match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supply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demand.</a:t>
            </a:r>
            <a:endParaRPr sz="1900">
              <a:latin typeface="Lucida Sans Unicode"/>
              <a:cs typeface="Lucida Sans Unicode"/>
            </a:endParaRPr>
          </a:p>
          <a:p>
            <a:pPr marL="268605" marR="5080" lvl="1" indent="-256540">
              <a:lnSpc>
                <a:spcPct val="80000"/>
              </a:lnSpc>
              <a:spcBef>
                <a:spcPts val="40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level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(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shown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figure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below)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sets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fixed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rate,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changes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account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are </a:t>
            </a:r>
            <a:r>
              <a:rPr sz="1900" dirty="0">
                <a:latin typeface="Lucida Sans Unicode"/>
                <a:cs typeface="Lucida Sans Unicode"/>
              </a:rPr>
              <a:t>used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balance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mismatches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between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monthly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 </a:t>
            </a:r>
            <a:r>
              <a:rPr sz="1900" dirty="0">
                <a:latin typeface="Lucida Sans Unicode"/>
                <a:cs typeface="Lucida Sans Unicode"/>
              </a:rPr>
              <a:t>output.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altering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only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account.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Workforce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size,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rates,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 </a:t>
            </a:r>
            <a:r>
              <a:rPr sz="1900" dirty="0">
                <a:latin typeface="Lucida Sans Unicode"/>
                <a:cs typeface="Lucida Sans Unicode"/>
              </a:rPr>
              <a:t>subcontracting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held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constant.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demand, </a:t>
            </a:r>
            <a:r>
              <a:rPr sz="1900" dirty="0">
                <a:latin typeface="Lucida Sans Unicode"/>
                <a:cs typeface="Lucida Sans Unicode"/>
              </a:rPr>
              <a:t>over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stored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depleted</a:t>
            </a:r>
            <a:r>
              <a:rPr sz="1900" spc="-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periods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high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demand. 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holding </a:t>
            </a:r>
            <a:r>
              <a:rPr sz="1900" dirty="0">
                <a:latin typeface="Lucida Sans Unicode"/>
                <a:cs typeface="Lucida Sans Unicode"/>
              </a:rPr>
              <a:t>inventory,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including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obsolete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perishable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items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that </a:t>
            </a:r>
            <a:r>
              <a:rPr sz="1900" dirty="0">
                <a:latin typeface="Lucida Sans Unicode"/>
                <a:cs typeface="Lucida Sans Unicode"/>
              </a:rPr>
              <a:t>may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have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discarded.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5196" y="1716140"/>
            <a:ext cx="7659370" cy="27876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0" rIns="0" bIns="0" rtlCol="0">
            <a:spAutoFit/>
          </a:bodyPr>
          <a:lstStyle/>
          <a:p>
            <a:pPr marL="28575">
              <a:lnSpc>
                <a:spcPts val="2115"/>
              </a:lnSpc>
              <a:tabLst>
                <a:tab pos="731520" algn="l"/>
              </a:tabLst>
            </a:pPr>
            <a:r>
              <a:rPr sz="1400" b="1" spc="-25" dirty="0">
                <a:latin typeface="Arial"/>
                <a:cs typeface="Arial"/>
              </a:rPr>
              <a:t>1.</a:t>
            </a:r>
            <a:r>
              <a:rPr sz="1400" b="1" dirty="0">
                <a:latin typeface="Arial"/>
                <a:cs typeface="Arial"/>
              </a:rPr>
              <a:t>	</a:t>
            </a:r>
            <a:r>
              <a:rPr sz="1900" spc="-204" dirty="0"/>
              <a:t>Figure</a:t>
            </a:r>
            <a:r>
              <a:rPr sz="1900" spc="-100" dirty="0"/>
              <a:t> </a:t>
            </a:r>
            <a:r>
              <a:rPr sz="1900" spc="-170" dirty="0"/>
              <a:t>6.4:</a:t>
            </a:r>
            <a:r>
              <a:rPr sz="1900" spc="-75" dirty="0"/>
              <a:t> </a:t>
            </a:r>
            <a:r>
              <a:rPr sz="1900" spc="-204" dirty="0"/>
              <a:t>Level</a:t>
            </a:r>
            <a:r>
              <a:rPr sz="1900" spc="-75" dirty="0"/>
              <a:t> </a:t>
            </a:r>
            <a:r>
              <a:rPr sz="1900" spc="-200" dirty="0"/>
              <a:t>Production</a:t>
            </a:r>
            <a:r>
              <a:rPr sz="1900" spc="-50" dirty="0"/>
              <a:t> </a:t>
            </a:r>
            <a:r>
              <a:rPr sz="1900" spc="-60" dirty="0"/>
              <a:t>Strategy</a:t>
            </a:r>
            <a:endParaRPr sz="19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49640" y="1523645"/>
            <a:ext cx="7882890" cy="3986529"/>
            <a:chOff x="649640" y="1523645"/>
            <a:chExt cx="7882890" cy="3986529"/>
          </a:xfrm>
        </p:grpSpPr>
        <p:sp>
          <p:nvSpPr>
            <p:cNvPr id="4" name="object 4"/>
            <p:cNvSpPr/>
            <p:nvPr/>
          </p:nvSpPr>
          <p:spPr>
            <a:xfrm>
              <a:off x="650353" y="1524024"/>
              <a:ext cx="29209" cy="40005"/>
            </a:xfrm>
            <a:custGeom>
              <a:avLst/>
              <a:gdLst/>
              <a:ahLst/>
              <a:cxnLst/>
              <a:rect l="l" t="t" r="r" b="b"/>
              <a:pathLst>
                <a:path w="29209" h="40005">
                  <a:moveTo>
                    <a:pt x="28593" y="0"/>
                  </a:moveTo>
                  <a:lnTo>
                    <a:pt x="0" y="0"/>
                  </a:lnTo>
                  <a:lnTo>
                    <a:pt x="0" y="39663"/>
                  </a:lnTo>
                  <a:lnTo>
                    <a:pt x="28593" y="39663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51545" y="1525550"/>
              <a:ext cx="0" cy="36830"/>
            </a:xfrm>
            <a:custGeom>
              <a:avLst/>
              <a:gdLst/>
              <a:ahLst/>
              <a:cxnLst/>
              <a:rect l="l" t="t" r="r" b="b"/>
              <a:pathLst>
                <a:path h="36830">
                  <a:moveTo>
                    <a:pt x="0" y="0"/>
                  </a:moveTo>
                  <a:lnTo>
                    <a:pt x="0" y="366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50353" y="1524024"/>
              <a:ext cx="29209" cy="36830"/>
            </a:xfrm>
            <a:custGeom>
              <a:avLst/>
              <a:gdLst/>
              <a:ahLst/>
              <a:cxnLst/>
              <a:rect l="l" t="t" r="r" b="b"/>
              <a:pathLst>
                <a:path w="29209" h="36830">
                  <a:moveTo>
                    <a:pt x="28593" y="0"/>
                  </a:moveTo>
                  <a:lnTo>
                    <a:pt x="0" y="0"/>
                  </a:lnTo>
                  <a:lnTo>
                    <a:pt x="0" y="36612"/>
                  </a:lnTo>
                  <a:lnTo>
                    <a:pt x="28593" y="36612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51545" y="1525550"/>
              <a:ext cx="26670" cy="33655"/>
            </a:xfrm>
            <a:custGeom>
              <a:avLst/>
              <a:gdLst/>
              <a:ahLst/>
              <a:cxnLst/>
              <a:rect l="l" t="t" r="r" b="b"/>
              <a:pathLst>
                <a:path w="26670" h="33655">
                  <a:moveTo>
                    <a:pt x="0" y="0"/>
                  </a:moveTo>
                  <a:lnTo>
                    <a:pt x="26210" y="0"/>
                  </a:lnTo>
                </a:path>
                <a:path w="26670" h="33655">
                  <a:moveTo>
                    <a:pt x="0" y="0"/>
                  </a:moveTo>
                  <a:lnTo>
                    <a:pt x="0" y="335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8947" y="1524024"/>
              <a:ext cx="7823834" cy="36830"/>
            </a:xfrm>
            <a:custGeom>
              <a:avLst/>
              <a:gdLst/>
              <a:ahLst/>
              <a:cxnLst/>
              <a:rect l="l" t="t" r="r" b="b"/>
              <a:pathLst>
                <a:path w="7823834" h="36830">
                  <a:moveTo>
                    <a:pt x="7823690" y="0"/>
                  </a:moveTo>
                  <a:lnTo>
                    <a:pt x="0" y="0"/>
                  </a:lnTo>
                  <a:lnTo>
                    <a:pt x="0" y="36612"/>
                  </a:lnTo>
                  <a:lnTo>
                    <a:pt x="7823690" y="36612"/>
                  </a:lnTo>
                  <a:lnTo>
                    <a:pt x="78236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80138" y="1525550"/>
              <a:ext cx="7821930" cy="0"/>
            </a:xfrm>
            <a:custGeom>
              <a:avLst/>
              <a:gdLst/>
              <a:ahLst/>
              <a:cxnLst/>
              <a:rect l="l" t="t" r="r" b="b"/>
              <a:pathLst>
                <a:path w="7821930">
                  <a:moveTo>
                    <a:pt x="0" y="0"/>
                  </a:moveTo>
                  <a:lnTo>
                    <a:pt x="7821307" y="0"/>
                  </a:lnTo>
                </a:path>
              </a:pathLst>
            </a:custGeom>
            <a:ln w="35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502637" y="1524024"/>
              <a:ext cx="29209" cy="40005"/>
            </a:xfrm>
            <a:custGeom>
              <a:avLst/>
              <a:gdLst/>
              <a:ahLst/>
              <a:cxnLst/>
              <a:rect l="l" t="t" r="r" b="b"/>
              <a:pathLst>
                <a:path w="29209" h="40005">
                  <a:moveTo>
                    <a:pt x="28593" y="0"/>
                  </a:moveTo>
                  <a:lnTo>
                    <a:pt x="0" y="0"/>
                  </a:lnTo>
                  <a:lnTo>
                    <a:pt x="0" y="39663"/>
                  </a:lnTo>
                  <a:lnTo>
                    <a:pt x="28593" y="39663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503828" y="1525550"/>
              <a:ext cx="0" cy="36830"/>
            </a:xfrm>
            <a:custGeom>
              <a:avLst/>
              <a:gdLst/>
              <a:ahLst/>
              <a:cxnLst/>
              <a:rect l="l" t="t" r="r" b="b"/>
              <a:pathLst>
                <a:path h="36830">
                  <a:moveTo>
                    <a:pt x="0" y="0"/>
                  </a:moveTo>
                  <a:lnTo>
                    <a:pt x="0" y="366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502637" y="1524024"/>
              <a:ext cx="29209" cy="36830"/>
            </a:xfrm>
            <a:custGeom>
              <a:avLst/>
              <a:gdLst/>
              <a:ahLst/>
              <a:cxnLst/>
              <a:rect l="l" t="t" r="r" b="b"/>
              <a:pathLst>
                <a:path w="29209" h="36830">
                  <a:moveTo>
                    <a:pt x="28593" y="0"/>
                  </a:moveTo>
                  <a:lnTo>
                    <a:pt x="0" y="0"/>
                  </a:lnTo>
                  <a:lnTo>
                    <a:pt x="0" y="36612"/>
                  </a:lnTo>
                  <a:lnTo>
                    <a:pt x="28593" y="36612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503828" y="1525550"/>
              <a:ext cx="26670" cy="33655"/>
            </a:xfrm>
            <a:custGeom>
              <a:avLst/>
              <a:gdLst/>
              <a:ahLst/>
              <a:cxnLst/>
              <a:rect l="l" t="t" r="r" b="b"/>
              <a:pathLst>
                <a:path w="26670" h="33655">
                  <a:moveTo>
                    <a:pt x="0" y="0"/>
                  </a:moveTo>
                  <a:lnTo>
                    <a:pt x="26210" y="0"/>
                  </a:lnTo>
                </a:path>
                <a:path w="26670" h="33655">
                  <a:moveTo>
                    <a:pt x="0" y="0"/>
                  </a:moveTo>
                  <a:lnTo>
                    <a:pt x="0" y="335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50353" y="1563587"/>
              <a:ext cx="29209" cy="507365"/>
            </a:xfrm>
            <a:custGeom>
              <a:avLst/>
              <a:gdLst/>
              <a:ahLst/>
              <a:cxnLst/>
              <a:rect l="l" t="t" r="r" b="b"/>
              <a:pathLst>
                <a:path w="29209" h="507364">
                  <a:moveTo>
                    <a:pt x="28593" y="0"/>
                  </a:moveTo>
                  <a:lnTo>
                    <a:pt x="0" y="0"/>
                  </a:lnTo>
                  <a:lnTo>
                    <a:pt x="0" y="507087"/>
                  </a:lnTo>
                  <a:lnTo>
                    <a:pt x="28593" y="507087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51545" y="1565214"/>
              <a:ext cx="0" cy="504190"/>
            </a:xfrm>
            <a:custGeom>
              <a:avLst/>
              <a:gdLst/>
              <a:ahLst/>
              <a:cxnLst/>
              <a:rect l="l" t="t" r="r" b="b"/>
              <a:pathLst>
                <a:path h="504189">
                  <a:moveTo>
                    <a:pt x="0" y="0"/>
                  </a:moveTo>
                  <a:lnTo>
                    <a:pt x="0" y="50393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502637" y="1563587"/>
              <a:ext cx="29209" cy="507365"/>
            </a:xfrm>
            <a:custGeom>
              <a:avLst/>
              <a:gdLst/>
              <a:ahLst/>
              <a:cxnLst/>
              <a:rect l="l" t="t" r="r" b="b"/>
              <a:pathLst>
                <a:path w="29209" h="507364">
                  <a:moveTo>
                    <a:pt x="28593" y="0"/>
                  </a:moveTo>
                  <a:lnTo>
                    <a:pt x="0" y="0"/>
                  </a:lnTo>
                  <a:lnTo>
                    <a:pt x="0" y="507087"/>
                  </a:lnTo>
                  <a:lnTo>
                    <a:pt x="28593" y="507087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503828" y="1565214"/>
              <a:ext cx="0" cy="504190"/>
            </a:xfrm>
            <a:custGeom>
              <a:avLst/>
              <a:gdLst/>
              <a:ahLst/>
              <a:cxnLst/>
              <a:rect l="l" t="t" r="r" b="b"/>
              <a:pathLst>
                <a:path h="504189">
                  <a:moveTo>
                    <a:pt x="0" y="0"/>
                  </a:moveTo>
                  <a:lnTo>
                    <a:pt x="0" y="50393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50353" y="2070852"/>
              <a:ext cx="29209" cy="3402965"/>
            </a:xfrm>
            <a:custGeom>
              <a:avLst/>
              <a:gdLst/>
              <a:ahLst/>
              <a:cxnLst/>
              <a:rect l="l" t="t" r="r" b="b"/>
              <a:pathLst>
                <a:path w="29209" h="3402965">
                  <a:moveTo>
                    <a:pt x="28593" y="0"/>
                  </a:moveTo>
                  <a:lnTo>
                    <a:pt x="0" y="0"/>
                  </a:lnTo>
                  <a:lnTo>
                    <a:pt x="0" y="3402451"/>
                  </a:lnTo>
                  <a:lnTo>
                    <a:pt x="28593" y="3402451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51545" y="2072200"/>
              <a:ext cx="0" cy="3399790"/>
            </a:xfrm>
            <a:custGeom>
              <a:avLst/>
              <a:gdLst/>
              <a:ahLst/>
              <a:cxnLst/>
              <a:rect l="l" t="t" r="r" b="b"/>
              <a:pathLst>
                <a:path h="3399790">
                  <a:moveTo>
                    <a:pt x="0" y="0"/>
                  </a:moveTo>
                  <a:lnTo>
                    <a:pt x="0" y="339957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50353" y="5473303"/>
              <a:ext cx="29209" cy="36830"/>
            </a:xfrm>
            <a:custGeom>
              <a:avLst/>
              <a:gdLst/>
              <a:ahLst/>
              <a:cxnLst/>
              <a:rect l="l" t="t" r="r" b="b"/>
              <a:pathLst>
                <a:path w="29209" h="36829">
                  <a:moveTo>
                    <a:pt x="28593" y="0"/>
                  </a:moveTo>
                  <a:lnTo>
                    <a:pt x="0" y="0"/>
                  </a:lnTo>
                  <a:lnTo>
                    <a:pt x="0" y="36612"/>
                  </a:lnTo>
                  <a:lnTo>
                    <a:pt x="28593" y="36612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51545" y="5474829"/>
              <a:ext cx="26670" cy="33655"/>
            </a:xfrm>
            <a:custGeom>
              <a:avLst/>
              <a:gdLst/>
              <a:ahLst/>
              <a:cxnLst/>
              <a:rect l="l" t="t" r="r" b="b"/>
              <a:pathLst>
                <a:path w="26670" h="33654">
                  <a:moveTo>
                    <a:pt x="0" y="0"/>
                  </a:moveTo>
                  <a:lnTo>
                    <a:pt x="26210" y="0"/>
                  </a:lnTo>
                </a:path>
                <a:path w="26670" h="33654">
                  <a:moveTo>
                    <a:pt x="0" y="0"/>
                  </a:moveTo>
                  <a:lnTo>
                    <a:pt x="0" y="335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50353" y="5473303"/>
              <a:ext cx="29209" cy="36830"/>
            </a:xfrm>
            <a:custGeom>
              <a:avLst/>
              <a:gdLst/>
              <a:ahLst/>
              <a:cxnLst/>
              <a:rect l="l" t="t" r="r" b="b"/>
              <a:pathLst>
                <a:path w="29209" h="36829">
                  <a:moveTo>
                    <a:pt x="28593" y="0"/>
                  </a:moveTo>
                  <a:lnTo>
                    <a:pt x="0" y="0"/>
                  </a:lnTo>
                  <a:lnTo>
                    <a:pt x="0" y="36612"/>
                  </a:lnTo>
                  <a:lnTo>
                    <a:pt x="28593" y="36612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51545" y="5474829"/>
              <a:ext cx="26670" cy="33655"/>
            </a:xfrm>
            <a:custGeom>
              <a:avLst/>
              <a:gdLst/>
              <a:ahLst/>
              <a:cxnLst/>
              <a:rect l="l" t="t" r="r" b="b"/>
              <a:pathLst>
                <a:path w="26670" h="33654">
                  <a:moveTo>
                    <a:pt x="0" y="0"/>
                  </a:moveTo>
                  <a:lnTo>
                    <a:pt x="26210" y="0"/>
                  </a:lnTo>
                </a:path>
                <a:path w="26670" h="33654">
                  <a:moveTo>
                    <a:pt x="0" y="0"/>
                  </a:moveTo>
                  <a:lnTo>
                    <a:pt x="0" y="335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78947" y="5473303"/>
              <a:ext cx="7823834" cy="36830"/>
            </a:xfrm>
            <a:custGeom>
              <a:avLst/>
              <a:gdLst/>
              <a:ahLst/>
              <a:cxnLst/>
              <a:rect l="l" t="t" r="r" b="b"/>
              <a:pathLst>
                <a:path w="7823834" h="36829">
                  <a:moveTo>
                    <a:pt x="7823690" y="0"/>
                  </a:moveTo>
                  <a:lnTo>
                    <a:pt x="0" y="0"/>
                  </a:lnTo>
                  <a:lnTo>
                    <a:pt x="0" y="36612"/>
                  </a:lnTo>
                  <a:lnTo>
                    <a:pt x="7823690" y="36612"/>
                  </a:lnTo>
                  <a:lnTo>
                    <a:pt x="78236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80138" y="5474829"/>
              <a:ext cx="7821930" cy="0"/>
            </a:xfrm>
            <a:custGeom>
              <a:avLst/>
              <a:gdLst/>
              <a:ahLst/>
              <a:cxnLst/>
              <a:rect l="l" t="t" r="r" b="b"/>
              <a:pathLst>
                <a:path w="7821930">
                  <a:moveTo>
                    <a:pt x="0" y="0"/>
                  </a:moveTo>
                  <a:lnTo>
                    <a:pt x="7821307" y="0"/>
                  </a:lnTo>
                </a:path>
              </a:pathLst>
            </a:custGeom>
            <a:ln w="35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502637" y="2070852"/>
              <a:ext cx="29209" cy="3402965"/>
            </a:xfrm>
            <a:custGeom>
              <a:avLst/>
              <a:gdLst/>
              <a:ahLst/>
              <a:cxnLst/>
              <a:rect l="l" t="t" r="r" b="b"/>
              <a:pathLst>
                <a:path w="29209" h="3402965">
                  <a:moveTo>
                    <a:pt x="28593" y="0"/>
                  </a:moveTo>
                  <a:lnTo>
                    <a:pt x="0" y="0"/>
                  </a:lnTo>
                  <a:lnTo>
                    <a:pt x="0" y="3402451"/>
                  </a:lnTo>
                  <a:lnTo>
                    <a:pt x="28593" y="3402451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503828" y="2072200"/>
              <a:ext cx="0" cy="3399790"/>
            </a:xfrm>
            <a:custGeom>
              <a:avLst/>
              <a:gdLst/>
              <a:ahLst/>
              <a:cxnLst/>
              <a:rect l="l" t="t" r="r" b="b"/>
              <a:pathLst>
                <a:path h="3399790">
                  <a:moveTo>
                    <a:pt x="0" y="0"/>
                  </a:moveTo>
                  <a:lnTo>
                    <a:pt x="0" y="339957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502637" y="5473303"/>
              <a:ext cx="29209" cy="36830"/>
            </a:xfrm>
            <a:custGeom>
              <a:avLst/>
              <a:gdLst/>
              <a:ahLst/>
              <a:cxnLst/>
              <a:rect l="l" t="t" r="r" b="b"/>
              <a:pathLst>
                <a:path w="29209" h="36829">
                  <a:moveTo>
                    <a:pt x="28593" y="0"/>
                  </a:moveTo>
                  <a:lnTo>
                    <a:pt x="0" y="0"/>
                  </a:lnTo>
                  <a:lnTo>
                    <a:pt x="0" y="36612"/>
                  </a:lnTo>
                  <a:lnTo>
                    <a:pt x="28593" y="36612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503828" y="5474829"/>
              <a:ext cx="26670" cy="33655"/>
            </a:xfrm>
            <a:custGeom>
              <a:avLst/>
              <a:gdLst/>
              <a:ahLst/>
              <a:cxnLst/>
              <a:rect l="l" t="t" r="r" b="b"/>
              <a:pathLst>
                <a:path w="26670" h="33654">
                  <a:moveTo>
                    <a:pt x="0" y="0"/>
                  </a:moveTo>
                  <a:lnTo>
                    <a:pt x="26210" y="0"/>
                  </a:lnTo>
                </a:path>
                <a:path w="26670" h="33654">
                  <a:moveTo>
                    <a:pt x="0" y="0"/>
                  </a:moveTo>
                  <a:lnTo>
                    <a:pt x="0" y="335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502637" y="5473303"/>
              <a:ext cx="29209" cy="36830"/>
            </a:xfrm>
            <a:custGeom>
              <a:avLst/>
              <a:gdLst/>
              <a:ahLst/>
              <a:cxnLst/>
              <a:rect l="l" t="t" r="r" b="b"/>
              <a:pathLst>
                <a:path w="29209" h="36829">
                  <a:moveTo>
                    <a:pt x="28593" y="0"/>
                  </a:moveTo>
                  <a:lnTo>
                    <a:pt x="0" y="0"/>
                  </a:lnTo>
                  <a:lnTo>
                    <a:pt x="0" y="36612"/>
                  </a:lnTo>
                  <a:lnTo>
                    <a:pt x="28593" y="36612"/>
                  </a:lnTo>
                  <a:lnTo>
                    <a:pt x="285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503828" y="5474829"/>
              <a:ext cx="26670" cy="33655"/>
            </a:xfrm>
            <a:custGeom>
              <a:avLst/>
              <a:gdLst/>
              <a:ahLst/>
              <a:cxnLst/>
              <a:rect l="l" t="t" r="r" b="b"/>
              <a:pathLst>
                <a:path w="26670" h="33654">
                  <a:moveTo>
                    <a:pt x="0" y="0"/>
                  </a:moveTo>
                  <a:lnTo>
                    <a:pt x="26210" y="0"/>
                  </a:lnTo>
                </a:path>
                <a:path w="26670" h="33654">
                  <a:moveTo>
                    <a:pt x="0" y="0"/>
                  </a:moveTo>
                  <a:lnTo>
                    <a:pt x="0" y="335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045476" y="2368154"/>
              <a:ext cx="3093085" cy="2564765"/>
            </a:xfrm>
            <a:custGeom>
              <a:avLst/>
              <a:gdLst/>
              <a:ahLst/>
              <a:cxnLst/>
              <a:rect l="l" t="t" r="r" b="b"/>
              <a:pathLst>
                <a:path w="3093085" h="2564765">
                  <a:moveTo>
                    <a:pt x="9928" y="0"/>
                  </a:moveTo>
                  <a:lnTo>
                    <a:pt x="9928" y="2564144"/>
                  </a:lnTo>
                </a:path>
                <a:path w="3093085" h="2564765">
                  <a:moveTo>
                    <a:pt x="3092661" y="2562873"/>
                  </a:moveTo>
                  <a:lnTo>
                    <a:pt x="0" y="2564144"/>
                  </a:lnTo>
                </a:path>
              </a:pathLst>
            </a:custGeom>
            <a:ln w="169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055405" y="3687716"/>
              <a:ext cx="3093085" cy="1270"/>
            </a:xfrm>
            <a:custGeom>
              <a:avLst/>
              <a:gdLst/>
              <a:ahLst/>
              <a:cxnLst/>
              <a:rect l="l" t="t" r="r" b="b"/>
              <a:pathLst>
                <a:path w="3093085" h="1270">
                  <a:moveTo>
                    <a:pt x="3092661" y="0"/>
                  </a:moveTo>
                  <a:lnTo>
                    <a:pt x="0" y="1271"/>
                  </a:lnTo>
                </a:path>
              </a:pathLst>
            </a:custGeom>
            <a:ln w="19069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055405" y="3047179"/>
              <a:ext cx="2912110" cy="1461135"/>
            </a:xfrm>
            <a:custGeom>
              <a:avLst/>
              <a:gdLst/>
              <a:ahLst/>
              <a:cxnLst/>
              <a:rect l="l" t="t" r="r" b="b"/>
              <a:pathLst>
                <a:path w="2912110" h="1461135">
                  <a:moveTo>
                    <a:pt x="0" y="640536"/>
                  </a:moveTo>
                  <a:lnTo>
                    <a:pt x="15480" y="693421"/>
                  </a:lnTo>
                  <a:lnTo>
                    <a:pt x="30863" y="745158"/>
                  </a:lnTo>
                  <a:lnTo>
                    <a:pt x="46208" y="795555"/>
                  </a:lnTo>
                  <a:lnTo>
                    <a:pt x="61572" y="844417"/>
                  </a:lnTo>
                  <a:lnTo>
                    <a:pt x="77014" y="891551"/>
                  </a:lnTo>
                  <a:lnTo>
                    <a:pt x="92590" y="936764"/>
                  </a:lnTo>
                  <a:lnTo>
                    <a:pt x="108360" y="979861"/>
                  </a:lnTo>
                  <a:lnTo>
                    <a:pt x="124381" y="1020648"/>
                  </a:lnTo>
                  <a:lnTo>
                    <a:pt x="145526" y="1073183"/>
                  </a:lnTo>
                  <a:lnTo>
                    <a:pt x="166208" y="1123952"/>
                  </a:lnTo>
                  <a:lnTo>
                    <a:pt x="187108" y="1170977"/>
                  </a:lnTo>
                  <a:lnTo>
                    <a:pt x="208908" y="1212282"/>
                  </a:lnTo>
                  <a:lnTo>
                    <a:pt x="232291" y="1245888"/>
                  </a:lnTo>
                  <a:lnTo>
                    <a:pt x="292134" y="1290943"/>
                  </a:lnTo>
                  <a:lnTo>
                    <a:pt x="329411" y="1305476"/>
                  </a:lnTo>
                  <a:lnTo>
                    <a:pt x="368650" y="1306523"/>
                  </a:lnTo>
                  <a:lnTo>
                    <a:pt x="408738" y="1287190"/>
                  </a:lnTo>
                  <a:lnTo>
                    <a:pt x="448560" y="1240580"/>
                  </a:lnTo>
                  <a:lnTo>
                    <a:pt x="481013" y="1173929"/>
                  </a:lnTo>
                  <a:lnTo>
                    <a:pt x="498466" y="1129102"/>
                  </a:lnTo>
                  <a:lnTo>
                    <a:pt x="516351" y="1078740"/>
                  </a:lnTo>
                  <a:lnTo>
                    <a:pt x="534383" y="1024445"/>
                  </a:lnTo>
                  <a:lnTo>
                    <a:pt x="552271" y="967817"/>
                  </a:lnTo>
                  <a:lnTo>
                    <a:pt x="569729" y="910456"/>
                  </a:lnTo>
                  <a:lnTo>
                    <a:pt x="586469" y="853963"/>
                  </a:lnTo>
                  <a:lnTo>
                    <a:pt x="602202" y="799938"/>
                  </a:lnTo>
                  <a:lnTo>
                    <a:pt x="616640" y="749983"/>
                  </a:lnTo>
                  <a:lnTo>
                    <a:pt x="629496" y="705697"/>
                  </a:lnTo>
                  <a:lnTo>
                    <a:pt x="640482" y="668681"/>
                  </a:lnTo>
                  <a:lnTo>
                    <a:pt x="649310" y="640536"/>
                  </a:lnTo>
                </a:path>
                <a:path w="2912110" h="1461135">
                  <a:moveTo>
                    <a:pt x="1297627" y="667233"/>
                  </a:moveTo>
                  <a:lnTo>
                    <a:pt x="1282195" y="614254"/>
                  </a:lnTo>
                  <a:lnTo>
                    <a:pt x="1266843" y="562425"/>
                  </a:lnTo>
                  <a:lnTo>
                    <a:pt x="1251518" y="511938"/>
                  </a:lnTo>
                  <a:lnTo>
                    <a:pt x="1236171" y="462989"/>
                  </a:lnTo>
                  <a:lnTo>
                    <a:pt x="1220749" y="415770"/>
                  </a:lnTo>
                  <a:lnTo>
                    <a:pt x="1205201" y="370476"/>
                  </a:lnTo>
                  <a:lnTo>
                    <a:pt x="1189476" y="327299"/>
                  </a:lnTo>
                  <a:lnTo>
                    <a:pt x="1173523" y="286434"/>
                  </a:lnTo>
                  <a:lnTo>
                    <a:pt x="1152415" y="233770"/>
                  </a:lnTo>
                  <a:lnTo>
                    <a:pt x="1131736" y="182907"/>
                  </a:lnTo>
                  <a:lnTo>
                    <a:pt x="1110826" y="135806"/>
                  </a:lnTo>
                  <a:lnTo>
                    <a:pt x="1089022" y="94431"/>
                  </a:lnTo>
                  <a:lnTo>
                    <a:pt x="1065663" y="60743"/>
                  </a:lnTo>
                  <a:lnTo>
                    <a:pt x="1005910" y="15582"/>
                  </a:lnTo>
                  <a:lnTo>
                    <a:pt x="968683" y="1063"/>
                  </a:lnTo>
                  <a:lnTo>
                    <a:pt x="929502" y="54"/>
                  </a:lnTo>
                  <a:lnTo>
                    <a:pt x="889463" y="19463"/>
                  </a:lnTo>
                  <a:lnTo>
                    <a:pt x="849662" y="66198"/>
                  </a:lnTo>
                  <a:lnTo>
                    <a:pt x="817300" y="132900"/>
                  </a:lnTo>
                  <a:lnTo>
                    <a:pt x="799892" y="177788"/>
                  </a:lnTo>
                  <a:lnTo>
                    <a:pt x="782048" y="228226"/>
                  </a:lnTo>
                  <a:lnTo>
                    <a:pt x="764057" y="282611"/>
                  </a:lnTo>
                  <a:lnTo>
                    <a:pt x="746206" y="339338"/>
                  </a:lnTo>
                  <a:lnTo>
                    <a:pt x="728783" y="396803"/>
                  </a:lnTo>
                  <a:lnTo>
                    <a:pt x="712074" y="453401"/>
                  </a:lnTo>
                  <a:lnTo>
                    <a:pt x="696367" y="507528"/>
                  </a:lnTo>
                  <a:lnTo>
                    <a:pt x="681950" y="557579"/>
                  </a:lnTo>
                  <a:lnTo>
                    <a:pt x="669110" y="601950"/>
                  </a:lnTo>
                  <a:lnTo>
                    <a:pt x="658134" y="639036"/>
                  </a:lnTo>
                  <a:lnTo>
                    <a:pt x="649310" y="667233"/>
                  </a:lnTo>
                </a:path>
                <a:path w="2912110" h="1461135">
                  <a:moveTo>
                    <a:pt x="1297627" y="640536"/>
                  </a:moveTo>
                  <a:lnTo>
                    <a:pt x="1313116" y="693421"/>
                  </a:lnTo>
                  <a:lnTo>
                    <a:pt x="1328498" y="745158"/>
                  </a:lnTo>
                  <a:lnTo>
                    <a:pt x="1343833" y="795555"/>
                  </a:lnTo>
                  <a:lnTo>
                    <a:pt x="1359182" y="844417"/>
                  </a:lnTo>
                  <a:lnTo>
                    <a:pt x="1374606" y="891551"/>
                  </a:lnTo>
                  <a:lnTo>
                    <a:pt x="1390165" y="936764"/>
                  </a:lnTo>
                  <a:lnTo>
                    <a:pt x="1405919" y="979861"/>
                  </a:lnTo>
                  <a:lnTo>
                    <a:pt x="1421929" y="1020648"/>
                  </a:lnTo>
                  <a:lnTo>
                    <a:pt x="1443108" y="1073183"/>
                  </a:lnTo>
                  <a:lnTo>
                    <a:pt x="1463812" y="1123952"/>
                  </a:lnTo>
                  <a:lnTo>
                    <a:pt x="1484725" y="1170977"/>
                  </a:lnTo>
                  <a:lnTo>
                    <a:pt x="1506533" y="1212282"/>
                  </a:lnTo>
                  <a:lnTo>
                    <a:pt x="1529918" y="1245888"/>
                  </a:lnTo>
                  <a:lnTo>
                    <a:pt x="1589762" y="1290943"/>
                  </a:lnTo>
                  <a:lnTo>
                    <a:pt x="1627038" y="1305476"/>
                  </a:lnTo>
                  <a:lnTo>
                    <a:pt x="1666278" y="1306523"/>
                  </a:lnTo>
                  <a:lnTo>
                    <a:pt x="1706366" y="1287190"/>
                  </a:lnTo>
                  <a:lnTo>
                    <a:pt x="1746187" y="1240580"/>
                  </a:lnTo>
                  <a:lnTo>
                    <a:pt x="1778640" y="1173929"/>
                  </a:lnTo>
                  <a:lnTo>
                    <a:pt x="1796093" y="1129102"/>
                  </a:lnTo>
                  <a:lnTo>
                    <a:pt x="1813979" y="1078740"/>
                  </a:lnTo>
                  <a:lnTo>
                    <a:pt x="1832010" y="1024445"/>
                  </a:lnTo>
                  <a:lnTo>
                    <a:pt x="1849898" y="967817"/>
                  </a:lnTo>
                  <a:lnTo>
                    <a:pt x="1867356" y="910456"/>
                  </a:lnTo>
                  <a:lnTo>
                    <a:pt x="1884096" y="853963"/>
                  </a:lnTo>
                  <a:lnTo>
                    <a:pt x="1899829" y="799938"/>
                  </a:lnTo>
                  <a:lnTo>
                    <a:pt x="1914267" y="749983"/>
                  </a:lnTo>
                  <a:lnTo>
                    <a:pt x="1927124" y="705697"/>
                  </a:lnTo>
                  <a:lnTo>
                    <a:pt x="1938109" y="668681"/>
                  </a:lnTo>
                  <a:lnTo>
                    <a:pt x="1946937" y="640536"/>
                  </a:lnTo>
                </a:path>
                <a:path w="2912110" h="1461135">
                  <a:moveTo>
                    <a:pt x="2911967" y="1460511"/>
                  </a:moveTo>
                  <a:lnTo>
                    <a:pt x="2895004" y="1434688"/>
                  </a:lnTo>
                  <a:lnTo>
                    <a:pt x="2871008" y="1399580"/>
                  </a:lnTo>
                  <a:lnTo>
                    <a:pt x="2843142" y="1356898"/>
                  </a:lnTo>
                  <a:lnTo>
                    <a:pt x="2814571" y="1308354"/>
                  </a:lnTo>
                  <a:lnTo>
                    <a:pt x="2788459" y="1255657"/>
                  </a:lnTo>
                  <a:lnTo>
                    <a:pt x="2772378" y="1217015"/>
                  </a:lnTo>
                  <a:lnTo>
                    <a:pt x="2757724" y="1177572"/>
                  </a:lnTo>
                  <a:lnTo>
                    <a:pt x="2743568" y="1135903"/>
                  </a:lnTo>
                  <a:lnTo>
                    <a:pt x="2728977" y="1090584"/>
                  </a:lnTo>
                  <a:lnTo>
                    <a:pt x="2713021" y="1040192"/>
                  </a:lnTo>
                  <a:lnTo>
                    <a:pt x="2694769" y="983301"/>
                  </a:lnTo>
                  <a:lnTo>
                    <a:pt x="2673291" y="918488"/>
                  </a:lnTo>
                  <a:lnTo>
                    <a:pt x="2659890" y="878486"/>
                  </a:lnTo>
                  <a:lnTo>
                    <a:pt x="2645141" y="833666"/>
                  </a:lnTo>
                  <a:lnTo>
                    <a:pt x="2629280" y="784951"/>
                  </a:lnTo>
                  <a:lnTo>
                    <a:pt x="2612546" y="733261"/>
                  </a:lnTo>
                  <a:lnTo>
                    <a:pt x="2595176" y="679517"/>
                  </a:lnTo>
                  <a:lnTo>
                    <a:pt x="2577407" y="624640"/>
                  </a:lnTo>
                  <a:lnTo>
                    <a:pt x="2559478" y="569551"/>
                  </a:lnTo>
                  <a:lnTo>
                    <a:pt x="2541624" y="515171"/>
                  </a:lnTo>
                  <a:lnTo>
                    <a:pt x="2524085" y="462420"/>
                  </a:lnTo>
                  <a:lnTo>
                    <a:pt x="2507097" y="412219"/>
                  </a:lnTo>
                  <a:lnTo>
                    <a:pt x="2490898" y="365490"/>
                  </a:lnTo>
                  <a:lnTo>
                    <a:pt x="2475726" y="323153"/>
                  </a:lnTo>
                  <a:lnTo>
                    <a:pt x="2461818" y="286129"/>
                  </a:lnTo>
                  <a:lnTo>
                    <a:pt x="2435814" y="218921"/>
                  </a:lnTo>
                  <a:lnTo>
                    <a:pt x="2413765" y="164001"/>
                  </a:lnTo>
                  <a:lnTo>
                    <a:pt x="2393834" y="119846"/>
                  </a:lnTo>
                  <a:lnTo>
                    <a:pt x="2374184" y="84928"/>
                  </a:lnTo>
                  <a:lnTo>
                    <a:pt x="2328382" y="36704"/>
                  </a:lnTo>
                  <a:lnTo>
                    <a:pt x="2294087" y="15580"/>
                  </a:lnTo>
                  <a:lnTo>
                    <a:pt x="2256752" y="1047"/>
                  </a:lnTo>
                  <a:lnTo>
                    <a:pt x="2217482" y="0"/>
                  </a:lnTo>
                  <a:lnTo>
                    <a:pt x="2177383" y="19333"/>
                  </a:lnTo>
                  <a:lnTo>
                    <a:pt x="2137560" y="65943"/>
                  </a:lnTo>
                  <a:lnTo>
                    <a:pt x="2105185" y="132709"/>
                  </a:lnTo>
                  <a:lnTo>
                    <a:pt x="2087762" y="177592"/>
                  </a:lnTo>
                  <a:lnTo>
                    <a:pt x="2069901" y="228007"/>
                  </a:lnTo>
                  <a:lnTo>
                    <a:pt x="2051889" y="282354"/>
                  </a:lnTo>
                  <a:lnTo>
                    <a:pt x="2034016" y="339032"/>
                  </a:lnTo>
                  <a:lnTo>
                    <a:pt x="2016570" y="396440"/>
                  </a:lnTo>
                  <a:lnTo>
                    <a:pt x="1999838" y="452977"/>
                  </a:lnTo>
                  <a:lnTo>
                    <a:pt x="1984111" y="507042"/>
                  </a:lnTo>
                  <a:lnTo>
                    <a:pt x="1969676" y="557035"/>
                  </a:lnTo>
                  <a:lnTo>
                    <a:pt x="1956821" y="601355"/>
                  </a:lnTo>
                  <a:lnTo>
                    <a:pt x="1945836" y="638401"/>
                  </a:lnTo>
                  <a:lnTo>
                    <a:pt x="1937009" y="666572"/>
                  </a:lnTo>
                </a:path>
              </a:pathLst>
            </a:custGeom>
            <a:ln w="169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678947" y="2254005"/>
            <a:ext cx="7823834" cy="3018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95220">
              <a:lnSpc>
                <a:spcPct val="100000"/>
              </a:lnSpc>
              <a:spcBef>
                <a:spcPts val="100"/>
              </a:spcBef>
            </a:pPr>
            <a:r>
              <a:rPr sz="1800" spc="-60" dirty="0">
                <a:latin typeface="Arial Narrow"/>
                <a:cs typeface="Arial Narrow"/>
              </a:rPr>
              <a:t>Demand</a:t>
            </a:r>
            <a:endParaRPr sz="1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1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1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430"/>
              </a:spcBef>
            </a:pPr>
            <a:endParaRPr sz="1800">
              <a:latin typeface="Arial Narrow"/>
              <a:cs typeface="Arial Narrow"/>
            </a:endParaRPr>
          </a:p>
          <a:p>
            <a:pPr marL="4528820">
              <a:lnSpc>
                <a:spcPct val="100000"/>
              </a:lnSpc>
            </a:pPr>
            <a:r>
              <a:rPr sz="1800" spc="-75" dirty="0">
                <a:latin typeface="Arial Narrow"/>
                <a:cs typeface="Arial Narrow"/>
              </a:rPr>
              <a:t>Production</a:t>
            </a:r>
            <a:endParaRPr sz="1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1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1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1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190"/>
              </a:spcBef>
            </a:pPr>
            <a:endParaRPr sz="1800">
              <a:latin typeface="Arial Narrow"/>
              <a:cs typeface="Arial Narrow"/>
            </a:endParaRPr>
          </a:p>
          <a:p>
            <a:pPr marR="2123440" algn="ctr">
              <a:lnSpc>
                <a:spcPct val="100000"/>
              </a:lnSpc>
            </a:pPr>
            <a:r>
              <a:rPr sz="1800" b="1" spc="-20" dirty="0">
                <a:latin typeface="Arial Narrow"/>
                <a:cs typeface="Arial Narrow"/>
              </a:rPr>
              <a:t>Time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743348" y="3472115"/>
            <a:ext cx="230504" cy="495934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400" b="1" spc="145" dirty="0">
                <a:latin typeface="Arial Narrow"/>
                <a:cs typeface="Arial Narrow"/>
              </a:rPr>
              <a:t>Units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006535" y="2599526"/>
            <a:ext cx="205740" cy="424815"/>
          </a:xfrm>
          <a:custGeom>
            <a:avLst/>
            <a:gdLst/>
            <a:ahLst/>
            <a:cxnLst/>
            <a:rect l="l" t="t" r="r" b="b"/>
            <a:pathLst>
              <a:path w="205739" h="424814">
                <a:moveTo>
                  <a:pt x="0" y="424607"/>
                </a:moveTo>
                <a:lnTo>
                  <a:pt x="205515" y="0"/>
                </a:lnTo>
              </a:path>
            </a:pathLst>
          </a:custGeom>
          <a:ln w="156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564845"/>
            <a:ext cx="7953375" cy="44564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5595" indent="-302895">
              <a:lnSpc>
                <a:spcPts val="2250"/>
              </a:lnSpc>
              <a:spcBef>
                <a:spcPts val="95"/>
              </a:spcBef>
              <a:buAutoNum type="arabicPeriod" startAt="2"/>
              <a:tabLst>
                <a:tab pos="315595" algn="l"/>
              </a:tabLst>
            </a:pP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Chase</a:t>
            </a:r>
            <a:r>
              <a:rPr sz="19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Demand</a:t>
            </a:r>
            <a:r>
              <a:rPr sz="1900" b="1" spc="-7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endParaRPr sz="1900">
              <a:latin typeface="Lucida Sans Unicode"/>
              <a:cs typeface="Lucida Sans Unicode"/>
            </a:endParaRPr>
          </a:p>
          <a:p>
            <a:pPr marL="268605" marR="196215" lvl="1" indent="-256540">
              <a:lnSpc>
                <a:spcPts val="1820"/>
              </a:lnSpc>
              <a:spcBef>
                <a:spcPts val="41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produces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meet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fluctuating </a:t>
            </a:r>
            <a:r>
              <a:rPr sz="1900" dirty="0">
                <a:latin typeface="Lucida Sans Unicode"/>
                <a:cs typeface="Lucida Sans Unicode"/>
              </a:rPr>
              <a:t>demand,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which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essentially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means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keeps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extra </a:t>
            </a:r>
            <a:r>
              <a:rPr sz="1900" dirty="0">
                <a:latin typeface="Lucida Sans Unicode"/>
                <a:cs typeface="Lucida Sans Unicode"/>
              </a:rPr>
              <a:t>capacity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rate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kept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equal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demand </a:t>
            </a:r>
            <a:r>
              <a:rPr sz="1900" dirty="0">
                <a:latin typeface="Lucida Sans Unicode"/>
                <a:cs typeface="Lucida Sans Unicode"/>
              </a:rPr>
              <a:t>rate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(As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shown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figure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below).</a:t>
            </a:r>
            <a:endParaRPr sz="1900">
              <a:latin typeface="Lucida Sans Unicode"/>
              <a:cs typeface="Lucida Sans Unicode"/>
            </a:endParaRPr>
          </a:p>
          <a:p>
            <a:pPr marL="268605" lvl="1" indent="-255904">
              <a:lnSpc>
                <a:spcPts val="2030"/>
              </a:lnSpc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good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industries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where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incremental</a:t>
            </a:r>
            <a:endParaRPr sz="1900">
              <a:latin typeface="Lucida Sans Unicode"/>
              <a:cs typeface="Lucida Sans Unicode"/>
            </a:endParaRPr>
          </a:p>
          <a:p>
            <a:pPr marL="268605">
              <a:lnSpc>
                <a:spcPts val="2025"/>
              </a:lnSpc>
            </a:pPr>
            <a:r>
              <a:rPr sz="1900" dirty="0">
                <a:latin typeface="Lucida Sans Unicode"/>
                <a:cs typeface="Lucida Sans Unicode"/>
              </a:rPr>
              <a:t>costs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installing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larger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capacities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small.</a:t>
            </a:r>
            <a:endParaRPr sz="1900">
              <a:latin typeface="Lucida Sans Unicode"/>
              <a:cs typeface="Lucida Sans Unicode"/>
            </a:endParaRPr>
          </a:p>
          <a:p>
            <a:pPr marL="268605" marR="127000" lvl="1" indent="-256540">
              <a:lnSpc>
                <a:spcPct val="80000"/>
              </a:lnSpc>
              <a:spcBef>
                <a:spcPts val="43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chase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matches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pattern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absorbs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variations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by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hiring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 </a:t>
            </a:r>
            <a:r>
              <a:rPr sz="1900" dirty="0">
                <a:latin typeface="Lucida Sans Unicode"/>
                <a:cs typeface="Lucida Sans Unicode"/>
              </a:rPr>
              <a:t>firing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workers.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strategy,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matching </a:t>
            </a:r>
            <a:r>
              <a:rPr sz="1900" dirty="0">
                <a:latin typeface="Lucida Sans Unicode"/>
                <a:cs typeface="Lucida Sans Unicode"/>
              </a:rPr>
              <a:t>planned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monthly</a:t>
            </a:r>
            <a:r>
              <a:rPr sz="1900" spc="-9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10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forecasted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while</a:t>
            </a:r>
            <a:r>
              <a:rPr sz="1900" spc="-9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account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held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constant.</a:t>
            </a:r>
            <a:endParaRPr sz="1900">
              <a:latin typeface="Lucida Sans Unicode"/>
              <a:cs typeface="Lucida Sans Unicode"/>
            </a:endParaRPr>
          </a:p>
          <a:p>
            <a:pPr marL="268605" marR="5080" lvl="1" indent="-256540">
              <a:lnSpc>
                <a:spcPct val="80000"/>
              </a:lnSpc>
              <a:spcBef>
                <a:spcPts val="39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periods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demand,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increased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 </a:t>
            </a:r>
            <a:r>
              <a:rPr sz="1900" dirty="0">
                <a:latin typeface="Lucida Sans Unicode"/>
                <a:cs typeface="Lucida Sans Unicode"/>
              </a:rPr>
              <a:t>additional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workers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hired.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cost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hiring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firing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workers.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approach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would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not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for </a:t>
            </a:r>
            <a:r>
              <a:rPr sz="1900" dirty="0">
                <a:latin typeface="Lucida Sans Unicode"/>
                <a:cs typeface="Lucida Sans Unicode"/>
              </a:rPr>
              <a:t>industries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which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worker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skills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scarce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competition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for </a:t>
            </a:r>
            <a:r>
              <a:rPr sz="1900" dirty="0">
                <a:latin typeface="Lucida Sans Unicode"/>
                <a:cs typeface="Lucida Sans Unicode"/>
              </a:rPr>
              <a:t>labour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intense,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quite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effective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during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periods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high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unemployment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industries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low-</a:t>
            </a:r>
            <a:r>
              <a:rPr sz="1900" dirty="0">
                <a:latin typeface="Lucida Sans Unicode"/>
                <a:cs typeface="Lucida Sans Unicode"/>
              </a:rPr>
              <a:t>skilled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workers.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3680" y="1355729"/>
            <a:ext cx="7256780" cy="30861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0" rIns="0" bIns="0" rtlCol="0">
            <a:spAutoFit/>
          </a:bodyPr>
          <a:lstStyle/>
          <a:p>
            <a:pPr marL="26670">
              <a:lnSpc>
                <a:spcPts val="2340"/>
              </a:lnSpc>
              <a:tabLst>
                <a:tab pos="692785" algn="l"/>
              </a:tabLst>
            </a:pPr>
            <a:r>
              <a:rPr sz="1550" b="1" spc="-25" dirty="0">
                <a:latin typeface="Arial"/>
                <a:cs typeface="Arial"/>
              </a:rPr>
              <a:t>1.</a:t>
            </a:r>
            <a:r>
              <a:rPr sz="1550" b="1" dirty="0">
                <a:latin typeface="Arial"/>
                <a:cs typeface="Arial"/>
              </a:rPr>
              <a:t>	</a:t>
            </a:r>
            <a:r>
              <a:rPr spc="-320" dirty="0"/>
              <a:t>Figure</a:t>
            </a:r>
            <a:r>
              <a:rPr spc="-170" dirty="0"/>
              <a:t> </a:t>
            </a:r>
            <a:r>
              <a:rPr spc="-280" dirty="0"/>
              <a:t>6.5:</a:t>
            </a:r>
            <a:r>
              <a:rPr spc="-150" dirty="0"/>
              <a:t> </a:t>
            </a:r>
            <a:r>
              <a:rPr spc="-360" dirty="0"/>
              <a:t>Chase</a:t>
            </a:r>
            <a:r>
              <a:rPr spc="-150" dirty="0"/>
              <a:t> </a:t>
            </a:r>
            <a:r>
              <a:rPr spc="-420" dirty="0"/>
              <a:t>Demand</a:t>
            </a:r>
            <a:r>
              <a:rPr spc="-130" dirty="0"/>
              <a:t> </a:t>
            </a:r>
            <a:r>
              <a:rPr spc="-320" dirty="0"/>
              <a:t>Strategy</a:t>
            </a:r>
            <a:endParaRPr sz="155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03262" y="1142496"/>
            <a:ext cx="7468870" cy="4413885"/>
            <a:chOff x="703262" y="1142496"/>
            <a:chExt cx="7468870" cy="4413885"/>
          </a:xfrm>
        </p:grpSpPr>
        <p:sp>
          <p:nvSpPr>
            <p:cNvPr id="4" name="object 4"/>
            <p:cNvSpPr/>
            <p:nvPr/>
          </p:nvSpPr>
          <p:spPr>
            <a:xfrm>
              <a:off x="704356" y="1143030"/>
              <a:ext cx="27305" cy="44450"/>
            </a:xfrm>
            <a:custGeom>
              <a:avLst/>
              <a:gdLst/>
              <a:ahLst/>
              <a:cxnLst/>
              <a:rect l="l" t="t" r="r" b="b"/>
              <a:pathLst>
                <a:path w="27304" h="44450">
                  <a:moveTo>
                    <a:pt x="27088" y="0"/>
                  </a:moveTo>
                  <a:lnTo>
                    <a:pt x="0" y="0"/>
                  </a:lnTo>
                  <a:lnTo>
                    <a:pt x="0" y="43913"/>
                  </a:lnTo>
                  <a:lnTo>
                    <a:pt x="27088" y="43913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05484" y="1144719"/>
              <a:ext cx="0" cy="40640"/>
            </a:xfrm>
            <a:custGeom>
              <a:avLst/>
              <a:gdLst/>
              <a:ahLst/>
              <a:cxnLst/>
              <a:rect l="l" t="t" r="r" b="b"/>
              <a:pathLst>
                <a:path h="40640">
                  <a:moveTo>
                    <a:pt x="0" y="0"/>
                  </a:moveTo>
                  <a:lnTo>
                    <a:pt x="0" y="4053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04356" y="1143030"/>
              <a:ext cx="27305" cy="40640"/>
            </a:xfrm>
            <a:custGeom>
              <a:avLst/>
              <a:gdLst/>
              <a:ahLst/>
              <a:cxnLst/>
              <a:rect l="l" t="t" r="r" b="b"/>
              <a:pathLst>
                <a:path w="27304" h="40640">
                  <a:moveTo>
                    <a:pt x="27088" y="0"/>
                  </a:moveTo>
                  <a:lnTo>
                    <a:pt x="0" y="0"/>
                  </a:lnTo>
                  <a:lnTo>
                    <a:pt x="0" y="40535"/>
                  </a:lnTo>
                  <a:lnTo>
                    <a:pt x="27088" y="40535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05484" y="1144719"/>
              <a:ext cx="25400" cy="37465"/>
            </a:xfrm>
            <a:custGeom>
              <a:avLst/>
              <a:gdLst/>
              <a:ahLst/>
              <a:cxnLst/>
              <a:rect l="l" t="t" r="r" b="b"/>
              <a:pathLst>
                <a:path w="25400" h="37465">
                  <a:moveTo>
                    <a:pt x="0" y="0"/>
                  </a:moveTo>
                  <a:lnTo>
                    <a:pt x="24831" y="0"/>
                  </a:lnTo>
                </a:path>
                <a:path w="25400" h="37465">
                  <a:moveTo>
                    <a:pt x="0" y="0"/>
                  </a:moveTo>
                  <a:lnTo>
                    <a:pt x="0" y="37157"/>
                  </a:lnTo>
                </a:path>
              </a:pathLst>
            </a:custGeom>
            <a:ln w="3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31444" y="1143030"/>
              <a:ext cx="7412355" cy="40640"/>
            </a:xfrm>
            <a:custGeom>
              <a:avLst/>
              <a:gdLst/>
              <a:ahLst/>
              <a:cxnLst/>
              <a:rect l="l" t="t" r="r" b="b"/>
              <a:pathLst>
                <a:path w="7412355" h="40640">
                  <a:moveTo>
                    <a:pt x="7411916" y="0"/>
                  </a:moveTo>
                  <a:lnTo>
                    <a:pt x="0" y="0"/>
                  </a:lnTo>
                  <a:lnTo>
                    <a:pt x="0" y="40535"/>
                  </a:lnTo>
                  <a:lnTo>
                    <a:pt x="7411916" y="40535"/>
                  </a:lnTo>
                  <a:lnTo>
                    <a:pt x="74119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32573" y="1144719"/>
              <a:ext cx="7409815" cy="0"/>
            </a:xfrm>
            <a:custGeom>
              <a:avLst/>
              <a:gdLst/>
              <a:ahLst/>
              <a:cxnLst/>
              <a:rect l="l" t="t" r="r" b="b"/>
              <a:pathLst>
                <a:path w="7409815">
                  <a:moveTo>
                    <a:pt x="0" y="0"/>
                  </a:moveTo>
                  <a:lnTo>
                    <a:pt x="7409659" y="0"/>
                  </a:lnTo>
                </a:path>
              </a:pathLst>
            </a:custGeom>
            <a:ln w="3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143361" y="1143030"/>
              <a:ext cx="27305" cy="44450"/>
            </a:xfrm>
            <a:custGeom>
              <a:avLst/>
              <a:gdLst/>
              <a:ahLst/>
              <a:cxnLst/>
              <a:rect l="l" t="t" r="r" b="b"/>
              <a:pathLst>
                <a:path w="27304" h="44450">
                  <a:moveTo>
                    <a:pt x="27088" y="0"/>
                  </a:moveTo>
                  <a:lnTo>
                    <a:pt x="0" y="0"/>
                  </a:lnTo>
                  <a:lnTo>
                    <a:pt x="0" y="43913"/>
                  </a:lnTo>
                  <a:lnTo>
                    <a:pt x="27088" y="43913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144490" y="1144719"/>
              <a:ext cx="0" cy="40640"/>
            </a:xfrm>
            <a:custGeom>
              <a:avLst/>
              <a:gdLst/>
              <a:ahLst/>
              <a:cxnLst/>
              <a:rect l="l" t="t" r="r" b="b"/>
              <a:pathLst>
                <a:path h="40640">
                  <a:moveTo>
                    <a:pt x="0" y="0"/>
                  </a:moveTo>
                  <a:lnTo>
                    <a:pt x="0" y="4053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143361" y="1143030"/>
              <a:ext cx="27305" cy="40640"/>
            </a:xfrm>
            <a:custGeom>
              <a:avLst/>
              <a:gdLst/>
              <a:ahLst/>
              <a:cxnLst/>
              <a:rect l="l" t="t" r="r" b="b"/>
              <a:pathLst>
                <a:path w="27304" h="40640">
                  <a:moveTo>
                    <a:pt x="27088" y="0"/>
                  </a:moveTo>
                  <a:lnTo>
                    <a:pt x="0" y="0"/>
                  </a:lnTo>
                  <a:lnTo>
                    <a:pt x="0" y="40535"/>
                  </a:lnTo>
                  <a:lnTo>
                    <a:pt x="27088" y="40535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144490" y="1144719"/>
              <a:ext cx="25400" cy="37465"/>
            </a:xfrm>
            <a:custGeom>
              <a:avLst/>
              <a:gdLst/>
              <a:ahLst/>
              <a:cxnLst/>
              <a:rect l="l" t="t" r="r" b="b"/>
              <a:pathLst>
                <a:path w="25400" h="37465">
                  <a:moveTo>
                    <a:pt x="0" y="0"/>
                  </a:moveTo>
                  <a:lnTo>
                    <a:pt x="24831" y="0"/>
                  </a:lnTo>
                </a:path>
                <a:path w="25400" h="37465">
                  <a:moveTo>
                    <a:pt x="0" y="0"/>
                  </a:moveTo>
                  <a:lnTo>
                    <a:pt x="0" y="37157"/>
                  </a:lnTo>
                </a:path>
              </a:pathLst>
            </a:custGeom>
            <a:ln w="3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04356" y="1186831"/>
              <a:ext cx="27305" cy="561975"/>
            </a:xfrm>
            <a:custGeom>
              <a:avLst/>
              <a:gdLst/>
              <a:ahLst/>
              <a:cxnLst/>
              <a:rect l="l" t="t" r="r" b="b"/>
              <a:pathLst>
                <a:path w="27304" h="561975">
                  <a:moveTo>
                    <a:pt x="27088" y="0"/>
                  </a:moveTo>
                  <a:lnTo>
                    <a:pt x="0" y="0"/>
                  </a:lnTo>
                  <a:lnTo>
                    <a:pt x="0" y="561418"/>
                  </a:lnTo>
                  <a:lnTo>
                    <a:pt x="27088" y="561418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05484" y="1188633"/>
              <a:ext cx="0" cy="558165"/>
            </a:xfrm>
            <a:custGeom>
              <a:avLst/>
              <a:gdLst/>
              <a:ahLst/>
              <a:cxnLst/>
              <a:rect l="l" t="t" r="r" b="b"/>
              <a:pathLst>
                <a:path h="558164">
                  <a:moveTo>
                    <a:pt x="0" y="0"/>
                  </a:moveTo>
                  <a:lnTo>
                    <a:pt x="0" y="5579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143361" y="1186831"/>
              <a:ext cx="27305" cy="561975"/>
            </a:xfrm>
            <a:custGeom>
              <a:avLst/>
              <a:gdLst/>
              <a:ahLst/>
              <a:cxnLst/>
              <a:rect l="l" t="t" r="r" b="b"/>
              <a:pathLst>
                <a:path w="27304" h="561975">
                  <a:moveTo>
                    <a:pt x="27088" y="0"/>
                  </a:moveTo>
                  <a:lnTo>
                    <a:pt x="0" y="0"/>
                  </a:lnTo>
                  <a:lnTo>
                    <a:pt x="0" y="561418"/>
                  </a:lnTo>
                  <a:lnTo>
                    <a:pt x="27088" y="561418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144490" y="1188633"/>
              <a:ext cx="0" cy="558165"/>
            </a:xfrm>
            <a:custGeom>
              <a:avLst/>
              <a:gdLst/>
              <a:ahLst/>
              <a:cxnLst/>
              <a:rect l="l" t="t" r="r" b="b"/>
              <a:pathLst>
                <a:path h="558164">
                  <a:moveTo>
                    <a:pt x="0" y="0"/>
                  </a:moveTo>
                  <a:lnTo>
                    <a:pt x="0" y="5579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04356" y="1748446"/>
              <a:ext cx="27305" cy="3767454"/>
            </a:xfrm>
            <a:custGeom>
              <a:avLst/>
              <a:gdLst/>
              <a:ahLst/>
              <a:cxnLst/>
              <a:rect l="l" t="t" r="r" b="b"/>
              <a:pathLst>
                <a:path w="27304" h="3767454">
                  <a:moveTo>
                    <a:pt x="27088" y="0"/>
                  </a:moveTo>
                  <a:lnTo>
                    <a:pt x="0" y="0"/>
                  </a:lnTo>
                  <a:lnTo>
                    <a:pt x="0" y="3766997"/>
                  </a:lnTo>
                  <a:lnTo>
                    <a:pt x="27088" y="3766997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05484" y="1749938"/>
              <a:ext cx="0" cy="3764279"/>
            </a:xfrm>
            <a:custGeom>
              <a:avLst/>
              <a:gdLst/>
              <a:ahLst/>
              <a:cxnLst/>
              <a:rect l="l" t="t" r="r" b="b"/>
              <a:pathLst>
                <a:path h="3764279">
                  <a:moveTo>
                    <a:pt x="0" y="0"/>
                  </a:moveTo>
                  <a:lnTo>
                    <a:pt x="0" y="376381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04356" y="5515443"/>
              <a:ext cx="27305" cy="40640"/>
            </a:xfrm>
            <a:custGeom>
              <a:avLst/>
              <a:gdLst/>
              <a:ahLst/>
              <a:cxnLst/>
              <a:rect l="l" t="t" r="r" b="b"/>
              <a:pathLst>
                <a:path w="27304" h="40639">
                  <a:moveTo>
                    <a:pt x="27088" y="0"/>
                  </a:moveTo>
                  <a:lnTo>
                    <a:pt x="0" y="0"/>
                  </a:lnTo>
                  <a:lnTo>
                    <a:pt x="0" y="40535"/>
                  </a:lnTo>
                  <a:lnTo>
                    <a:pt x="27088" y="40535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05484" y="5517133"/>
              <a:ext cx="25400" cy="37465"/>
            </a:xfrm>
            <a:custGeom>
              <a:avLst/>
              <a:gdLst/>
              <a:ahLst/>
              <a:cxnLst/>
              <a:rect l="l" t="t" r="r" b="b"/>
              <a:pathLst>
                <a:path w="25400" h="37464">
                  <a:moveTo>
                    <a:pt x="0" y="0"/>
                  </a:moveTo>
                  <a:lnTo>
                    <a:pt x="24831" y="0"/>
                  </a:lnTo>
                </a:path>
                <a:path w="25400" h="37464">
                  <a:moveTo>
                    <a:pt x="0" y="0"/>
                  </a:moveTo>
                  <a:lnTo>
                    <a:pt x="0" y="37157"/>
                  </a:lnTo>
                </a:path>
              </a:pathLst>
            </a:custGeom>
            <a:ln w="3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04356" y="5515443"/>
              <a:ext cx="27305" cy="40640"/>
            </a:xfrm>
            <a:custGeom>
              <a:avLst/>
              <a:gdLst/>
              <a:ahLst/>
              <a:cxnLst/>
              <a:rect l="l" t="t" r="r" b="b"/>
              <a:pathLst>
                <a:path w="27304" h="40639">
                  <a:moveTo>
                    <a:pt x="27088" y="0"/>
                  </a:moveTo>
                  <a:lnTo>
                    <a:pt x="0" y="0"/>
                  </a:lnTo>
                  <a:lnTo>
                    <a:pt x="0" y="40535"/>
                  </a:lnTo>
                  <a:lnTo>
                    <a:pt x="27088" y="40535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05484" y="5517133"/>
              <a:ext cx="25400" cy="37465"/>
            </a:xfrm>
            <a:custGeom>
              <a:avLst/>
              <a:gdLst/>
              <a:ahLst/>
              <a:cxnLst/>
              <a:rect l="l" t="t" r="r" b="b"/>
              <a:pathLst>
                <a:path w="25400" h="37464">
                  <a:moveTo>
                    <a:pt x="0" y="0"/>
                  </a:moveTo>
                  <a:lnTo>
                    <a:pt x="24831" y="0"/>
                  </a:lnTo>
                </a:path>
                <a:path w="25400" h="37464">
                  <a:moveTo>
                    <a:pt x="0" y="0"/>
                  </a:moveTo>
                  <a:lnTo>
                    <a:pt x="0" y="37157"/>
                  </a:lnTo>
                </a:path>
              </a:pathLst>
            </a:custGeom>
            <a:ln w="3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31444" y="5515443"/>
              <a:ext cx="7412355" cy="40640"/>
            </a:xfrm>
            <a:custGeom>
              <a:avLst/>
              <a:gdLst/>
              <a:ahLst/>
              <a:cxnLst/>
              <a:rect l="l" t="t" r="r" b="b"/>
              <a:pathLst>
                <a:path w="7412355" h="40639">
                  <a:moveTo>
                    <a:pt x="7411916" y="0"/>
                  </a:moveTo>
                  <a:lnTo>
                    <a:pt x="0" y="0"/>
                  </a:lnTo>
                  <a:lnTo>
                    <a:pt x="0" y="40535"/>
                  </a:lnTo>
                  <a:lnTo>
                    <a:pt x="7411916" y="40535"/>
                  </a:lnTo>
                  <a:lnTo>
                    <a:pt x="74119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32573" y="5517133"/>
              <a:ext cx="7409815" cy="0"/>
            </a:xfrm>
            <a:custGeom>
              <a:avLst/>
              <a:gdLst/>
              <a:ahLst/>
              <a:cxnLst/>
              <a:rect l="l" t="t" r="r" b="b"/>
              <a:pathLst>
                <a:path w="7409815">
                  <a:moveTo>
                    <a:pt x="0" y="0"/>
                  </a:moveTo>
                  <a:lnTo>
                    <a:pt x="7409659" y="0"/>
                  </a:lnTo>
                </a:path>
              </a:pathLst>
            </a:custGeom>
            <a:ln w="3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143361" y="1748446"/>
              <a:ext cx="27305" cy="3767454"/>
            </a:xfrm>
            <a:custGeom>
              <a:avLst/>
              <a:gdLst/>
              <a:ahLst/>
              <a:cxnLst/>
              <a:rect l="l" t="t" r="r" b="b"/>
              <a:pathLst>
                <a:path w="27304" h="3767454">
                  <a:moveTo>
                    <a:pt x="27088" y="0"/>
                  </a:moveTo>
                  <a:lnTo>
                    <a:pt x="0" y="0"/>
                  </a:lnTo>
                  <a:lnTo>
                    <a:pt x="0" y="3766997"/>
                  </a:lnTo>
                  <a:lnTo>
                    <a:pt x="27088" y="3766997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144490" y="1749938"/>
              <a:ext cx="0" cy="3764279"/>
            </a:xfrm>
            <a:custGeom>
              <a:avLst/>
              <a:gdLst/>
              <a:ahLst/>
              <a:cxnLst/>
              <a:rect l="l" t="t" r="r" b="b"/>
              <a:pathLst>
                <a:path h="3764279">
                  <a:moveTo>
                    <a:pt x="0" y="0"/>
                  </a:moveTo>
                  <a:lnTo>
                    <a:pt x="0" y="376381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143361" y="5515443"/>
              <a:ext cx="27305" cy="40640"/>
            </a:xfrm>
            <a:custGeom>
              <a:avLst/>
              <a:gdLst/>
              <a:ahLst/>
              <a:cxnLst/>
              <a:rect l="l" t="t" r="r" b="b"/>
              <a:pathLst>
                <a:path w="27304" h="40639">
                  <a:moveTo>
                    <a:pt x="27088" y="0"/>
                  </a:moveTo>
                  <a:lnTo>
                    <a:pt x="0" y="0"/>
                  </a:lnTo>
                  <a:lnTo>
                    <a:pt x="0" y="40535"/>
                  </a:lnTo>
                  <a:lnTo>
                    <a:pt x="27088" y="40535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144490" y="5517133"/>
              <a:ext cx="25400" cy="37465"/>
            </a:xfrm>
            <a:custGeom>
              <a:avLst/>
              <a:gdLst/>
              <a:ahLst/>
              <a:cxnLst/>
              <a:rect l="l" t="t" r="r" b="b"/>
              <a:pathLst>
                <a:path w="25400" h="37464">
                  <a:moveTo>
                    <a:pt x="0" y="0"/>
                  </a:moveTo>
                  <a:lnTo>
                    <a:pt x="24831" y="0"/>
                  </a:lnTo>
                </a:path>
                <a:path w="25400" h="37464">
                  <a:moveTo>
                    <a:pt x="0" y="0"/>
                  </a:moveTo>
                  <a:lnTo>
                    <a:pt x="0" y="37157"/>
                  </a:lnTo>
                </a:path>
              </a:pathLst>
            </a:custGeom>
            <a:ln w="3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143361" y="5515443"/>
              <a:ext cx="27305" cy="40640"/>
            </a:xfrm>
            <a:custGeom>
              <a:avLst/>
              <a:gdLst/>
              <a:ahLst/>
              <a:cxnLst/>
              <a:rect l="l" t="t" r="r" b="b"/>
              <a:pathLst>
                <a:path w="27304" h="40639">
                  <a:moveTo>
                    <a:pt x="27088" y="0"/>
                  </a:moveTo>
                  <a:lnTo>
                    <a:pt x="0" y="0"/>
                  </a:lnTo>
                  <a:lnTo>
                    <a:pt x="0" y="40535"/>
                  </a:lnTo>
                  <a:lnTo>
                    <a:pt x="27088" y="40535"/>
                  </a:lnTo>
                  <a:lnTo>
                    <a:pt x="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144490" y="5517133"/>
              <a:ext cx="25400" cy="37465"/>
            </a:xfrm>
            <a:custGeom>
              <a:avLst/>
              <a:gdLst/>
              <a:ahLst/>
              <a:cxnLst/>
              <a:rect l="l" t="t" r="r" b="b"/>
              <a:pathLst>
                <a:path w="25400" h="37464">
                  <a:moveTo>
                    <a:pt x="0" y="0"/>
                  </a:moveTo>
                  <a:lnTo>
                    <a:pt x="24831" y="0"/>
                  </a:lnTo>
                </a:path>
                <a:path w="25400" h="37464">
                  <a:moveTo>
                    <a:pt x="0" y="0"/>
                  </a:moveTo>
                  <a:lnTo>
                    <a:pt x="0" y="37157"/>
                  </a:lnTo>
                </a:path>
              </a:pathLst>
            </a:custGeom>
            <a:ln w="3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731444" y="1952584"/>
            <a:ext cx="7412355" cy="33388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4612005" algn="r">
              <a:lnSpc>
                <a:spcPct val="100000"/>
              </a:lnSpc>
              <a:spcBef>
                <a:spcPts val="95"/>
              </a:spcBef>
            </a:pPr>
            <a:r>
              <a:rPr sz="2000" spc="-370" dirty="0">
                <a:latin typeface="Arial Narrow"/>
                <a:cs typeface="Arial Narrow"/>
              </a:rPr>
              <a:t>Demand</a:t>
            </a:r>
            <a:endParaRPr sz="2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2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2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2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2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2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2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2000">
              <a:latin typeface="Arial Narrow"/>
              <a:cs typeface="Arial Narrow"/>
            </a:endParaRPr>
          </a:p>
          <a:p>
            <a:pPr marL="4439285">
              <a:lnSpc>
                <a:spcPct val="100000"/>
              </a:lnSpc>
            </a:pPr>
            <a:r>
              <a:rPr sz="2000" spc="-285" dirty="0">
                <a:latin typeface="Arial Narrow"/>
                <a:cs typeface="Arial Narrow"/>
              </a:rPr>
              <a:t>Production</a:t>
            </a:r>
            <a:endParaRPr sz="2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2000">
              <a:latin typeface="Arial Narrow"/>
              <a:cs typeface="Arial Narrow"/>
            </a:endParaRPr>
          </a:p>
          <a:p>
            <a:pPr marR="4544695" algn="r">
              <a:lnSpc>
                <a:spcPct val="100000"/>
              </a:lnSpc>
            </a:pPr>
            <a:r>
              <a:rPr sz="2000" b="1" spc="-345" dirty="0">
                <a:latin typeface="Arial Narrow"/>
                <a:cs typeface="Arial Narrow"/>
              </a:rPr>
              <a:t>Time</a:t>
            </a:r>
            <a:endParaRPr sz="2000">
              <a:latin typeface="Arial Narrow"/>
              <a:cs typeface="Arial Narrow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39156" y="3301204"/>
            <a:ext cx="219710" cy="546100"/>
          </a:xfrm>
          <a:prstGeom prst="rect">
            <a:avLst/>
          </a:prstGeom>
        </p:spPr>
        <p:txBody>
          <a:bodyPr vert="vert270" wrap="square" lIns="0" tIns="57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300" b="1" spc="270" dirty="0">
                <a:latin typeface="Arial Narrow"/>
                <a:cs typeface="Arial Narrow"/>
              </a:rPr>
              <a:t>Units</a:t>
            </a:r>
            <a:endParaRPr sz="1300">
              <a:latin typeface="Arial Narrow"/>
              <a:cs typeface="Arial Narrow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2015495" y="2077601"/>
            <a:ext cx="3120390" cy="2849880"/>
            <a:chOff x="2015495" y="2077601"/>
            <a:chExt cx="3120390" cy="2849880"/>
          </a:xfrm>
        </p:grpSpPr>
        <p:sp>
          <p:nvSpPr>
            <p:cNvPr id="35" name="object 35"/>
            <p:cNvSpPr/>
            <p:nvPr/>
          </p:nvSpPr>
          <p:spPr>
            <a:xfrm>
              <a:off x="2936528" y="2333764"/>
              <a:ext cx="194945" cy="470534"/>
            </a:xfrm>
            <a:custGeom>
              <a:avLst/>
              <a:gdLst/>
              <a:ahLst/>
              <a:cxnLst/>
              <a:rect l="l" t="t" r="r" b="b"/>
              <a:pathLst>
                <a:path w="194944" h="470535">
                  <a:moveTo>
                    <a:pt x="0" y="470100"/>
                  </a:moveTo>
                  <a:lnTo>
                    <a:pt x="194698" y="0"/>
                  </a:lnTo>
                </a:path>
              </a:pathLst>
            </a:custGeom>
            <a:ln w="151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026051" y="3096811"/>
              <a:ext cx="2759075" cy="1617345"/>
            </a:xfrm>
            <a:custGeom>
              <a:avLst/>
              <a:gdLst/>
              <a:ahLst/>
              <a:cxnLst/>
              <a:rect l="l" t="t" r="r" b="b"/>
              <a:pathLst>
                <a:path w="2759075" h="1617345">
                  <a:moveTo>
                    <a:pt x="0" y="709155"/>
                  </a:moveTo>
                  <a:lnTo>
                    <a:pt x="13041" y="761259"/>
                  </a:lnTo>
                  <a:lnTo>
                    <a:pt x="26005" y="812378"/>
                  </a:lnTo>
                  <a:lnTo>
                    <a:pt x="38931" y="862362"/>
                  </a:lnTo>
                  <a:lnTo>
                    <a:pt x="51857" y="911061"/>
                  </a:lnTo>
                  <a:lnTo>
                    <a:pt x="64821" y="958322"/>
                  </a:lnTo>
                  <a:lnTo>
                    <a:pt x="77862" y="1003997"/>
                  </a:lnTo>
                  <a:lnTo>
                    <a:pt x="91019" y="1047934"/>
                  </a:lnTo>
                  <a:lnTo>
                    <a:pt x="104331" y="1089983"/>
                  </a:lnTo>
                  <a:lnTo>
                    <a:pt x="117835" y="1129993"/>
                  </a:lnTo>
                  <a:lnTo>
                    <a:pt x="137841" y="1188156"/>
                  </a:lnTo>
                  <a:lnTo>
                    <a:pt x="157427" y="1244365"/>
                  </a:lnTo>
                  <a:lnTo>
                    <a:pt x="177232" y="1296429"/>
                  </a:lnTo>
                  <a:lnTo>
                    <a:pt x="197896" y="1342159"/>
                  </a:lnTo>
                  <a:lnTo>
                    <a:pt x="220059" y="1379366"/>
                  </a:lnTo>
                  <a:lnTo>
                    <a:pt x="276759" y="1429247"/>
                  </a:lnTo>
                  <a:lnTo>
                    <a:pt x="312073" y="1445338"/>
                  </a:lnTo>
                  <a:lnTo>
                    <a:pt x="349248" y="1446498"/>
                  </a:lnTo>
                  <a:lnTo>
                    <a:pt x="387226" y="1425093"/>
                  </a:lnTo>
                  <a:lnTo>
                    <a:pt x="424951" y="1373488"/>
                  </a:lnTo>
                  <a:lnTo>
                    <a:pt x="453384" y="1306183"/>
                  </a:lnTo>
                  <a:lnTo>
                    <a:pt x="468644" y="1261278"/>
                  </a:lnTo>
                  <a:lnTo>
                    <a:pt x="484308" y="1210762"/>
                  </a:lnTo>
                  <a:lnTo>
                    <a:pt x="500158" y="1156054"/>
                  </a:lnTo>
                  <a:lnTo>
                    <a:pt x="515975" y="1098573"/>
                  </a:lnTo>
                  <a:lnTo>
                    <a:pt x="531542" y="1039738"/>
                  </a:lnTo>
                  <a:lnTo>
                    <a:pt x="546639" y="980968"/>
                  </a:lnTo>
                  <a:lnTo>
                    <a:pt x="561049" y="923681"/>
                  </a:lnTo>
                  <a:lnTo>
                    <a:pt x="574552" y="869296"/>
                  </a:lnTo>
                  <a:lnTo>
                    <a:pt x="586931" y="819233"/>
                  </a:lnTo>
                  <a:lnTo>
                    <a:pt x="597966" y="774909"/>
                  </a:lnTo>
                  <a:lnTo>
                    <a:pt x="607441" y="737743"/>
                  </a:lnTo>
                  <a:lnTo>
                    <a:pt x="615135" y="709155"/>
                  </a:lnTo>
                </a:path>
                <a:path w="2759075" h="1617345">
                  <a:moveTo>
                    <a:pt x="1229331" y="738712"/>
                  </a:moveTo>
                  <a:lnTo>
                    <a:pt x="1216331" y="686515"/>
                  </a:lnTo>
                  <a:lnTo>
                    <a:pt x="1203395" y="635305"/>
                  </a:lnTo>
                  <a:lnTo>
                    <a:pt x="1190488" y="585232"/>
                  </a:lnTo>
                  <a:lnTo>
                    <a:pt x="1177577" y="536448"/>
                  </a:lnTo>
                  <a:lnTo>
                    <a:pt x="1164627" y="489101"/>
                  </a:lnTo>
                  <a:lnTo>
                    <a:pt x="1151604" y="443344"/>
                  </a:lnTo>
                  <a:lnTo>
                    <a:pt x="1138475" y="399327"/>
                  </a:lnTo>
                  <a:lnTo>
                    <a:pt x="1125204" y="357200"/>
                  </a:lnTo>
                  <a:lnTo>
                    <a:pt x="1111759" y="317113"/>
                  </a:lnTo>
                  <a:lnTo>
                    <a:pt x="1091761" y="258850"/>
                  </a:lnTo>
                  <a:lnTo>
                    <a:pt x="1072171" y="202542"/>
                  </a:lnTo>
                  <a:lnTo>
                    <a:pt x="1052362" y="150383"/>
                  </a:lnTo>
                  <a:lnTo>
                    <a:pt x="1031705" y="104566"/>
                  </a:lnTo>
                  <a:lnTo>
                    <a:pt x="1009576" y="67287"/>
                  </a:lnTo>
                  <a:lnTo>
                    <a:pt x="952967" y="17318"/>
                  </a:lnTo>
                  <a:lnTo>
                    <a:pt x="917699" y="1201"/>
                  </a:lnTo>
                  <a:lnTo>
                    <a:pt x="880581" y="38"/>
                  </a:lnTo>
                  <a:lnTo>
                    <a:pt x="842649" y="21477"/>
                  </a:lnTo>
                  <a:lnTo>
                    <a:pt x="804943" y="73168"/>
                  </a:lnTo>
                  <a:lnTo>
                    <a:pt x="776591" y="140600"/>
                  </a:lnTo>
                  <a:lnTo>
                    <a:pt x="761370" y="185589"/>
                  </a:lnTo>
                  <a:lnTo>
                    <a:pt x="745744" y="236199"/>
                  </a:lnTo>
                  <a:lnTo>
                    <a:pt x="729930" y="291007"/>
                  </a:lnTo>
                  <a:lnTo>
                    <a:pt x="714146" y="348592"/>
                  </a:lnTo>
                  <a:lnTo>
                    <a:pt x="698611" y="407534"/>
                  </a:lnTo>
                  <a:lnTo>
                    <a:pt x="683543" y="466411"/>
                  </a:lnTo>
                  <a:lnTo>
                    <a:pt x="669159" y="523801"/>
                  </a:lnTo>
                  <a:lnTo>
                    <a:pt x="655677" y="578284"/>
                  </a:lnTo>
                  <a:lnTo>
                    <a:pt x="643316" y="628437"/>
                  </a:lnTo>
                  <a:lnTo>
                    <a:pt x="632293" y="672841"/>
                  </a:lnTo>
                  <a:lnTo>
                    <a:pt x="622827" y="710073"/>
                  </a:lnTo>
                  <a:lnTo>
                    <a:pt x="615135" y="738712"/>
                  </a:lnTo>
                </a:path>
                <a:path w="2759075" h="1617345">
                  <a:moveTo>
                    <a:pt x="1229331" y="709155"/>
                  </a:moveTo>
                  <a:lnTo>
                    <a:pt x="1242380" y="761259"/>
                  </a:lnTo>
                  <a:lnTo>
                    <a:pt x="1255344" y="812378"/>
                  </a:lnTo>
                  <a:lnTo>
                    <a:pt x="1268263" y="862362"/>
                  </a:lnTo>
                  <a:lnTo>
                    <a:pt x="1281178" y="911061"/>
                  </a:lnTo>
                  <a:lnTo>
                    <a:pt x="1294128" y="958322"/>
                  </a:lnTo>
                  <a:lnTo>
                    <a:pt x="1307154" y="1003997"/>
                  </a:lnTo>
                  <a:lnTo>
                    <a:pt x="1320297" y="1047934"/>
                  </a:lnTo>
                  <a:lnTo>
                    <a:pt x="1333595" y="1089983"/>
                  </a:lnTo>
                  <a:lnTo>
                    <a:pt x="1347091" y="1129993"/>
                  </a:lnTo>
                  <a:lnTo>
                    <a:pt x="1367154" y="1188156"/>
                  </a:lnTo>
                  <a:lnTo>
                    <a:pt x="1386769" y="1244365"/>
                  </a:lnTo>
                  <a:lnTo>
                    <a:pt x="1406582" y="1296429"/>
                  </a:lnTo>
                  <a:lnTo>
                    <a:pt x="1427241" y="1342159"/>
                  </a:lnTo>
                  <a:lnTo>
                    <a:pt x="1449396" y="1379366"/>
                  </a:lnTo>
                  <a:lnTo>
                    <a:pt x="1506090" y="1429247"/>
                  </a:lnTo>
                  <a:lnTo>
                    <a:pt x="1541404" y="1445338"/>
                  </a:lnTo>
                  <a:lnTo>
                    <a:pt x="1578579" y="1446498"/>
                  </a:lnTo>
                  <a:lnTo>
                    <a:pt x="1616557" y="1425093"/>
                  </a:lnTo>
                  <a:lnTo>
                    <a:pt x="1654282" y="1373488"/>
                  </a:lnTo>
                  <a:lnTo>
                    <a:pt x="1682715" y="1306183"/>
                  </a:lnTo>
                  <a:lnTo>
                    <a:pt x="1697975" y="1261278"/>
                  </a:lnTo>
                  <a:lnTo>
                    <a:pt x="1713639" y="1210762"/>
                  </a:lnTo>
                  <a:lnTo>
                    <a:pt x="1729489" y="1156054"/>
                  </a:lnTo>
                  <a:lnTo>
                    <a:pt x="1745306" y="1098573"/>
                  </a:lnTo>
                  <a:lnTo>
                    <a:pt x="1760873" y="1039738"/>
                  </a:lnTo>
                  <a:lnTo>
                    <a:pt x="1775970" y="980968"/>
                  </a:lnTo>
                  <a:lnTo>
                    <a:pt x="1790380" y="923681"/>
                  </a:lnTo>
                  <a:lnTo>
                    <a:pt x="1803883" y="869296"/>
                  </a:lnTo>
                  <a:lnTo>
                    <a:pt x="1816262" y="819233"/>
                  </a:lnTo>
                  <a:lnTo>
                    <a:pt x="1827298" y="774909"/>
                  </a:lnTo>
                  <a:lnTo>
                    <a:pt x="1836772" y="737743"/>
                  </a:lnTo>
                  <a:lnTo>
                    <a:pt x="1844466" y="709155"/>
                  </a:lnTo>
                </a:path>
                <a:path w="2759075" h="1617345">
                  <a:moveTo>
                    <a:pt x="2758705" y="1616984"/>
                  </a:moveTo>
                  <a:lnTo>
                    <a:pt x="2742636" y="1588394"/>
                  </a:lnTo>
                  <a:lnTo>
                    <a:pt x="2719902" y="1549525"/>
                  </a:lnTo>
                  <a:lnTo>
                    <a:pt x="2693503" y="1502270"/>
                  </a:lnTo>
                  <a:lnTo>
                    <a:pt x="2666435" y="1448524"/>
                  </a:lnTo>
                  <a:lnTo>
                    <a:pt x="2641698" y="1390181"/>
                  </a:lnTo>
                  <a:lnTo>
                    <a:pt x="2628275" y="1352763"/>
                  </a:lnTo>
                  <a:lnTo>
                    <a:pt x="2615973" y="1314816"/>
                  </a:lnTo>
                  <a:lnTo>
                    <a:pt x="2604200" y="1275285"/>
                  </a:lnTo>
                  <a:lnTo>
                    <a:pt x="2592364" y="1233113"/>
                  </a:lnTo>
                  <a:lnTo>
                    <a:pt x="2579877" y="1187243"/>
                  </a:lnTo>
                  <a:lnTo>
                    <a:pt x="2566146" y="1136620"/>
                  </a:lnTo>
                  <a:lnTo>
                    <a:pt x="2550581" y="1080187"/>
                  </a:lnTo>
                  <a:lnTo>
                    <a:pt x="2532591" y="1016888"/>
                  </a:lnTo>
                  <a:lnTo>
                    <a:pt x="2520847" y="975951"/>
                  </a:lnTo>
                  <a:lnTo>
                    <a:pt x="2507988" y="930354"/>
                  </a:lnTo>
                  <a:lnTo>
                    <a:pt x="2494194" y="880912"/>
                  </a:lnTo>
                  <a:lnTo>
                    <a:pt x="2479645" y="828442"/>
                  </a:lnTo>
                  <a:lnTo>
                    <a:pt x="2464520" y="773760"/>
                  </a:lnTo>
                  <a:lnTo>
                    <a:pt x="2449000" y="717683"/>
                  </a:lnTo>
                  <a:lnTo>
                    <a:pt x="2433266" y="661026"/>
                  </a:lnTo>
                  <a:lnTo>
                    <a:pt x="2417498" y="604606"/>
                  </a:lnTo>
                  <a:lnTo>
                    <a:pt x="2401874" y="549239"/>
                  </a:lnTo>
                  <a:lnTo>
                    <a:pt x="2386577" y="495742"/>
                  </a:lnTo>
                  <a:lnTo>
                    <a:pt x="2371786" y="444931"/>
                  </a:lnTo>
                  <a:lnTo>
                    <a:pt x="2357680" y="397622"/>
                  </a:lnTo>
                  <a:lnTo>
                    <a:pt x="2344441" y="354631"/>
                  </a:lnTo>
                  <a:lnTo>
                    <a:pt x="2332249" y="316776"/>
                  </a:lnTo>
                  <a:lnTo>
                    <a:pt x="2307613" y="242422"/>
                  </a:lnTo>
                  <a:lnTo>
                    <a:pt x="2286725" y="181647"/>
                  </a:lnTo>
                  <a:lnTo>
                    <a:pt x="2267843" y="132768"/>
                  </a:lnTo>
                  <a:lnTo>
                    <a:pt x="2249227" y="94103"/>
                  </a:lnTo>
                  <a:lnTo>
                    <a:pt x="2205835" y="40683"/>
                  </a:lnTo>
                  <a:lnTo>
                    <a:pt x="2173346" y="17267"/>
                  </a:lnTo>
                  <a:lnTo>
                    <a:pt x="2137975" y="1159"/>
                  </a:lnTo>
                  <a:lnTo>
                    <a:pt x="2100772" y="0"/>
                  </a:lnTo>
                  <a:lnTo>
                    <a:pt x="2062784" y="21428"/>
                  </a:lnTo>
                  <a:lnTo>
                    <a:pt x="2025057" y="73083"/>
                  </a:lnTo>
                  <a:lnTo>
                    <a:pt x="1996694" y="140440"/>
                  </a:lnTo>
                  <a:lnTo>
                    <a:pt x="1981461" y="185382"/>
                  </a:lnTo>
                  <a:lnTo>
                    <a:pt x="1965820" y="235939"/>
                  </a:lnTo>
                  <a:lnTo>
                    <a:pt x="1949988" y="290692"/>
                  </a:lnTo>
                  <a:lnTo>
                    <a:pt x="1934186" y="348220"/>
                  </a:lnTo>
                  <a:lnTo>
                    <a:pt x="1918631" y="407105"/>
                  </a:lnTo>
                  <a:lnTo>
                    <a:pt x="1903542" y="465925"/>
                  </a:lnTo>
                  <a:lnTo>
                    <a:pt x="1889139" y="523261"/>
                  </a:lnTo>
                  <a:lnTo>
                    <a:pt x="1875640" y="577692"/>
                  </a:lnTo>
                  <a:lnTo>
                    <a:pt x="1863264" y="627800"/>
                  </a:lnTo>
                  <a:lnTo>
                    <a:pt x="1852229" y="672164"/>
                  </a:lnTo>
                  <a:lnTo>
                    <a:pt x="1842755" y="709364"/>
                  </a:lnTo>
                  <a:lnTo>
                    <a:pt x="1835061" y="737980"/>
                  </a:lnTo>
                </a:path>
              </a:pathLst>
            </a:custGeom>
            <a:ln w="1761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026051" y="2077601"/>
              <a:ext cx="3109595" cy="2839085"/>
            </a:xfrm>
            <a:custGeom>
              <a:avLst/>
              <a:gdLst/>
              <a:ahLst/>
              <a:cxnLst/>
              <a:rect l="l" t="t" r="r" b="b"/>
              <a:pathLst>
                <a:path w="3109595" h="2839085">
                  <a:moveTo>
                    <a:pt x="9405" y="0"/>
                  </a:moveTo>
                  <a:lnTo>
                    <a:pt x="9405" y="2838872"/>
                  </a:lnTo>
                </a:path>
                <a:path w="3109595" h="2839085">
                  <a:moveTo>
                    <a:pt x="2929890" y="2837464"/>
                  </a:moveTo>
                  <a:lnTo>
                    <a:pt x="0" y="2838872"/>
                  </a:lnTo>
                </a:path>
                <a:path w="3109595" h="2839085">
                  <a:moveTo>
                    <a:pt x="9405" y="1460942"/>
                  </a:moveTo>
                  <a:lnTo>
                    <a:pt x="22447" y="1513046"/>
                  </a:lnTo>
                  <a:lnTo>
                    <a:pt x="35411" y="1564166"/>
                  </a:lnTo>
                  <a:lnTo>
                    <a:pt x="48337" y="1614150"/>
                  </a:lnTo>
                  <a:lnTo>
                    <a:pt x="61262" y="1662848"/>
                  </a:lnTo>
                  <a:lnTo>
                    <a:pt x="74227" y="1710110"/>
                  </a:lnTo>
                  <a:lnTo>
                    <a:pt x="87268" y="1755785"/>
                  </a:lnTo>
                  <a:lnTo>
                    <a:pt x="100425" y="1799722"/>
                  </a:lnTo>
                  <a:lnTo>
                    <a:pt x="113736" y="1841771"/>
                  </a:lnTo>
                  <a:lnTo>
                    <a:pt x="127240" y="1881781"/>
                  </a:lnTo>
                  <a:lnTo>
                    <a:pt x="147273" y="1939944"/>
                  </a:lnTo>
                  <a:lnTo>
                    <a:pt x="166866" y="1996152"/>
                  </a:lnTo>
                  <a:lnTo>
                    <a:pt x="186666" y="2048216"/>
                  </a:lnTo>
                  <a:lnTo>
                    <a:pt x="207319" y="2093947"/>
                  </a:lnTo>
                  <a:lnTo>
                    <a:pt x="229470" y="2131154"/>
                  </a:lnTo>
                  <a:lnTo>
                    <a:pt x="286164" y="2181035"/>
                  </a:lnTo>
                  <a:lnTo>
                    <a:pt x="321479" y="2197126"/>
                  </a:lnTo>
                  <a:lnTo>
                    <a:pt x="358653" y="2198285"/>
                  </a:lnTo>
                  <a:lnTo>
                    <a:pt x="396632" y="2176880"/>
                  </a:lnTo>
                  <a:lnTo>
                    <a:pt x="434357" y="2125276"/>
                  </a:lnTo>
                  <a:lnTo>
                    <a:pt x="462790" y="2057971"/>
                  </a:lnTo>
                  <a:lnTo>
                    <a:pt x="478049" y="2013065"/>
                  </a:lnTo>
                  <a:lnTo>
                    <a:pt x="493713" y="1962549"/>
                  </a:lnTo>
                  <a:lnTo>
                    <a:pt x="509563" y="1907842"/>
                  </a:lnTo>
                  <a:lnTo>
                    <a:pt x="525381" y="1850361"/>
                  </a:lnTo>
                  <a:lnTo>
                    <a:pt x="540948" y="1791526"/>
                  </a:lnTo>
                  <a:lnTo>
                    <a:pt x="556045" y="1732756"/>
                  </a:lnTo>
                  <a:lnTo>
                    <a:pt x="570454" y="1675469"/>
                  </a:lnTo>
                  <a:lnTo>
                    <a:pt x="583958" y="1621084"/>
                  </a:lnTo>
                  <a:lnTo>
                    <a:pt x="596336" y="1571020"/>
                  </a:lnTo>
                  <a:lnTo>
                    <a:pt x="607372" y="1526696"/>
                  </a:lnTo>
                  <a:lnTo>
                    <a:pt x="616847" y="1489531"/>
                  </a:lnTo>
                  <a:lnTo>
                    <a:pt x="624541" y="1460942"/>
                  </a:lnTo>
                </a:path>
                <a:path w="3109595" h="2839085">
                  <a:moveTo>
                    <a:pt x="1238736" y="1490500"/>
                  </a:moveTo>
                  <a:lnTo>
                    <a:pt x="1225737" y="1438303"/>
                  </a:lnTo>
                  <a:lnTo>
                    <a:pt x="1212801" y="1387093"/>
                  </a:lnTo>
                  <a:lnTo>
                    <a:pt x="1199894" y="1337020"/>
                  </a:lnTo>
                  <a:lnTo>
                    <a:pt x="1186983" y="1288235"/>
                  </a:lnTo>
                  <a:lnTo>
                    <a:pt x="1174033" y="1240889"/>
                  </a:lnTo>
                  <a:lnTo>
                    <a:pt x="1161010" y="1195132"/>
                  </a:lnTo>
                  <a:lnTo>
                    <a:pt x="1147880" y="1151114"/>
                  </a:lnTo>
                  <a:lnTo>
                    <a:pt x="1134610" y="1108987"/>
                  </a:lnTo>
                  <a:lnTo>
                    <a:pt x="1121165" y="1068901"/>
                  </a:lnTo>
                  <a:lnTo>
                    <a:pt x="1101167" y="1010594"/>
                  </a:lnTo>
                  <a:lnTo>
                    <a:pt x="1081577" y="954282"/>
                  </a:lnTo>
                  <a:lnTo>
                    <a:pt x="1061767" y="902135"/>
                  </a:lnTo>
                  <a:lnTo>
                    <a:pt x="1041111" y="856327"/>
                  </a:lnTo>
                  <a:lnTo>
                    <a:pt x="1018982" y="819029"/>
                  </a:lnTo>
                  <a:lnTo>
                    <a:pt x="962373" y="769030"/>
                  </a:lnTo>
                  <a:lnTo>
                    <a:pt x="927105" y="752955"/>
                  </a:lnTo>
                  <a:lnTo>
                    <a:pt x="889986" y="751838"/>
                  </a:lnTo>
                  <a:lnTo>
                    <a:pt x="852055" y="773327"/>
                  </a:lnTo>
                  <a:lnTo>
                    <a:pt x="814349" y="825068"/>
                  </a:lnTo>
                  <a:lnTo>
                    <a:pt x="785996" y="892424"/>
                  </a:lnTo>
                  <a:lnTo>
                    <a:pt x="770776" y="937387"/>
                  </a:lnTo>
                  <a:lnTo>
                    <a:pt x="755149" y="987978"/>
                  </a:lnTo>
                  <a:lnTo>
                    <a:pt x="739336" y="1042774"/>
                  </a:lnTo>
                  <a:lnTo>
                    <a:pt x="723552" y="1100354"/>
                  </a:lnTo>
                  <a:lnTo>
                    <a:pt x="708017" y="1159293"/>
                  </a:lnTo>
                  <a:lnTo>
                    <a:pt x="692949" y="1218172"/>
                  </a:lnTo>
                  <a:lnTo>
                    <a:pt x="678565" y="1275566"/>
                  </a:lnTo>
                  <a:lnTo>
                    <a:pt x="665083" y="1330054"/>
                  </a:lnTo>
                  <a:lnTo>
                    <a:pt x="652722" y="1380214"/>
                  </a:lnTo>
                  <a:lnTo>
                    <a:pt x="641699" y="1424623"/>
                  </a:lnTo>
                  <a:lnTo>
                    <a:pt x="632233" y="1461859"/>
                  </a:lnTo>
                  <a:lnTo>
                    <a:pt x="624541" y="1490500"/>
                  </a:lnTo>
                </a:path>
                <a:path w="3109595" h="2839085">
                  <a:moveTo>
                    <a:pt x="1238736" y="1460942"/>
                  </a:moveTo>
                  <a:lnTo>
                    <a:pt x="1251786" y="1513046"/>
                  </a:lnTo>
                  <a:lnTo>
                    <a:pt x="1264750" y="1564166"/>
                  </a:lnTo>
                  <a:lnTo>
                    <a:pt x="1277669" y="1614150"/>
                  </a:lnTo>
                  <a:lnTo>
                    <a:pt x="1290584" y="1662848"/>
                  </a:lnTo>
                  <a:lnTo>
                    <a:pt x="1303534" y="1710110"/>
                  </a:lnTo>
                  <a:lnTo>
                    <a:pt x="1316560" y="1755785"/>
                  </a:lnTo>
                  <a:lnTo>
                    <a:pt x="1329702" y="1799722"/>
                  </a:lnTo>
                  <a:lnTo>
                    <a:pt x="1343001" y="1841771"/>
                  </a:lnTo>
                  <a:lnTo>
                    <a:pt x="1356496" y="1881781"/>
                  </a:lnTo>
                  <a:lnTo>
                    <a:pt x="1376560" y="1939944"/>
                  </a:lnTo>
                  <a:lnTo>
                    <a:pt x="1396175" y="1996152"/>
                  </a:lnTo>
                  <a:lnTo>
                    <a:pt x="1415988" y="2048216"/>
                  </a:lnTo>
                  <a:lnTo>
                    <a:pt x="1436647" y="2093947"/>
                  </a:lnTo>
                  <a:lnTo>
                    <a:pt x="1458801" y="2131154"/>
                  </a:lnTo>
                  <a:lnTo>
                    <a:pt x="1515496" y="2181035"/>
                  </a:lnTo>
                  <a:lnTo>
                    <a:pt x="1550810" y="2197126"/>
                  </a:lnTo>
                  <a:lnTo>
                    <a:pt x="1587985" y="2198285"/>
                  </a:lnTo>
                  <a:lnTo>
                    <a:pt x="1625963" y="2176880"/>
                  </a:lnTo>
                  <a:lnTo>
                    <a:pt x="1663688" y="2125276"/>
                  </a:lnTo>
                  <a:lnTo>
                    <a:pt x="1692121" y="2057971"/>
                  </a:lnTo>
                  <a:lnTo>
                    <a:pt x="1707381" y="2013065"/>
                  </a:lnTo>
                  <a:lnTo>
                    <a:pt x="1723045" y="1962549"/>
                  </a:lnTo>
                  <a:lnTo>
                    <a:pt x="1738895" y="1907842"/>
                  </a:lnTo>
                  <a:lnTo>
                    <a:pt x="1754712" y="1850361"/>
                  </a:lnTo>
                  <a:lnTo>
                    <a:pt x="1770279" y="1791526"/>
                  </a:lnTo>
                  <a:lnTo>
                    <a:pt x="1785376" y="1732756"/>
                  </a:lnTo>
                  <a:lnTo>
                    <a:pt x="1799785" y="1675469"/>
                  </a:lnTo>
                  <a:lnTo>
                    <a:pt x="1813289" y="1621084"/>
                  </a:lnTo>
                  <a:lnTo>
                    <a:pt x="1825668" y="1571020"/>
                  </a:lnTo>
                  <a:lnTo>
                    <a:pt x="1836703" y="1526696"/>
                  </a:lnTo>
                  <a:lnTo>
                    <a:pt x="1846178" y="1489531"/>
                  </a:lnTo>
                  <a:lnTo>
                    <a:pt x="1853872" y="1460942"/>
                  </a:lnTo>
                </a:path>
                <a:path w="3109595" h="2839085">
                  <a:moveTo>
                    <a:pt x="2768111" y="2368771"/>
                  </a:moveTo>
                  <a:lnTo>
                    <a:pt x="2752041" y="2340182"/>
                  </a:lnTo>
                  <a:lnTo>
                    <a:pt x="2729308" y="2301312"/>
                  </a:lnTo>
                  <a:lnTo>
                    <a:pt x="2702909" y="2254058"/>
                  </a:lnTo>
                  <a:lnTo>
                    <a:pt x="2675841" y="2200312"/>
                  </a:lnTo>
                  <a:lnTo>
                    <a:pt x="2651103" y="2141969"/>
                  </a:lnTo>
                  <a:lnTo>
                    <a:pt x="2637681" y="2104551"/>
                  </a:lnTo>
                  <a:lnTo>
                    <a:pt x="2625379" y="2066604"/>
                  </a:lnTo>
                  <a:lnTo>
                    <a:pt x="2613605" y="2027073"/>
                  </a:lnTo>
                  <a:lnTo>
                    <a:pt x="2601770" y="1984900"/>
                  </a:lnTo>
                  <a:lnTo>
                    <a:pt x="2589283" y="1939031"/>
                  </a:lnTo>
                  <a:lnTo>
                    <a:pt x="2575552" y="1888408"/>
                  </a:lnTo>
                  <a:lnTo>
                    <a:pt x="2559987" y="1831975"/>
                  </a:lnTo>
                  <a:lnTo>
                    <a:pt x="2541997" y="1768675"/>
                  </a:lnTo>
                  <a:lnTo>
                    <a:pt x="2530253" y="1727739"/>
                  </a:lnTo>
                  <a:lnTo>
                    <a:pt x="2517394" y="1682142"/>
                  </a:lnTo>
                  <a:lnTo>
                    <a:pt x="2503600" y="1632700"/>
                  </a:lnTo>
                  <a:lnTo>
                    <a:pt x="2489050" y="1580230"/>
                  </a:lnTo>
                  <a:lnTo>
                    <a:pt x="2473926" y="1525548"/>
                  </a:lnTo>
                  <a:lnTo>
                    <a:pt x="2458406" y="1469470"/>
                  </a:lnTo>
                  <a:lnTo>
                    <a:pt x="2442672" y="1412813"/>
                  </a:lnTo>
                  <a:lnTo>
                    <a:pt x="2426903" y="1356394"/>
                  </a:lnTo>
                  <a:lnTo>
                    <a:pt x="2411280" y="1301027"/>
                  </a:lnTo>
                  <a:lnTo>
                    <a:pt x="2395983" y="1247530"/>
                  </a:lnTo>
                  <a:lnTo>
                    <a:pt x="2381191" y="1196719"/>
                  </a:lnTo>
                  <a:lnTo>
                    <a:pt x="2367086" y="1149410"/>
                  </a:lnTo>
                  <a:lnTo>
                    <a:pt x="2353847" y="1106419"/>
                  </a:lnTo>
                  <a:lnTo>
                    <a:pt x="2341654" y="1068563"/>
                  </a:lnTo>
                  <a:lnTo>
                    <a:pt x="2317019" y="994154"/>
                  </a:lnTo>
                  <a:lnTo>
                    <a:pt x="2296130" y="933351"/>
                  </a:lnTo>
                  <a:lnTo>
                    <a:pt x="2277248" y="884464"/>
                  </a:lnTo>
                  <a:lnTo>
                    <a:pt x="2258633" y="845805"/>
                  </a:lnTo>
                  <a:lnTo>
                    <a:pt x="2215241" y="792414"/>
                  </a:lnTo>
                  <a:lnTo>
                    <a:pt x="2182751" y="769028"/>
                  </a:lnTo>
                  <a:lnTo>
                    <a:pt x="2147381" y="752937"/>
                  </a:lnTo>
                  <a:lnTo>
                    <a:pt x="2110178" y="751778"/>
                  </a:lnTo>
                  <a:lnTo>
                    <a:pt x="2072189" y="773183"/>
                  </a:lnTo>
                  <a:lnTo>
                    <a:pt x="2034463" y="824787"/>
                  </a:lnTo>
                  <a:lnTo>
                    <a:pt x="2006099" y="892210"/>
                  </a:lnTo>
                  <a:lnTo>
                    <a:pt x="1990867" y="937173"/>
                  </a:lnTo>
                  <a:lnTo>
                    <a:pt x="1975226" y="987745"/>
                  </a:lnTo>
                  <a:lnTo>
                    <a:pt x="1959394" y="1042507"/>
                  </a:lnTo>
                  <a:lnTo>
                    <a:pt x="1943592" y="1100040"/>
                  </a:lnTo>
                  <a:lnTo>
                    <a:pt x="1928037" y="1158924"/>
                  </a:lnTo>
                  <a:lnTo>
                    <a:pt x="1912948" y="1217741"/>
                  </a:lnTo>
                  <a:lnTo>
                    <a:pt x="1898545" y="1275072"/>
                  </a:lnTo>
                  <a:lnTo>
                    <a:pt x="1885046" y="1329498"/>
                  </a:lnTo>
                  <a:lnTo>
                    <a:pt x="1872669" y="1379599"/>
                  </a:lnTo>
                  <a:lnTo>
                    <a:pt x="1861635" y="1423957"/>
                  </a:lnTo>
                  <a:lnTo>
                    <a:pt x="1852161" y="1461153"/>
                  </a:lnTo>
                  <a:lnTo>
                    <a:pt x="1844466" y="1489768"/>
                  </a:lnTo>
                </a:path>
                <a:path w="3109595" h="2839085">
                  <a:moveTo>
                    <a:pt x="2701330" y="2470110"/>
                  </a:moveTo>
                  <a:lnTo>
                    <a:pt x="3109539" y="2470110"/>
                  </a:lnTo>
                </a:path>
              </a:pathLst>
            </a:custGeom>
            <a:ln w="176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2221</Words>
  <Application>Microsoft Office PowerPoint</Application>
  <PresentationFormat>On-screen Show (4:3)</PresentationFormat>
  <Paragraphs>130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Narrow</vt:lpstr>
      <vt:lpstr>Calibri</vt:lpstr>
      <vt:lpstr>Lucida Sans Unicode</vt:lpstr>
      <vt:lpstr>Times New Roman</vt:lpstr>
      <vt:lpstr>Wingdings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Figure 6.4: Level Production Strategy</vt:lpstr>
      <vt:lpstr>PowerPoint Presentation</vt:lpstr>
      <vt:lpstr>1. Figure 6.5: Chase Demand Strategy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anish pahi</cp:lastModifiedBy>
  <cp:revision>1</cp:revision>
  <dcterms:created xsi:type="dcterms:W3CDTF">2024-08-03T14:59:08Z</dcterms:created>
  <dcterms:modified xsi:type="dcterms:W3CDTF">2024-08-03T14:59:21Z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2024-08-03T00:00:00Z</vt:filetime>
  </property>
  <property fmtid="{D5CDD505-2E9C-101B-9397-08002B2CF9AE}" pid="3" name="Producer">
    <vt:lpwstr>3-Heights™ PDF Toolbox API 6.12.0.6 (http://www.pdf-tools.com)</vt:lpwstr>
  </property>
</Properties>
</file>