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1228" y="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rgbClr val="6F2F9F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6F2F9F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6F2F9F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6F2F9F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99275" y="5944933"/>
            <a:ext cx="4897755" cy="913130"/>
          </a:xfrm>
          <a:custGeom>
            <a:avLst/>
            <a:gdLst/>
            <a:ahLst/>
            <a:cxnLst/>
            <a:rect l="l" t="t" r="r" b="b"/>
            <a:pathLst>
              <a:path w="4897755" h="913129">
                <a:moveTo>
                  <a:pt x="85525" y="21310"/>
                </a:moveTo>
                <a:lnTo>
                  <a:pt x="3636696" y="913063"/>
                </a:lnTo>
                <a:lnTo>
                  <a:pt x="4897398" y="913063"/>
                </a:lnTo>
                <a:lnTo>
                  <a:pt x="85525" y="21310"/>
                </a:lnTo>
                <a:close/>
              </a:path>
              <a:path w="4897755" h="913129">
                <a:moveTo>
                  <a:pt x="660" y="0"/>
                </a:moveTo>
                <a:lnTo>
                  <a:pt x="0" y="5460"/>
                </a:lnTo>
                <a:lnTo>
                  <a:pt x="85525" y="21310"/>
                </a:lnTo>
                <a:lnTo>
                  <a:pt x="660" y="0"/>
                </a:lnTo>
                <a:close/>
              </a:path>
            </a:pathLst>
          </a:custGeom>
          <a:solidFill>
            <a:srgbClr val="9FCADC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485711" y="5939015"/>
            <a:ext cx="3651885" cy="919480"/>
          </a:xfrm>
          <a:custGeom>
            <a:avLst/>
            <a:gdLst/>
            <a:ahLst/>
            <a:cxnLst/>
            <a:rect l="l" t="t" r="r" b="b"/>
            <a:pathLst>
              <a:path w="3651885" h="919479">
                <a:moveTo>
                  <a:pt x="0" y="0"/>
                </a:moveTo>
                <a:lnTo>
                  <a:pt x="7924" y="6349"/>
                </a:lnTo>
                <a:lnTo>
                  <a:pt x="2868869" y="918981"/>
                </a:lnTo>
                <a:lnTo>
                  <a:pt x="3651882" y="91898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5789674"/>
            <a:ext cx="3398520" cy="1068324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5784350"/>
            <a:ext cx="3371840" cy="107364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45668" y="1046734"/>
            <a:ext cx="4972685" cy="2997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rgbClr val="6F2F9F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174750" y="2279650"/>
            <a:ext cx="6870700" cy="1395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udynotesnepal.com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udynotesnepal.com/" TargetMode="External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notesnepal.com/" TargetMode="Externa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hyperlink" Target="http://www.studynotesnepal.com/" TargetMode="External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notesnepal.com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notesnepal.com/" TargetMode="Externa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notesnepal.com/" TargetMode="Externa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udynotesnepal.com/" TargetMode="External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notesnepal.com/" TargetMode="Externa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udynotesnepal.com/" TargetMode="External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notesnepal.com/" TargetMode="Externa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udynotesnepal.com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notesnepal.com/" TargetMode="Externa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notesnepal.com/" TargetMode="Externa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notesnepal.com/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notesnepal.com/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notesnepal.com/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notesnepal.com/" TargetMode="External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notesnepal.com/" TargetMode="External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notesnepal.com/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notesnepal.com/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notesnepal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notesnepal.com/" TargetMode="External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notesnepal.com/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notesnepal.com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udynotesnepal.com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notesnepal.com/" TargetMode="Externa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hyperlink" Target="http://www.studynotesnepal.com/" TargetMode="External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udynotesnepal.com/" TargetMode="External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notesnepal.com/" TargetMode="Externa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ynotesnepal.com/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5668" y="1508506"/>
            <a:ext cx="5933440" cy="41725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60045" indent="-347345">
              <a:lnSpc>
                <a:spcPct val="100000"/>
              </a:lnSpc>
              <a:spcBef>
                <a:spcPts val="105"/>
              </a:spcBef>
              <a:buClr>
                <a:srgbClr val="2CA1BE"/>
              </a:buClr>
              <a:buSzPct val="67500"/>
              <a:buFont typeface="Wingdings"/>
              <a:buChar char=""/>
              <a:tabLst>
                <a:tab pos="360045" algn="l"/>
              </a:tabLst>
            </a:pPr>
            <a:r>
              <a:rPr sz="2000" b="1" dirty="0">
                <a:latin typeface="Lucida Sans Unicode"/>
                <a:cs typeface="Lucida Sans Unicode"/>
              </a:rPr>
              <a:t>Concept</a:t>
            </a:r>
            <a:r>
              <a:rPr sz="2000" b="1" spc="-30" dirty="0">
                <a:latin typeface="Lucida Sans Unicode"/>
                <a:cs typeface="Lucida Sans Unicode"/>
              </a:rPr>
              <a:t> </a:t>
            </a:r>
            <a:r>
              <a:rPr sz="2000" b="1" dirty="0">
                <a:latin typeface="Lucida Sans Unicode"/>
                <a:cs typeface="Lucida Sans Unicode"/>
              </a:rPr>
              <a:t>or</a:t>
            </a:r>
            <a:r>
              <a:rPr sz="2000" b="1" spc="-20" dirty="0">
                <a:latin typeface="Lucida Sans Unicode"/>
                <a:cs typeface="Lucida Sans Unicode"/>
              </a:rPr>
              <a:t> </a:t>
            </a:r>
            <a:r>
              <a:rPr sz="2000" b="1" dirty="0">
                <a:latin typeface="Lucida Sans Unicode"/>
                <a:cs typeface="Lucida Sans Unicode"/>
              </a:rPr>
              <a:t>Nature</a:t>
            </a:r>
            <a:r>
              <a:rPr sz="2000" b="1" spc="-30" dirty="0">
                <a:latin typeface="Lucida Sans Unicode"/>
                <a:cs typeface="Lucida Sans Unicode"/>
              </a:rPr>
              <a:t> </a:t>
            </a:r>
            <a:r>
              <a:rPr sz="2000" b="1" dirty="0">
                <a:latin typeface="Lucida Sans Unicode"/>
                <a:cs typeface="Lucida Sans Unicode"/>
              </a:rPr>
              <a:t>of</a:t>
            </a:r>
            <a:r>
              <a:rPr sz="2000" b="1" spc="-25" dirty="0">
                <a:latin typeface="Lucida Sans Unicode"/>
                <a:cs typeface="Lucida Sans Unicode"/>
              </a:rPr>
              <a:t> </a:t>
            </a:r>
            <a:r>
              <a:rPr sz="2000" b="1" spc="-10" dirty="0">
                <a:latin typeface="Lucida Sans Unicode"/>
                <a:cs typeface="Lucida Sans Unicode"/>
              </a:rPr>
              <a:t>Inventory</a:t>
            </a:r>
            <a:endParaRPr sz="2000">
              <a:latin typeface="Lucida Sans Unicode"/>
              <a:cs typeface="Lucida Sans Unicode"/>
            </a:endParaRPr>
          </a:p>
          <a:p>
            <a:pPr marL="267970" indent="-255270">
              <a:lnSpc>
                <a:spcPct val="100000"/>
              </a:lnSpc>
              <a:spcBef>
                <a:spcPts val="2640"/>
              </a:spcBef>
              <a:buClr>
                <a:srgbClr val="2CA1BE"/>
              </a:buClr>
              <a:buSzPct val="67500"/>
              <a:buFont typeface="Wingdings"/>
              <a:buChar char=""/>
              <a:tabLst>
                <a:tab pos="267970" algn="l"/>
              </a:tabLst>
            </a:pPr>
            <a:r>
              <a:rPr sz="2000" b="1" dirty="0">
                <a:latin typeface="Lucida Sans Unicode"/>
                <a:cs typeface="Lucida Sans Unicode"/>
              </a:rPr>
              <a:t>Importance</a:t>
            </a:r>
            <a:r>
              <a:rPr sz="2000" b="1" spc="-45" dirty="0">
                <a:latin typeface="Lucida Sans Unicode"/>
                <a:cs typeface="Lucida Sans Unicode"/>
              </a:rPr>
              <a:t> </a:t>
            </a:r>
            <a:r>
              <a:rPr sz="2000" b="1" dirty="0">
                <a:latin typeface="Lucida Sans Unicode"/>
                <a:cs typeface="Lucida Sans Unicode"/>
              </a:rPr>
              <a:t>of</a:t>
            </a:r>
            <a:r>
              <a:rPr sz="2000" b="1" spc="-45" dirty="0">
                <a:latin typeface="Lucida Sans Unicode"/>
                <a:cs typeface="Lucida Sans Unicode"/>
              </a:rPr>
              <a:t> </a:t>
            </a:r>
            <a:r>
              <a:rPr sz="2000" b="1" spc="-10" dirty="0">
                <a:latin typeface="Lucida Sans Unicode"/>
                <a:cs typeface="Lucida Sans Unicode"/>
              </a:rPr>
              <a:t>Inventory</a:t>
            </a:r>
            <a:endParaRPr sz="2000">
              <a:latin typeface="Lucida Sans Unicode"/>
              <a:cs typeface="Lucida Sans Unicode"/>
            </a:endParaRPr>
          </a:p>
          <a:p>
            <a:pPr marL="267970" indent="-255270">
              <a:lnSpc>
                <a:spcPct val="100000"/>
              </a:lnSpc>
              <a:spcBef>
                <a:spcPts val="2640"/>
              </a:spcBef>
              <a:buClr>
                <a:srgbClr val="2CA1BE"/>
              </a:buClr>
              <a:buSzPct val="67500"/>
              <a:buFont typeface="Wingdings"/>
              <a:buChar char=""/>
              <a:tabLst>
                <a:tab pos="267970" algn="l"/>
              </a:tabLst>
            </a:pPr>
            <a:r>
              <a:rPr sz="2000" b="1" dirty="0">
                <a:latin typeface="Lucida Sans Unicode"/>
                <a:cs typeface="Lucida Sans Unicode"/>
              </a:rPr>
              <a:t>Inventory</a:t>
            </a:r>
            <a:r>
              <a:rPr sz="2000" b="1" spc="-65" dirty="0">
                <a:latin typeface="Lucida Sans Unicode"/>
                <a:cs typeface="Lucida Sans Unicode"/>
              </a:rPr>
              <a:t> </a:t>
            </a:r>
            <a:r>
              <a:rPr sz="2000" b="1" spc="-10" dirty="0">
                <a:latin typeface="Lucida Sans Unicode"/>
                <a:cs typeface="Lucida Sans Unicode"/>
              </a:rPr>
              <a:t>Costs</a:t>
            </a:r>
            <a:endParaRPr sz="2000">
              <a:latin typeface="Lucida Sans Unicode"/>
              <a:cs typeface="Lucida Sans Unicode"/>
            </a:endParaRPr>
          </a:p>
          <a:p>
            <a:pPr marL="267970" indent="-255270">
              <a:lnSpc>
                <a:spcPct val="100000"/>
              </a:lnSpc>
              <a:spcBef>
                <a:spcPts val="2640"/>
              </a:spcBef>
              <a:buClr>
                <a:srgbClr val="2CA1BE"/>
              </a:buClr>
              <a:buSzPct val="67500"/>
              <a:buFont typeface="Wingdings"/>
              <a:buChar char=""/>
              <a:tabLst>
                <a:tab pos="267970" algn="l"/>
              </a:tabLst>
            </a:pPr>
            <a:r>
              <a:rPr sz="2000" b="1" dirty="0">
                <a:latin typeface="Lucida Sans Unicode"/>
                <a:cs typeface="Lucida Sans Unicode"/>
              </a:rPr>
              <a:t>Dependent</a:t>
            </a:r>
            <a:r>
              <a:rPr sz="2000" b="1" spc="-60" dirty="0">
                <a:latin typeface="Lucida Sans Unicode"/>
                <a:cs typeface="Lucida Sans Unicode"/>
              </a:rPr>
              <a:t> </a:t>
            </a:r>
            <a:r>
              <a:rPr sz="2000" b="1" dirty="0">
                <a:latin typeface="Lucida Sans Unicode"/>
                <a:cs typeface="Lucida Sans Unicode"/>
              </a:rPr>
              <a:t>and</a:t>
            </a:r>
            <a:r>
              <a:rPr sz="2000" b="1" spc="-40" dirty="0">
                <a:latin typeface="Lucida Sans Unicode"/>
                <a:cs typeface="Lucida Sans Unicode"/>
              </a:rPr>
              <a:t> </a:t>
            </a:r>
            <a:r>
              <a:rPr sz="2000" b="1" dirty="0">
                <a:latin typeface="Lucida Sans Unicode"/>
                <a:cs typeface="Lucida Sans Unicode"/>
              </a:rPr>
              <a:t>Independent</a:t>
            </a:r>
            <a:r>
              <a:rPr sz="2000" b="1" spc="-50" dirty="0">
                <a:latin typeface="Lucida Sans Unicode"/>
                <a:cs typeface="Lucida Sans Unicode"/>
              </a:rPr>
              <a:t> </a:t>
            </a:r>
            <a:r>
              <a:rPr sz="2000" b="1" spc="-10" dirty="0">
                <a:latin typeface="Lucida Sans Unicode"/>
                <a:cs typeface="Lucida Sans Unicode"/>
              </a:rPr>
              <a:t>Demand</a:t>
            </a:r>
            <a:endParaRPr sz="2000">
              <a:latin typeface="Lucida Sans Unicode"/>
              <a:cs typeface="Lucida Sans Unicode"/>
            </a:endParaRPr>
          </a:p>
          <a:p>
            <a:pPr marL="267970" indent="-255270">
              <a:lnSpc>
                <a:spcPct val="100000"/>
              </a:lnSpc>
              <a:spcBef>
                <a:spcPts val="2640"/>
              </a:spcBef>
              <a:buClr>
                <a:srgbClr val="2CA1BE"/>
              </a:buClr>
              <a:buSzPct val="67500"/>
              <a:buFont typeface="Wingdings"/>
              <a:buChar char=""/>
              <a:tabLst>
                <a:tab pos="267970" algn="l"/>
              </a:tabLst>
            </a:pPr>
            <a:r>
              <a:rPr sz="2000" b="1" dirty="0">
                <a:latin typeface="Lucida Sans Unicode"/>
                <a:cs typeface="Lucida Sans Unicode"/>
              </a:rPr>
              <a:t>Inventory</a:t>
            </a:r>
            <a:r>
              <a:rPr sz="2000" b="1" spc="-60" dirty="0">
                <a:latin typeface="Lucida Sans Unicode"/>
                <a:cs typeface="Lucida Sans Unicode"/>
              </a:rPr>
              <a:t> </a:t>
            </a:r>
            <a:r>
              <a:rPr sz="2000" b="1" dirty="0">
                <a:latin typeface="Lucida Sans Unicode"/>
                <a:cs typeface="Lucida Sans Unicode"/>
              </a:rPr>
              <a:t>System:</a:t>
            </a:r>
            <a:r>
              <a:rPr sz="2000" b="1" spc="-55" dirty="0">
                <a:latin typeface="Lucida Sans Unicode"/>
                <a:cs typeface="Lucida Sans Unicode"/>
              </a:rPr>
              <a:t> </a:t>
            </a:r>
            <a:r>
              <a:rPr sz="2000" b="1" dirty="0">
                <a:latin typeface="Lucida Sans Unicode"/>
                <a:cs typeface="Lucida Sans Unicode"/>
              </a:rPr>
              <a:t>Continuous</a:t>
            </a:r>
            <a:r>
              <a:rPr sz="2000" b="1" spc="-50" dirty="0">
                <a:latin typeface="Lucida Sans Unicode"/>
                <a:cs typeface="Lucida Sans Unicode"/>
              </a:rPr>
              <a:t> </a:t>
            </a:r>
            <a:r>
              <a:rPr sz="2000" b="1" dirty="0">
                <a:latin typeface="Lucida Sans Unicode"/>
                <a:cs typeface="Lucida Sans Unicode"/>
              </a:rPr>
              <a:t>and</a:t>
            </a:r>
            <a:r>
              <a:rPr sz="2000" b="1" spc="-55" dirty="0">
                <a:latin typeface="Lucida Sans Unicode"/>
                <a:cs typeface="Lucida Sans Unicode"/>
              </a:rPr>
              <a:t> </a:t>
            </a:r>
            <a:r>
              <a:rPr sz="2000" b="1" spc="-10" dirty="0">
                <a:latin typeface="Lucida Sans Unicode"/>
                <a:cs typeface="Lucida Sans Unicode"/>
              </a:rPr>
              <a:t>Periodical</a:t>
            </a:r>
            <a:endParaRPr sz="2000">
              <a:latin typeface="Lucida Sans Unicode"/>
              <a:cs typeface="Lucida Sans Unicode"/>
            </a:endParaRPr>
          </a:p>
          <a:p>
            <a:pPr marL="267970" indent="-255270">
              <a:lnSpc>
                <a:spcPct val="100000"/>
              </a:lnSpc>
              <a:spcBef>
                <a:spcPts val="2640"/>
              </a:spcBef>
              <a:buClr>
                <a:srgbClr val="2CA1BE"/>
              </a:buClr>
              <a:buSzPct val="67500"/>
              <a:buFont typeface="Wingdings"/>
              <a:buChar char=""/>
              <a:tabLst>
                <a:tab pos="267970" algn="l"/>
              </a:tabLst>
            </a:pPr>
            <a:r>
              <a:rPr sz="2000" b="1" dirty="0">
                <a:latin typeface="Lucida Sans Unicode"/>
                <a:cs typeface="Lucida Sans Unicode"/>
              </a:rPr>
              <a:t>Basic</a:t>
            </a:r>
            <a:r>
              <a:rPr sz="2000" b="1" spc="-35" dirty="0">
                <a:latin typeface="Lucida Sans Unicode"/>
                <a:cs typeface="Lucida Sans Unicode"/>
              </a:rPr>
              <a:t> </a:t>
            </a:r>
            <a:r>
              <a:rPr sz="2000" b="1" dirty="0">
                <a:latin typeface="Lucida Sans Unicode"/>
                <a:cs typeface="Lucida Sans Unicode"/>
              </a:rPr>
              <a:t>EOQ</a:t>
            </a:r>
            <a:r>
              <a:rPr sz="2000" b="1" spc="-25" dirty="0">
                <a:latin typeface="Lucida Sans Unicode"/>
                <a:cs typeface="Lucida Sans Unicode"/>
              </a:rPr>
              <a:t> </a:t>
            </a:r>
            <a:r>
              <a:rPr sz="2000" b="1" dirty="0">
                <a:latin typeface="Lucida Sans Unicode"/>
                <a:cs typeface="Lucida Sans Unicode"/>
              </a:rPr>
              <a:t>Models</a:t>
            </a:r>
            <a:r>
              <a:rPr sz="2000" b="1" spc="-20" dirty="0">
                <a:latin typeface="Lucida Sans Unicode"/>
                <a:cs typeface="Lucida Sans Unicode"/>
              </a:rPr>
              <a:t> </a:t>
            </a:r>
            <a:r>
              <a:rPr sz="2000" b="1" dirty="0">
                <a:latin typeface="Lucida Sans Unicode"/>
                <a:cs typeface="Lucida Sans Unicode"/>
              </a:rPr>
              <a:t>(with</a:t>
            </a:r>
            <a:r>
              <a:rPr sz="2000" b="1" spc="-20" dirty="0">
                <a:latin typeface="Lucida Sans Unicode"/>
                <a:cs typeface="Lucida Sans Unicode"/>
              </a:rPr>
              <a:t> </a:t>
            </a:r>
            <a:r>
              <a:rPr sz="2000" b="1" dirty="0">
                <a:latin typeface="Lucida Sans Unicode"/>
                <a:cs typeface="Lucida Sans Unicode"/>
              </a:rPr>
              <a:t>and</a:t>
            </a:r>
            <a:r>
              <a:rPr sz="2000" b="1" spc="-15" dirty="0">
                <a:latin typeface="Lucida Sans Unicode"/>
                <a:cs typeface="Lucida Sans Unicode"/>
              </a:rPr>
              <a:t> </a:t>
            </a:r>
            <a:r>
              <a:rPr sz="2000" b="1" dirty="0">
                <a:latin typeface="Lucida Sans Unicode"/>
                <a:cs typeface="Lucida Sans Unicode"/>
              </a:rPr>
              <a:t>without</a:t>
            </a:r>
            <a:r>
              <a:rPr sz="2000" b="1" spc="-30" dirty="0">
                <a:latin typeface="Lucida Sans Unicode"/>
                <a:cs typeface="Lucida Sans Unicode"/>
              </a:rPr>
              <a:t> </a:t>
            </a:r>
            <a:r>
              <a:rPr sz="2000" b="1" spc="-10" dirty="0">
                <a:latin typeface="Lucida Sans Unicode"/>
                <a:cs typeface="Lucida Sans Unicode"/>
              </a:rPr>
              <a:t>discount)</a:t>
            </a:r>
            <a:endParaRPr sz="2000">
              <a:latin typeface="Lucida Sans Unicode"/>
              <a:cs typeface="Lucida Sans Unicode"/>
            </a:endParaRPr>
          </a:p>
          <a:p>
            <a:pPr marL="267970" indent="-255270">
              <a:lnSpc>
                <a:spcPct val="100000"/>
              </a:lnSpc>
              <a:spcBef>
                <a:spcPts val="2645"/>
              </a:spcBef>
              <a:buClr>
                <a:srgbClr val="2CA1BE"/>
              </a:buClr>
              <a:buSzPct val="67500"/>
              <a:buFont typeface="Wingdings"/>
              <a:buChar char=""/>
              <a:tabLst>
                <a:tab pos="267970" algn="l"/>
              </a:tabLst>
            </a:pPr>
            <a:r>
              <a:rPr sz="2000" b="1" dirty="0">
                <a:latin typeface="Lucida Sans Unicode"/>
                <a:cs typeface="Lucida Sans Unicode"/>
              </a:rPr>
              <a:t>ABC</a:t>
            </a:r>
            <a:r>
              <a:rPr sz="2000" b="1" spc="-15" dirty="0">
                <a:latin typeface="Lucida Sans Unicode"/>
                <a:cs typeface="Lucida Sans Unicode"/>
              </a:rPr>
              <a:t> </a:t>
            </a:r>
            <a:r>
              <a:rPr sz="2000" b="1" spc="-10" dirty="0">
                <a:latin typeface="Lucida Sans Unicode"/>
                <a:cs typeface="Lucida Sans Unicode"/>
              </a:rPr>
              <a:t>Classification</a:t>
            </a:r>
            <a:endParaRPr sz="2000">
              <a:latin typeface="Lucida Sans Unicode"/>
              <a:cs typeface="Lucida Sans Unicode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59204" y="631915"/>
            <a:ext cx="3363720" cy="355403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6739763" y="6429834"/>
            <a:ext cx="222758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spc="-10" dirty="0">
                <a:latin typeface="Times New Roman"/>
                <a:cs typeface="Times New Roman"/>
                <a:hlinkClick r:id="rId3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17068" y="1026922"/>
            <a:ext cx="8387080" cy="4521835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268605" marR="5080" indent="-256540">
              <a:lnSpc>
                <a:spcPct val="90000"/>
              </a:lnSpc>
              <a:spcBef>
                <a:spcPts val="395"/>
              </a:spcBef>
              <a:buClr>
                <a:srgbClr val="2CA1BE"/>
              </a:buClr>
              <a:buSzPct val="68000"/>
              <a:buFont typeface="Wingdings 3"/>
              <a:buChar char=""/>
              <a:tabLst>
                <a:tab pos="268605" algn="l"/>
              </a:tabLst>
            </a:pPr>
            <a:r>
              <a:rPr sz="2500" dirty="0">
                <a:latin typeface="Lucida Sans Unicode"/>
                <a:cs typeface="Lucida Sans Unicode"/>
              </a:rPr>
              <a:t>Demand</a:t>
            </a:r>
            <a:r>
              <a:rPr sz="2500" spc="-8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for</a:t>
            </a:r>
            <a:r>
              <a:rPr sz="2500" spc="-6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items</a:t>
            </a:r>
            <a:r>
              <a:rPr sz="2500" spc="-8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in</a:t>
            </a:r>
            <a:r>
              <a:rPr sz="2500" spc="-6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inventory</a:t>
            </a:r>
            <a:r>
              <a:rPr sz="2500" spc="-7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is</a:t>
            </a:r>
            <a:r>
              <a:rPr sz="2500" spc="-8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either</a:t>
            </a:r>
            <a:r>
              <a:rPr sz="2500" spc="-75" dirty="0">
                <a:latin typeface="Lucida Sans Unicode"/>
                <a:cs typeface="Lucida Sans Unicode"/>
              </a:rPr>
              <a:t> </a:t>
            </a:r>
            <a:r>
              <a:rPr sz="2500" spc="-10" dirty="0">
                <a:latin typeface="Lucida Sans Unicode"/>
                <a:cs typeface="Lucida Sans Unicode"/>
              </a:rPr>
              <a:t>dependent</a:t>
            </a:r>
            <a:r>
              <a:rPr sz="2500" spc="62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or</a:t>
            </a:r>
            <a:r>
              <a:rPr sz="2500" spc="-85" dirty="0">
                <a:latin typeface="Lucida Sans Unicode"/>
                <a:cs typeface="Lucida Sans Unicode"/>
              </a:rPr>
              <a:t> </a:t>
            </a:r>
            <a:r>
              <a:rPr sz="2500" spc="-10" dirty="0">
                <a:latin typeface="Lucida Sans Unicode"/>
                <a:cs typeface="Lucida Sans Unicode"/>
              </a:rPr>
              <a:t>independent.</a:t>
            </a:r>
            <a:r>
              <a:rPr sz="2500" spc="-8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Dependent</a:t>
            </a:r>
            <a:r>
              <a:rPr sz="2500" spc="-8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demand</a:t>
            </a:r>
            <a:r>
              <a:rPr sz="2500" spc="-8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is</a:t>
            </a:r>
            <a:r>
              <a:rPr sz="2500" spc="-8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related</a:t>
            </a:r>
            <a:r>
              <a:rPr sz="2500" spc="-8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to</a:t>
            </a:r>
            <a:r>
              <a:rPr sz="2500" spc="-80" dirty="0">
                <a:latin typeface="Lucida Sans Unicode"/>
                <a:cs typeface="Lucida Sans Unicode"/>
              </a:rPr>
              <a:t> </a:t>
            </a:r>
            <a:r>
              <a:rPr sz="2500" spc="-25" dirty="0">
                <a:latin typeface="Lucida Sans Unicode"/>
                <a:cs typeface="Lucida Sans Unicode"/>
              </a:rPr>
              <a:t>the </a:t>
            </a:r>
            <a:r>
              <a:rPr sz="2500" dirty="0">
                <a:latin typeface="Lucida Sans Unicode"/>
                <a:cs typeface="Lucida Sans Unicode"/>
              </a:rPr>
              <a:t>demand</a:t>
            </a:r>
            <a:r>
              <a:rPr sz="2500" spc="-9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of</a:t>
            </a:r>
            <a:r>
              <a:rPr sz="2500" spc="-8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another</a:t>
            </a:r>
            <a:r>
              <a:rPr sz="2500" spc="-8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product.</a:t>
            </a:r>
            <a:r>
              <a:rPr sz="2500" spc="-8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In</a:t>
            </a:r>
            <a:r>
              <a:rPr sz="2500" spc="-8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other</a:t>
            </a:r>
            <a:r>
              <a:rPr sz="2500" spc="-90" dirty="0">
                <a:latin typeface="Lucida Sans Unicode"/>
                <a:cs typeface="Lucida Sans Unicode"/>
              </a:rPr>
              <a:t> </a:t>
            </a:r>
            <a:r>
              <a:rPr sz="2500" spc="-10" dirty="0">
                <a:latin typeface="Lucida Sans Unicode"/>
                <a:cs typeface="Lucida Sans Unicode"/>
              </a:rPr>
              <a:t>words, </a:t>
            </a:r>
            <a:r>
              <a:rPr sz="2500" dirty="0">
                <a:latin typeface="Lucida Sans Unicode"/>
                <a:cs typeface="Lucida Sans Unicode"/>
              </a:rPr>
              <a:t>dependent</a:t>
            </a:r>
            <a:r>
              <a:rPr sz="2500" spc="-4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demand</a:t>
            </a:r>
            <a:r>
              <a:rPr sz="2500" spc="-4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items</a:t>
            </a:r>
            <a:r>
              <a:rPr sz="2500" spc="-3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are</a:t>
            </a:r>
            <a:r>
              <a:rPr sz="2500" spc="-5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typically</a:t>
            </a:r>
            <a:r>
              <a:rPr sz="2500" spc="-55" dirty="0">
                <a:latin typeface="Lucida Sans Unicode"/>
                <a:cs typeface="Lucida Sans Unicode"/>
              </a:rPr>
              <a:t> </a:t>
            </a:r>
            <a:r>
              <a:rPr sz="2500" spc="-10" dirty="0">
                <a:latin typeface="Lucida Sans Unicode"/>
                <a:cs typeface="Lucida Sans Unicode"/>
              </a:rPr>
              <a:t>component </a:t>
            </a:r>
            <a:r>
              <a:rPr sz="2500" dirty="0">
                <a:latin typeface="Lucida Sans Unicode"/>
                <a:cs typeface="Lucida Sans Unicode"/>
              </a:rPr>
              <a:t>parts</a:t>
            </a:r>
            <a:r>
              <a:rPr sz="2500" spc="-6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or</a:t>
            </a:r>
            <a:r>
              <a:rPr sz="2500" spc="-6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materials</a:t>
            </a:r>
            <a:r>
              <a:rPr sz="2500" spc="-5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used</a:t>
            </a:r>
            <a:r>
              <a:rPr sz="2500" spc="-6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in</a:t>
            </a:r>
            <a:r>
              <a:rPr sz="2500" spc="-6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the</a:t>
            </a:r>
            <a:r>
              <a:rPr sz="2500" spc="-6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process</a:t>
            </a:r>
            <a:r>
              <a:rPr sz="2500" spc="-6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of</a:t>
            </a:r>
            <a:r>
              <a:rPr sz="2500" spc="-55" dirty="0">
                <a:latin typeface="Lucida Sans Unicode"/>
                <a:cs typeface="Lucida Sans Unicode"/>
              </a:rPr>
              <a:t> </a:t>
            </a:r>
            <a:r>
              <a:rPr sz="2500" spc="-10" dirty="0">
                <a:latin typeface="Lucida Sans Unicode"/>
                <a:cs typeface="Lucida Sans Unicode"/>
              </a:rPr>
              <a:t>producing</a:t>
            </a:r>
            <a:r>
              <a:rPr sz="2500" spc="62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a</a:t>
            </a:r>
            <a:r>
              <a:rPr sz="2500" spc="-6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final</a:t>
            </a:r>
            <a:r>
              <a:rPr sz="2500" spc="-5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product.</a:t>
            </a:r>
            <a:r>
              <a:rPr sz="2500" spc="-6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When</a:t>
            </a:r>
            <a:r>
              <a:rPr sz="2500" spc="-6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a</a:t>
            </a:r>
            <a:r>
              <a:rPr sz="2500" spc="-6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product</a:t>
            </a:r>
            <a:r>
              <a:rPr sz="2500" spc="-5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is</a:t>
            </a:r>
            <a:r>
              <a:rPr sz="2500" spc="-5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built</a:t>
            </a:r>
            <a:r>
              <a:rPr sz="2500" spc="-5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up</a:t>
            </a:r>
            <a:r>
              <a:rPr sz="2500" spc="-65" dirty="0">
                <a:latin typeface="Lucida Sans Unicode"/>
                <a:cs typeface="Lucida Sans Unicode"/>
              </a:rPr>
              <a:t> </a:t>
            </a:r>
            <a:r>
              <a:rPr sz="2500" spc="-20" dirty="0">
                <a:latin typeface="Lucida Sans Unicode"/>
                <a:cs typeface="Lucida Sans Unicode"/>
              </a:rPr>
              <a:t>from </a:t>
            </a:r>
            <a:r>
              <a:rPr sz="2500" spc="-10" dirty="0">
                <a:latin typeface="Lucida Sans Unicode"/>
                <a:cs typeface="Lucida Sans Unicode"/>
              </a:rPr>
              <a:t>components,</a:t>
            </a:r>
            <a:r>
              <a:rPr sz="2500" spc="-9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the</a:t>
            </a:r>
            <a:r>
              <a:rPr sz="2500" spc="-9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demand</a:t>
            </a:r>
            <a:r>
              <a:rPr sz="2500" spc="-9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for</a:t>
            </a:r>
            <a:r>
              <a:rPr sz="2500" spc="-8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these</a:t>
            </a:r>
            <a:r>
              <a:rPr sz="2500" spc="-9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components</a:t>
            </a:r>
            <a:r>
              <a:rPr sz="2500" spc="-85" dirty="0">
                <a:latin typeface="Lucida Sans Unicode"/>
                <a:cs typeface="Lucida Sans Unicode"/>
              </a:rPr>
              <a:t> </a:t>
            </a:r>
            <a:r>
              <a:rPr sz="2500" spc="-25" dirty="0">
                <a:latin typeface="Lucida Sans Unicode"/>
                <a:cs typeface="Lucida Sans Unicode"/>
              </a:rPr>
              <a:t>is </a:t>
            </a:r>
            <a:r>
              <a:rPr sz="2500" dirty="0">
                <a:latin typeface="Lucida Sans Unicode"/>
                <a:cs typeface="Lucida Sans Unicode"/>
              </a:rPr>
              <a:t>dependent</a:t>
            </a:r>
            <a:r>
              <a:rPr sz="2500" spc="-8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on</a:t>
            </a:r>
            <a:r>
              <a:rPr sz="2500" spc="-7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the</a:t>
            </a:r>
            <a:r>
              <a:rPr sz="2500" spc="-8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demand</a:t>
            </a:r>
            <a:r>
              <a:rPr sz="2500" spc="-7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of</a:t>
            </a:r>
            <a:r>
              <a:rPr sz="2500" spc="-7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the</a:t>
            </a:r>
            <a:r>
              <a:rPr sz="2500" spc="-80" dirty="0">
                <a:latin typeface="Lucida Sans Unicode"/>
                <a:cs typeface="Lucida Sans Unicode"/>
              </a:rPr>
              <a:t> </a:t>
            </a:r>
            <a:r>
              <a:rPr sz="2500" spc="-10" dirty="0">
                <a:latin typeface="Lucida Sans Unicode"/>
                <a:cs typeface="Lucida Sans Unicode"/>
              </a:rPr>
              <a:t>product.</a:t>
            </a:r>
            <a:r>
              <a:rPr sz="2500" spc="62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Therefore,</a:t>
            </a:r>
            <a:r>
              <a:rPr sz="2500" spc="-6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it</a:t>
            </a:r>
            <a:r>
              <a:rPr sz="2500" spc="-6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a</a:t>
            </a:r>
            <a:r>
              <a:rPr sz="2500" spc="-7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company</a:t>
            </a:r>
            <a:r>
              <a:rPr sz="2500" spc="-7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plans</a:t>
            </a:r>
            <a:r>
              <a:rPr sz="2500" spc="-6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to</a:t>
            </a:r>
            <a:r>
              <a:rPr sz="2500" spc="-6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make</a:t>
            </a:r>
            <a:r>
              <a:rPr sz="2500" spc="-6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1,000</a:t>
            </a:r>
            <a:r>
              <a:rPr sz="2500" spc="-105" dirty="0">
                <a:latin typeface="Lucida Sans Unicode"/>
                <a:cs typeface="Lucida Sans Unicode"/>
              </a:rPr>
              <a:t> </a:t>
            </a:r>
            <a:r>
              <a:rPr sz="2500" spc="-10" dirty="0">
                <a:latin typeface="Lucida Sans Unicode"/>
                <a:cs typeface="Lucida Sans Unicode"/>
              </a:rPr>
              <a:t>cars, </a:t>
            </a:r>
            <a:r>
              <a:rPr sz="2500" dirty="0">
                <a:latin typeface="Lucida Sans Unicode"/>
                <a:cs typeface="Lucida Sans Unicode"/>
              </a:rPr>
              <a:t>the</a:t>
            </a:r>
            <a:r>
              <a:rPr sz="2500" spc="-9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supplier</a:t>
            </a:r>
            <a:r>
              <a:rPr sz="2500" spc="-7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who</a:t>
            </a:r>
            <a:r>
              <a:rPr sz="2500" spc="-8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suppliers</a:t>
            </a:r>
            <a:r>
              <a:rPr sz="2500" spc="-6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tires</a:t>
            </a:r>
            <a:r>
              <a:rPr sz="2500" spc="-8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would</a:t>
            </a:r>
            <a:r>
              <a:rPr sz="2500" spc="-7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make</a:t>
            </a:r>
            <a:r>
              <a:rPr sz="2500" spc="-85" dirty="0">
                <a:latin typeface="Lucida Sans Unicode"/>
                <a:cs typeface="Lucida Sans Unicode"/>
              </a:rPr>
              <a:t> </a:t>
            </a:r>
            <a:r>
              <a:rPr sz="2500" spc="-10" dirty="0">
                <a:latin typeface="Lucida Sans Unicode"/>
                <a:cs typeface="Lucida Sans Unicode"/>
              </a:rPr>
              <a:t>plans</a:t>
            </a:r>
            <a:r>
              <a:rPr sz="2500" spc="62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to</a:t>
            </a:r>
            <a:r>
              <a:rPr sz="2500" spc="-6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supply</a:t>
            </a:r>
            <a:r>
              <a:rPr sz="2500" spc="-6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4,000</a:t>
            </a:r>
            <a:r>
              <a:rPr sz="2500" spc="-10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tires.</a:t>
            </a:r>
            <a:r>
              <a:rPr sz="2500" spc="-5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If</a:t>
            </a:r>
            <a:r>
              <a:rPr sz="2500" spc="-5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an</a:t>
            </a:r>
            <a:r>
              <a:rPr sz="2500" spc="-6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automobile</a:t>
            </a:r>
            <a:r>
              <a:rPr sz="2500" spc="-55" dirty="0">
                <a:latin typeface="Lucida Sans Unicode"/>
                <a:cs typeface="Lucida Sans Unicode"/>
              </a:rPr>
              <a:t> </a:t>
            </a:r>
            <a:r>
              <a:rPr sz="2500" spc="-10" dirty="0">
                <a:latin typeface="Lucida Sans Unicode"/>
                <a:cs typeface="Lucida Sans Unicode"/>
              </a:rPr>
              <a:t>company </a:t>
            </a:r>
            <a:r>
              <a:rPr sz="2500" dirty="0">
                <a:latin typeface="Lucida Sans Unicode"/>
                <a:cs typeface="Lucida Sans Unicode"/>
              </a:rPr>
              <a:t>plans</a:t>
            </a:r>
            <a:r>
              <a:rPr sz="2500" spc="-4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to</a:t>
            </a:r>
            <a:r>
              <a:rPr sz="2500" spc="-3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produce</a:t>
            </a:r>
            <a:r>
              <a:rPr sz="2500" spc="-4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1000</a:t>
            </a:r>
            <a:r>
              <a:rPr sz="2500" spc="-7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new</a:t>
            </a:r>
            <a:r>
              <a:rPr sz="2500" spc="-5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cars,</a:t>
            </a:r>
            <a:r>
              <a:rPr sz="2500" spc="-4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then</a:t>
            </a:r>
            <a:r>
              <a:rPr sz="2500" spc="-4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it</a:t>
            </a:r>
            <a:r>
              <a:rPr sz="2500" spc="-4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will</a:t>
            </a:r>
            <a:r>
              <a:rPr sz="2500" spc="-35" dirty="0">
                <a:latin typeface="Lucida Sans Unicode"/>
                <a:cs typeface="Lucida Sans Unicode"/>
              </a:rPr>
              <a:t> </a:t>
            </a:r>
            <a:r>
              <a:rPr sz="2500" spc="-20" dirty="0">
                <a:latin typeface="Lucida Sans Unicode"/>
                <a:cs typeface="Lucida Sans Unicode"/>
              </a:rPr>
              <a:t>need </a:t>
            </a:r>
            <a:r>
              <a:rPr sz="2500" dirty="0">
                <a:latin typeface="Lucida Sans Unicode"/>
                <a:cs typeface="Lucida Sans Unicode"/>
              </a:rPr>
              <a:t>5000</a:t>
            </a:r>
            <a:r>
              <a:rPr sz="2500" spc="-7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wheels</a:t>
            </a:r>
            <a:r>
              <a:rPr sz="2500" spc="-4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and</a:t>
            </a:r>
            <a:r>
              <a:rPr sz="2500" spc="-5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tires</a:t>
            </a:r>
            <a:r>
              <a:rPr sz="2500" spc="-3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(including</a:t>
            </a:r>
            <a:r>
              <a:rPr sz="2500" spc="-40" dirty="0">
                <a:latin typeface="Lucida Sans Unicode"/>
                <a:cs typeface="Lucida Sans Unicode"/>
              </a:rPr>
              <a:t> </a:t>
            </a:r>
            <a:r>
              <a:rPr sz="2500" spc="-10" dirty="0">
                <a:latin typeface="Lucida Sans Unicode"/>
                <a:cs typeface="Lucida Sans Unicode"/>
              </a:rPr>
              <a:t>spares).</a:t>
            </a:r>
            <a:endParaRPr sz="2500">
              <a:latin typeface="Lucida Sans Unicode"/>
              <a:cs typeface="Lucida Sans Unicode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4988" y="257556"/>
            <a:ext cx="8054340" cy="894588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6739763" y="6429834"/>
            <a:ext cx="222758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spc="-10" dirty="0">
                <a:latin typeface="Times New Roman"/>
                <a:cs typeface="Times New Roman"/>
                <a:hlinkClick r:id="rId3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17068" y="180847"/>
            <a:ext cx="8404225" cy="562292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268605" marR="5080" indent="-256540">
              <a:lnSpc>
                <a:spcPct val="90000"/>
              </a:lnSpc>
              <a:spcBef>
                <a:spcPts val="425"/>
              </a:spcBef>
              <a:buClr>
                <a:srgbClr val="2CA1BE"/>
              </a:buClr>
              <a:buSzPct val="66666"/>
              <a:buFont typeface="Wingdings 3"/>
              <a:buChar char=""/>
              <a:tabLst>
                <a:tab pos="268605" algn="l"/>
              </a:tabLst>
            </a:pPr>
            <a:r>
              <a:rPr sz="2700" dirty="0">
                <a:latin typeface="Lucida Sans Unicode"/>
                <a:cs typeface="Lucida Sans Unicode"/>
              </a:rPr>
              <a:t>In</a:t>
            </a:r>
            <a:r>
              <a:rPr sz="2700" spc="-40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an</a:t>
            </a:r>
            <a:r>
              <a:rPr sz="2700" spc="-55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independent</a:t>
            </a:r>
            <a:r>
              <a:rPr sz="2700" spc="-60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demand</a:t>
            </a:r>
            <a:r>
              <a:rPr sz="2700" spc="-40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situation,</a:t>
            </a:r>
            <a:r>
              <a:rPr sz="2700" spc="-55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stock</a:t>
            </a:r>
            <a:r>
              <a:rPr sz="2700" spc="-45" dirty="0">
                <a:latin typeface="Lucida Sans Unicode"/>
                <a:cs typeface="Lucida Sans Unicode"/>
              </a:rPr>
              <a:t> </a:t>
            </a:r>
            <a:r>
              <a:rPr sz="2700" spc="-25" dirty="0">
                <a:latin typeface="Lucida Sans Unicode"/>
                <a:cs typeface="Lucida Sans Unicode"/>
              </a:rPr>
              <a:t>is</a:t>
            </a:r>
            <a:r>
              <a:rPr sz="2700" spc="675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not</a:t>
            </a:r>
            <a:r>
              <a:rPr sz="2700" spc="-30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directly</a:t>
            </a:r>
            <a:r>
              <a:rPr sz="2700" spc="-45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dependent</a:t>
            </a:r>
            <a:r>
              <a:rPr sz="2700" spc="-45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upon</a:t>
            </a:r>
            <a:r>
              <a:rPr sz="2700" spc="-35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orders</a:t>
            </a:r>
            <a:r>
              <a:rPr sz="2700" spc="-40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for</a:t>
            </a:r>
            <a:r>
              <a:rPr sz="2700" spc="-45" dirty="0">
                <a:latin typeface="Lucida Sans Unicode"/>
                <a:cs typeface="Lucida Sans Unicode"/>
              </a:rPr>
              <a:t> </a:t>
            </a:r>
            <a:r>
              <a:rPr sz="2700" spc="-10" dirty="0">
                <a:latin typeface="Lucida Sans Unicode"/>
                <a:cs typeface="Lucida Sans Unicode"/>
              </a:rPr>
              <a:t>finished </a:t>
            </a:r>
            <a:r>
              <a:rPr sz="2700" dirty="0">
                <a:latin typeface="Lucida Sans Unicode"/>
                <a:cs typeface="Lucida Sans Unicode"/>
              </a:rPr>
              <a:t>products.</a:t>
            </a:r>
            <a:r>
              <a:rPr sz="2700" spc="-90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The</a:t>
            </a:r>
            <a:r>
              <a:rPr sz="2700" spc="-75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decision</a:t>
            </a:r>
            <a:r>
              <a:rPr sz="2700" spc="-80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to</a:t>
            </a:r>
            <a:r>
              <a:rPr sz="2700" spc="-65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purchase</a:t>
            </a:r>
            <a:r>
              <a:rPr sz="2700" spc="-70" dirty="0">
                <a:latin typeface="Lucida Sans Unicode"/>
                <a:cs typeface="Lucida Sans Unicode"/>
              </a:rPr>
              <a:t> </a:t>
            </a:r>
            <a:r>
              <a:rPr sz="2700" spc="-20" dirty="0">
                <a:latin typeface="Lucida Sans Unicode"/>
                <a:cs typeface="Lucida Sans Unicode"/>
              </a:rPr>
              <a:t>more </a:t>
            </a:r>
            <a:r>
              <a:rPr sz="2700" dirty="0">
                <a:latin typeface="Lucida Sans Unicode"/>
                <a:cs typeface="Lucida Sans Unicode"/>
              </a:rPr>
              <a:t>quantities</a:t>
            </a:r>
            <a:r>
              <a:rPr sz="2700" spc="-60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of</a:t>
            </a:r>
            <a:r>
              <a:rPr sz="2700" spc="-25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stock</a:t>
            </a:r>
            <a:r>
              <a:rPr sz="2700" spc="-30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is</a:t>
            </a:r>
            <a:r>
              <a:rPr sz="2700" spc="-35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dependent</a:t>
            </a:r>
            <a:r>
              <a:rPr sz="2700" spc="-50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on</a:t>
            </a:r>
            <a:r>
              <a:rPr sz="2700" spc="-25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the</a:t>
            </a:r>
            <a:r>
              <a:rPr sz="2700" spc="-25" dirty="0">
                <a:latin typeface="Lucida Sans Unicode"/>
                <a:cs typeface="Lucida Sans Unicode"/>
              </a:rPr>
              <a:t> </a:t>
            </a:r>
            <a:r>
              <a:rPr sz="2700" spc="-10" dirty="0">
                <a:latin typeface="Lucida Sans Unicode"/>
                <a:cs typeface="Lucida Sans Unicode"/>
              </a:rPr>
              <a:t>stock </a:t>
            </a:r>
            <a:r>
              <a:rPr sz="2700" dirty="0">
                <a:latin typeface="Lucida Sans Unicode"/>
                <a:cs typeface="Lucida Sans Unicode"/>
              </a:rPr>
              <a:t>itself.</a:t>
            </a:r>
            <a:r>
              <a:rPr sz="2700" spc="-80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Car,</a:t>
            </a:r>
            <a:r>
              <a:rPr sz="2700" spc="-70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retail</a:t>
            </a:r>
            <a:r>
              <a:rPr sz="2700" spc="-60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items,</a:t>
            </a:r>
            <a:r>
              <a:rPr sz="2700" spc="-75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grocery</a:t>
            </a:r>
            <a:r>
              <a:rPr sz="2700" spc="-45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products,</a:t>
            </a:r>
            <a:r>
              <a:rPr sz="2700" spc="-70" dirty="0">
                <a:latin typeface="Lucida Sans Unicode"/>
                <a:cs typeface="Lucida Sans Unicode"/>
              </a:rPr>
              <a:t> </a:t>
            </a:r>
            <a:r>
              <a:rPr sz="2700" spc="-25" dirty="0">
                <a:latin typeface="Lucida Sans Unicode"/>
                <a:cs typeface="Lucida Sans Unicode"/>
              </a:rPr>
              <a:t>and </a:t>
            </a:r>
            <a:r>
              <a:rPr sz="2700" dirty="0">
                <a:latin typeface="Lucida Sans Unicode"/>
                <a:cs typeface="Lucida Sans Unicode"/>
              </a:rPr>
              <a:t>office</a:t>
            </a:r>
            <a:r>
              <a:rPr sz="2700" spc="-45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supplies</a:t>
            </a:r>
            <a:r>
              <a:rPr sz="2700" spc="-60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are</a:t>
            </a:r>
            <a:r>
              <a:rPr sz="2700" spc="-35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example</a:t>
            </a:r>
            <a:r>
              <a:rPr sz="2700" spc="-35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of</a:t>
            </a:r>
            <a:r>
              <a:rPr sz="2700" spc="-35" dirty="0">
                <a:latin typeface="Lucida Sans Unicode"/>
                <a:cs typeface="Lucida Sans Unicode"/>
              </a:rPr>
              <a:t> </a:t>
            </a:r>
            <a:r>
              <a:rPr sz="2700" spc="-10" dirty="0">
                <a:latin typeface="Lucida Sans Unicode"/>
                <a:cs typeface="Lucida Sans Unicode"/>
              </a:rPr>
              <a:t>independent </a:t>
            </a:r>
            <a:r>
              <a:rPr sz="2700" dirty="0">
                <a:latin typeface="Lucida Sans Unicode"/>
                <a:cs typeface="Lucida Sans Unicode"/>
              </a:rPr>
              <a:t>demand</a:t>
            </a:r>
            <a:r>
              <a:rPr sz="2700" spc="-35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item.</a:t>
            </a:r>
            <a:r>
              <a:rPr sz="2700" spc="-30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Independent</a:t>
            </a:r>
            <a:r>
              <a:rPr sz="2700" spc="-55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demand</a:t>
            </a:r>
            <a:r>
              <a:rPr sz="2700" spc="-30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items</a:t>
            </a:r>
            <a:r>
              <a:rPr sz="2700" spc="-30" dirty="0">
                <a:latin typeface="Lucida Sans Unicode"/>
                <a:cs typeface="Lucida Sans Unicode"/>
              </a:rPr>
              <a:t> </a:t>
            </a:r>
            <a:r>
              <a:rPr sz="2700" spc="-25" dirty="0">
                <a:latin typeface="Lucida Sans Unicode"/>
                <a:cs typeface="Lucida Sans Unicode"/>
              </a:rPr>
              <a:t>are </a:t>
            </a:r>
            <a:r>
              <a:rPr sz="2700" dirty="0">
                <a:latin typeface="Lucida Sans Unicode"/>
                <a:cs typeface="Lucida Sans Unicode"/>
              </a:rPr>
              <a:t>final</a:t>
            </a:r>
            <a:r>
              <a:rPr sz="2700" spc="-60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or</a:t>
            </a:r>
            <a:r>
              <a:rPr sz="2700" spc="-35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finished</a:t>
            </a:r>
            <a:r>
              <a:rPr sz="2700" spc="-70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products</a:t>
            </a:r>
            <a:r>
              <a:rPr sz="2700" spc="-45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that</a:t>
            </a:r>
            <a:r>
              <a:rPr sz="2700" spc="-40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are</a:t>
            </a:r>
            <a:r>
              <a:rPr sz="2700" spc="-45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not</a:t>
            </a:r>
            <a:r>
              <a:rPr sz="2700" spc="-40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a</a:t>
            </a:r>
            <a:r>
              <a:rPr sz="2700" spc="-35" dirty="0">
                <a:latin typeface="Lucida Sans Unicode"/>
                <a:cs typeface="Lucida Sans Unicode"/>
              </a:rPr>
              <a:t> </a:t>
            </a:r>
            <a:r>
              <a:rPr sz="2700" spc="-10" dirty="0">
                <a:latin typeface="Lucida Sans Unicode"/>
                <a:cs typeface="Lucida Sans Unicode"/>
              </a:rPr>
              <a:t>function </a:t>
            </a:r>
            <a:r>
              <a:rPr sz="2700" dirty="0">
                <a:latin typeface="Lucida Sans Unicode"/>
                <a:cs typeface="Lucida Sans Unicode"/>
              </a:rPr>
              <a:t>of,</a:t>
            </a:r>
            <a:r>
              <a:rPr sz="2700" spc="-55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or</a:t>
            </a:r>
            <a:r>
              <a:rPr sz="2700" spc="-30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dependent</a:t>
            </a:r>
            <a:r>
              <a:rPr sz="2700" spc="-60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on,</a:t>
            </a:r>
            <a:r>
              <a:rPr sz="2700" spc="-35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internal</a:t>
            </a:r>
            <a:r>
              <a:rPr sz="2700" spc="-70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production</a:t>
            </a:r>
            <a:r>
              <a:rPr sz="2700" spc="-30" dirty="0">
                <a:latin typeface="Lucida Sans Unicode"/>
                <a:cs typeface="Lucida Sans Unicode"/>
              </a:rPr>
              <a:t> </a:t>
            </a:r>
            <a:r>
              <a:rPr sz="2700" spc="-10" dirty="0">
                <a:latin typeface="Lucida Sans Unicode"/>
                <a:cs typeface="Lucida Sans Unicode"/>
              </a:rPr>
              <a:t>activity. </a:t>
            </a:r>
            <a:r>
              <a:rPr sz="2700" dirty="0">
                <a:latin typeface="Lucida Sans Unicode"/>
                <a:cs typeface="Lucida Sans Unicode"/>
              </a:rPr>
              <a:t>Independent</a:t>
            </a:r>
            <a:r>
              <a:rPr sz="2700" spc="-75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demand</a:t>
            </a:r>
            <a:r>
              <a:rPr sz="2700" spc="-40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is</a:t>
            </a:r>
            <a:r>
              <a:rPr sz="2700" spc="-50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usually</a:t>
            </a:r>
            <a:r>
              <a:rPr sz="2700" spc="-70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determined</a:t>
            </a:r>
            <a:r>
              <a:rPr sz="2700" spc="-50" dirty="0">
                <a:latin typeface="Lucida Sans Unicode"/>
                <a:cs typeface="Lucida Sans Unicode"/>
              </a:rPr>
              <a:t> </a:t>
            </a:r>
            <a:r>
              <a:rPr sz="2700" spc="-25" dirty="0">
                <a:latin typeface="Lucida Sans Unicode"/>
                <a:cs typeface="Lucida Sans Unicode"/>
              </a:rPr>
              <a:t>by </a:t>
            </a:r>
            <a:r>
              <a:rPr sz="2700" dirty="0">
                <a:latin typeface="Lucida Sans Unicode"/>
                <a:cs typeface="Lucida Sans Unicode"/>
              </a:rPr>
              <a:t>external</a:t>
            </a:r>
            <a:r>
              <a:rPr sz="2700" spc="-55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market</a:t>
            </a:r>
            <a:r>
              <a:rPr sz="2700" spc="-30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conditions</a:t>
            </a:r>
            <a:r>
              <a:rPr sz="2700" spc="-35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and,</a:t>
            </a:r>
            <a:r>
              <a:rPr sz="2700" spc="-50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thus,</a:t>
            </a:r>
            <a:r>
              <a:rPr sz="2700" spc="-30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is</a:t>
            </a:r>
            <a:r>
              <a:rPr sz="2700" spc="-45" dirty="0">
                <a:latin typeface="Lucida Sans Unicode"/>
                <a:cs typeface="Lucida Sans Unicode"/>
              </a:rPr>
              <a:t> </a:t>
            </a:r>
            <a:r>
              <a:rPr sz="2700" spc="-10" dirty="0">
                <a:latin typeface="Lucida Sans Unicode"/>
                <a:cs typeface="Lucida Sans Unicode"/>
              </a:rPr>
              <a:t>beyond </a:t>
            </a:r>
            <a:r>
              <a:rPr sz="2700" dirty="0">
                <a:latin typeface="Lucida Sans Unicode"/>
                <a:cs typeface="Lucida Sans Unicode"/>
              </a:rPr>
              <a:t>the</a:t>
            </a:r>
            <a:r>
              <a:rPr sz="2700" spc="-35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direct</a:t>
            </a:r>
            <a:r>
              <a:rPr sz="2700" spc="-30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control</a:t>
            </a:r>
            <a:r>
              <a:rPr sz="2700" spc="-35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of</a:t>
            </a:r>
            <a:r>
              <a:rPr sz="2700" spc="-30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the</a:t>
            </a:r>
            <a:r>
              <a:rPr sz="2700" spc="-35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organization.</a:t>
            </a:r>
            <a:r>
              <a:rPr sz="2700" spc="-30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In</a:t>
            </a:r>
            <a:r>
              <a:rPr sz="2700" spc="-40" dirty="0">
                <a:latin typeface="Lucida Sans Unicode"/>
                <a:cs typeface="Lucida Sans Unicode"/>
              </a:rPr>
              <a:t> </a:t>
            </a:r>
            <a:r>
              <a:rPr sz="2700" spc="-20" dirty="0">
                <a:latin typeface="Lucida Sans Unicode"/>
                <a:cs typeface="Lucida Sans Unicode"/>
              </a:rPr>
              <a:t>this </a:t>
            </a:r>
            <a:r>
              <a:rPr sz="2700" dirty="0">
                <a:latin typeface="Lucida Sans Unicode"/>
                <a:cs typeface="Lucida Sans Unicode"/>
              </a:rPr>
              <a:t>chapter</a:t>
            </a:r>
            <a:r>
              <a:rPr sz="2700" spc="-55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we</a:t>
            </a:r>
            <a:r>
              <a:rPr sz="2700" spc="-65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focus</a:t>
            </a:r>
            <a:r>
              <a:rPr sz="2700" spc="-50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on</a:t>
            </a:r>
            <a:r>
              <a:rPr sz="2700" spc="-45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the</a:t>
            </a:r>
            <a:r>
              <a:rPr sz="2700" spc="-55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management</a:t>
            </a:r>
            <a:r>
              <a:rPr sz="2700" spc="-50" dirty="0">
                <a:latin typeface="Lucida Sans Unicode"/>
                <a:cs typeface="Lucida Sans Unicode"/>
              </a:rPr>
              <a:t> </a:t>
            </a:r>
            <a:r>
              <a:rPr sz="2700" spc="-25" dirty="0">
                <a:latin typeface="Lucida Sans Unicode"/>
                <a:cs typeface="Lucida Sans Unicode"/>
              </a:rPr>
              <a:t>of </a:t>
            </a:r>
            <a:r>
              <a:rPr sz="2700" dirty="0">
                <a:latin typeface="Lucida Sans Unicode"/>
                <a:cs typeface="Lucida Sans Unicode"/>
              </a:rPr>
              <a:t>inventory</a:t>
            </a:r>
            <a:r>
              <a:rPr sz="2700" spc="-45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for</a:t>
            </a:r>
            <a:r>
              <a:rPr sz="2700" spc="-40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independent</a:t>
            </a:r>
            <a:r>
              <a:rPr sz="2700" spc="-70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demand</a:t>
            </a:r>
            <a:r>
              <a:rPr sz="2700" spc="-40" dirty="0">
                <a:latin typeface="Lucida Sans Unicode"/>
                <a:cs typeface="Lucida Sans Unicode"/>
              </a:rPr>
              <a:t> </a:t>
            </a:r>
            <a:r>
              <a:rPr sz="2700" spc="-10" dirty="0">
                <a:latin typeface="Lucida Sans Unicode"/>
                <a:cs typeface="Lucida Sans Unicode"/>
              </a:rPr>
              <a:t>items </a:t>
            </a:r>
            <a:r>
              <a:rPr sz="2700" dirty="0">
                <a:latin typeface="Lucida Sans Unicode"/>
                <a:cs typeface="Lucida Sans Unicode"/>
              </a:rPr>
              <a:t>(Russell</a:t>
            </a:r>
            <a:r>
              <a:rPr sz="2700" spc="-65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and</a:t>
            </a:r>
            <a:r>
              <a:rPr sz="2700" spc="-35" dirty="0">
                <a:latin typeface="Lucida Sans Unicode"/>
                <a:cs typeface="Lucida Sans Unicode"/>
              </a:rPr>
              <a:t> </a:t>
            </a:r>
            <a:r>
              <a:rPr sz="2700" dirty="0">
                <a:latin typeface="Lucida Sans Unicode"/>
                <a:cs typeface="Lucida Sans Unicode"/>
              </a:rPr>
              <a:t>Taylor,</a:t>
            </a:r>
            <a:r>
              <a:rPr sz="2700" spc="-40" dirty="0">
                <a:latin typeface="Lucida Sans Unicode"/>
                <a:cs typeface="Lucida Sans Unicode"/>
              </a:rPr>
              <a:t> </a:t>
            </a:r>
            <a:r>
              <a:rPr sz="2700" spc="-10" dirty="0">
                <a:latin typeface="Lucida Sans Unicode"/>
                <a:cs typeface="Lucida Sans Unicode"/>
              </a:rPr>
              <a:t>2009).</a:t>
            </a:r>
            <a:endParaRPr sz="27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739763" y="6429834"/>
            <a:ext cx="222758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spc="-10" dirty="0">
                <a:latin typeface="Times New Roman"/>
                <a:cs typeface="Times New Roman"/>
                <a:hlinkClick r:id="rId2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3121723"/>
            <a:ext cx="7636509" cy="3736340"/>
            <a:chOff x="0" y="3121723"/>
            <a:chExt cx="7636509" cy="3736340"/>
          </a:xfrm>
        </p:grpSpPr>
        <p:sp>
          <p:nvSpPr>
            <p:cNvPr id="3" name="object 3"/>
            <p:cNvSpPr/>
            <p:nvPr/>
          </p:nvSpPr>
          <p:spPr>
            <a:xfrm>
              <a:off x="2268220" y="3126485"/>
              <a:ext cx="5363845" cy="2625725"/>
            </a:xfrm>
            <a:custGeom>
              <a:avLst/>
              <a:gdLst/>
              <a:ahLst/>
              <a:cxnLst/>
              <a:rect l="l" t="t" r="r" b="b"/>
              <a:pathLst>
                <a:path w="5363845" h="2625725">
                  <a:moveTo>
                    <a:pt x="0" y="0"/>
                  </a:moveTo>
                  <a:lnTo>
                    <a:pt x="1016" y="2625636"/>
                  </a:lnTo>
                  <a:lnTo>
                    <a:pt x="5363463" y="2624467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238629" y="4094733"/>
              <a:ext cx="4992370" cy="0"/>
            </a:xfrm>
            <a:custGeom>
              <a:avLst/>
              <a:gdLst/>
              <a:ahLst/>
              <a:cxnLst/>
              <a:rect l="l" t="t" r="r" b="b"/>
              <a:pathLst>
                <a:path w="4992370">
                  <a:moveTo>
                    <a:pt x="0" y="0"/>
                  </a:moveTo>
                  <a:lnTo>
                    <a:pt x="4991989" y="0"/>
                  </a:lnTo>
                </a:path>
              </a:pathLst>
            </a:custGeom>
            <a:ln w="952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645668" y="954853"/>
            <a:ext cx="7814309" cy="173990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252095" indent="-239395">
              <a:lnSpc>
                <a:spcPct val="100000"/>
              </a:lnSpc>
              <a:spcBef>
                <a:spcPts val="425"/>
              </a:spcBef>
              <a:buAutoNum type="arabicPeriod"/>
              <a:tabLst>
                <a:tab pos="252095" algn="l"/>
              </a:tabLst>
            </a:pPr>
            <a:r>
              <a:rPr sz="15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Periodical</a:t>
            </a:r>
            <a:r>
              <a:rPr sz="1500" b="1" spc="-5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5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Inventory</a:t>
            </a:r>
            <a:r>
              <a:rPr sz="1500" b="1" spc="-5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5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System</a:t>
            </a:r>
            <a:r>
              <a:rPr sz="1500" b="1" spc="-4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5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(P-</a:t>
            </a:r>
            <a:r>
              <a:rPr sz="1500" b="1" spc="-10" dirty="0">
                <a:solidFill>
                  <a:srgbClr val="006FC0"/>
                </a:solidFill>
                <a:latin typeface="Lucida Sans Unicode"/>
                <a:cs typeface="Lucida Sans Unicode"/>
              </a:rPr>
              <a:t>model)</a:t>
            </a:r>
            <a:endParaRPr sz="1500">
              <a:latin typeface="Lucida Sans Unicode"/>
              <a:cs typeface="Lucida Sans Unicode"/>
            </a:endParaRPr>
          </a:p>
          <a:p>
            <a:pPr marL="268605" lvl="1" indent="-255904">
              <a:lnSpc>
                <a:spcPct val="100000"/>
              </a:lnSpc>
              <a:spcBef>
                <a:spcPts val="375"/>
              </a:spcBef>
              <a:buClr>
                <a:srgbClr val="2CA1BE"/>
              </a:buClr>
              <a:buSzPct val="67647"/>
              <a:buFont typeface="Wingdings"/>
              <a:buChar char=""/>
              <a:tabLst>
                <a:tab pos="268605" algn="l"/>
              </a:tabLst>
            </a:pPr>
            <a:r>
              <a:rPr sz="1700" dirty="0">
                <a:latin typeface="Lucida Sans Unicode"/>
                <a:cs typeface="Lucida Sans Unicode"/>
              </a:rPr>
              <a:t>In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this,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the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stock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position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of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each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item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of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material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is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regularly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reviewed.</a:t>
            </a:r>
            <a:endParaRPr sz="1700">
              <a:latin typeface="Lucida Sans Unicode"/>
              <a:cs typeface="Lucida Sans Unicode"/>
            </a:endParaRPr>
          </a:p>
          <a:p>
            <a:pPr marL="268605" marR="513715" lvl="1" indent="-256540">
              <a:lnSpc>
                <a:spcPct val="100000"/>
              </a:lnSpc>
              <a:spcBef>
                <a:spcPts val="400"/>
              </a:spcBef>
              <a:buClr>
                <a:srgbClr val="2CA1BE"/>
              </a:buClr>
              <a:buSzPct val="67647"/>
              <a:buFont typeface="Wingdings"/>
              <a:buChar char=""/>
              <a:tabLst>
                <a:tab pos="268605" algn="l"/>
              </a:tabLst>
            </a:pPr>
            <a:r>
              <a:rPr sz="1700" dirty="0">
                <a:latin typeface="Lucida Sans Unicode"/>
                <a:cs typeface="Lucida Sans Unicode"/>
              </a:rPr>
              <a:t>Under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this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system,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inventory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is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counted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in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fixed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time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interval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(T)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spc="-25" dirty="0">
                <a:latin typeface="Lucida Sans Unicode"/>
                <a:cs typeface="Lucida Sans Unicode"/>
              </a:rPr>
              <a:t>to </a:t>
            </a:r>
            <a:r>
              <a:rPr sz="1700" dirty="0">
                <a:latin typeface="Lucida Sans Unicode"/>
                <a:cs typeface="Lucida Sans Unicode"/>
              </a:rPr>
              <a:t>determine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the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quantity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of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inventory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to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place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an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order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spc="-20" dirty="0">
                <a:latin typeface="Lucida Sans Unicode"/>
                <a:cs typeface="Lucida Sans Unicode"/>
              </a:rPr>
              <a:t>(Q).</a:t>
            </a:r>
            <a:endParaRPr sz="1700">
              <a:latin typeface="Lucida Sans Unicode"/>
              <a:cs typeface="Lucida Sans Unicode"/>
            </a:endParaRPr>
          </a:p>
          <a:p>
            <a:pPr marL="268605" lvl="1" indent="-255904">
              <a:lnSpc>
                <a:spcPct val="100000"/>
              </a:lnSpc>
              <a:spcBef>
                <a:spcPts val="395"/>
              </a:spcBef>
              <a:buClr>
                <a:srgbClr val="2CA1BE"/>
              </a:buClr>
              <a:buSzPct val="67647"/>
              <a:buFont typeface="Wingdings"/>
              <a:buChar char=""/>
              <a:tabLst>
                <a:tab pos="268605" algn="l"/>
              </a:tabLst>
            </a:pPr>
            <a:r>
              <a:rPr sz="1700" dirty="0">
                <a:latin typeface="Lucida Sans Unicode"/>
                <a:cs typeface="Lucida Sans Unicode"/>
              </a:rPr>
              <a:t>In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this</a:t>
            </a:r>
            <a:r>
              <a:rPr sz="1700" spc="-5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system,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order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quantity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(Q)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depends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on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the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actual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quantity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spc="-25" dirty="0">
                <a:latin typeface="Lucida Sans Unicode"/>
                <a:cs typeface="Lucida Sans Unicode"/>
              </a:rPr>
              <a:t>of</a:t>
            </a:r>
            <a:endParaRPr sz="1700">
              <a:latin typeface="Lucida Sans Unicode"/>
              <a:cs typeface="Lucida Sans Unicode"/>
            </a:endParaRPr>
          </a:p>
          <a:p>
            <a:pPr marL="268605">
              <a:lnSpc>
                <a:spcPct val="100000"/>
              </a:lnSpc>
            </a:pPr>
            <a:r>
              <a:rPr sz="1700" spc="-10" dirty="0">
                <a:latin typeface="Lucida Sans Unicode"/>
                <a:cs typeface="Lucida Sans Unicode"/>
              </a:rPr>
              <a:t>period.</a:t>
            </a:r>
            <a:endParaRPr sz="1700">
              <a:latin typeface="Lucida Sans Unicode"/>
              <a:cs typeface="Lucida Sans Unicode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9852" y="364236"/>
            <a:ext cx="3157728" cy="702563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1974353" y="3674928"/>
            <a:ext cx="238760" cy="167703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760"/>
              </a:lnSpc>
            </a:pPr>
            <a:r>
              <a:rPr sz="1500" dirty="0">
                <a:latin typeface="Arial"/>
                <a:cs typeface="Arial"/>
              </a:rPr>
              <a:t>Inventory</a:t>
            </a:r>
            <a:r>
              <a:rPr sz="1500" spc="-7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levels</a:t>
            </a:r>
            <a:r>
              <a:rPr sz="1500" spc="-45" dirty="0">
                <a:latin typeface="Arial"/>
                <a:cs typeface="Arial"/>
              </a:rPr>
              <a:t> </a:t>
            </a:r>
            <a:r>
              <a:rPr sz="1500" spc="-25" dirty="0">
                <a:latin typeface="Arial"/>
                <a:cs typeface="Arial"/>
              </a:rPr>
              <a:t>(Q)</a:t>
            </a:r>
            <a:endParaRPr sz="1500">
              <a:latin typeface="Arial"/>
              <a:cs typeface="Arial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2256345" y="3811219"/>
            <a:ext cx="5817235" cy="1946275"/>
            <a:chOff x="2256345" y="3811219"/>
            <a:chExt cx="5817235" cy="1946275"/>
          </a:xfrm>
        </p:grpSpPr>
        <p:sp>
          <p:nvSpPr>
            <p:cNvPr id="9" name="object 9"/>
            <p:cNvSpPr/>
            <p:nvPr/>
          </p:nvSpPr>
          <p:spPr>
            <a:xfrm>
              <a:off x="2261107" y="4083177"/>
              <a:ext cx="4638040" cy="1669414"/>
            </a:xfrm>
            <a:custGeom>
              <a:avLst/>
              <a:gdLst/>
              <a:ahLst/>
              <a:cxnLst/>
              <a:rect l="l" t="t" r="r" b="b"/>
              <a:pathLst>
                <a:path w="4638040" h="1669414">
                  <a:moveTo>
                    <a:pt x="0" y="11556"/>
                  </a:moveTo>
                  <a:lnTo>
                    <a:pt x="1147953" y="1657311"/>
                  </a:lnTo>
                  <a:lnTo>
                    <a:pt x="1147953" y="0"/>
                  </a:lnTo>
                  <a:lnTo>
                    <a:pt x="2311272" y="1668945"/>
                  </a:lnTo>
                  <a:lnTo>
                    <a:pt x="2319401" y="11556"/>
                  </a:lnTo>
                  <a:lnTo>
                    <a:pt x="3474593" y="850392"/>
                  </a:lnTo>
                  <a:lnTo>
                    <a:pt x="3474593" y="11556"/>
                  </a:lnTo>
                  <a:lnTo>
                    <a:pt x="4637913" y="600329"/>
                  </a:lnTo>
                  <a:lnTo>
                    <a:pt x="4637913" y="13081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5736717" y="4650105"/>
              <a:ext cx="1155065" cy="1102360"/>
            </a:xfrm>
            <a:custGeom>
              <a:avLst/>
              <a:gdLst/>
              <a:ahLst/>
              <a:cxnLst/>
              <a:rect l="l" t="t" r="r" b="b"/>
              <a:pathLst>
                <a:path w="1155065" h="1102360">
                  <a:moveTo>
                    <a:pt x="0" y="273304"/>
                  </a:moveTo>
                  <a:lnTo>
                    <a:pt x="0" y="1102017"/>
                  </a:lnTo>
                </a:path>
                <a:path w="1155065" h="1102360">
                  <a:moveTo>
                    <a:pt x="1155064" y="0"/>
                  </a:moveTo>
                  <a:lnTo>
                    <a:pt x="1155064" y="1102017"/>
                  </a:lnTo>
                </a:path>
              </a:pathLst>
            </a:custGeom>
            <a:ln w="952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297808" y="5587111"/>
              <a:ext cx="119379" cy="166458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453889" y="5587111"/>
              <a:ext cx="119507" cy="166458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603112" y="4834128"/>
              <a:ext cx="140715" cy="112522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744080" y="4603750"/>
              <a:ext cx="154940" cy="81406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3347846" y="4094734"/>
              <a:ext cx="3554729" cy="1548765"/>
            </a:xfrm>
            <a:custGeom>
              <a:avLst/>
              <a:gdLst/>
              <a:ahLst/>
              <a:cxnLst/>
              <a:rect l="l" t="t" r="r" b="b"/>
              <a:pathLst>
                <a:path w="3554729" h="1548764">
                  <a:moveTo>
                    <a:pt x="72516" y="1548345"/>
                  </a:moveTo>
                  <a:lnTo>
                    <a:pt x="44255" y="1539924"/>
                  </a:lnTo>
                  <a:lnTo>
                    <a:pt x="21209" y="1516959"/>
                  </a:lnTo>
                  <a:lnTo>
                    <a:pt x="5687" y="1482900"/>
                  </a:lnTo>
                  <a:lnTo>
                    <a:pt x="0" y="1441196"/>
                  </a:lnTo>
                  <a:lnTo>
                    <a:pt x="0" y="107188"/>
                  </a:lnTo>
                  <a:lnTo>
                    <a:pt x="5687" y="65472"/>
                  </a:lnTo>
                  <a:lnTo>
                    <a:pt x="21209" y="31400"/>
                  </a:lnTo>
                  <a:lnTo>
                    <a:pt x="44255" y="8425"/>
                  </a:lnTo>
                  <a:lnTo>
                    <a:pt x="72516" y="0"/>
                  </a:lnTo>
                </a:path>
                <a:path w="3554729" h="1548764">
                  <a:moveTo>
                    <a:pt x="1227581" y="1548345"/>
                  </a:moveTo>
                  <a:lnTo>
                    <a:pt x="1199393" y="1539924"/>
                  </a:lnTo>
                  <a:lnTo>
                    <a:pt x="1176385" y="1516959"/>
                  </a:lnTo>
                  <a:lnTo>
                    <a:pt x="1160877" y="1482900"/>
                  </a:lnTo>
                  <a:lnTo>
                    <a:pt x="1155191" y="1441196"/>
                  </a:lnTo>
                  <a:lnTo>
                    <a:pt x="1155191" y="107188"/>
                  </a:lnTo>
                  <a:lnTo>
                    <a:pt x="1160877" y="65472"/>
                  </a:lnTo>
                  <a:lnTo>
                    <a:pt x="1176385" y="31400"/>
                  </a:lnTo>
                  <a:lnTo>
                    <a:pt x="1199393" y="8425"/>
                  </a:lnTo>
                  <a:lnTo>
                    <a:pt x="1227581" y="0"/>
                  </a:lnTo>
                </a:path>
                <a:path w="3554729" h="1548764">
                  <a:moveTo>
                    <a:pt x="2383790" y="741426"/>
                  </a:moveTo>
                  <a:lnTo>
                    <a:pt x="2355582" y="737391"/>
                  </a:lnTo>
                  <a:lnTo>
                    <a:pt x="2332529" y="726392"/>
                  </a:lnTo>
                  <a:lnTo>
                    <a:pt x="2316978" y="710082"/>
                  </a:lnTo>
                  <a:lnTo>
                    <a:pt x="2311273" y="690118"/>
                  </a:lnTo>
                  <a:lnTo>
                    <a:pt x="2311273" y="51308"/>
                  </a:lnTo>
                  <a:lnTo>
                    <a:pt x="2316978" y="31343"/>
                  </a:lnTo>
                  <a:lnTo>
                    <a:pt x="2332529" y="15033"/>
                  </a:lnTo>
                  <a:lnTo>
                    <a:pt x="2355582" y="4034"/>
                  </a:lnTo>
                  <a:lnTo>
                    <a:pt x="2383790" y="0"/>
                  </a:lnTo>
                </a:path>
                <a:path w="3554729" h="1548764">
                  <a:moveTo>
                    <a:pt x="3554222" y="494284"/>
                  </a:moveTo>
                  <a:lnTo>
                    <a:pt x="3526014" y="491607"/>
                  </a:lnTo>
                  <a:lnTo>
                    <a:pt x="3502961" y="484298"/>
                  </a:lnTo>
                  <a:lnTo>
                    <a:pt x="3487410" y="473442"/>
                  </a:lnTo>
                  <a:lnTo>
                    <a:pt x="3481704" y="460121"/>
                  </a:lnTo>
                  <a:lnTo>
                    <a:pt x="3481704" y="34290"/>
                  </a:lnTo>
                  <a:lnTo>
                    <a:pt x="3487410" y="20949"/>
                  </a:lnTo>
                  <a:lnTo>
                    <a:pt x="3502961" y="10048"/>
                  </a:lnTo>
                  <a:lnTo>
                    <a:pt x="3526014" y="2696"/>
                  </a:lnTo>
                  <a:lnTo>
                    <a:pt x="3554222" y="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7230617" y="3811219"/>
              <a:ext cx="843280" cy="654685"/>
            </a:xfrm>
            <a:custGeom>
              <a:avLst/>
              <a:gdLst/>
              <a:ahLst/>
              <a:cxnLst/>
              <a:rect l="l" t="t" r="r" b="b"/>
              <a:pathLst>
                <a:path w="843279" h="654685">
                  <a:moveTo>
                    <a:pt x="842886" y="0"/>
                  </a:moveTo>
                  <a:lnTo>
                    <a:pt x="0" y="0"/>
                  </a:lnTo>
                  <a:lnTo>
                    <a:pt x="0" y="654227"/>
                  </a:lnTo>
                  <a:lnTo>
                    <a:pt x="842886" y="654227"/>
                  </a:lnTo>
                  <a:lnTo>
                    <a:pt x="84288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7429245" y="3794886"/>
            <a:ext cx="459740" cy="711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indent="5715" algn="just">
              <a:lnSpc>
                <a:spcPct val="100000"/>
              </a:lnSpc>
              <a:spcBef>
                <a:spcPts val="100"/>
              </a:spcBef>
            </a:pPr>
            <a:r>
              <a:rPr sz="1500" spc="-20" dirty="0">
                <a:latin typeface="Arial"/>
                <a:cs typeface="Arial"/>
              </a:rPr>
              <a:t>Base </a:t>
            </a:r>
            <a:r>
              <a:rPr sz="1500" spc="-10" dirty="0">
                <a:latin typeface="Arial"/>
                <a:cs typeface="Arial"/>
              </a:rPr>
              <a:t>stock level</a:t>
            </a:r>
            <a:endParaRPr sz="1500">
              <a:latin typeface="Arial"/>
              <a:cs typeface="Aria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3263138" y="5805906"/>
            <a:ext cx="278130" cy="305435"/>
          </a:xfrm>
          <a:custGeom>
            <a:avLst/>
            <a:gdLst/>
            <a:ahLst/>
            <a:cxnLst/>
            <a:rect l="l" t="t" r="r" b="b"/>
            <a:pathLst>
              <a:path w="278129" h="305435">
                <a:moveTo>
                  <a:pt x="277558" y="0"/>
                </a:moveTo>
                <a:lnTo>
                  <a:pt x="0" y="0"/>
                </a:lnTo>
                <a:lnTo>
                  <a:pt x="0" y="305307"/>
                </a:lnTo>
                <a:lnTo>
                  <a:pt x="277558" y="305307"/>
                </a:lnTo>
                <a:lnTo>
                  <a:pt x="27755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3345179" y="5789777"/>
            <a:ext cx="129539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500" spc="-50" dirty="0">
                <a:latin typeface="Arial"/>
                <a:cs typeface="Arial"/>
              </a:rPr>
              <a:t>T</a:t>
            </a:r>
            <a:endParaRPr sz="1500">
              <a:latin typeface="Arial"/>
              <a:cs typeface="Arial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4434585" y="5805906"/>
            <a:ext cx="278130" cy="305435"/>
          </a:xfrm>
          <a:custGeom>
            <a:avLst/>
            <a:gdLst/>
            <a:ahLst/>
            <a:cxnLst/>
            <a:rect l="l" t="t" r="r" b="b"/>
            <a:pathLst>
              <a:path w="278129" h="305435">
                <a:moveTo>
                  <a:pt x="277558" y="0"/>
                </a:moveTo>
                <a:lnTo>
                  <a:pt x="0" y="0"/>
                </a:lnTo>
                <a:lnTo>
                  <a:pt x="0" y="305307"/>
                </a:lnTo>
                <a:lnTo>
                  <a:pt x="277558" y="305307"/>
                </a:lnTo>
                <a:lnTo>
                  <a:pt x="27755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5620258" y="5789777"/>
            <a:ext cx="23177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500" spc="-25" dirty="0">
                <a:latin typeface="Ebrima"/>
                <a:cs typeface="Ebrima"/>
              </a:rPr>
              <a:t>3</a:t>
            </a:r>
            <a:r>
              <a:rPr sz="1500" spc="-25" dirty="0">
                <a:latin typeface="Arial"/>
                <a:cs typeface="Arial"/>
              </a:rPr>
              <a:t>T</a:t>
            </a:r>
            <a:endParaRPr sz="15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768338" y="5789777"/>
            <a:ext cx="23177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500" spc="-25" dirty="0">
                <a:latin typeface="Ebrima"/>
                <a:cs typeface="Ebrima"/>
              </a:rPr>
              <a:t>4</a:t>
            </a:r>
            <a:r>
              <a:rPr sz="1500" spc="-25" dirty="0">
                <a:latin typeface="Arial"/>
                <a:cs typeface="Arial"/>
              </a:rPr>
              <a:t>T</a:t>
            </a:r>
            <a:endParaRPr sz="1500">
              <a:latin typeface="Arial"/>
              <a:cs typeface="Arial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2949829" y="4650066"/>
            <a:ext cx="278130" cy="407670"/>
          </a:xfrm>
          <a:custGeom>
            <a:avLst/>
            <a:gdLst/>
            <a:ahLst/>
            <a:cxnLst/>
            <a:rect l="l" t="t" r="r" b="b"/>
            <a:pathLst>
              <a:path w="278130" h="407670">
                <a:moveTo>
                  <a:pt x="277558" y="0"/>
                </a:moveTo>
                <a:lnTo>
                  <a:pt x="0" y="0"/>
                </a:lnTo>
                <a:lnTo>
                  <a:pt x="0" y="407073"/>
                </a:lnTo>
                <a:lnTo>
                  <a:pt x="277558" y="407073"/>
                </a:lnTo>
                <a:lnTo>
                  <a:pt x="27755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2956179" y="4633721"/>
            <a:ext cx="28003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0"/>
              </a:spcBef>
            </a:pPr>
            <a:r>
              <a:rPr sz="1500" spc="-25" dirty="0">
                <a:latin typeface="Arial"/>
                <a:cs typeface="Arial"/>
              </a:rPr>
              <a:t>Q</a:t>
            </a:r>
            <a:r>
              <a:rPr sz="1500" spc="-37" baseline="-25000" dirty="0">
                <a:latin typeface="Ebrima"/>
                <a:cs typeface="Ebrima"/>
              </a:rPr>
              <a:t>1</a:t>
            </a:r>
            <a:endParaRPr sz="1500" baseline="-25000">
              <a:latin typeface="Ebrima"/>
              <a:cs typeface="Ebrima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4174363" y="4650066"/>
            <a:ext cx="278130" cy="407670"/>
          </a:xfrm>
          <a:custGeom>
            <a:avLst/>
            <a:gdLst/>
            <a:ahLst/>
            <a:cxnLst/>
            <a:rect l="l" t="t" r="r" b="b"/>
            <a:pathLst>
              <a:path w="278129" h="407670">
                <a:moveTo>
                  <a:pt x="277558" y="0"/>
                </a:moveTo>
                <a:lnTo>
                  <a:pt x="0" y="0"/>
                </a:lnTo>
                <a:lnTo>
                  <a:pt x="0" y="407073"/>
                </a:lnTo>
                <a:lnTo>
                  <a:pt x="277558" y="407073"/>
                </a:lnTo>
                <a:lnTo>
                  <a:pt x="27755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4180840" y="4633721"/>
            <a:ext cx="28003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0"/>
              </a:spcBef>
            </a:pPr>
            <a:r>
              <a:rPr sz="1500" spc="-25" dirty="0">
                <a:latin typeface="Arial"/>
                <a:cs typeface="Arial"/>
              </a:rPr>
              <a:t>Q</a:t>
            </a:r>
            <a:r>
              <a:rPr sz="1500" spc="-37" baseline="-25000" dirty="0">
                <a:latin typeface="Ebrima"/>
                <a:cs typeface="Ebrima"/>
              </a:rPr>
              <a:t>2</a:t>
            </a:r>
            <a:endParaRPr sz="1500" baseline="-25000">
              <a:latin typeface="Ebrima"/>
              <a:cs typeface="Ebrima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5353050" y="4301197"/>
            <a:ext cx="278130" cy="407670"/>
          </a:xfrm>
          <a:custGeom>
            <a:avLst/>
            <a:gdLst/>
            <a:ahLst/>
            <a:cxnLst/>
            <a:rect l="l" t="t" r="r" b="b"/>
            <a:pathLst>
              <a:path w="278129" h="407670">
                <a:moveTo>
                  <a:pt x="277558" y="0"/>
                </a:moveTo>
                <a:lnTo>
                  <a:pt x="0" y="0"/>
                </a:lnTo>
                <a:lnTo>
                  <a:pt x="0" y="407073"/>
                </a:lnTo>
                <a:lnTo>
                  <a:pt x="277558" y="407073"/>
                </a:lnTo>
                <a:lnTo>
                  <a:pt x="27755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5359527" y="4284726"/>
            <a:ext cx="28003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0"/>
              </a:spcBef>
            </a:pPr>
            <a:r>
              <a:rPr sz="1500" spc="-25" dirty="0">
                <a:latin typeface="Arial"/>
                <a:cs typeface="Arial"/>
              </a:rPr>
              <a:t>Q</a:t>
            </a:r>
            <a:r>
              <a:rPr sz="1500" spc="-37" baseline="-25000" dirty="0">
                <a:latin typeface="Ebrima"/>
                <a:cs typeface="Ebrima"/>
              </a:rPr>
              <a:t>3</a:t>
            </a:r>
            <a:endParaRPr sz="1500" baseline="-25000">
              <a:latin typeface="Ebrima"/>
              <a:cs typeface="Ebrima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6530213" y="4187444"/>
            <a:ext cx="28003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0"/>
              </a:spcBef>
            </a:pPr>
            <a:r>
              <a:rPr sz="1500" spc="-25" dirty="0">
                <a:latin typeface="Arial"/>
                <a:cs typeface="Arial"/>
              </a:rPr>
              <a:t>Q</a:t>
            </a:r>
            <a:r>
              <a:rPr sz="1500" spc="-37" baseline="-25000" dirty="0">
                <a:latin typeface="Ebrima"/>
                <a:cs typeface="Ebrima"/>
              </a:rPr>
              <a:t>4</a:t>
            </a:r>
            <a:endParaRPr sz="1500" baseline="-25000">
              <a:latin typeface="Ebrima"/>
              <a:cs typeface="Ebrima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169286" y="5805906"/>
            <a:ext cx="278130" cy="30543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 marL="87630">
              <a:lnSpc>
                <a:spcPts val="1775"/>
              </a:lnSpc>
            </a:pPr>
            <a:r>
              <a:rPr sz="1500" spc="-50" dirty="0">
                <a:latin typeface="Ebrima"/>
                <a:cs typeface="Ebrima"/>
              </a:rPr>
              <a:t>0</a:t>
            </a:r>
            <a:endParaRPr sz="1500">
              <a:latin typeface="Ebrima"/>
              <a:cs typeface="Ebrima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3949953" y="6131559"/>
            <a:ext cx="1603375" cy="305435"/>
          </a:xfrm>
          <a:custGeom>
            <a:avLst/>
            <a:gdLst/>
            <a:ahLst/>
            <a:cxnLst/>
            <a:rect l="l" t="t" r="r" b="b"/>
            <a:pathLst>
              <a:path w="1603375" h="305435">
                <a:moveTo>
                  <a:pt x="1603121" y="0"/>
                </a:moveTo>
                <a:lnTo>
                  <a:pt x="0" y="0"/>
                </a:lnTo>
                <a:lnTo>
                  <a:pt x="0" y="305307"/>
                </a:lnTo>
                <a:lnTo>
                  <a:pt x="1603121" y="305307"/>
                </a:lnTo>
                <a:lnTo>
                  <a:pt x="160312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4396104" y="5692546"/>
            <a:ext cx="725170" cy="677545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68580">
              <a:lnSpc>
                <a:spcPct val="100000"/>
              </a:lnSpc>
              <a:spcBef>
                <a:spcPts val="865"/>
              </a:spcBef>
            </a:pPr>
            <a:r>
              <a:rPr sz="1500" spc="-25" dirty="0">
                <a:latin typeface="Ebrima"/>
                <a:cs typeface="Ebrima"/>
              </a:rPr>
              <a:t>2</a:t>
            </a:r>
            <a:r>
              <a:rPr sz="1500" spc="-25" dirty="0">
                <a:latin typeface="Arial"/>
                <a:cs typeface="Arial"/>
              </a:rPr>
              <a:t>T</a:t>
            </a:r>
            <a:endParaRPr sz="15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65"/>
              </a:spcBef>
            </a:pPr>
            <a:r>
              <a:rPr sz="1500" dirty="0">
                <a:latin typeface="Arial"/>
                <a:cs typeface="Arial"/>
              </a:rPr>
              <a:t>Time</a:t>
            </a:r>
            <a:r>
              <a:rPr sz="1500" spc="-95" dirty="0">
                <a:latin typeface="Arial"/>
                <a:cs typeface="Arial"/>
              </a:rPr>
              <a:t> </a:t>
            </a:r>
            <a:r>
              <a:rPr sz="1500" spc="-25" dirty="0">
                <a:latin typeface="Arial"/>
                <a:cs typeface="Arial"/>
              </a:rPr>
              <a:t>(T)</a:t>
            </a:r>
            <a:endParaRPr sz="1500">
              <a:latin typeface="Arial"/>
              <a:cs typeface="Arial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1447800" y="3048063"/>
            <a:ext cx="7010400" cy="3432810"/>
          </a:xfrm>
          <a:custGeom>
            <a:avLst/>
            <a:gdLst/>
            <a:ahLst/>
            <a:cxnLst/>
            <a:rect l="l" t="t" r="r" b="b"/>
            <a:pathLst>
              <a:path w="7010400" h="3432810">
                <a:moveTo>
                  <a:pt x="0" y="3432429"/>
                </a:moveTo>
                <a:lnTo>
                  <a:pt x="7010400" y="3432429"/>
                </a:lnTo>
                <a:lnTo>
                  <a:pt x="7010400" y="0"/>
                </a:lnTo>
                <a:lnTo>
                  <a:pt x="0" y="0"/>
                </a:lnTo>
                <a:lnTo>
                  <a:pt x="0" y="3432429"/>
                </a:lnTo>
                <a:close/>
              </a:path>
            </a:pathLst>
          </a:custGeom>
          <a:ln w="1460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6739763" y="6429834"/>
            <a:ext cx="222758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spc="-10" dirty="0">
                <a:latin typeface="Times New Roman"/>
                <a:cs typeface="Times New Roman"/>
                <a:hlinkClick r:id="rId7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45668" y="400304"/>
            <a:ext cx="7103109" cy="628650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12700" marR="5080">
              <a:lnSpc>
                <a:spcPts val="2110"/>
              </a:lnSpc>
              <a:spcBef>
                <a:spcPts val="605"/>
              </a:spcBef>
            </a:pPr>
            <a:r>
              <a:rPr sz="2200" dirty="0">
                <a:solidFill>
                  <a:srgbClr val="006FC0"/>
                </a:solidFill>
              </a:rPr>
              <a:t>2.</a:t>
            </a:r>
            <a:r>
              <a:rPr sz="2200" spc="-75" dirty="0">
                <a:solidFill>
                  <a:srgbClr val="006FC0"/>
                </a:solidFill>
              </a:rPr>
              <a:t> </a:t>
            </a:r>
            <a:r>
              <a:rPr sz="2200" dirty="0">
                <a:solidFill>
                  <a:srgbClr val="006FC0"/>
                </a:solidFill>
              </a:rPr>
              <a:t>Continuous</a:t>
            </a:r>
            <a:r>
              <a:rPr sz="2200" spc="-70" dirty="0">
                <a:solidFill>
                  <a:srgbClr val="006FC0"/>
                </a:solidFill>
              </a:rPr>
              <a:t> </a:t>
            </a:r>
            <a:r>
              <a:rPr sz="2200" dirty="0">
                <a:solidFill>
                  <a:srgbClr val="006FC0"/>
                </a:solidFill>
              </a:rPr>
              <a:t>Inventory</a:t>
            </a:r>
            <a:r>
              <a:rPr sz="2200" spc="-85" dirty="0">
                <a:solidFill>
                  <a:srgbClr val="006FC0"/>
                </a:solidFill>
              </a:rPr>
              <a:t> </a:t>
            </a:r>
            <a:r>
              <a:rPr sz="2200" spc="-10" dirty="0">
                <a:solidFill>
                  <a:srgbClr val="006FC0"/>
                </a:solidFill>
              </a:rPr>
              <a:t>System/Perpetual</a:t>
            </a:r>
            <a:r>
              <a:rPr sz="2200" spc="-80" dirty="0">
                <a:solidFill>
                  <a:srgbClr val="006FC0"/>
                </a:solidFill>
              </a:rPr>
              <a:t> </a:t>
            </a:r>
            <a:r>
              <a:rPr sz="2200" spc="-10" dirty="0">
                <a:solidFill>
                  <a:srgbClr val="006FC0"/>
                </a:solidFill>
              </a:rPr>
              <a:t>Inventory </a:t>
            </a:r>
            <a:r>
              <a:rPr sz="2200" dirty="0">
                <a:solidFill>
                  <a:srgbClr val="006FC0"/>
                </a:solidFill>
              </a:rPr>
              <a:t>System</a:t>
            </a:r>
            <a:r>
              <a:rPr sz="2200" spc="-70" dirty="0">
                <a:solidFill>
                  <a:srgbClr val="006FC0"/>
                </a:solidFill>
              </a:rPr>
              <a:t> </a:t>
            </a:r>
            <a:r>
              <a:rPr sz="2200" dirty="0">
                <a:solidFill>
                  <a:srgbClr val="006FC0"/>
                </a:solidFill>
              </a:rPr>
              <a:t>(Q-</a:t>
            </a:r>
            <a:r>
              <a:rPr sz="2200" spc="-10" dirty="0">
                <a:solidFill>
                  <a:srgbClr val="006FC0"/>
                </a:solidFill>
              </a:rPr>
              <a:t>model)</a:t>
            </a:r>
            <a:endParaRPr sz="2200"/>
          </a:p>
        </p:txBody>
      </p:sp>
      <p:sp>
        <p:nvSpPr>
          <p:cNvPr id="4" name="object 4"/>
          <p:cNvSpPr txBox="1"/>
          <p:nvPr/>
        </p:nvSpPr>
        <p:spPr>
          <a:xfrm>
            <a:off x="6739763" y="6429834"/>
            <a:ext cx="222758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spc="-10" dirty="0">
                <a:latin typeface="Times New Roman"/>
                <a:cs typeface="Times New Roman"/>
                <a:hlinkClick r:id="rId2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5668" y="991870"/>
            <a:ext cx="7915909" cy="4565015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268605" marR="276860" indent="-256540">
              <a:lnSpc>
                <a:spcPts val="2020"/>
              </a:lnSpc>
              <a:spcBef>
                <a:spcPts val="580"/>
              </a:spcBef>
              <a:buClr>
                <a:srgbClr val="2CA1BE"/>
              </a:buClr>
              <a:buSzPct val="66666"/>
              <a:buFont typeface="Wingdings 3"/>
              <a:buChar char=""/>
              <a:tabLst>
                <a:tab pos="268605" algn="l"/>
              </a:tabLst>
            </a:pPr>
            <a:r>
              <a:rPr sz="2100" dirty="0">
                <a:latin typeface="Lucida Sans Unicode"/>
                <a:cs typeface="Lucida Sans Unicode"/>
              </a:rPr>
              <a:t>In</a:t>
            </a:r>
            <a:r>
              <a:rPr sz="2100" spc="-6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this</a:t>
            </a:r>
            <a:r>
              <a:rPr sz="2100" spc="-6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model</a:t>
            </a:r>
            <a:r>
              <a:rPr sz="2100" spc="-3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or</a:t>
            </a:r>
            <a:r>
              <a:rPr sz="2100" spc="-6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system,</a:t>
            </a:r>
            <a:r>
              <a:rPr sz="2100" spc="-3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a</a:t>
            </a:r>
            <a:r>
              <a:rPr sz="2100" spc="-5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fixed</a:t>
            </a:r>
            <a:r>
              <a:rPr sz="2100" spc="-4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quantity</a:t>
            </a:r>
            <a:r>
              <a:rPr sz="2100" spc="-6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of</a:t>
            </a:r>
            <a:r>
              <a:rPr sz="2100" spc="-6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material</a:t>
            </a:r>
            <a:r>
              <a:rPr sz="2100" spc="-35" dirty="0">
                <a:latin typeface="Lucida Sans Unicode"/>
                <a:cs typeface="Lucida Sans Unicode"/>
              </a:rPr>
              <a:t> </a:t>
            </a:r>
            <a:r>
              <a:rPr sz="2100" spc="-25" dirty="0">
                <a:latin typeface="Lucida Sans Unicode"/>
                <a:cs typeface="Lucida Sans Unicode"/>
              </a:rPr>
              <a:t>is </a:t>
            </a:r>
            <a:r>
              <a:rPr sz="2100" dirty="0">
                <a:latin typeface="Lucida Sans Unicode"/>
                <a:cs typeface="Lucida Sans Unicode"/>
              </a:rPr>
              <a:t>ordered</a:t>
            </a:r>
            <a:r>
              <a:rPr sz="2100" spc="-4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whenever</a:t>
            </a:r>
            <a:r>
              <a:rPr sz="2100" spc="-6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the</a:t>
            </a:r>
            <a:r>
              <a:rPr sz="2100" spc="-4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stock</a:t>
            </a:r>
            <a:r>
              <a:rPr sz="2100" spc="-6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on</a:t>
            </a:r>
            <a:r>
              <a:rPr sz="2100" spc="-6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hand</a:t>
            </a:r>
            <a:r>
              <a:rPr sz="2100" spc="-7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reaches</a:t>
            </a:r>
            <a:r>
              <a:rPr sz="2100" spc="-6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the</a:t>
            </a:r>
            <a:r>
              <a:rPr sz="2100" spc="-60" dirty="0">
                <a:latin typeface="Lucida Sans Unicode"/>
                <a:cs typeface="Lucida Sans Unicode"/>
              </a:rPr>
              <a:t> </a:t>
            </a:r>
            <a:r>
              <a:rPr sz="2100" spc="-10" dirty="0">
                <a:latin typeface="Lucida Sans Unicode"/>
                <a:cs typeface="Lucida Sans Unicode"/>
              </a:rPr>
              <a:t>reorder point.</a:t>
            </a:r>
            <a:endParaRPr sz="2100">
              <a:latin typeface="Lucida Sans Unicode"/>
              <a:cs typeface="Lucida Sans Unicode"/>
            </a:endParaRPr>
          </a:p>
          <a:p>
            <a:pPr marL="268605" indent="-255904">
              <a:lnSpc>
                <a:spcPts val="2270"/>
              </a:lnSpc>
              <a:spcBef>
                <a:spcPts val="505"/>
              </a:spcBef>
              <a:buClr>
                <a:srgbClr val="2CA1BE"/>
              </a:buClr>
              <a:buSzPct val="66666"/>
              <a:buFont typeface="Wingdings 3"/>
              <a:buChar char=""/>
              <a:tabLst>
                <a:tab pos="268605" algn="l"/>
              </a:tabLst>
            </a:pPr>
            <a:r>
              <a:rPr sz="2100" dirty="0">
                <a:latin typeface="Lucida Sans Unicode"/>
                <a:cs typeface="Lucida Sans Unicode"/>
              </a:rPr>
              <a:t>The</a:t>
            </a:r>
            <a:r>
              <a:rPr sz="2100" spc="-7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fixed</a:t>
            </a:r>
            <a:r>
              <a:rPr sz="2100" spc="-4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quality</a:t>
            </a:r>
            <a:r>
              <a:rPr sz="2100" spc="-5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of</a:t>
            </a:r>
            <a:r>
              <a:rPr sz="2100" spc="-6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material</a:t>
            </a:r>
            <a:r>
              <a:rPr sz="2100" spc="-3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ordered</a:t>
            </a:r>
            <a:r>
              <a:rPr sz="2100" spc="-4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each</a:t>
            </a:r>
            <a:r>
              <a:rPr sz="2100" spc="-7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time</a:t>
            </a:r>
            <a:r>
              <a:rPr sz="2100" spc="-4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is</a:t>
            </a:r>
            <a:r>
              <a:rPr sz="2100" spc="-55" dirty="0">
                <a:latin typeface="Lucida Sans Unicode"/>
                <a:cs typeface="Lucida Sans Unicode"/>
              </a:rPr>
              <a:t> </a:t>
            </a:r>
            <a:r>
              <a:rPr sz="2100" spc="-10" dirty="0">
                <a:latin typeface="Lucida Sans Unicode"/>
                <a:cs typeface="Lucida Sans Unicode"/>
              </a:rPr>
              <a:t>nothing</a:t>
            </a:r>
            <a:endParaRPr sz="2100">
              <a:latin typeface="Lucida Sans Unicode"/>
              <a:cs typeface="Lucida Sans Unicode"/>
            </a:endParaRPr>
          </a:p>
          <a:p>
            <a:pPr marL="268605">
              <a:lnSpc>
                <a:spcPts val="2270"/>
              </a:lnSpc>
            </a:pPr>
            <a:r>
              <a:rPr sz="2100" dirty="0">
                <a:latin typeface="Lucida Sans Unicode"/>
                <a:cs typeface="Lucida Sans Unicode"/>
              </a:rPr>
              <a:t>but</a:t>
            </a:r>
            <a:r>
              <a:rPr sz="2100" spc="-6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the</a:t>
            </a:r>
            <a:r>
              <a:rPr sz="2100" spc="-6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economic</a:t>
            </a:r>
            <a:r>
              <a:rPr sz="2100" spc="-5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order</a:t>
            </a:r>
            <a:r>
              <a:rPr sz="2100" spc="-4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quantity</a:t>
            </a:r>
            <a:r>
              <a:rPr sz="2100" spc="-60" dirty="0">
                <a:latin typeface="Lucida Sans Unicode"/>
                <a:cs typeface="Lucida Sans Unicode"/>
              </a:rPr>
              <a:t> </a:t>
            </a:r>
            <a:r>
              <a:rPr sz="2100" spc="-10" dirty="0">
                <a:latin typeface="Lucida Sans Unicode"/>
                <a:cs typeface="Lucida Sans Unicode"/>
              </a:rPr>
              <a:t>(EOQ).</a:t>
            </a:r>
            <a:endParaRPr sz="2100">
              <a:latin typeface="Lucida Sans Unicode"/>
              <a:cs typeface="Lucida Sans Unicode"/>
            </a:endParaRPr>
          </a:p>
          <a:p>
            <a:pPr marL="268605" marR="5080" indent="-256540">
              <a:lnSpc>
                <a:spcPts val="2020"/>
              </a:lnSpc>
              <a:spcBef>
                <a:spcPts val="975"/>
              </a:spcBef>
              <a:buClr>
                <a:srgbClr val="2CA1BE"/>
              </a:buClr>
              <a:buSzPct val="66666"/>
              <a:buFont typeface="Wingdings 3"/>
              <a:buChar char=""/>
              <a:tabLst>
                <a:tab pos="268605" algn="l"/>
              </a:tabLst>
            </a:pPr>
            <a:r>
              <a:rPr sz="2100" dirty="0">
                <a:latin typeface="Lucida Sans Unicode"/>
                <a:cs typeface="Lucida Sans Unicode"/>
              </a:rPr>
              <a:t>In</a:t>
            </a:r>
            <a:r>
              <a:rPr sz="2100" spc="-6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other</a:t>
            </a:r>
            <a:r>
              <a:rPr sz="2100" spc="-5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words,</a:t>
            </a:r>
            <a:r>
              <a:rPr sz="2100" spc="-6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this</a:t>
            </a:r>
            <a:r>
              <a:rPr sz="2100" spc="-5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system</a:t>
            </a:r>
            <a:r>
              <a:rPr sz="2100" spc="-3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first</a:t>
            </a:r>
            <a:r>
              <a:rPr sz="2100" spc="-4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of</a:t>
            </a:r>
            <a:r>
              <a:rPr sz="2100" spc="-6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all</a:t>
            </a:r>
            <a:r>
              <a:rPr sz="2100" spc="-6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determines</a:t>
            </a:r>
            <a:r>
              <a:rPr sz="2100" spc="-2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the</a:t>
            </a:r>
            <a:r>
              <a:rPr sz="2100" spc="-60" dirty="0">
                <a:latin typeface="Lucida Sans Unicode"/>
                <a:cs typeface="Lucida Sans Unicode"/>
              </a:rPr>
              <a:t> </a:t>
            </a:r>
            <a:r>
              <a:rPr sz="2100" spc="-10" dirty="0">
                <a:latin typeface="Lucida Sans Unicode"/>
                <a:cs typeface="Lucida Sans Unicode"/>
              </a:rPr>
              <a:t>fixed </a:t>
            </a:r>
            <a:r>
              <a:rPr sz="2100" dirty="0">
                <a:latin typeface="Lucida Sans Unicode"/>
                <a:cs typeface="Lucida Sans Unicode"/>
              </a:rPr>
              <a:t>order</a:t>
            </a:r>
            <a:r>
              <a:rPr sz="2100" spc="-4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quantity</a:t>
            </a:r>
            <a:r>
              <a:rPr sz="2100" spc="-6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Q,</a:t>
            </a:r>
            <a:r>
              <a:rPr sz="2100" spc="-6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and</a:t>
            </a:r>
            <a:r>
              <a:rPr sz="2100" spc="-8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reorder</a:t>
            </a:r>
            <a:r>
              <a:rPr sz="2100" spc="-3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stock</a:t>
            </a:r>
            <a:r>
              <a:rPr sz="2100" spc="-6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level</a:t>
            </a:r>
            <a:r>
              <a:rPr sz="2100" spc="-45" dirty="0">
                <a:latin typeface="Lucida Sans Unicode"/>
                <a:cs typeface="Lucida Sans Unicode"/>
              </a:rPr>
              <a:t> </a:t>
            </a:r>
            <a:r>
              <a:rPr sz="2100" spc="-20" dirty="0">
                <a:latin typeface="Lucida Sans Unicode"/>
                <a:cs typeface="Lucida Sans Unicode"/>
              </a:rPr>
              <a:t>ROL.</a:t>
            </a:r>
            <a:endParaRPr sz="2100">
              <a:latin typeface="Lucida Sans Unicode"/>
              <a:cs typeface="Lucida Sans Unicode"/>
            </a:endParaRPr>
          </a:p>
          <a:p>
            <a:pPr marL="268605" marR="590550" indent="-256540">
              <a:lnSpc>
                <a:spcPts val="2020"/>
              </a:lnSpc>
              <a:spcBef>
                <a:spcPts val="1000"/>
              </a:spcBef>
              <a:buClr>
                <a:srgbClr val="2CA1BE"/>
              </a:buClr>
              <a:buSzPct val="66666"/>
              <a:buFont typeface="Wingdings 3"/>
              <a:buChar char=""/>
              <a:tabLst>
                <a:tab pos="268605" algn="l"/>
              </a:tabLst>
            </a:pPr>
            <a:r>
              <a:rPr sz="2100" dirty="0">
                <a:latin typeface="Lucida Sans Unicode"/>
                <a:cs typeface="Lucida Sans Unicode"/>
              </a:rPr>
              <a:t>Fixed</a:t>
            </a:r>
            <a:r>
              <a:rPr sz="2100" spc="-2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order</a:t>
            </a:r>
            <a:r>
              <a:rPr sz="2100" spc="-3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may</a:t>
            </a:r>
            <a:r>
              <a:rPr sz="2100" spc="-3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be</a:t>
            </a:r>
            <a:r>
              <a:rPr sz="2100" spc="-4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in</a:t>
            </a:r>
            <a:r>
              <a:rPr sz="2100" spc="-3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units</a:t>
            </a:r>
            <a:r>
              <a:rPr sz="2100" spc="-5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or</a:t>
            </a:r>
            <a:r>
              <a:rPr sz="2100" spc="-4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amount</a:t>
            </a:r>
            <a:r>
              <a:rPr sz="2100" spc="-5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but</a:t>
            </a:r>
            <a:r>
              <a:rPr sz="2100" spc="-4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the</a:t>
            </a:r>
            <a:r>
              <a:rPr sz="2100" spc="-45" dirty="0">
                <a:latin typeface="Lucida Sans Unicode"/>
                <a:cs typeface="Lucida Sans Unicode"/>
              </a:rPr>
              <a:t> </a:t>
            </a:r>
            <a:r>
              <a:rPr sz="2100" spc="-10" dirty="0">
                <a:latin typeface="Lucida Sans Unicode"/>
                <a:cs typeface="Lucida Sans Unicode"/>
              </a:rPr>
              <a:t>reorder </a:t>
            </a:r>
            <a:r>
              <a:rPr sz="2100" dirty="0">
                <a:latin typeface="Lucida Sans Unicode"/>
                <a:cs typeface="Lucida Sans Unicode"/>
              </a:rPr>
              <a:t>level</a:t>
            </a:r>
            <a:r>
              <a:rPr sz="2100" spc="-3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should</a:t>
            </a:r>
            <a:r>
              <a:rPr sz="2100" spc="-5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be</a:t>
            </a:r>
            <a:r>
              <a:rPr sz="2100" spc="-4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in</a:t>
            </a:r>
            <a:r>
              <a:rPr sz="2100" spc="-6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the</a:t>
            </a:r>
            <a:r>
              <a:rPr sz="2100" spc="-55" dirty="0">
                <a:latin typeface="Lucida Sans Unicode"/>
                <a:cs typeface="Lucida Sans Unicode"/>
              </a:rPr>
              <a:t> </a:t>
            </a:r>
            <a:r>
              <a:rPr sz="2100" spc="-10" dirty="0">
                <a:latin typeface="Lucida Sans Unicode"/>
                <a:cs typeface="Lucida Sans Unicode"/>
              </a:rPr>
              <a:t>units.</a:t>
            </a:r>
            <a:endParaRPr sz="2100">
              <a:latin typeface="Lucida Sans Unicode"/>
              <a:cs typeface="Lucida Sans Unicode"/>
            </a:endParaRPr>
          </a:p>
          <a:p>
            <a:pPr marL="268605" marR="163195" indent="-256540">
              <a:lnSpc>
                <a:spcPct val="80000"/>
              </a:lnSpc>
              <a:spcBef>
                <a:spcPts val="1010"/>
              </a:spcBef>
              <a:buClr>
                <a:srgbClr val="2CA1BE"/>
              </a:buClr>
              <a:buSzPct val="66666"/>
              <a:buFont typeface="Wingdings 3"/>
              <a:buChar char=""/>
              <a:tabLst>
                <a:tab pos="268605" algn="l"/>
              </a:tabLst>
            </a:pPr>
            <a:r>
              <a:rPr sz="2100" dirty="0">
                <a:latin typeface="Lucida Sans Unicode"/>
                <a:cs typeface="Lucida Sans Unicode"/>
              </a:rPr>
              <a:t>In</a:t>
            </a:r>
            <a:r>
              <a:rPr sz="2100" spc="-6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other</a:t>
            </a:r>
            <a:r>
              <a:rPr sz="2100" spc="-4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words,</a:t>
            </a:r>
            <a:r>
              <a:rPr sz="2100" spc="-5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order</a:t>
            </a:r>
            <a:r>
              <a:rPr sz="2100" spc="-4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quantity</a:t>
            </a:r>
            <a:r>
              <a:rPr sz="2100" spc="-5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of</a:t>
            </a:r>
            <a:r>
              <a:rPr sz="2100" spc="-4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stock</a:t>
            </a:r>
            <a:r>
              <a:rPr sz="2100" spc="-5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Q,</a:t>
            </a:r>
            <a:r>
              <a:rPr sz="2100" spc="-4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and</a:t>
            </a:r>
            <a:r>
              <a:rPr sz="2100" spc="-5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the</a:t>
            </a:r>
            <a:r>
              <a:rPr sz="2100" spc="-5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level</a:t>
            </a:r>
            <a:r>
              <a:rPr sz="2100" spc="-50" dirty="0">
                <a:latin typeface="Lucida Sans Unicode"/>
                <a:cs typeface="Lucida Sans Unicode"/>
              </a:rPr>
              <a:t> </a:t>
            </a:r>
            <a:r>
              <a:rPr sz="2100" spc="-25" dirty="0">
                <a:latin typeface="Lucida Sans Unicode"/>
                <a:cs typeface="Lucida Sans Unicode"/>
              </a:rPr>
              <a:t>of </a:t>
            </a:r>
            <a:r>
              <a:rPr sz="2100" dirty="0">
                <a:latin typeface="Lucida Sans Unicode"/>
                <a:cs typeface="Lucida Sans Unicode"/>
              </a:rPr>
              <a:t>stock</a:t>
            </a:r>
            <a:r>
              <a:rPr sz="2100" spc="-5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ROL,</a:t>
            </a:r>
            <a:r>
              <a:rPr sz="2100" spc="-5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at</a:t>
            </a:r>
            <a:r>
              <a:rPr sz="2100" spc="-4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which</a:t>
            </a:r>
            <a:r>
              <a:rPr sz="2100" spc="-7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level</a:t>
            </a:r>
            <a:r>
              <a:rPr sz="2100" spc="-3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the</a:t>
            </a:r>
            <a:r>
              <a:rPr sz="2100" spc="-5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order</a:t>
            </a:r>
            <a:r>
              <a:rPr sz="2100" spc="-4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should</a:t>
            </a:r>
            <a:r>
              <a:rPr sz="2100" spc="-4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be</a:t>
            </a:r>
            <a:r>
              <a:rPr sz="2100" spc="-5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placed</a:t>
            </a:r>
            <a:r>
              <a:rPr sz="2100" spc="-35" dirty="0">
                <a:latin typeface="Lucida Sans Unicode"/>
                <a:cs typeface="Lucida Sans Unicode"/>
              </a:rPr>
              <a:t> </a:t>
            </a:r>
            <a:r>
              <a:rPr sz="2100" spc="-25" dirty="0">
                <a:latin typeface="Lucida Sans Unicode"/>
                <a:cs typeface="Lucida Sans Unicode"/>
              </a:rPr>
              <a:t>is </a:t>
            </a:r>
            <a:r>
              <a:rPr sz="2100" spc="-10" dirty="0">
                <a:latin typeface="Lucida Sans Unicode"/>
                <a:cs typeface="Lucida Sans Unicode"/>
              </a:rPr>
              <a:t>predetermined.</a:t>
            </a:r>
            <a:endParaRPr sz="2100">
              <a:latin typeface="Lucida Sans Unicode"/>
              <a:cs typeface="Lucida Sans Unicode"/>
            </a:endParaRPr>
          </a:p>
          <a:p>
            <a:pPr marL="268605" marR="505459" indent="-256540">
              <a:lnSpc>
                <a:spcPct val="80100"/>
              </a:lnSpc>
              <a:spcBef>
                <a:spcPts val="990"/>
              </a:spcBef>
              <a:buClr>
                <a:srgbClr val="2CA1BE"/>
              </a:buClr>
              <a:buSzPct val="66666"/>
              <a:buFont typeface="Wingdings 3"/>
              <a:buChar char=""/>
              <a:tabLst>
                <a:tab pos="268605" algn="l"/>
              </a:tabLst>
            </a:pPr>
            <a:r>
              <a:rPr sz="2100" dirty="0">
                <a:latin typeface="Lucida Sans Unicode"/>
                <a:cs typeface="Lucida Sans Unicode"/>
              </a:rPr>
              <a:t>Therefore,</a:t>
            </a:r>
            <a:r>
              <a:rPr sz="2100" spc="-4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it</a:t>
            </a:r>
            <a:r>
              <a:rPr sz="2100" spc="-7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is</a:t>
            </a:r>
            <a:r>
              <a:rPr sz="2100" spc="-6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also</a:t>
            </a:r>
            <a:r>
              <a:rPr sz="2100" spc="-7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called</a:t>
            </a:r>
            <a:r>
              <a:rPr sz="2100" spc="-7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fixed</a:t>
            </a:r>
            <a:r>
              <a:rPr sz="2100" spc="-4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order</a:t>
            </a:r>
            <a:r>
              <a:rPr sz="2100" spc="-4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quantity</a:t>
            </a:r>
            <a:r>
              <a:rPr sz="2100" spc="-55" dirty="0">
                <a:latin typeface="Lucida Sans Unicode"/>
                <a:cs typeface="Lucida Sans Unicode"/>
              </a:rPr>
              <a:t> </a:t>
            </a:r>
            <a:r>
              <a:rPr sz="2100" spc="-25" dirty="0">
                <a:latin typeface="Lucida Sans Unicode"/>
                <a:cs typeface="Lucida Sans Unicode"/>
              </a:rPr>
              <a:t>or </a:t>
            </a:r>
            <a:r>
              <a:rPr sz="2100" dirty="0">
                <a:latin typeface="Lucida Sans Unicode"/>
                <a:cs typeface="Lucida Sans Unicode"/>
              </a:rPr>
              <a:t>perpetual</a:t>
            </a:r>
            <a:r>
              <a:rPr sz="2100" spc="-5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inventory</a:t>
            </a:r>
            <a:r>
              <a:rPr sz="2100" spc="-8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system</a:t>
            </a:r>
            <a:r>
              <a:rPr sz="2100" spc="-5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or</a:t>
            </a:r>
            <a:r>
              <a:rPr sz="2100" spc="-8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economic</a:t>
            </a:r>
            <a:r>
              <a:rPr sz="2100" spc="-7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order</a:t>
            </a:r>
            <a:r>
              <a:rPr sz="2100" spc="-75" dirty="0">
                <a:latin typeface="Lucida Sans Unicode"/>
                <a:cs typeface="Lucida Sans Unicode"/>
              </a:rPr>
              <a:t> </a:t>
            </a:r>
            <a:r>
              <a:rPr sz="2100" spc="-10" dirty="0">
                <a:latin typeface="Lucida Sans Unicode"/>
                <a:cs typeface="Lucida Sans Unicode"/>
              </a:rPr>
              <a:t>quantity </a:t>
            </a:r>
            <a:r>
              <a:rPr sz="2100" dirty="0">
                <a:latin typeface="Lucida Sans Unicode"/>
                <a:cs typeface="Lucida Sans Unicode"/>
              </a:rPr>
              <a:t>model</a:t>
            </a:r>
            <a:r>
              <a:rPr sz="2100" spc="-2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(EOQ)</a:t>
            </a:r>
            <a:r>
              <a:rPr sz="2100" spc="-3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or</a:t>
            </a:r>
            <a:r>
              <a:rPr sz="2100" spc="-5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Q/R</a:t>
            </a:r>
            <a:r>
              <a:rPr sz="2100" spc="-45" dirty="0">
                <a:latin typeface="Lucida Sans Unicode"/>
                <a:cs typeface="Lucida Sans Unicode"/>
              </a:rPr>
              <a:t> </a:t>
            </a:r>
            <a:r>
              <a:rPr sz="2100" spc="-10" dirty="0">
                <a:latin typeface="Lucida Sans Unicode"/>
                <a:cs typeface="Lucida Sans Unicode"/>
              </a:rPr>
              <a:t>model.</a:t>
            </a:r>
            <a:endParaRPr sz="21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729930" y="981265"/>
            <a:ext cx="5455920" cy="2942590"/>
            <a:chOff x="1729930" y="981265"/>
            <a:chExt cx="5455920" cy="2942590"/>
          </a:xfrm>
        </p:grpSpPr>
        <p:sp>
          <p:nvSpPr>
            <p:cNvPr id="3" name="object 3"/>
            <p:cNvSpPr/>
            <p:nvPr/>
          </p:nvSpPr>
          <p:spPr>
            <a:xfrm>
              <a:off x="1764537" y="986027"/>
              <a:ext cx="5416550" cy="2933065"/>
            </a:xfrm>
            <a:custGeom>
              <a:avLst/>
              <a:gdLst/>
              <a:ahLst/>
              <a:cxnLst/>
              <a:rect l="l" t="t" r="r" b="b"/>
              <a:pathLst>
                <a:path w="5416550" h="2933065">
                  <a:moveTo>
                    <a:pt x="0" y="0"/>
                  </a:moveTo>
                  <a:lnTo>
                    <a:pt x="1016" y="2932938"/>
                  </a:lnTo>
                  <a:lnTo>
                    <a:pt x="5416169" y="2931541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734692" y="1521840"/>
              <a:ext cx="5041265" cy="0"/>
            </a:xfrm>
            <a:custGeom>
              <a:avLst/>
              <a:gdLst/>
              <a:ahLst/>
              <a:cxnLst/>
              <a:rect l="l" t="t" r="r" b="b"/>
              <a:pathLst>
                <a:path w="5041265">
                  <a:moveTo>
                    <a:pt x="0" y="0"/>
                  </a:moveTo>
                  <a:lnTo>
                    <a:pt x="5041010" y="0"/>
                  </a:lnTo>
                </a:path>
              </a:pathLst>
            </a:custGeom>
            <a:ln w="952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1367801" y="2411532"/>
            <a:ext cx="238760" cy="167703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760"/>
              </a:lnSpc>
            </a:pPr>
            <a:r>
              <a:rPr sz="1500" dirty="0">
                <a:latin typeface="Arial"/>
                <a:cs typeface="Arial"/>
              </a:rPr>
              <a:t>Inventory</a:t>
            </a:r>
            <a:r>
              <a:rPr sz="1500" spc="-7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levels</a:t>
            </a:r>
            <a:r>
              <a:rPr sz="1500" spc="-45" dirty="0">
                <a:latin typeface="Arial"/>
                <a:cs typeface="Arial"/>
              </a:rPr>
              <a:t> </a:t>
            </a:r>
            <a:r>
              <a:rPr sz="1500" spc="-25" dirty="0">
                <a:latin typeface="Arial"/>
                <a:cs typeface="Arial"/>
              </a:rPr>
              <a:t>(Q)</a:t>
            </a:r>
            <a:endParaRPr sz="1500">
              <a:latin typeface="Arial"/>
              <a:cs typeface="Arial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1752663" y="1304251"/>
            <a:ext cx="5874385" cy="2620010"/>
            <a:chOff x="1752663" y="1304251"/>
            <a:chExt cx="5874385" cy="2620010"/>
          </a:xfrm>
        </p:grpSpPr>
        <p:sp>
          <p:nvSpPr>
            <p:cNvPr id="7" name="object 7"/>
            <p:cNvSpPr/>
            <p:nvPr/>
          </p:nvSpPr>
          <p:spPr>
            <a:xfrm>
              <a:off x="1757426" y="1508886"/>
              <a:ext cx="4683760" cy="2410460"/>
            </a:xfrm>
            <a:custGeom>
              <a:avLst/>
              <a:gdLst/>
              <a:ahLst/>
              <a:cxnLst/>
              <a:rect l="l" t="t" r="r" b="b"/>
              <a:pathLst>
                <a:path w="4683760" h="2410460">
                  <a:moveTo>
                    <a:pt x="0" y="16255"/>
                  </a:moveTo>
                  <a:lnTo>
                    <a:pt x="1159256" y="2393823"/>
                  </a:lnTo>
                  <a:lnTo>
                    <a:pt x="1159256" y="0"/>
                  </a:lnTo>
                  <a:lnTo>
                    <a:pt x="2334006" y="2410079"/>
                  </a:lnTo>
                  <a:lnTo>
                    <a:pt x="2342134" y="16255"/>
                  </a:lnTo>
                  <a:lnTo>
                    <a:pt x="3502533" y="2406777"/>
                  </a:lnTo>
                  <a:lnTo>
                    <a:pt x="3508629" y="16255"/>
                  </a:lnTo>
                  <a:lnTo>
                    <a:pt x="4667885" y="2377567"/>
                  </a:lnTo>
                  <a:lnTo>
                    <a:pt x="4683379" y="19558"/>
                  </a:lnTo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775704" y="1304251"/>
              <a:ext cx="851535" cy="730885"/>
            </a:xfrm>
            <a:custGeom>
              <a:avLst/>
              <a:gdLst/>
              <a:ahLst/>
              <a:cxnLst/>
              <a:rect l="l" t="t" r="r" b="b"/>
              <a:pathLst>
                <a:path w="851534" h="730885">
                  <a:moveTo>
                    <a:pt x="851166" y="0"/>
                  </a:moveTo>
                  <a:lnTo>
                    <a:pt x="0" y="0"/>
                  </a:lnTo>
                  <a:lnTo>
                    <a:pt x="0" y="730796"/>
                  </a:lnTo>
                  <a:lnTo>
                    <a:pt x="851166" y="730796"/>
                  </a:lnTo>
                  <a:lnTo>
                    <a:pt x="85116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6790690" y="1287271"/>
            <a:ext cx="837565" cy="711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2085" marR="5080" indent="-172720">
              <a:lnSpc>
                <a:spcPct val="100000"/>
              </a:lnSpc>
              <a:spcBef>
                <a:spcPts val="100"/>
              </a:spcBef>
            </a:pPr>
            <a:r>
              <a:rPr sz="1500" spc="-10" dirty="0">
                <a:latin typeface="Arial"/>
                <a:cs typeface="Arial"/>
              </a:rPr>
              <a:t>Maximum Stock Level</a:t>
            </a:r>
            <a:endParaRPr sz="15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605404" y="4060063"/>
            <a:ext cx="209550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500" spc="-75" dirty="0">
                <a:latin typeface="Arial"/>
                <a:cs typeface="Arial"/>
              </a:rPr>
              <a:t>LT</a:t>
            </a:r>
            <a:endParaRPr sz="15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457195" y="2671064"/>
            <a:ext cx="28003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0"/>
              </a:spcBef>
            </a:pPr>
            <a:r>
              <a:rPr sz="1500" spc="-25" dirty="0">
                <a:latin typeface="Arial"/>
                <a:cs typeface="Arial"/>
              </a:rPr>
              <a:t>Q</a:t>
            </a:r>
            <a:r>
              <a:rPr sz="1500" spc="-37" baseline="-25000" dirty="0">
                <a:latin typeface="Ebrima"/>
                <a:cs typeface="Ebrima"/>
              </a:rPr>
              <a:t>1</a:t>
            </a:r>
            <a:endParaRPr sz="1500" baseline="-25000">
              <a:latin typeface="Ebrima"/>
              <a:cs typeface="Ebrima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3689477" y="2687942"/>
            <a:ext cx="280670" cy="450215"/>
          </a:xfrm>
          <a:custGeom>
            <a:avLst/>
            <a:gdLst/>
            <a:ahLst/>
            <a:cxnLst/>
            <a:rect l="l" t="t" r="r" b="b"/>
            <a:pathLst>
              <a:path w="280670" h="450214">
                <a:moveTo>
                  <a:pt x="280288" y="0"/>
                </a:moveTo>
                <a:lnTo>
                  <a:pt x="0" y="0"/>
                </a:lnTo>
                <a:lnTo>
                  <a:pt x="0" y="449846"/>
                </a:lnTo>
                <a:lnTo>
                  <a:pt x="280288" y="449846"/>
                </a:lnTo>
                <a:lnTo>
                  <a:pt x="28028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3697096" y="2671064"/>
            <a:ext cx="28003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0"/>
              </a:spcBef>
            </a:pPr>
            <a:r>
              <a:rPr sz="1500" spc="-25" dirty="0">
                <a:latin typeface="Arial"/>
                <a:cs typeface="Arial"/>
              </a:rPr>
              <a:t>Q</a:t>
            </a:r>
            <a:r>
              <a:rPr sz="1500" spc="-37" baseline="-25000" dirty="0">
                <a:latin typeface="Ebrima"/>
                <a:cs typeface="Ebrima"/>
              </a:rPr>
              <a:t>2</a:t>
            </a:r>
            <a:endParaRPr sz="1500" baseline="-25000">
              <a:latin typeface="Ebrima"/>
              <a:cs typeface="Ebrima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4879721" y="2705722"/>
            <a:ext cx="280670" cy="450215"/>
          </a:xfrm>
          <a:custGeom>
            <a:avLst/>
            <a:gdLst/>
            <a:ahLst/>
            <a:cxnLst/>
            <a:rect l="l" t="t" r="r" b="b"/>
            <a:pathLst>
              <a:path w="280670" h="450214">
                <a:moveTo>
                  <a:pt x="280288" y="0"/>
                </a:moveTo>
                <a:lnTo>
                  <a:pt x="0" y="0"/>
                </a:lnTo>
                <a:lnTo>
                  <a:pt x="0" y="449846"/>
                </a:lnTo>
                <a:lnTo>
                  <a:pt x="280288" y="449846"/>
                </a:lnTo>
                <a:lnTo>
                  <a:pt x="28028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4887340" y="2689097"/>
            <a:ext cx="28003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0"/>
              </a:spcBef>
            </a:pPr>
            <a:r>
              <a:rPr sz="1500" spc="-25" dirty="0">
                <a:latin typeface="Arial"/>
                <a:cs typeface="Arial"/>
              </a:rPr>
              <a:t>Q</a:t>
            </a:r>
            <a:r>
              <a:rPr sz="1500" spc="-37" baseline="-25000" dirty="0">
                <a:latin typeface="Ebrima"/>
                <a:cs typeface="Ebrima"/>
              </a:rPr>
              <a:t>3</a:t>
            </a:r>
            <a:endParaRPr sz="1500" baseline="-25000">
              <a:latin typeface="Ebrima"/>
              <a:cs typeface="Ebrima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6061583" y="2597010"/>
            <a:ext cx="280670" cy="450215"/>
          </a:xfrm>
          <a:custGeom>
            <a:avLst/>
            <a:gdLst/>
            <a:ahLst/>
            <a:cxnLst/>
            <a:rect l="l" t="t" r="r" b="b"/>
            <a:pathLst>
              <a:path w="280670" h="450214">
                <a:moveTo>
                  <a:pt x="280288" y="0"/>
                </a:moveTo>
                <a:lnTo>
                  <a:pt x="0" y="0"/>
                </a:lnTo>
                <a:lnTo>
                  <a:pt x="0" y="449846"/>
                </a:lnTo>
                <a:lnTo>
                  <a:pt x="280288" y="449846"/>
                </a:lnTo>
                <a:lnTo>
                  <a:pt x="28028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6069710" y="2580259"/>
            <a:ext cx="28003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0"/>
              </a:spcBef>
            </a:pPr>
            <a:r>
              <a:rPr sz="1500" spc="-25" dirty="0">
                <a:latin typeface="Arial"/>
                <a:cs typeface="Arial"/>
              </a:rPr>
              <a:t>Q</a:t>
            </a:r>
            <a:r>
              <a:rPr sz="1500" spc="-37" baseline="-25000" dirty="0">
                <a:latin typeface="Ebrima"/>
                <a:cs typeface="Ebrima"/>
              </a:rPr>
              <a:t>4</a:t>
            </a:r>
            <a:endParaRPr sz="1500" baseline="-25000">
              <a:latin typeface="Ebrima"/>
              <a:cs typeface="Ebrim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666367" y="3962527"/>
            <a:ext cx="115570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500" spc="-50" dirty="0">
                <a:latin typeface="Ebrima"/>
                <a:cs typeface="Ebrima"/>
              </a:rPr>
              <a:t>0</a:t>
            </a:r>
            <a:endParaRPr sz="1500">
              <a:latin typeface="Ebrima"/>
              <a:cs typeface="Ebrima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1729930" y="3267773"/>
            <a:ext cx="5173345" cy="791210"/>
            <a:chOff x="1729930" y="3267773"/>
            <a:chExt cx="5173345" cy="791210"/>
          </a:xfrm>
        </p:grpSpPr>
        <p:sp>
          <p:nvSpPr>
            <p:cNvPr id="20" name="object 20"/>
            <p:cNvSpPr/>
            <p:nvPr/>
          </p:nvSpPr>
          <p:spPr>
            <a:xfrm>
              <a:off x="1734692" y="3272535"/>
              <a:ext cx="5163820" cy="0"/>
            </a:xfrm>
            <a:custGeom>
              <a:avLst/>
              <a:gdLst/>
              <a:ahLst/>
              <a:cxnLst/>
              <a:rect l="l" t="t" r="r" b="b"/>
              <a:pathLst>
                <a:path w="5163820">
                  <a:moveTo>
                    <a:pt x="0" y="0"/>
                  </a:moveTo>
                  <a:lnTo>
                    <a:pt x="5163692" y="0"/>
                  </a:lnTo>
                </a:path>
              </a:pathLst>
            </a:custGeom>
            <a:ln w="9525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2520949" y="3283965"/>
              <a:ext cx="3596640" cy="602615"/>
            </a:xfrm>
            <a:custGeom>
              <a:avLst/>
              <a:gdLst/>
              <a:ahLst/>
              <a:cxnLst/>
              <a:rect l="l" t="t" r="r" b="b"/>
              <a:pathLst>
                <a:path w="3596640" h="602614">
                  <a:moveTo>
                    <a:pt x="73151" y="602488"/>
                  </a:moveTo>
                  <a:lnTo>
                    <a:pt x="44684" y="599971"/>
                  </a:lnTo>
                  <a:lnTo>
                    <a:pt x="21431" y="593121"/>
                  </a:lnTo>
                  <a:lnTo>
                    <a:pt x="5750" y="582985"/>
                  </a:lnTo>
                  <a:lnTo>
                    <a:pt x="0" y="570611"/>
                  </a:lnTo>
                  <a:lnTo>
                    <a:pt x="0" y="31876"/>
                  </a:lnTo>
                  <a:lnTo>
                    <a:pt x="5750" y="19448"/>
                  </a:lnTo>
                  <a:lnTo>
                    <a:pt x="21431" y="9318"/>
                  </a:lnTo>
                  <a:lnTo>
                    <a:pt x="44684" y="2498"/>
                  </a:lnTo>
                  <a:lnTo>
                    <a:pt x="73151" y="0"/>
                  </a:lnTo>
                </a:path>
                <a:path w="3596640" h="602614">
                  <a:moveTo>
                    <a:pt x="1202563" y="602488"/>
                  </a:moveTo>
                  <a:lnTo>
                    <a:pt x="1174095" y="599971"/>
                  </a:lnTo>
                  <a:lnTo>
                    <a:pt x="1150842" y="593121"/>
                  </a:lnTo>
                  <a:lnTo>
                    <a:pt x="1135161" y="582985"/>
                  </a:lnTo>
                  <a:lnTo>
                    <a:pt x="1129411" y="570611"/>
                  </a:lnTo>
                  <a:lnTo>
                    <a:pt x="1129411" y="31876"/>
                  </a:lnTo>
                  <a:lnTo>
                    <a:pt x="1135161" y="19448"/>
                  </a:lnTo>
                  <a:lnTo>
                    <a:pt x="1150842" y="9318"/>
                  </a:lnTo>
                  <a:lnTo>
                    <a:pt x="1174095" y="2498"/>
                  </a:lnTo>
                  <a:lnTo>
                    <a:pt x="1202563" y="0"/>
                  </a:lnTo>
                </a:path>
                <a:path w="3596640" h="602614">
                  <a:moveTo>
                    <a:pt x="2440178" y="602488"/>
                  </a:moveTo>
                  <a:lnTo>
                    <a:pt x="2411656" y="599971"/>
                  </a:lnTo>
                  <a:lnTo>
                    <a:pt x="2388409" y="593121"/>
                  </a:lnTo>
                  <a:lnTo>
                    <a:pt x="2372758" y="582985"/>
                  </a:lnTo>
                  <a:lnTo>
                    <a:pt x="2367026" y="570611"/>
                  </a:lnTo>
                  <a:lnTo>
                    <a:pt x="2367026" y="31876"/>
                  </a:lnTo>
                  <a:lnTo>
                    <a:pt x="2372758" y="19448"/>
                  </a:lnTo>
                  <a:lnTo>
                    <a:pt x="2388409" y="9318"/>
                  </a:lnTo>
                  <a:lnTo>
                    <a:pt x="2411656" y="2498"/>
                  </a:lnTo>
                  <a:lnTo>
                    <a:pt x="2440178" y="0"/>
                  </a:lnTo>
                </a:path>
                <a:path w="3596640" h="602614">
                  <a:moveTo>
                    <a:pt x="3596259" y="602488"/>
                  </a:moveTo>
                  <a:lnTo>
                    <a:pt x="3567791" y="599971"/>
                  </a:lnTo>
                  <a:lnTo>
                    <a:pt x="3544538" y="593121"/>
                  </a:lnTo>
                  <a:lnTo>
                    <a:pt x="3528857" y="582985"/>
                  </a:lnTo>
                  <a:lnTo>
                    <a:pt x="3523107" y="570611"/>
                  </a:lnTo>
                  <a:lnTo>
                    <a:pt x="3523107" y="31876"/>
                  </a:lnTo>
                  <a:lnTo>
                    <a:pt x="3528857" y="19448"/>
                  </a:lnTo>
                  <a:lnTo>
                    <a:pt x="3544538" y="9318"/>
                  </a:lnTo>
                  <a:lnTo>
                    <a:pt x="3567791" y="2498"/>
                  </a:lnTo>
                  <a:lnTo>
                    <a:pt x="3596259" y="0"/>
                  </a:lnTo>
                </a:path>
              </a:pathLst>
            </a:custGeom>
            <a:ln w="9525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2522981" y="3915663"/>
              <a:ext cx="388620" cy="138430"/>
            </a:xfrm>
            <a:custGeom>
              <a:avLst/>
              <a:gdLst/>
              <a:ahLst/>
              <a:cxnLst/>
              <a:rect l="l" t="t" r="r" b="b"/>
              <a:pathLst>
                <a:path w="388619" h="138429">
                  <a:moveTo>
                    <a:pt x="388493" y="0"/>
                  </a:moveTo>
                  <a:lnTo>
                    <a:pt x="384480" y="26848"/>
                  </a:lnTo>
                  <a:lnTo>
                    <a:pt x="373538" y="48768"/>
                  </a:lnTo>
                  <a:lnTo>
                    <a:pt x="357310" y="63543"/>
                  </a:lnTo>
                  <a:lnTo>
                    <a:pt x="337438" y="68961"/>
                  </a:lnTo>
                  <a:lnTo>
                    <a:pt x="245237" y="68961"/>
                  </a:lnTo>
                  <a:lnTo>
                    <a:pt x="225438" y="74398"/>
                  </a:lnTo>
                  <a:lnTo>
                    <a:pt x="209248" y="89217"/>
                  </a:lnTo>
                  <a:lnTo>
                    <a:pt x="198320" y="111180"/>
                  </a:lnTo>
                  <a:lnTo>
                    <a:pt x="194310" y="138049"/>
                  </a:lnTo>
                  <a:lnTo>
                    <a:pt x="190297" y="111180"/>
                  </a:lnTo>
                  <a:lnTo>
                    <a:pt x="179355" y="89217"/>
                  </a:lnTo>
                  <a:lnTo>
                    <a:pt x="163127" y="74398"/>
                  </a:lnTo>
                  <a:lnTo>
                    <a:pt x="143256" y="68961"/>
                  </a:lnTo>
                  <a:lnTo>
                    <a:pt x="51054" y="68961"/>
                  </a:lnTo>
                  <a:lnTo>
                    <a:pt x="31182" y="63543"/>
                  </a:lnTo>
                  <a:lnTo>
                    <a:pt x="14954" y="48768"/>
                  </a:lnTo>
                  <a:lnTo>
                    <a:pt x="4012" y="26848"/>
                  </a:lnTo>
                  <a:lnTo>
                    <a:pt x="0" y="0"/>
                  </a:lnTo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3713860" y="4060063"/>
            <a:ext cx="34099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0"/>
              </a:spcBef>
            </a:pPr>
            <a:r>
              <a:rPr sz="1500" spc="-25" dirty="0">
                <a:latin typeface="Arial"/>
                <a:cs typeface="Arial"/>
              </a:rPr>
              <a:t>LT</a:t>
            </a:r>
            <a:r>
              <a:rPr sz="1500" spc="-37" baseline="-25000" dirty="0">
                <a:latin typeface="Ebrima"/>
                <a:cs typeface="Ebrima"/>
              </a:rPr>
              <a:t>2</a:t>
            </a:r>
            <a:endParaRPr sz="1500" baseline="-25000">
              <a:latin typeface="Ebrima"/>
              <a:cs typeface="Ebrima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3690492" y="3915664"/>
            <a:ext cx="388620" cy="138430"/>
          </a:xfrm>
          <a:custGeom>
            <a:avLst/>
            <a:gdLst/>
            <a:ahLst/>
            <a:cxnLst/>
            <a:rect l="l" t="t" r="r" b="b"/>
            <a:pathLst>
              <a:path w="388620" h="138429">
                <a:moveTo>
                  <a:pt x="388493" y="0"/>
                </a:moveTo>
                <a:lnTo>
                  <a:pt x="384480" y="26848"/>
                </a:lnTo>
                <a:lnTo>
                  <a:pt x="373538" y="48768"/>
                </a:lnTo>
                <a:lnTo>
                  <a:pt x="357310" y="63543"/>
                </a:lnTo>
                <a:lnTo>
                  <a:pt x="337439" y="68961"/>
                </a:lnTo>
                <a:lnTo>
                  <a:pt x="245237" y="68961"/>
                </a:lnTo>
                <a:lnTo>
                  <a:pt x="225438" y="74398"/>
                </a:lnTo>
                <a:lnTo>
                  <a:pt x="209248" y="89217"/>
                </a:lnTo>
                <a:lnTo>
                  <a:pt x="198320" y="111180"/>
                </a:lnTo>
                <a:lnTo>
                  <a:pt x="194310" y="138049"/>
                </a:lnTo>
                <a:lnTo>
                  <a:pt x="190297" y="111180"/>
                </a:lnTo>
                <a:lnTo>
                  <a:pt x="179355" y="89217"/>
                </a:lnTo>
                <a:lnTo>
                  <a:pt x="163127" y="74398"/>
                </a:lnTo>
                <a:lnTo>
                  <a:pt x="143256" y="68961"/>
                </a:lnTo>
                <a:lnTo>
                  <a:pt x="51054" y="68961"/>
                </a:lnTo>
                <a:lnTo>
                  <a:pt x="31182" y="63543"/>
                </a:lnTo>
                <a:lnTo>
                  <a:pt x="14954" y="48768"/>
                </a:lnTo>
                <a:lnTo>
                  <a:pt x="4012" y="26848"/>
                </a:ln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4907534" y="4060063"/>
            <a:ext cx="34099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0"/>
              </a:spcBef>
            </a:pPr>
            <a:r>
              <a:rPr sz="1500" spc="-25" dirty="0">
                <a:latin typeface="Arial"/>
                <a:cs typeface="Arial"/>
              </a:rPr>
              <a:t>LT</a:t>
            </a:r>
            <a:r>
              <a:rPr sz="1500" spc="-37" baseline="-25000" dirty="0">
                <a:latin typeface="Ebrima"/>
                <a:cs typeface="Ebrima"/>
              </a:rPr>
              <a:t>3</a:t>
            </a:r>
            <a:endParaRPr sz="1500" baseline="-25000">
              <a:latin typeface="Ebrima"/>
              <a:cs typeface="Ebrima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4883784" y="3915664"/>
            <a:ext cx="388620" cy="138430"/>
          </a:xfrm>
          <a:custGeom>
            <a:avLst/>
            <a:gdLst/>
            <a:ahLst/>
            <a:cxnLst/>
            <a:rect l="l" t="t" r="r" b="b"/>
            <a:pathLst>
              <a:path w="388620" h="138429">
                <a:moveTo>
                  <a:pt x="388492" y="0"/>
                </a:moveTo>
                <a:lnTo>
                  <a:pt x="384480" y="26848"/>
                </a:lnTo>
                <a:lnTo>
                  <a:pt x="373538" y="48768"/>
                </a:lnTo>
                <a:lnTo>
                  <a:pt x="357310" y="63543"/>
                </a:lnTo>
                <a:lnTo>
                  <a:pt x="337438" y="68961"/>
                </a:lnTo>
                <a:lnTo>
                  <a:pt x="245237" y="68961"/>
                </a:lnTo>
                <a:lnTo>
                  <a:pt x="225385" y="74398"/>
                </a:lnTo>
                <a:lnTo>
                  <a:pt x="209200" y="89217"/>
                </a:lnTo>
                <a:lnTo>
                  <a:pt x="198302" y="111180"/>
                </a:lnTo>
                <a:lnTo>
                  <a:pt x="194310" y="138049"/>
                </a:lnTo>
                <a:lnTo>
                  <a:pt x="190297" y="111180"/>
                </a:lnTo>
                <a:lnTo>
                  <a:pt x="179355" y="89217"/>
                </a:lnTo>
                <a:lnTo>
                  <a:pt x="163127" y="74398"/>
                </a:lnTo>
                <a:lnTo>
                  <a:pt x="143255" y="68961"/>
                </a:lnTo>
                <a:lnTo>
                  <a:pt x="51053" y="68961"/>
                </a:lnTo>
                <a:lnTo>
                  <a:pt x="31182" y="63543"/>
                </a:lnTo>
                <a:lnTo>
                  <a:pt x="14954" y="48768"/>
                </a:lnTo>
                <a:lnTo>
                  <a:pt x="4012" y="26848"/>
                </a:lnTo>
                <a:lnTo>
                  <a:pt x="0" y="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6075171" y="4060063"/>
            <a:ext cx="34099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0"/>
              </a:spcBef>
            </a:pPr>
            <a:r>
              <a:rPr sz="1500" spc="-25" dirty="0">
                <a:latin typeface="Arial"/>
                <a:cs typeface="Arial"/>
              </a:rPr>
              <a:t>LT</a:t>
            </a:r>
            <a:r>
              <a:rPr sz="1500" spc="-37" baseline="-25000" dirty="0">
                <a:latin typeface="Ebrima"/>
                <a:cs typeface="Ebrima"/>
              </a:rPr>
              <a:t>4</a:t>
            </a:r>
            <a:endParaRPr sz="1500" baseline="-25000">
              <a:latin typeface="Ebrima"/>
              <a:cs typeface="Ebrima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6046533" y="3141052"/>
            <a:ext cx="1344930" cy="917575"/>
            <a:chOff x="6046533" y="3141052"/>
            <a:chExt cx="1344930" cy="917575"/>
          </a:xfrm>
        </p:grpSpPr>
        <p:sp>
          <p:nvSpPr>
            <p:cNvPr id="29" name="object 29"/>
            <p:cNvSpPr/>
            <p:nvPr/>
          </p:nvSpPr>
          <p:spPr>
            <a:xfrm>
              <a:off x="6051296" y="3915663"/>
              <a:ext cx="388620" cy="138430"/>
            </a:xfrm>
            <a:custGeom>
              <a:avLst/>
              <a:gdLst/>
              <a:ahLst/>
              <a:cxnLst/>
              <a:rect l="l" t="t" r="r" b="b"/>
              <a:pathLst>
                <a:path w="388620" h="138429">
                  <a:moveTo>
                    <a:pt x="388492" y="0"/>
                  </a:moveTo>
                  <a:lnTo>
                    <a:pt x="384480" y="26848"/>
                  </a:lnTo>
                  <a:lnTo>
                    <a:pt x="373538" y="48768"/>
                  </a:lnTo>
                  <a:lnTo>
                    <a:pt x="357310" y="63543"/>
                  </a:lnTo>
                  <a:lnTo>
                    <a:pt x="337438" y="68961"/>
                  </a:lnTo>
                  <a:lnTo>
                    <a:pt x="245237" y="68961"/>
                  </a:lnTo>
                  <a:lnTo>
                    <a:pt x="225385" y="74398"/>
                  </a:lnTo>
                  <a:lnTo>
                    <a:pt x="209200" y="89217"/>
                  </a:lnTo>
                  <a:lnTo>
                    <a:pt x="198302" y="111180"/>
                  </a:lnTo>
                  <a:lnTo>
                    <a:pt x="194309" y="138049"/>
                  </a:lnTo>
                  <a:lnTo>
                    <a:pt x="190297" y="111180"/>
                  </a:lnTo>
                  <a:lnTo>
                    <a:pt x="179355" y="89217"/>
                  </a:lnTo>
                  <a:lnTo>
                    <a:pt x="163127" y="74398"/>
                  </a:lnTo>
                  <a:lnTo>
                    <a:pt x="143255" y="68961"/>
                  </a:lnTo>
                  <a:lnTo>
                    <a:pt x="51053" y="68961"/>
                  </a:lnTo>
                  <a:lnTo>
                    <a:pt x="31182" y="63543"/>
                  </a:lnTo>
                  <a:lnTo>
                    <a:pt x="14954" y="48768"/>
                  </a:lnTo>
                  <a:lnTo>
                    <a:pt x="4012" y="26848"/>
                  </a:lnTo>
                  <a:lnTo>
                    <a:pt x="0" y="0"/>
                  </a:lnTo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6898386" y="3141052"/>
              <a:ext cx="492759" cy="341630"/>
            </a:xfrm>
            <a:custGeom>
              <a:avLst/>
              <a:gdLst/>
              <a:ahLst/>
              <a:cxnLst/>
              <a:rect l="l" t="t" r="r" b="b"/>
              <a:pathLst>
                <a:path w="492759" h="341629">
                  <a:moveTo>
                    <a:pt x="492556" y="0"/>
                  </a:moveTo>
                  <a:lnTo>
                    <a:pt x="0" y="0"/>
                  </a:lnTo>
                  <a:lnTo>
                    <a:pt x="0" y="341033"/>
                  </a:lnTo>
                  <a:lnTo>
                    <a:pt x="492556" y="341033"/>
                  </a:lnTo>
                  <a:lnTo>
                    <a:pt x="49255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31"/>
          <p:cNvSpPr txBox="1"/>
          <p:nvPr/>
        </p:nvSpPr>
        <p:spPr>
          <a:xfrm>
            <a:off x="6950075" y="3124327"/>
            <a:ext cx="40322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500" spc="-25" dirty="0">
                <a:latin typeface="Arial"/>
                <a:cs typeface="Arial"/>
              </a:rPr>
              <a:t>ROL</a:t>
            </a:r>
            <a:endParaRPr sz="15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3216529" y="4274311"/>
            <a:ext cx="427990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500" spc="-20" dirty="0">
                <a:latin typeface="Arial"/>
                <a:cs typeface="Arial"/>
              </a:rPr>
              <a:t>Time</a:t>
            </a:r>
            <a:endParaRPr sz="1500">
              <a:latin typeface="Arial"/>
              <a:cs typeface="Arial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3766820" y="4393691"/>
            <a:ext cx="793750" cy="50800"/>
          </a:xfrm>
          <a:custGeom>
            <a:avLst/>
            <a:gdLst/>
            <a:ahLst/>
            <a:cxnLst/>
            <a:rect l="l" t="t" r="r" b="b"/>
            <a:pathLst>
              <a:path w="793750" h="50800">
                <a:moveTo>
                  <a:pt x="767968" y="25399"/>
                </a:moveTo>
                <a:lnTo>
                  <a:pt x="742568" y="50799"/>
                </a:lnTo>
                <a:lnTo>
                  <a:pt x="780668" y="31749"/>
                </a:lnTo>
                <a:lnTo>
                  <a:pt x="767968" y="31749"/>
                </a:lnTo>
                <a:lnTo>
                  <a:pt x="767968" y="25399"/>
                </a:lnTo>
                <a:close/>
              </a:path>
              <a:path w="793750" h="50800">
                <a:moveTo>
                  <a:pt x="761618" y="19049"/>
                </a:moveTo>
                <a:lnTo>
                  <a:pt x="0" y="19049"/>
                </a:lnTo>
                <a:lnTo>
                  <a:pt x="0" y="31749"/>
                </a:lnTo>
                <a:lnTo>
                  <a:pt x="761618" y="31749"/>
                </a:lnTo>
                <a:lnTo>
                  <a:pt x="767968" y="25399"/>
                </a:lnTo>
                <a:lnTo>
                  <a:pt x="761618" y="19049"/>
                </a:lnTo>
                <a:close/>
              </a:path>
              <a:path w="793750" h="50800">
                <a:moveTo>
                  <a:pt x="780668" y="19049"/>
                </a:moveTo>
                <a:lnTo>
                  <a:pt x="767968" y="19049"/>
                </a:lnTo>
                <a:lnTo>
                  <a:pt x="767968" y="31749"/>
                </a:lnTo>
                <a:lnTo>
                  <a:pt x="780668" y="31749"/>
                </a:lnTo>
                <a:lnTo>
                  <a:pt x="793368" y="25399"/>
                </a:lnTo>
                <a:lnTo>
                  <a:pt x="780668" y="19049"/>
                </a:lnTo>
                <a:close/>
              </a:path>
              <a:path w="793750" h="50800">
                <a:moveTo>
                  <a:pt x="742568" y="0"/>
                </a:moveTo>
                <a:lnTo>
                  <a:pt x="767968" y="25399"/>
                </a:lnTo>
                <a:lnTo>
                  <a:pt x="767968" y="19049"/>
                </a:lnTo>
                <a:lnTo>
                  <a:pt x="780668" y="19049"/>
                </a:lnTo>
                <a:lnTo>
                  <a:pt x="74256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1221333" y="1319910"/>
            <a:ext cx="403860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500" spc="-25" dirty="0">
                <a:latin typeface="Arial"/>
                <a:cs typeface="Arial"/>
              </a:rPr>
              <a:t>MSL</a:t>
            </a:r>
            <a:endParaRPr sz="1500">
              <a:latin typeface="Arial"/>
              <a:cs typeface="Arial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838200" y="838200"/>
            <a:ext cx="7239000" cy="3886200"/>
          </a:xfrm>
          <a:custGeom>
            <a:avLst/>
            <a:gdLst/>
            <a:ahLst/>
            <a:cxnLst/>
            <a:rect l="l" t="t" r="r" b="b"/>
            <a:pathLst>
              <a:path w="7239000" h="3886200">
                <a:moveTo>
                  <a:pt x="0" y="3886200"/>
                </a:moveTo>
                <a:lnTo>
                  <a:pt x="7239000" y="3886200"/>
                </a:lnTo>
                <a:lnTo>
                  <a:pt x="7239000" y="0"/>
                </a:lnTo>
                <a:lnTo>
                  <a:pt x="0" y="0"/>
                </a:lnTo>
                <a:lnTo>
                  <a:pt x="0" y="3886200"/>
                </a:lnTo>
                <a:close/>
              </a:path>
            </a:pathLst>
          </a:custGeom>
          <a:ln w="1460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6739763" y="6429834"/>
            <a:ext cx="222758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spc="-10" dirty="0">
                <a:latin typeface="Times New Roman"/>
                <a:cs typeface="Times New Roman"/>
                <a:hlinkClick r:id="rId2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374650" y="908050"/>
          <a:ext cx="7772400" cy="39782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077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930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0670">
                <a:tc>
                  <a:txBody>
                    <a:bodyPr/>
                    <a:lstStyle/>
                    <a:p>
                      <a:pPr marL="435609">
                        <a:lnSpc>
                          <a:spcPts val="1739"/>
                        </a:lnSpc>
                      </a:pPr>
                      <a:r>
                        <a:rPr sz="1600" b="1" spc="-1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Basis</a:t>
                      </a:r>
                      <a:endParaRPr sz="16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2CA1BE"/>
                    </a:solidFill>
                  </a:tcPr>
                </a:tc>
                <a:tc>
                  <a:txBody>
                    <a:bodyPr/>
                    <a:lstStyle/>
                    <a:p>
                      <a:pPr marL="1065530">
                        <a:lnSpc>
                          <a:spcPts val="1739"/>
                        </a:lnSpc>
                        <a:tabLst>
                          <a:tab pos="1355090" algn="l"/>
                        </a:tabLst>
                      </a:pPr>
                      <a:r>
                        <a:rPr sz="1600" b="1" spc="-5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Q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	-</a:t>
                      </a:r>
                      <a:r>
                        <a:rPr sz="1600" b="1" spc="-1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System</a:t>
                      </a:r>
                      <a:endParaRPr sz="16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2CA1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39"/>
                        </a:lnSpc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P-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System</a:t>
                      </a:r>
                      <a:endParaRPr sz="16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2CA1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0705">
                <a:tc>
                  <a:txBody>
                    <a:bodyPr/>
                    <a:lstStyle/>
                    <a:p>
                      <a:pPr marL="67945">
                        <a:lnSpc>
                          <a:spcPts val="1689"/>
                        </a:lnSpc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Initiation</a:t>
                      </a:r>
                      <a:r>
                        <a:rPr sz="1600" b="1" spc="-7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of</a:t>
                      </a:r>
                      <a:endParaRPr sz="1600">
                        <a:latin typeface="Lucida Sans Unicode"/>
                        <a:cs typeface="Lucida Sans Unicode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600" b="1" spc="-1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order.</a:t>
                      </a:r>
                      <a:endParaRPr sz="16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CA1BE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689"/>
                        </a:lnSpc>
                      </a:pPr>
                      <a:r>
                        <a:rPr sz="1600" dirty="0">
                          <a:latin typeface="Lucida Sans Unicode"/>
                          <a:cs typeface="Lucida Sans Unicode"/>
                        </a:rPr>
                        <a:t>Stock</a:t>
                      </a:r>
                      <a:r>
                        <a:rPr sz="1600" spc="-3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600" dirty="0">
                          <a:latin typeface="Lucida Sans Unicode"/>
                          <a:cs typeface="Lucida Sans Unicode"/>
                        </a:rPr>
                        <a:t>on</a:t>
                      </a:r>
                      <a:r>
                        <a:rPr sz="1600" spc="-4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600" dirty="0">
                          <a:latin typeface="Lucida Sans Unicode"/>
                          <a:cs typeface="Lucida Sans Unicode"/>
                        </a:rPr>
                        <a:t>hand</a:t>
                      </a:r>
                      <a:r>
                        <a:rPr sz="1600" spc="-4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600" dirty="0">
                          <a:latin typeface="Lucida Sans Unicode"/>
                          <a:cs typeface="Lucida Sans Unicode"/>
                        </a:rPr>
                        <a:t>reaches</a:t>
                      </a:r>
                      <a:r>
                        <a:rPr sz="1600" spc="-3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600" spc="-25" dirty="0">
                          <a:latin typeface="Lucida Sans Unicode"/>
                          <a:cs typeface="Lucida Sans Unicode"/>
                        </a:rPr>
                        <a:t>to</a:t>
                      </a:r>
                      <a:endParaRPr sz="1600">
                        <a:latin typeface="Lucida Sans Unicode"/>
                        <a:cs typeface="Lucida Sans Unicode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600" dirty="0">
                          <a:latin typeface="Lucida Sans Unicode"/>
                          <a:cs typeface="Lucida Sans Unicode"/>
                        </a:rPr>
                        <a:t>reorder</a:t>
                      </a:r>
                      <a:r>
                        <a:rPr sz="1600" spc="-6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600" spc="-20" dirty="0">
                          <a:latin typeface="Lucida Sans Unicode"/>
                          <a:cs typeface="Lucida Sans Unicode"/>
                        </a:rPr>
                        <a:t>point</a:t>
                      </a:r>
                      <a:endParaRPr sz="16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FE8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689"/>
                        </a:lnSpc>
                      </a:pPr>
                      <a:r>
                        <a:rPr sz="1600" dirty="0">
                          <a:latin typeface="Lucida Sans Unicode"/>
                          <a:cs typeface="Lucida Sans Unicode"/>
                        </a:rPr>
                        <a:t>Based</a:t>
                      </a:r>
                      <a:r>
                        <a:rPr sz="1600" spc="-7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600" dirty="0">
                          <a:latin typeface="Lucida Sans Unicode"/>
                          <a:cs typeface="Lucida Sans Unicode"/>
                        </a:rPr>
                        <a:t>on</a:t>
                      </a:r>
                      <a:r>
                        <a:rPr sz="1600" spc="-8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600" dirty="0">
                          <a:latin typeface="Lucida Sans Unicode"/>
                          <a:cs typeface="Lucida Sans Unicode"/>
                        </a:rPr>
                        <a:t>fixed</a:t>
                      </a:r>
                      <a:r>
                        <a:rPr sz="1600" spc="-7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600" dirty="0">
                          <a:latin typeface="Lucida Sans Unicode"/>
                          <a:cs typeface="Lucida Sans Unicode"/>
                        </a:rPr>
                        <a:t>review</a:t>
                      </a:r>
                      <a:r>
                        <a:rPr sz="1600" spc="-6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600" spc="-10" dirty="0">
                          <a:latin typeface="Lucida Sans Unicode"/>
                          <a:cs typeface="Lucida Sans Unicode"/>
                        </a:rPr>
                        <a:t>period</a:t>
                      </a:r>
                      <a:endParaRPr sz="1600">
                        <a:latin typeface="Lucida Sans Unicode"/>
                        <a:cs typeface="Lucida Sans Unicode"/>
                      </a:endParaRPr>
                    </a:p>
                    <a:p>
                      <a:pPr marL="6921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600" dirty="0">
                          <a:latin typeface="Lucida Sans Unicode"/>
                          <a:cs typeface="Lucida Sans Unicode"/>
                        </a:rPr>
                        <a:t>and</a:t>
                      </a:r>
                      <a:r>
                        <a:rPr sz="1600" spc="-6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600" dirty="0">
                          <a:latin typeface="Lucida Sans Unicode"/>
                          <a:cs typeface="Lucida Sans Unicode"/>
                        </a:rPr>
                        <a:t>not</a:t>
                      </a:r>
                      <a:r>
                        <a:rPr sz="1600" spc="-7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600" dirty="0">
                          <a:latin typeface="Lucida Sans Unicode"/>
                          <a:cs typeface="Lucida Sans Unicode"/>
                        </a:rPr>
                        <a:t>stock</a:t>
                      </a:r>
                      <a:r>
                        <a:rPr sz="1600" spc="-4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600" spc="-10" dirty="0">
                          <a:latin typeface="Lucida Sans Unicode"/>
                          <a:cs typeface="Lucida Sans Unicode"/>
                        </a:rPr>
                        <a:t>level.</a:t>
                      </a:r>
                      <a:endParaRPr sz="16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F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0705">
                <a:tc>
                  <a:txBody>
                    <a:bodyPr/>
                    <a:lstStyle/>
                    <a:p>
                      <a:pPr marL="67945">
                        <a:lnSpc>
                          <a:spcPts val="1689"/>
                        </a:lnSpc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Period</a:t>
                      </a:r>
                      <a:r>
                        <a:rPr sz="1600" b="1" spc="-4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of</a:t>
                      </a:r>
                      <a:endParaRPr sz="1600">
                        <a:latin typeface="Lucida Sans Unicode"/>
                        <a:cs typeface="Lucida Sans Unicode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600" b="1" spc="-1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order</a:t>
                      </a:r>
                      <a:endParaRPr sz="16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CA1BE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689"/>
                        </a:lnSpc>
                      </a:pPr>
                      <a:r>
                        <a:rPr sz="1600" dirty="0">
                          <a:latin typeface="Lucida Sans Unicode"/>
                          <a:cs typeface="Lucida Sans Unicode"/>
                        </a:rPr>
                        <a:t>Any</a:t>
                      </a:r>
                      <a:r>
                        <a:rPr sz="1600" spc="-3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600" dirty="0">
                          <a:latin typeface="Lucida Sans Unicode"/>
                          <a:cs typeface="Lucida Sans Unicode"/>
                        </a:rPr>
                        <a:t>time</a:t>
                      </a:r>
                      <a:r>
                        <a:rPr sz="1600" spc="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600" dirty="0">
                          <a:latin typeface="Lucida Sans Unicode"/>
                          <a:cs typeface="Lucida Sans Unicode"/>
                        </a:rPr>
                        <a:t>when</a:t>
                      </a:r>
                      <a:r>
                        <a:rPr sz="1600" spc="-3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600" dirty="0">
                          <a:latin typeface="Lucida Sans Unicode"/>
                          <a:cs typeface="Lucida Sans Unicode"/>
                        </a:rPr>
                        <a:t>stock </a:t>
                      </a:r>
                      <a:r>
                        <a:rPr sz="1600" spc="-10" dirty="0">
                          <a:latin typeface="Lucida Sans Unicode"/>
                          <a:cs typeface="Lucida Sans Unicode"/>
                        </a:rPr>
                        <a:t>level</a:t>
                      </a:r>
                      <a:endParaRPr sz="1600">
                        <a:latin typeface="Lucida Sans Unicode"/>
                        <a:cs typeface="Lucida Sans Unicode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600" dirty="0">
                          <a:latin typeface="Lucida Sans Unicode"/>
                          <a:cs typeface="Lucida Sans Unicode"/>
                        </a:rPr>
                        <a:t>reaches</a:t>
                      </a:r>
                      <a:r>
                        <a:rPr sz="1600" spc="-5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600" dirty="0">
                          <a:latin typeface="Lucida Sans Unicode"/>
                          <a:cs typeface="Lucida Sans Unicode"/>
                        </a:rPr>
                        <a:t>to</a:t>
                      </a:r>
                      <a:r>
                        <a:rPr sz="1600" spc="-4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600" dirty="0">
                          <a:latin typeface="Lucida Sans Unicode"/>
                          <a:cs typeface="Lucida Sans Unicode"/>
                        </a:rPr>
                        <a:t>reorder</a:t>
                      </a:r>
                      <a:r>
                        <a:rPr sz="1600" spc="-4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600" spc="-10" dirty="0">
                          <a:latin typeface="Lucida Sans Unicode"/>
                          <a:cs typeface="Lucida Sans Unicode"/>
                        </a:rPr>
                        <a:t>point.</a:t>
                      </a:r>
                      <a:endParaRPr sz="16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FF4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689"/>
                        </a:lnSpc>
                      </a:pPr>
                      <a:r>
                        <a:rPr sz="1600" dirty="0">
                          <a:latin typeface="Lucida Sans Unicode"/>
                          <a:cs typeface="Lucida Sans Unicode"/>
                        </a:rPr>
                        <a:t>Only</a:t>
                      </a:r>
                      <a:r>
                        <a:rPr sz="1600" spc="-2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600" dirty="0">
                          <a:latin typeface="Lucida Sans Unicode"/>
                          <a:cs typeface="Lucida Sans Unicode"/>
                        </a:rPr>
                        <a:t>after the</a:t>
                      </a:r>
                      <a:r>
                        <a:rPr sz="1600" spc="-2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600" spc="-10" dirty="0">
                          <a:latin typeface="Lucida Sans Unicode"/>
                          <a:cs typeface="Lucida Sans Unicode"/>
                        </a:rPr>
                        <a:t>predetermined</a:t>
                      </a:r>
                      <a:endParaRPr sz="1600">
                        <a:latin typeface="Lucida Sans Unicode"/>
                        <a:cs typeface="Lucida Sans Unicode"/>
                      </a:endParaRPr>
                    </a:p>
                    <a:p>
                      <a:pPr marL="6921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600" spc="-10" dirty="0">
                          <a:latin typeface="Lucida Sans Unicode"/>
                          <a:cs typeface="Lucida Sans Unicode"/>
                        </a:rPr>
                        <a:t>period.</a:t>
                      </a:r>
                      <a:endParaRPr sz="16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F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3444">
                <a:tc>
                  <a:txBody>
                    <a:bodyPr/>
                    <a:lstStyle/>
                    <a:p>
                      <a:pPr marL="67945">
                        <a:lnSpc>
                          <a:spcPts val="1689"/>
                        </a:lnSpc>
                      </a:pPr>
                      <a:r>
                        <a:rPr sz="1600" b="1" spc="-1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Record</a:t>
                      </a:r>
                      <a:endParaRPr sz="1600">
                        <a:latin typeface="Lucida Sans Unicode"/>
                        <a:cs typeface="Lucida Sans Unicode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1600" b="1" spc="-1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keeping.</a:t>
                      </a:r>
                      <a:endParaRPr sz="16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CA1BE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689"/>
                        </a:lnSpc>
                      </a:pPr>
                      <a:r>
                        <a:rPr sz="1600" dirty="0">
                          <a:latin typeface="Lucida Sans Unicode"/>
                          <a:cs typeface="Lucida Sans Unicode"/>
                        </a:rPr>
                        <a:t>Continuously</a:t>
                      </a:r>
                      <a:r>
                        <a:rPr sz="1600" spc="-7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600" spc="-10" dirty="0">
                          <a:latin typeface="Lucida Sans Unicode"/>
                          <a:cs typeface="Lucida Sans Unicode"/>
                        </a:rPr>
                        <a:t>(perpetual</a:t>
                      </a:r>
                      <a:endParaRPr sz="1600">
                        <a:latin typeface="Lucida Sans Unicode"/>
                        <a:cs typeface="Lucida Sans Unicode"/>
                      </a:endParaRPr>
                    </a:p>
                    <a:p>
                      <a:pPr marL="68580" marR="143510">
                        <a:lnSpc>
                          <a:spcPts val="1970"/>
                        </a:lnSpc>
                        <a:spcBef>
                          <a:spcPts val="20"/>
                        </a:spcBef>
                      </a:pPr>
                      <a:r>
                        <a:rPr sz="1600" dirty="0">
                          <a:latin typeface="Lucida Sans Unicode"/>
                          <a:cs typeface="Lucida Sans Unicode"/>
                        </a:rPr>
                        <a:t>system)</a:t>
                      </a:r>
                      <a:r>
                        <a:rPr sz="1600" spc="-2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600" dirty="0">
                          <a:latin typeface="Lucida Sans Unicode"/>
                          <a:cs typeface="Lucida Sans Unicode"/>
                        </a:rPr>
                        <a:t>each</a:t>
                      </a:r>
                      <a:r>
                        <a:rPr sz="1600" spc="-3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600" dirty="0">
                          <a:latin typeface="Lucida Sans Unicode"/>
                          <a:cs typeface="Lucida Sans Unicode"/>
                        </a:rPr>
                        <a:t>time</a:t>
                      </a:r>
                      <a:r>
                        <a:rPr sz="1600" spc="-1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600" dirty="0">
                          <a:latin typeface="Lucida Sans Unicode"/>
                          <a:cs typeface="Lucida Sans Unicode"/>
                        </a:rPr>
                        <a:t>a</a:t>
                      </a:r>
                      <a:r>
                        <a:rPr sz="1600" spc="-4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600" spc="-10" dirty="0">
                          <a:latin typeface="Lucida Sans Unicode"/>
                          <a:cs typeface="Lucida Sans Unicode"/>
                        </a:rPr>
                        <a:t>withdrawal </a:t>
                      </a:r>
                      <a:r>
                        <a:rPr sz="1600" dirty="0">
                          <a:latin typeface="Lucida Sans Unicode"/>
                          <a:cs typeface="Lucida Sans Unicode"/>
                        </a:rPr>
                        <a:t>or</a:t>
                      </a:r>
                      <a:r>
                        <a:rPr sz="1600" spc="-3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600" dirty="0">
                          <a:latin typeface="Lucida Sans Unicode"/>
                          <a:cs typeface="Lucida Sans Unicode"/>
                        </a:rPr>
                        <a:t>addition is</a:t>
                      </a:r>
                      <a:r>
                        <a:rPr sz="1600" spc="-3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600" spc="-20" dirty="0">
                          <a:latin typeface="Lucida Sans Unicode"/>
                          <a:cs typeface="Lucida Sans Unicode"/>
                        </a:rPr>
                        <a:t>made</a:t>
                      </a:r>
                      <a:endParaRPr sz="16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FE8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739"/>
                        </a:lnSpc>
                      </a:pPr>
                      <a:r>
                        <a:rPr sz="1600" dirty="0">
                          <a:latin typeface="Lucida Sans Unicode"/>
                          <a:cs typeface="Lucida Sans Unicode"/>
                        </a:rPr>
                        <a:t>Only</a:t>
                      </a:r>
                      <a:r>
                        <a:rPr sz="1600" spc="-2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600" dirty="0">
                          <a:latin typeface="Lucida Sans Unicode"/>
                          <a:cs typeface="Lucida Sans Unicode"/>
                        </a:rPr>
                        <a:t>at</a:t>
                      </a:r>
                      <a:r>
                        <a:rPr sz="1600" spc="-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600" dirty="0">
                          <a:latin typeface="Lucida Sans Unicode"/>
                          <a:cs typeface="Lucida Sans Unicode"/>
                        </a:rPr>
                        <a:t>the</a:t>
                      </a:r>
                      <a:r>
                        <a:rPr sz="1600" spc="-2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600" dirty="0">
                          <a:latin typeface="Lucida Sans Unicode"/>
                          <a:cs typeface="Lucida Sans Unicode"/>
                        </a:rPr>
                        <a:t>review</a:t>
                      </a:r>
                      <a:r>
                        <a:rPr sz="1600" spc="-10" dirty="0">
                          <a:latin typeface="Lucida Sans Unicode"/>
                          <a:cs typeface="Lucida Sans Unicode"/>
                        </a:rPr>
                        <a:t> period.</a:t>
                      </a:r>
                      <a:endParaRPr sz="16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F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0705">
                <a:tc>
                  <a:txBody>
                    <a:bodyPr/>
                    <a:lstStyle/>
                    <a:p>
                      <a:pPr marL="67945">
                        <a:lnSpc>
                          <a:spcPts val="1695"/>
                        </a:lnSpc>
                      </a:pPr>
                      <a:r>
                        <a:rPr sz="1600" b="1" spc="-1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Order</a:t>
                      </a:r>
                      <a:endParaRPr sz="1600">
                        <a:latin typeface="Lucida Sans Unicode"/>
                        <a:cs typeface="Lucida Sans Unicode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600" b="1" spc="-1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quantity.</a:t>
                      </a:r>
                      <a:endParaRPr sz="16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CA1BE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695"/>
                        </a:lnSpc>
                      </a:pPr>
                      <a:r>
                        <a:rPr sz="1600" spc="-10" dirty="0">
                          <a:latin typeface="Lucida Sans Unicode"/>
                          <a:cs typeface="Lucida Sans Unicode"/>
                        </a:rPr>
                        <a:t>Constant</a:t>
                      </a:r>
                      <a:r>
                        <a:rPr sz="1600" spc="-5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600" dirty="0">
                          <a:latin typeface="Lucida Sans Unicode"/>
                          <a:cs typeface="Lucida Sans Unicode"/>
                        </a:rPr>
                        <a:t>the</a:t>
                      </a:r>
                      <a:r>
                        <a:rPr sz="1600" spc="-6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600" dirty="0">
                          <a:latin typeface="Lucida Sans Unicode"/>
                          <a:cs typeface="Lucida Sans Unicode"/>
                        </a:rPr>
                        <a:t>same</a:t>
                      </a:r>
                      <a:r>
                        <a:rPr sz="1600" spc="-4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600" spc="-10" dirty="0">
                          <a:latin typeface="Lucida Sans Unicode"/>
                          <a:cs typeface="Lucida Sans Unicode"/>
                        </a:rPr>
                        <a:t>quantity</a:t>
                      </a:r>
                      <a:endParaRPr sz="1600">
                        <a:latin typeface="Lucida Sans Unicode"/>
                        <a:cs typeface="Lucida Sans Unicode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600" dirty="0">
                          <a:latin typeface="Lucida Sans Unicode"/>
                          <a:cs typeface="Lucida Sans Unicode"/>
                        </a:rPr>
                        <a:t>ordered</a:t>
                      </a:r>
                      <a:r>
                        <a:rPr sz="1600" spc="-8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600" dirty="0">
                          <a:latin typeface="Lucida Sans Unicode"/>
                          <a:cs typeface="Lucida Sans Unicode"/>
                        </a:rPr>
                        <a:t>each</a:t>
                      </a:r>
                      <a:r>
                        <a:rPr sz="1600" spc="-8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600" spc="-10" dirty="0">
                          <a:latin typeface="Lucida Sans Unicode"/>
                          <a:cs typeface="Lucida Sans Unicode"/>
                        </a:rPr>
                        <a:t>time.</a:t>
                      </a:r>
                      <a:endParaRPr sz="16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FF4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695"/>
                        </a:lnSpc>
                      </a:pPr>
                      <a:r>
                        <a:rPr sz="1600" spc="-10" dirty="0">
                          <a:latin typeface="Lucida Sans Unicode"/>
                          <a:cs typeface="Lucida Sans Unicode"/>
                        </a:rPr>
                        <a:t>Quantity</a:t>
                      </a:r>
                      <a:r>
                        <a:rPr sz="1600" spc="-6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600" dirty="0">
                          <a:latin typeface="Lucida Sans Unicode"/>
                          <a:cs typeface="Lucida Sans Unicode"/>
                        </a:rPr>
                        <a:t>of</a:t>
                      </a:r>
                      <a:r>
                        <a:rPr sz="1600" spc="-7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600" dirty="0">
                          <a:latin typeface="Lucida Sans Unicode"/>
                          <a:cs typeface="Lucida Sans Unicode"/>
                        </a:rPr>
                        <a:t>order</a:t>
                      </a:r>
                      <a:r>
                        <a:rPr sz="1600" spc="-8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600" dirty="0">
                          <a:latin typeface="Lucida Sans Unicode"/>
                          <a:cs typeface="Lucida Sans Unicode"/>
                        </a:rPr>
                        <a:t>varies</a:t>
                      </a:r>
                      <a:r>
                        <a:rPr sz="1600" spc="-5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600" spc="-20" dirty="0">
                          <a:latin typeface="Lucida Sans Unicode"/>
                          <a:cs typeface="Lucida Sans Unicode"/>
                        </a:rPr>
                        <a:t>each</a:t>
                      </a:r>
                      <a:endParaRPr sz="1600">
                        <a:latin typeface="Lucida Sans Unicode"/>
                        <a:cs typeface="Lucida Sans Unicode"/>
                      </a:endParaRPr>
                    </a:p>
                    <a:p>
                      <a:pPr marL="6921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600" dirty="0">
                          <a:latin typeface="Lucida Sans Unicode"/>
                          <a:cs typeface="Lucida Sans Unicode"/>
                        </a:rPr>
                        <a:t>time</a:t>
                      </a:r>
                      <a:r>
                        <a:rPr sz="1600" spc="-5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600" dirty="0">
                          <a:latin typeface="Lucida Sans Unicode"/>
                          <a:cs typeface="Lucida Sans Unicode"/>
                        </a:rPr>
                        <a:t>order</a:t>
                      </a:r>
                      <a:r>
                        <a:rPr sz="1600" spc="-5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600" dirty="0">
                          <a:latin typeface="Lucida Sans Unicode"/>
                          <a:cs typeface="Lucida Sans Unicode"/>
                        </a:rPr>
                        <a:t>is</a:t>
                      </a:r>
                      <a:r>
                        <a:rPr sz="1600" spc="-7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600" spc="-10" dirty="0">
                          <a:latin typeface="Lucida Sans Unicode"/>
                          <a:cs typeface="Lucida Sans Unicode"/>
                        </a:rPr>
                        <a:t>placed</a:t>
                      </a:r>
                      <a:endParaRPr sz="16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F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1340">
                <a:tc>
                  <a:txBody>
                    <a:bodyPr/>
                    <a:lstStyle/>
                    <a:p>
                      <a:pPr marL="67945">
                        <a:lnSpc>
                          <a:spcPts val="1695"/>
                        </a:lnSpc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Size</a:t>
                      </a:r>
                      <a:r>
                        <a:rPr sz="1600" b="1" spc="-2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of</a:t>
                      </a:r>
                      <a:endParaRPr sz="1600">
                        <a:latin typeface="Lucida Sans Unicode"/>
                        <a:cs typeface="Lucida Sans Unicode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600" b="1" spc="-1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inventory</a:t>
                      </a:r>
                      <a:endParaRPr sz="16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CA1BE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739"/>
                        </a:lnSpc>
                      </a:pPr>
                      <a:r>
                        <a:rPr sz="1600" dirty="0">
                          <a:latin typeface="Lucida Sans Unicode"/>
                          <a:cs typeface="Lucida Sans Unicode"/>
                        </a:rPr>
                        <a:t>Less</a:t>
                      </a:r>
                      <a:r>
                        <a:rPr sz="1600" spc="-2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600" dirty="0">
                          <a:latin typeface="Lucida Sans Unicode"/>
                          <a:cs typeface="Lucida Sans Unicode"/>
                        </a:rPr>
                        <a:t>than</a:t>
                      </a:r>
                      <a:r>
                        <a:rPr sz="1600" spc="-1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600" dirty="0">
                          <a:latin typeface="Lucida Sans Unicode"/>
                          <a:cs typeface="Lucida Sans Unicode"/>
                        </a:rPr>
                        <a:t>the</a:t>
                      </a:r>
                      <a:r>
                        <a:rPr sz="1600" spc="-2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600" dirty="0">
                          <a:latin typeface="Lucida Sans Unicode"/>
                          <a:cs typeface="Lucida Sans Unicode"/>
                        </a:rPr>
                        <a:t>‘P’</a:t>
                      </a:r>
                      <a:r>
                        <a:rPr sz="1600" spc="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600" spc="-10" dirty="0">
                          <a:latin typeface="Lucida Sans Unicode"/>
                          <a:cs typeface="Lucida Sans Unicode"/>
                        </a:rPr>
                        <a:t>system.</a:t>
                      </a:r>
                      <a:endParaRPr sz="16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FE8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739"/>
                        </a:lnSpc>
                      </a:pPr>
                      <a:r>
                        <a:rPr sz="1600" dirty="0">
                          <a:latin typeface="Lucida Sans Unicode"/>
                          <a:cs typeface="Lucida Sans Unicode"/>
                        </a:rPr>
                        <a:t>Larger</a:t>
                      </a:r>
                      <a:r>
                        <a:rPr sz="1600" spc="-2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600" dirty="0">
                          <a:latin typeface="Lucida Sans Unicode"/>
                          <a:cs typeface="Lucida Sans Unicode"/>
                        </a:rPr>
                        <a:t>than</a:t>
                      </a:r>
                      <a:r>
                        <a:rPr sz="1600" spc="-2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600" dirty="0">
                          <a:latin typeface="Lucida Sans Unicode"/>
                          <a:cs typeface="Lucida Sans Unicode"/>
                        </a:rPr>
                        <a:t>the</a:t>
                      </a:r>
                      <a:r>
                        <a:rPr sz="1600" spc="-3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600" dirty="0">
                          <a:latin typeface="Lucida Sans Unicode"/>
                          <a:cs typeface="Lucida Sans Unicode"/>
                        </a:rPr>
                        <a:t>Q</a:t>
                      </a:r>
                      <a:r>
                        <a:rPr sz="1600" spc="-2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600" spc="-10" dirty="0">
                          <a:latin typeface="Lucida Sans Unicode"/>
                          <a:cs typeface="Lucida Sans Unicode"/>
                        </a:rPr>
                        <a:t>system.</a:t>
                      </a:r>
                      <a:endParaRPr sz="16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F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0705">
                <a:tc>
                  <a:txBody>
                    <a:bodyPr/>
                    <a:lstStyle/>
                    <a:p>
                      <a:pPr marL="67945">
                        <a:lnSpc>
                          <a:spcPts val="1695"/>
                        </a:lnSpc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Time</a:t>
                      </a:r>
                      <a:r>
                        <a:rPr sz="1600" b="1" spc="-3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to</a:t>
                      </a:r>
                      <a:endParaRPr sz="1600">
                        <a:latin typeface="Lucida Sans Unicode"/>
                        <a:cs typeface="Lucida Sans Unicode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600" b="1" spc="-1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maintain.</a:t>
                      </a:r>
                      <a:endParaRPr sz="16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CA1BE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695"/>
                        </a:lnSpc>
                      </a:pPr>
                      <a:r>
                        <a:rPr sz="1600" dirty="0">
                          <a:latin typeface="Lucida Sans Unicode"/>
                          <a:cs typeface="Lucida Sans Unicode"/>
                        </a:rPr>
                        <a:t>Higher</a:t>
                      </a:r>
                      <a:r>
                        <a:rPr sz="1600" spc="-6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600" dirty="0">
                          <a:latin typeface="Lucida Sans Unicode"/>
                          <a:cs typeface="Lucida Sans Unicode"/>
                        </a:rPr>
                        <a:t>due</a:t>
                      </a:r>
                      <a:r>
                        <a:rPr sz="1600" spc="-5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600" dirty="0">
                          <a:latin typeface="Lucida Sans Unicode"/>
                          <a:cs typeface="Lucida Sans Unicode"/>
                        </a:rPr>
                        <a:t>to</a:t>
                      </a:r>
                      <a:r>
                        <a:rPr sz="1600" spc="-3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600" dirty="0">
                          <a:latin typeface="Lucida Sans Unicode"/>
                          <a:cs typeface="Lucida Sans Unicode"/>
                        </a:rPr>
                        <a:t>perpetual</a:t>
                      </a:r>
                      <a:r>
                        <a:rPr sz="1600" spc="-2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600" spc="-10" dirty="0">
                          <a:latin typeface="Lucida Sans Unicode"/>
                          <a:cs typeface="Lucida Sans Unicode"/>
                        </a:rPr>
                        <a:t>record</a:t>
                      </a:r>
                      <a:endParaRPr sz="1600">
                        <a:latin typeface="Lucida Sans Unicode"/>
                        <a:cs typeface="Lucida Sans Unicode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600" spc="-10" dirty="0">
                          <a:latin typeface="Lucida Sans Unicode"/>
                          <a:cs typeface="Lucida Sans Unicode"/>
                        </a:rPr>
                        <a:t>keeping</a:t>
                      </a:r>
                      <a:endParaRPr sz="16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FF4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695"/>
                        </a:lnSpc>
                      </a:pPr>
                      <a:r>
                        <a:rPr sz="1600" dirty="0">
                          <a:latin typeface="Lucida Sans Unicode"/>
                          <a:cs typeface="Lucida Sans Unicode"/>
                        </a:rPr>
                        <a:t>Less</a:t>
                      </a:r>
                      <a:r>
                        <a:rPr sz="1600" spc="-3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600" dirty="0">
                          <a:latin typeface="Lucida Sans Unicode"/>
                          <a:cs typeface="Lucida Sans Unicode"/>
                        </a:rPr>
                        <a:t>time</a:t>
                      </a:r>
                      <a:r>
                        <a:rPr sz="1600" spc="-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600" dirty="0">
                          <a:latin typeface="Lucida Sans Unicode"/>
                          <a:cs typeface="Lucida Sans Unicode"/>
                        </a:rPr>
                        <a:t>due</a:t>
                      </a:r>
                      <a:r>
                        <a:rPr sz="1600" spc="-3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600" dirty="0">
                          <a:latin typeface="Lucida Sans Unicode"/>
                          <a:cs typeface="Lucida Sans Unicode"/>
                        </a:rPr>
                        <a:t>to</a:t>
                      </a:r>
                      <a:r>
                        <a:rPr sz="1600" spc="-1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600" dirty="0">
                          <a:latin typeface="Lucida Sans Unicode"/>
                          <a:cs typeface="Lucida Sans Unicode"/>
                        </a:rPr>
                        <a:t>only</a:t>
                      </a:r>
                      <a:r>
                        <a:rPr sz="1600" spc="-1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600" dirty="0">
                          <a:latin typeface="Lucida Sans Unicode"/>
                          <a:cs typeface="Lucida Sans Unicode"/>
                        </a:rPr>
                        <a:t>at </a:t>
                      </a:r>
                      <a:r>
                        <a:rPr sz="1600" spc="-25" dirty="0">
                          <a:latin typeface="Lucida Sans Unicode"/>
                          <a:cs typeface="Lucida Sans Unicode"/>
                        </a:rPr>
                        <a:t>the</a:t>
                      </a:r>
                      <a:endParaRPr sz="1600">
                        <a:latin typeface="Lucida Sans Unicode"/>
                        <a:cs typeface="Lucida Sans Unicode"/>
                      </a:endParaRPr>
                    </a:p>
                    <a:p>
                      <a:pPr marL="6921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600" dirty="0">
                          <a:latin typeface="Lucida Sans Unicode"/>
                          <a:cs typeface="Lucida Sans Unicode"/>
                        </a:rPr>
                        <a:t>review</a:t>
                      </a:r>
                      <a:r>
                        <a:rPr sz="1600" spc="-3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600" spc="-10" dirty="0">
                          <a:latin typeface="Lucida Sans Unicode"/>
                          <a:cs typeface="Lucida Sans Unicode"/>
                        </a:rPr>
                        <a:t>period.</a:t>
                      </a:r>
                      <a:endParaRPr sz="16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F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object 3"/>
          <p:cNvSpPr/>
          <p:nvPr/>
        </p:nvSpPr>
        <p:spPr>
          <a:xfrm>
            <a:off x="658304" y="131826"/>
            <a:ext cx="7446645" cy="701675"/>
          </a:xfrm>
          <a:custGeom>
            <a:avLst/>
            <a:gdLst/>
            <a:ahLst/>
            <a:cxnLst/>
            <a:rect l="l" t="t" r="r" b="b"/>
            <a:pathLst>
              <a:path w="7446645" h="701675">
                <a:moveTo>
                  <a:pt x="7418895" y="0"/>
                </a:moveTo>
                <a:lnTo>
                  <a:pt x="27495" y="0"/>
                </a:lnTo>
                <a:lnTo>
                  <a:pt x="16791" y="2162"/>
                </a:lnTo>
                <a:lnTo>
                  <a:pt x="8051" y="8064"/>
                </a:lnTo>
                <a:lnTo>
                  <a:pt x="2160" y="16823"/>
                </a:lnTo>
                <a:lnTo>
                  <a:pt x="0" y="27558"/>
                </a:lnTo>
                <a:lnTo>
                  <a:pt x="0" y="673862"/>
                </a:lnTo>
                <a:lnTo>
                  <a:pt x="2160" y="684577"/>
                </a:lnTo>
                <a:lnTo>
                  <a:pt x="8051" y="693293"/>
                </a:lnTo>
                <a:lnTo>
                  <a:pt x="16791" y="699150"/>
                </a:lnTo>
                <a:lnTo>
                  <a:pt x="27495" y="701294"/>
                </a:lnTo>
                <a:lnTo>
                  <a:pt x="7418895" y="701294"/>
                </a:lnTo>
                <a:lnTo>
                  <a:pt x="7429630" y="699150"/>
                </a:lnTo>
                <a:lnTo>
                  <a:pt x="7438389" y="693293"/>
                </a:lnTo>
                <a:lnTo>
                  <a:pt x="7444291" y="684577"/>
                </a:lnTo>
                <a:lnTo>
                  <a:pt x="7446454" y="673862"/>
                </a:lnTo>
                <a:lnTo>
                  <a:pt x="7446454" y="668401"/>
                </a:lnTo>
                <a:lnTo>
                  <a:pt x="32994" y="668401"/>
                </a:lnTo>
                <a:lnTo>
                  <a:pt x="32994" y="33020"/>
                </a:lnTo>
                <a:lnTo>
                  <a:pt x="7446454" y="33020"/>
                </a:lnTo>
                <a:lnTo>
                  <a:pt x="7446454" y="27558"/>
                </a:lnTo>
                <a:lnTo>
                  <a:pt x="7444291" y="16823"/>
                </a:lnTo>
                <a:lnTo>
                  <a:pt x="7438389" y="8064"/>
                </a:lnTo>
                <a:lnTo>
                  <a:pt x="7429630" y="2162"/>
                </a:lnTo>
                <a:lnTo>
                  <a:pt x="7418895" y="0"/>
                </a:lnTo>
                <a:close/>
              </a:path>
              <a:path w="7446645" h="701675">
                <a:moveTo>
                  <a:pt x="7446454" y="33020"/>
                </a:moveTo>
                <a:lnTo>
                  <a:pt x="7413434" y="33020"/>
                </a:lnTo>
                <a:lnTo>
                  <a:pt x="7413434" y="668401"/>
                </a:lnTo>
                <a:lnTo>
                  <a:pt x="7446454" y="668401"/>
                </a:lnTo>
                <a:lnTo>
                  <a:pt x="7446454" y="33020"/>
                </a:lnTo>
                <a:close/>
              </a:path>
              <a:path w="7446645" h="701675">
                <a:moveTo>
                  <a:pt x="7402385" y="44069"/>
                </a:moveTo>
                <a:lnTo>
                  <a:pt x="43992" y="44069"/>
                </a:lnTo>
                <a:lnTo>
                  <a:pt x="43992" y="657351"/>
                </a:lnTo>
                <a:lnTo>
                  <a:pt x="7402385" y="657351"/>
                </a:lnTo>
                <a:lnTo>
                  <a:pt x="7402385" y="646302"/>
                </a:lnTo>
                <a:lnTo>
                  <a:pt x="54990" y="646302"/>
                </a:lnTo>
                <a:lnTo>
                  <a:pt x="54990" y="54991"/>
                </a:lnTo>
                <a:lnTo>
                  <a:pt x="7402385" y="54991"/>
                </a:lnTo>
                <a:lnTo>
                  <a:pt x="7402385" y="44069"/>
                </a:lnTo>
                <a:close/>
              </a:path>
              <a:path w="7446645" h="701675">
                <a:moveTo>
                  <a:pt x="7402385" y="54991"/>
                </a:moveTo>
                <a:lnTo>
                  <a:pt x="7391336" y="54991"/>
                </a:lnTo>
                <a:lnTo>
                  <a:pt x="7391336" y="646302"/>
                </a:lnTo>
                <a:lnTo>
                  <a:pt x="7402385" y="646302"/>
                </a:lnTo>
                <a:lnTo>
                  <a:pt x="7402385" y="54991"/>
                </a:lnTo>
                <a:close/>
              </a:path>
            </a:pathLst>
          </a:custGeom>
          <a:solidFill>
            <a:srgbClr val="2CA1B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817880" y="187833"/>
            <a:ext cx="534162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20" dirty="0">
                <a:solidFill>
                  <a:srgbClr val="006FC0"/>
                </a:solidFill>
                <a:latin typeface="Times New Roman"/>
                <a:cs typeface="Times New Roman"/>
              </a:rPr>
              <a:t>Table</a:t>
            </a:r>
            <a:r>
              <a:rPr sz="1800" b="1" spc="-55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006FC0"/>
                </a:solidFill>
                <a:latin typeface="Times New Roman"/>
                <a:cs typeface="Times New Roman"/>
              </a:rPr>
              <a:t>:</a:t>
            </a:r>
            <a:r>
              <a:rPr sz="1800" b="1" spc="-20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006FC0"/>
                </a:solidFill>
                <a:latin typeface="Times New Roman"/>
                <a:cs typeface="Times New Roman"/>
              </a:rPr>
              <a:t>Distinction</a:t>
            </a:r>
            <a:r>
              <a:rPr sz="1800" b="1" spc="-35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006FC0"/>
                </a:solidFill>
                <a:latin typeface="Times New Roman"/>
                <a:cs typeface="Times New Roman"/>
              </a:rPr>
              <a:t>Between</a:t>
            </a:r>
            <a:r>
              <a:rPr sz="1800" b="1" spc="-55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006FC0"/>
                </a:solidFill>
                <a:latin typeface="Times New Roman"/>
                <a:cs typeface="Times New Roman"/>
              </a:rPr>
              <a:t>‘Q’</a:t>
            </a:r>
            <a:r>
              <a:rPr sz="1800" b="1" spc="-135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006FC0"/>
                </a:solidFill>
                <a:latin typeface="Times New Roman"/>
                <a:cs typeface="Times New Roman"/>
              </a:rPr>
              <a:t>System</a:t>
            </a:r>
            <a:r>
              <a:rPr sz="1800" b="1" spc="-20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006FC0"/>
                </a:solidFill>
                <a:latin typeface="Times New Roman"/>
                <a:cs typeface="Times New Roman"/>
              </a:rPr>
              <a:t>and</a:t>
            </a:r>
            <a:r>
              <a:rPr sz="1800" b="1" spc="-30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006FC0"/>
                </a:solidFill>
                <a:latin typeface="Times New Roman"/>
                <a:cs typeface="Times New Roman"/>
              </a:rPr>
              <a:t>‘P’</a:t>
            </a:r>
            <a:r>
              <a:rPr sz="1800" b="1" spc="-140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006FC0"/>
                </a:solidFill>
                <a:latin typeface="Times New Roman"/>
                <a:cs typeface="Times New Roman"/>
              </a:rPr>
              <a:t>System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739763" y="6429834"/>
            <a:ext cx="222758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spc="-10" dirty="0">
                <a:latin typeface="Times New Roman"/>
                <a:cs typeface="Times New Roman"/>
                <a:hlinkClick r:id="rId2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5668" y="641349"/>
            <a:ext cx="7950834" cy="5253355"/>
          </a:xfrm>
          <a:prstGeom prst="rect">
            <a:avLst/>
          </a:prstGeom>
        </p:spPr>
        <p:txBody>
          <a:bodyPr vert="horz" wrap="square" lIns="0" tIns="68580" rIns="0" bIns="0" rtlCol="0">
            <a:spAutoFit/>
          </a:bodyPr>
          <a:lstStyle/>
          <a:p>
            <a:pPr marL="268605" marR="151765" indent="-256540">
              <a:lnSpc>
                <a:spcPts val="1820"/>
              </a:lnSpc>
              <a:spcBef>
                <a:spcPts val="540"/>
              </a:spcBef>
              <a:buClr>
                <a:srgbClr val="2CA1BE"/>
              </a:buClr>
              <a:buSzPct val="68421"/>
              <a:buFont typeface="Wingdings 3"/>
              <a:buChar char=""/>
              <a:tabLst>
                <a:tab pos="268605" algn="l"/>
              </a:tabLst>
            </a:pP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inspiration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behind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ABC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analysis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has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been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drawn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from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b="1" spc="-25" dirty="0">
                <a:solidFill>
                  <a:srgbClr val="006FC0"/>
                </a:solidFill>
                <a:latin typeface="Lucida Sans Unicode"/>
                <a:cs typeface="Lucida Sans Unicode"/>
              </a:rPr>
              <a:t>V.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Pareto,</a:t>
            </a:r>
            <a:r>
              <a:rPr sz="1900" b="1" spc="-7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an</a:t>
            </a:r>
            <a:r>
              <a:rPr sz="1900" b="1" spc="-4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Italian</a:t>
            </a:r>
            <a:r>
              <a:rPr sz="1900" b="1" spc="-7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economist</a:t>
            </a:r>
            <a:r>
              <a:rPr sz="1900" b="1" spc="-7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and</a:t>
            </a:r>
            <a:r>
              <a:rPr sz="1900" b="1" spc="-4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sociologist</a:t>
            </a:r>
            <a:r>
              <a:rPr sz="1900" b="1" spc="-7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(1842-1923)</a:t>
            </a:r>
            <a:r>
              <a:rPr sz="1900" b="1" spc="-6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who </a:t>
            </a:r>
            <a:r>
              <a:rPr sz="1900" dirty="0">
                <a:latin typeface="Lucida Sans Unicode"/>
                <a:cs typeface="Lucida Sans Unicode"/>
              </a:rPr>
              <a:t>generated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some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highly</a:t>
            </a:r>
            <a:r>
              <a:rPr sz="1900" spc="-9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debatable</a:t>
            </a:r>
            <a:r>
              <a:rPr sz="1900" spc="-2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concepts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economics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and </a:t>
            </a:r>
            <a:r>
              <a:rPr sz="1900" spc="-10" dirty="0">
                <a:latin typeface="Lucida Sans Unicode"/>
                <a:cs typeface="Lucida Sans Unicode"/>
              </a:rPr>
              <a:t>sociology.</a:t>
            </a:r>
            <a:endParaRPr sz="1900">
              <a:latin typeface="Lucida Sans Unicode"/>
              <a:cs typeface="Lucida Sans Unicode"/>
            </a:endParaRPr>
          </a:p>
          <a:p>
            <a:pPr marL="268605" marR="374650" indent="-256540">
              <a:lnSpc>
                <a:spcPct val="80000"/>
              </a:lnSpc>
              <a:spcBef>
                <a:spcPts val="425"/>
              </a:spcBef>
              <a:buClr>
                <a:srgbClr val="2CA1BE"/>
              </a:buClr>
              <a:buSzPct val="68421"/>
              <a:buFont typeface="Wingdings 3"/>
              <a:buChar char=""/>
              <a:tabLst>
                <a:tab pos="268605" algn="l"/>
              </a:tabLst>
            </a:pPr>
            <a:r>
              <a:rPr sz="1900" dirty="0">
                <a:latin typeface="Lucida Sans Unicode"/>
                <a:cs typeface="Lucida Sans Unicode"/>
              </a:rPr>
              <a:t>One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widely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used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techniques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for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control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inventories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is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the</a:t>
            </a:r>
            <a:r>
              <a:rPr sz="1900" b="1" spc="-6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ABC</a:t>
            </a:r>
            <a:r>
              <a:rPr sz="1900" b="1" spc="-4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(always</a:t>
            </a:r>
            <a:r>
              <a:rPr sz="1900" b="1" spc="-5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better</a:t>
            </a:r>
            <a:r>
              <a:rPr sz="1900" b="1" spc="-6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control)</a:t>
            </a:r>
            <a:r>
              <a:rPr sz="1900" b="1" spc="-6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spc="-10" dirty="0">
                <a:solidFill>
                  <a:srgbClr val="006FC0"/>
                </a:solidFill>
                <a:latin typeface="Lucida Sans Unicode"/>
                <a:cs typeface="Lucida Sans Unicode"/>
              </a:rPr>
              <a:t>analysis</a:t>
            </a:r>
            <a:r>
              <a:rPr sz="1900" spc="-10" dirty="0">
                <a:latin typeface="Lucida Sans Unicode"/>
                <a:cs typeface="Lucida Sans Unicode"/>
              </a:rPr>
              <a:t>.</a:t>
            </a:r>
            <a:endParaRPr sz="1900">
              <a:latin typeface="Lucida Sans Unicode"/>
              <a:cs typeface="Lucida Sans Unicode"/>
            </a:endParaRPr>
          </a:p>
          <a:p>
            <a:pPr marL="268605" marR="473709" indent="-256540">
              <a:lnSpc>
                <a:spcPts val="1820"/>
              </a:lnSpc>
              <a:spcBef>
                <a:spcPts val="395"/>
              </a:spcBef>
              <a:buClr>
                <a:srgbClr val="2CA1BE"/>
              </a:buClr>
              <a:buSzPct val="68421"/>
              <a:buFont typeface="Wingdings 3"/>
              <a:buChar char=""/>
              <a:tabLst>
                <a:tab pos="268605" algn="l"/>
              </a:tabLst>
            </a:pP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ABC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approach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is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means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categorizing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inventory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items </a:t>
            </a:r>
            <a:r>
              <a:rPr sz="1900" dirty="0">
                <a:latin typeface="Lucida Sans Unicode"/>
                <a:cs typeface="Lucida Sans Unicode"/>
              </a:rPr>
              <a:t>into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three</a:t>
            </a:r>
            <a:r>
              <a:rPr sz="1900" b="1" spc="-5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classes</a:t>
            </a:r>
            <a:r>
              <a:rPr sz="1900" b="1" spc="-6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‘A’,</a:t>
            </a:r>
            <a:r>
              <a:rPr sz="1900" b="1" spc="-6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‘B’</a:t>
            </a:r>
            <a:r>
              <a:rPr sz="1900" b="1" spc="-4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and</a:t>
            </a:r>
            <a:r>
              <a:rPr sz="1900" b="1" spc="-5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‘C’</a:t>
            </a:r>
            <a:r>
              <a:rPr sz="1900" b="1" spc="-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according</a:t>
            </a:r>
            <a:r>
              <a:rPr sz="1900" spc="-1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potential </a:t>
            </a:r>
            <a:r>
              <a:rPr sz="1900" dirty="0">
                <a:latin typeface="Lucida Sans Unicode"/>
                <a:cs typeface="Lucida Sans Unicode"/>
              </a:rPr>
              <a:t>amount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be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controlled.</a:t>
            </a:r>
            <a:endParaRPr sz="1900">
              <a:latin typeface="Lucida Sans Unicode"/>
              <a:cs typeface="Lucida Sans Unicode"/>
            </a:endParaRPr>
          </a:p>
          <a:p>
            <a:pPr marL="268605" marR="5080" indent="-256540">
              <a:lnSpc>
                <a:spcPts val="1820"/>
              </a:lnSpc>
              <a:spcBef>
                <a:spcPts val="409"/>
              </a:spcBef>
              <a:buClr>
                <a:srgbClr val="2CA1BE"/>
              </a:buClr>
              <a:buSzPct val="68421"/>
              <a:buFont typeface="Wingdings 3"/>
              <a:buChar char=""/>
              <a:tabLst>
                <a:tab pos="268605" algn="l"/>
              </a:tabLst>
            </a:pPr>
            <a:r>
              <a:rPr sz="1900" dirty="0">
                <a:latin typeface="Lucida Sans Unicode"/>
                <a:cs typeface="Lucida Sans Unicode"/>
              </a:rPr>
              <a:t>Once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inventory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is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classified,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logically,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we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expect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maintain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strong</a:t>
            </a:r>
            <a:r>
              <a:rPr sz="1900" b="1" spc="-8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controls</a:t>
            </a:r>
            <a:r>
              <a:rPr sz="1900" b="1" spc="-7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over</a:t>
            </a:r>
            <a:r>
              <a:rPr sz="1900" b="1" spc="-7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the</a:t>
            </a:r>
            <a:r>
              <a:rPr sz="1900" b="1" spc="-6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‘A’</a:t>
            </a:r>
            <a:r>
              <a:rPr sz="1900" b="1" spc="-4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items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taking</a:t>
            </a:r>
            <a:r>
              <a:rPr sz="1900" spc="-2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whatever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special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actions </a:t>
            </a:r>
            <a:r>
              <a:rPr sz="1900" dirty="0">
                <a:latin typeface="Lucida Sans Unicode"/>
                <a:cs typeface="Lucida Sans Unicode"/>
              </a:rPr>
              <a:t>needed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maintain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availability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these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items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hold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stocks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at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lowest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possible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levels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consistent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with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meeting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demands.</a:t>
            </a:r>
            <a:endParaRPr sz="1900">
              <a:latin typeface="Lucida Sans Unicode"/>
              <a:cs typeface="Lucida Sans Unicode"/>
            </a:endParaRPr>
          </a:p>
          <a:p>
            <a:pPr marL="268605" marR="167005" indent="-256540">
              <a:lnSpc>
                <a:spcPts val="1820"/>
              </a:lnSpc>
              <a:spcBef>
                <a:spcPts val="415"/>
              </a:spcBef>
              <a:buClr>
                <a:srgbClr val="2CA1BE"/>
              </a:buClr>
              <a:buSzPct val="68421"/>
              <a:buFont typeface="Wingdings 3"/>
              <a:buChar char=""/>
              <a:tabLst>
                <a:tab pos="268605" algn="l"/>
              </a:tabLst>
            </a:pPr>
            <a:r>
              <a:rPr sz="1900" dirty="0">
                <a:latin typeface="Lucida Sans Unicode"/>
                <a:cs typeface="Lucida Sans Unicode"/>
              </a:rPr>
              <a:t>At</a:t>
            </a:r>
            <a:r>
              <a:rPr sz="1900" spc="-2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2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category,</a:t>
            </a:r>
            <a:r>
              <a:rPr sz="1900" spc="-15" dirty="0"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we</a:t>
            </a:r>
            <a:r>
              <a:rPr sz="1900" b="1" spc="-4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cannot</a:t>
            </a:r>
            <a:r>
              <a:rPr sz="1900" b="1" spc="-6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afford</a:t>
            </a:r>
            <a:r>
              <a:rPr sz="1900" b="1" spc="-6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the</a:t>
            </a:r>
            <a:r>
              <a:rPr sz="1900" b="1" spc="-4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expenses</a:t>
            </a:r>
            <a:r>
              <a:rPr sz="1900" b="1" spc="-6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of</a:t>
            </a:r>
            <a:r>
              <a:rPr sz="1900" b="1" spc="-4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spc="-10" dirty="0">
                <a:solidFill>
                  <a:srgbClr val="006FC0"/>
                </a:solidFill>
                <a:latin typeface="Lucida Sans Unicode"/>
                <a:cs typeface="Lucida Sans Unicode"/>
              </a:rPr>
              <a:t>rigid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controls,</a:t>
            </a:r>
            <a:r>
              <a:rPr sz="1900" b="1" spc="-10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frequent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ordering,</a:t>
            </a:r>
            <a:r>
              <a:rPr sz="1900" spc="-8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expediting,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etc.,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because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low </a:t>
            </a:r>
            <a:r>
              <a:rPr sz="1900" dirty="0">
                <a:latin typeface="Lucida Sans Unicode"/>
                <a:cs typeface="Lucida Sans Unicode"/>
              </a:rPr>
              <a:t>amounts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this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area.</a:t>
            </a:r>
            <a:endParaRPr sz="1900">
              <a:latin typeface="Lucida Sans Unicode"/>
              <a:cs typeface="Lucida Sans Unicode"/>
            </a:endParaRPr>
          </a:p>
          <a:p>
            <a:pPr marL="267335" marR="618490" indent="-255270" algn="just">
              <a:lnSpc>
                <a:spcPts val="1820"/>
              </a:lnSpc>
              <a:spcBef>
                <a:spcPts val="420"/>
              </a:spcBef>
              <a:buClr>
                <a:srgbClr val="2CA1BE"/>
              </a:buClr>
              <a:buSzPct val="68421"/>
              <a:buFont typeface="Wingdings 3"/>
              <a:buChar char=""/>
              <a:tabLst>
                <a:tab pos="268605" algn="l"/>
              </a:tabLst>
            </a:pPr>
            <a:r>
              <a:rPr sz="1900" dirty="0">
                <a:latin typeface="Lucida Sans Unicode"/>
                <a:cs typeface="Lucida Sans Unicode"/>
              </a:rPr>
              <a:t>With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‘C’</a:t>
            </a:r>
            <a:r>
              <a:rPr sz="1900" b="1" spc="-5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group</a:t>
            </a:r>
            <a:r>
              <a:rPr sz="1900" b="1" spc="-7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we</a:t>
            </a:r>
            <a:r>
              <a:rPr sz="1900" b="1" spc="-4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may</a:t>
            </a:r>
            <a:r>
              <a:rPr sz="1900" b="1" spc="-7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maintain</a:t>
            </a:r>
            <a:r>
              <a:rPr sz="1900" b="1" spc="-7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somewhat</a:t>
            </a:r>
            <a:r>
              <a:rPr sz="1900" b="1" spc="-7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higher</a:t>
            </a:r>
            <a:r>
              <a:rPr sz="1900" b="1" spc="-7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spc="-10" dirty="0">
                <a:solidFill>
                  <a:srgbClr val="006FC0"/>
                </a:solidFill>
                <a:latin typeface="Lucida Sans Unicode"/>
                <a:cs typeface="Lucida Sans Unicode"/>
              </a:rPr>
              <a:t>safety 	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stocks</a:t>
            </a:r>
            <a:r>
              <a:rPr sz="1900" dirty="0">
                <a:latin typeface="Lucida Sans Unicode"/>
                <a:cs typeface="Lucida Sans Unicode"/>
              </a:rPr>
              <a:t>,</a:t>
            </a:r>
            <a:r>
              <a:rPr sz="1900" spc="-8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order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more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months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supply;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expect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lower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levels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of 	</a:t>
            </a:r>
            <a:r>
              <a:rPr sz="1900" dirty="0">
                <a:latin typeface="Lucida Sans Unicode"/>
                <a:cs typeface="Lucida Sans Unicode"/>
              </a:rPr>
              <a:t>customer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service,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or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all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three.</a:t>
            </a:r>
            <a:endParaRPr sz="1900">
              <a:latin typeface="Lucida Sans Unicode"/>
              <a:cs typeface="Lucida Sans Unicode"/>
            </a:endParaRPr>
          </a:p>
          <a:p>
            <a:pPr marL="267970" indent="-255270" algn="just">
              <a:lnSpc>
                <a:spcPts val="2020"/>
              </a:lnSpc>
              <a:buClr>
                <a:srgbClr val="2CA1BE"/>
              </a:buClr>
              <a:buSzPct val="68421"/>
              <a:buFont typeface="Wingdings 3"/>
              <a:buChar char=""/>
              <a:tabLst>
                <a:tab pos="267970" algn="l"/>
              </a:tabLst>
            </a:pPr>
            <a:r>
              <a:rPr sz="1900" dirty="0">
                <a:latin typeface="Lucida Sans Unicode"/>
                <a:cs typeface="Lucida Sans Unicode"/>
              </a:rPr>
              <a:t>It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is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for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selective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approach,</a:t>
            </a:r>
            <a:r>
              <a:rPr sz="1900" spc="-1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ABC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analysis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is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often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called</a:t>
            </a:r>
            <a:r>
              <a:rPr sz="1900" spc="-20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the</a:t>
            </a:r>
            <a:endParaRPr sz="1900">
              <a:latin typeface="Lucida Sans Unicode"/>
              <a:cs typeface="Lucida Sans Unicode"/>
            </a:endParaRPr>
          </a:p>
          <a:p>
            <a:pPr marL="268605" algn="just">
              <a:lnSpc>
                <a:spcPts val="2050"/>
              </a:lnSpc>
            </a:pPr>
            <a:r>
              <a:rPr sz="1900" dirty="0">
                <a:latin typeface="Lucida Sans Unicode"/>
                <a:cs typeface="Lucida Sans Unicode"/>
              </a:rPr>
              <a:t>Selective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Inventory</a:t>
            </a:r>
            <a:r>
              <a:rPr sz="1900" spc="-9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Control</a:t>
            </a:r>
            <a:r>
              <a:rPr sz="1900" spc="-8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Method</a:t>
            </a:r>
            <a:r>
              <a:rPr sz="1900" spc="-8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(SIM).</a:t>
            </a:r>
            <a:endParaRPr sz="1900">
              <a:latin typeface="Lucida Sans Unicode"/>
              <a:cs typeface="Lucida Sans Unicode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7847" y="0"/>
            <a:ext cx="2910840" cy="1350264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6739763" y="6429834"/>
            <a:ext cx="222758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spc="-10" dirty="0">
                <a:latin typeface="Times New Roman"/>
                <a:cs typeface="Times New Roman"/>
                <a:hlinkClick r:id="rId3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908050" y="450850"/>
          <a:ext cx="7391400" cy="1371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63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63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63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marL="814069">
                        <a:lnSpc>
                          <a:spcPts val="1630"/>
                        </a:lnSpc>
                      </a:pPr>
                      <a:r>
                        <a:rPr sz="1500" b="1" spc="-1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Category</a:t>
                      </a:r>
                      <a:endParaRPr sz="15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2CA1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30"/>
                        </a:lnSpc>
                      </a:pPr>
                      <a:r>
                        <a:rPr sz="1500" b="1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%</a:t>
                      </a:r>
                      <a:r>
                        <a:rPr sz="1500" b="1" spc="-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of</a:t>
                      </a:r>
                      <a:r>
                        <a:rPr sz="1500" b="1" spc="-2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Items</a:t>
                      </a:r>
                      <a:r>
                        <a:rPr sz="1500" b="1" spc="-4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(approx.)</a:t>
                      </a:r>
                      <a:endParaRPr sz="15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2CA1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30"/>
                        </a:lnSpc>
                      </a:pPr>
                      <a:r>
                        <a:rPr sz="1500" b="1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%</a:t>
                      </a:r>
                      <a:r>
                        <a:rPr sz="1500" b="1" spc="-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of</a:t>
                      </a:r>
                      <a:r>
                        <a:rPr sz="1500" b="1" spc="-2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Value</a:t>
                      </a:r>
                      <a:r>
                        <a:rPr sz="1500" b="1" spc="-4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(approx.)</a:t>
                      </a:r>
                      <a:endParaRPr sz="15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2CA1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68580">
                        <a:lnSpc>
                          <a:spcPts val="1635"/>
                        </a:lnSpc>
                      </a:pPr>
                      <a:r>
                        <a:rPr sz="1500" b="1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A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=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High</a:t>
                      </a:r>
                      <a:r>
                        <a:rPr sz="1500" b="1" spc="-3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value</a:t>
                      </a:r>
                      <a:r>
                        <a:rPr sz="1500" b="1" spc="-3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items</a:t>
                      </a:r>
                      <a:endParaRPr sz="15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CA1BE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635"/>
                        </a:lnSpc>
                      </a:pPr>
                      <a:r>
                        <a:rPr sz="1500" spc="-25" dirty="0">
                          <a:latin typeface="Lucida Sans Unicode"/>
                          <a:cs typeface="Lucida Sans Unicode"/>
                        </a:rPr>
                        <a:t>15</a:t>
                      </a:r>
                      <a:endParaRPr sz="15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FE8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635"/>
                        </a:lnSpc>
                      </a:pPr>
                      <a:r>
                        <a:rPr sz="1500" spc="-25" dirty="0">
                          <a:latin typeface="Lucida Sans Unicode"/>
                          <a:cs typeface="Lucida Sans Unicode"/>
                        </a:rPr>
                        <a:t>65</a:t>
                      </a:r>
                      <a:endParaRPr sz="15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F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68580">
                        <a:lnSpc>
                          <a:spcPts val="1635"/>
                        </a:lnSpc>
                      </a:pPr>
                      <a:r>
                        <a:rPr sz="1500" b="1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B</a:t>
                      </a:r>
                      <a:r>
                        <a:rPr sz="1500" b="1" spc="-2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=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Medium</a:t>
                      </a:r>
                      <a:r>
                        <a:rPr sz="1500" b="1" spc="-4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value</a:t>
                      </a:r>
                      <a:r>
                        <a:rPr sz="1500" b="1" spc="-4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500" b="1" spc="-2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items</a:t>
                      </a:r>
                      <a:endParaRPr sz="15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CA1BE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635"/>
                        </a:lnSpc>
                      </a:pPr>
                      <a:r>
                        <a:rPr sz="1500" spc="-25" dirty="0">
                          <a:latin typeface="Lucida Sans Unicode"/>
                          <a:cs typeface="Lucida Sans Unicode"/>
                        </a:rPr>
                        <a:t>20</a:t>
                      </a:r>
                      <a:endParaRPr sz="15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FF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635"/>
                        </a:lnSpc>
                      </a:pPr>
                      <a:r>
                        <a:rPr sz="1500" spc="-25" dirty="0">
                          <a:latin typeface="Lucida Sans Unicode"/>
                          <a:cs typeface="Lucida Sans Unicode"/>
                        </a:rPr>
                        <a:t>25</a:t>
                      </a:r>
                      <a:endParaRPr sz="15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F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68580">
                        <a:lnSpc>
                          <a:spcPts val="1635"/>
                        </a:lnSpc>
                      </a:pPr>
                      <a:r>
                        <a:rPr sz="1500" b="1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=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Low</a:t>
                      </a:r>
                      <a:r>
                        <a:rPr sz="1500" b="1" spc="-2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value</a:t>
                      </a:r>
                      <a:r>
                        <a:rPr sz="1500" b="1" spc="-4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500" b="1" spc="-2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items</a:t>
                      </a:r>
                      <a:endParaRPr sz="15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CA1BE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635"/>
                        </a:lnSpc>
                      </a:pPr>
                      <a:r>
                        <a:rPr sz="1500" spc="-25" dirty="0">
                          <a:latin typeface="Lucida Sans Unicode"/>
                          <a:cs typeface="Lucida Sans Unicode"/>
                        </a:rPr>
                        <a:t>70</a:t>
                      </a:r>
                      <a:endParaRPr sz="15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FE8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635"/>
                        </a:lnSpc>
                      </a:pPr>
                      <a:r>
                        <a:rPr sz="1500" spc="-25" dirty="0">
                          <a:latin typeface="Lucida Sans Unicode"/>
                          <a:cs typeface="Lucida Sans Unicode"/>
                        </a:rPr>
                        <a:t>10</a:t>
                      </a:r>
                      <a:endParaRPr sz="15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F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6739763" y="6429834"/>
            <a:ext cx="222758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spc="-10" dirty="0">
                <a:latin typeface="Times New Roman"/>
                <a:cs typeface="Times New Roman"/>
                <a:hlinkClick r:id="rId2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23837" y="2223007"/>
          <a:ext cx="8687434" cy="38906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140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79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36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2250">
                <a:tc>
                  <a:txBody>
                    <a:bodyPr/>
                    <a:lstStyle/>
                    <a:p>
                      <a:pPr marL="679450">
                        <a:lnSpc>
                          <a:spcPts val="1570"/>
                        </a:lnSpc>
                      </a:pPr>
                      <a:r>
                        <a:rPr sz="140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A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items</a:t>
                      </a:r>
                      <a:endParaRPr sz="14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L w="9525">
                      <a:solidFill>
                        <a:srgbClr val="DA1F28"/>
                      </a:solidFill>
                      <a:prstDash val="solid"/>
                    </a:lnL>
                    <a:solidFill>
                      <a:srgbClr val="DA1F28"/>
                    </a:solidFill>
                  </a:tcPr>
                </a:tc>
                <a:tc>
                  <a:txBody>
                    <a:bodyPr/>
                    <a:lstStyle/>
                    <a:p>
                      <a:pPr marL="567055">
                        <a:lnSpc>
                          <a:spcPts val="1570"/>
                        </a:lnSpc>
                      </a:pPr>
                      <a:r>
                        <a:rPr sz="140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B</a:t>
                      </a:r>
                      <a:r>
                        <a:rPr sz="1400" spc="-1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items</a:t>
                      </a:r>
                      <a:endParaRPr sz="14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solidFill>
                      <a:srgbClr val="DA1F28"/>
                    </a:solidFill>
                  </a:tcPr>
                </a:tc>
                <a:tc>
                  <a:txBody>
                    <a:bodyPr/>
                    <a:lstStyle/>
                    <a:p>
                      <a:pPr marL="410845">
                        <a:lnSpc>
                          <a:spcPts val="1570"/>
                        </a:lnSpc>
                      </a:pPr>
                      <a:r>
                        <a:rPr sz="140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sz="1400" spc="-2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items</a:t>
                      </a:r>
                      <a:endParaRPr sz="14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R w="9525">
                      <a:solidFill>
                        <a:srgbClr val="DA1F28"/>
                      </a:solidFill>
                      <a:prstDash val="solid"/>
                    </a:lnR>
                    <a:solidFill>
                      <a:srgbClr val="DA1F2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8279">
                <a:tc>
                  <a:txBody>
                    <a:bodyPr/>
                    <a:lstStyle/>
                    <a:p>
                      <a:pPr marL="67945">
                        <a:lnSpc>
                          <a:spcPts val="1495"/>
                        </a:lnSpc>
                      </a:pPr>
                      <a:r>
                        <a:rPr sz="1400" dirty="0">
                          <a:latin typeface="Lucida Sans Unicode"/>
                          <a:cs typeface="Lucida Sans Unicode"/>
                        </a:rPr>
                        <a:t>1.</a:t>
                      </a:r>
                      <a:r>
                        <a:rPr sz="1400" spc="-2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Very</a:t>
                      </a:r>
                      <a:r>
                        <a:rPr sz="1400" spc="-2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strict</a:t>
                      </a:r>
                      <a:r>
                        <a:rPr sz="1400" spc="-3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spc="-10" dirty="0">
                          <a:latin typeface="Lucida Sans Unicode"/>
                          <a:cs typeface="Lucida Sans Unicode"/>
                        </a:rPr>
                        <a:t>control</a:t>
                      </a:r>
                      <a:endParaRPr sz="14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L w="9525">
                      <a:solidFill>
                        <a:srgbClr val="DA1F28"/>
                      </a:solidFill>
                      <a:prstDash val="solid"/>
                    </a:lnL>
                    <a:lnB w="9525">
                      <a:solidFill>
                        <a:srgbClr val="DA1F2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1920">
                        <a:lnSpc>
                          <a:spcPts val="1495"/>
                        </a:lnSpc>
                      </a:pPr>
                      <a:r>
                        <a:rPr sz="1400" dirty="0">
                          <a:latin typeface="Lucida Sans Unicode"/>
                          <a:cs typeface="Lucida Sans Unicode"/>
                        </a:rPr>
                        <a:t>1.</a:t>
                      </a:r>
                      <a:r>
                        <a:rPr sz="1400" spc="-3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Moderate</a:t>
                      </a:r>
                      <a:r>
                        <a:rPr sz="1400" spc="-5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spc="-10" dirty="0">
                          <a:latin typeface="Lucida Sans Unicode"/>
                          <a:cs typeface="Lucida Sans Unicode"/>
                        </a:rPr>
                        <a:t>control</a:t>
                      </a:r>
                      <a:endParaRPr sz="14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B w="9525">
                      <a:solidFill>
                        <a:srgbClr val="DA1F2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835">
                        <a:lnSpc>
                          <a:spcPts val="1495"/>
                        </a:lnSpc>
                      </a:pPr>
                      <a:r>
                        <a:rPr sz="1400" dirty="0">
                          <a:latin typeface="Lucida Sans Unicode"/>
                          <a:cs typeface="Lucida Sans Unicode"/>
                        </a:rPr>
                        <a:t>1.</a:t>
                      </a:r>
                      <a:r>
                        <a:rPr sz="1400" spc="-2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Loose</a:t>
                      </a:r>
                      <a:r>
                        <a:rPr sz="1400" spc="-2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spc="-10" dirty="0">
                          <a:latin typeface="Lucida Sans Unicode"/>
                          <a:cs typeface="Lucida Sans Unicode"/>
                        </a:rPr>
                        <a:t>control</a:t>
                      </a:r>
                      <a:endParaRPr sz="14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R w="9525">
                      <a:solidFill>
                        <a:srgbClr val="DA1F28"/>
                      </a:solidFill>
                      <a:prstDash val="solid"/>
                    </a:lnR>
                    <a:lnB w="9525">
                      <a:solidFill>
                        <a:srgbClr val="DA1F28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marL="67945">
                        <a:lnSpc>
                          <a:spcPts val="1530"/>
                        </a:lnSpc>
                      </a:pPr>
                      <a:r>
                        <a:rPr sz="1400" dirty="0">
                          <a:latin typeface="Lucida Sans Unicode"/>
                          <a:cs typeface="Lucida Sans Unicode"/>
                        </a:rPr>
                        <a:t>2.</a:t>
                      </a:r>
                      <a:r>
                        <a:rPr sz="1400" spc="-2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No</a:t>
                      </a:r>
                      <a:r>
                        <a:rPr sz="1400" spc="-1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safety</a:t>
                      </a:r>
                      <a:r>
                        <a:rPr sz="1400" spc="-3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stocks</a:t>
                      </a:r>
                      <a:r>
                        <a:rPr sz="1400" spc="-4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(or</a:t>
                      </a:r>
                      <a:r>
                        <a:rPr sz="1400" spc="-3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very</a:t>
                      </a:r>
                      <a:r>
                        <a:rPr sz="1400" spc="-2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spc="-20" dirty="0">
                          <a:latin typeface="Lucida Sans Unicode"/>
                          <a:cs typeface="Lucida Sans Unicode"/>
                        </a:rPr>
                        <a:t>low)</a:t>
                      </a:r>
                      <a:endParaRPr sz="14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L w="9525">
                      <a:solidFill>
                        <a:srgbClr val="DA1F28"/>
                      </a:solidFill>
                      <a:prstDash val="solid"/>
                    </a:lnL>
                    <a:lnT w="9525">
                      <a:solidFill>
                        <a:srgbClr val="DA1F28"/>
                      </a:solidFill>
                      <a:prstDash val="solid"/>
                    </a:lnT>
                    <a:lnB w="9525">
                      <a:solidFill>
                        <a:srgbClr val="DA1F2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1920">
                        <a:lnSpc>
                          <a:spcPts val="1530"/>
                        </a:lnSpc>
                      </a:pPr>
                      <a:r>
                        <a:rPr sz="1400" dirty="0">
                          <a:latin typeface="Lucida Sans Unicode"/>
                          <a:cs typeface="Lucida Sans Unicode"/>
                        </a:rPr>
                        <a:t>2.</a:t>
                      </a:r>
                      <a:r>
                        <a:rPr sz="1400" spc="-2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Low</a:t>
                      </a:r>
                      <a:r>
                        <a:rPr sz="1400" spc="-2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safety</a:t>
                      </a:r>
                      <a:r>
                        <a:rPr sz="1400" spc="-3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spc="-10" dirty="0">
                          <a:latin typeface="Lucida Sans Unicode"/>
                          <a:cs typeface="Lucida Sans Unicode"/>
                        </a:rPr>
                        <a:t>stocks</a:t>
                      </a:r>
                      <a:endParaRPr sz="14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T w="9525">
                      <a:solidFill>
                        <a:srgbClr val="DA1F28"/>
                      </a:solidFill>
                      <a:prstDash val="solid"/>
                    </a:lnT>
                    <a:lnB w="9525">
                      <a:solidFill>
                        <a:srgbClr val="DA1F2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835">
                        <a:lnSpc>
                          <a:spcPts val="1530"/>
                        </a:lnSpc>
                      </a:pPr>
                      <a:r>
                        <a:rPr sz="1400" dirty="0">
                          <a:latin typeface="Lucida Sans Unicode"/>
                          <a:cs typeface="Lucida Sans Unicode"/>
                        </a:rPr>
                        <a:t>2.High</a:t>
                      </a:r>
                      <a:r>
                        <a:rPr sz="1400" spc="-4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safety</a:t>
                      </a:r>
                      <a:r>
                        <a:rPr sz="1400" spc="-3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spc="-10" dirty="0">
                          <a:latin typeface="Lucida Sans Unicode"/>
                          <a:cs typeface="Lucida Sans Unicode"/>
                        </a:rPr>
                        <a:t>stocks</a:t>
                      </a:r>
                      <a:endParaRPr sz="14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R w="9525">
                      <a:solidFill>
                        <a:srgbClr val="DA1F28"/>
                      </a:solidFill>
                      <a:prstDash val="solid"/>
                    </a:lnR>
                    <a:lnT w="9525">
                      <a:solidFill>
                        <a:srgbClr val="DA1F28"/>
                      </a:solidFill>
                      <a:prstDash val="solid"/>
                    </a:lnT>
                    <a:lnB w="9525">
                      <a:solidFill>
                        <a:srgbClr val="DA1F28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2885">
                <a:tc>
                  <a:txBody>
                    <a:bodyPr/>
                    <a:lstStyle/>
                    <a:p>
                      <a:pPr marL="67945">
                        <a:lnSpc>
                          <a:spcPts val="1530"/>
                        </a:lnSpc>
                      </a:pPr>
                      <a:r>
                        <a:rPr sz="1400" dirty="0">
                          <a:latin typeface="Lucida Sans Unicode"/>
                          <a:cs typeface="Lucida Sans Unicode"/>
                        </a:rPr>
                        <a:t>3.</a:t>
                      </a:r>
                      <a:r>
                        <a:rPr sz="1400" spc="-1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Frequent</a:t>
                      </a:r>
                      <a:r>
                        <a:rPr sz="1400" spc="-4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spc="-10" dirty="0">
                          <a:latin typeface="Lucida Sans Unicode"/>
                          <a:cs typeface="Lucida Sans Unicode"/>
                        </a:rPr>
                        <a:t>ordering</a:t>
                      </a:r>
                      <a:endParaRPr sz="14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L w="9525">
                      <a:solidFill>
                        <a:srgbClr val="DA1F28"/>
                      </a:solidFill>
                      <a:prstDash val="solid"/>
                    </a:lnL>
                    <a:lnT w="9525">
                      <a:solidFill>
                        <a:srgbClr val="DA1F28"/>
                      </a:solidFill>
                      <a:prstDash val="solid"/>
                    </a:lnT>
                    <a:lnB w="9525">
                      <a:solidFill>
                        <a:srgbClr val="DA1F2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1920">
                        <a:lnSpc>
                          <a:spcPts val="1530"/>
                        </a:lnSpc>
                      </a:pPr>
                      <a:r>
                        <a:rPr sz="1400" dirty="0">
                          <a:latin typeface="Lucida Sans Unicode"/>
                          <a:cs typeface="Lucida Sans Unicode"/>
                        </a:rPr>
                        <a:t>3.</a:t>
                      </a:r>
                      <a:r>
                        <a:rPr sz="1400" spc="-2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Once</a:t>
                      </a:r>
                      <a:r>
                        <a:rPr sz="1400" spc="-3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in</a:t>
                      </a:r>
                      <a:r>
                        <a:rPr sz="1400" spc="-1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3</a:t>
                      </a:r>
                      <a:r>
                        <a:rPr sz="1400" spc="-2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spc="-10" dirty="0">
                          <a:latin typeface="Lucida Sans Unicode"/>
                          <a:cs typeface="Lucida Sans Unicode"/>
                        </a:rPr>
                        <a:t>months</a:t>
                      </a:r>
                      <a:endParaRPr sz="14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T w="9525">
                      <a:solidFill>
                        <a:srgbClr val="DA1F28"/>
                      </a:solidFill>
                      <a:prstDash val="solid"/>
                    </a:lnT>
                    <a:lnB w="9525">
                      <a:solidFill>
                        <a:srgbClr val="DA1F2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835">
                        <a:lnSpc>
                          <a:spcPts val="1530"/>
                        </a:lnSpc>
                      </a:pPr>
                      <a:r>
                        <a:rPr sz="1400" dirty="0">
                          <a:latin typeface="Lucida Sans Unicode"/>
                          <a:cs typeface="Lucida Sans Unicode"/>
                        </a:rPr>
                        <a:t>3.</a:t>
                      </a:r>
                      <a:r>
                        <a:rPr sz="1400" spc="-2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Bulk</a:t>
                      </a:r>
                      <a:r>
                        <a:rPr sz="1400" spc="-3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spc="-10" dirty="0">
                          <a:latin typeface="Lucida Sans Unicode"/>
                          <a:cs typeface="Lucida Sans Unicode"/>
                        </a:rPr>
                        <a:t>ordering</a:t>
                      </a:r>
                      <a:endParaRPr sz="14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R w="9525">
                      <a:solidFill>
                        <a:srgbClr val="DA1F28"/>
                      </a:solidFill>
                      <a:prstDash val="solid"/>
                    </a:lnR>
                    <a:lnT w="9525">
                      <a:solidFill>
                        <a:srgbClr val="DA1F28"/>
                      </a:solidFill>
                      <a:prstDash val="solid"/>
                    </a:lnT>
                    <a:lnB w="9525">
                      <a:solidFill>
                        <a:srgbClr val="DA1F28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marL="67945">
                        <a:lnSpc>
                          <a:spcPts val="1535"/>
                        </a:lnSpc>
                      </a:pPr>
                      <a:r>
                        <a:rPr sz="1400" dirty="0">
                          <a:latin typeface="Lucida Sans Unicode"/>
                          <a:cs typeface="Lucida Sans Unicode"/>
                        </a:rPr>
                        <a:t>4.</a:t>
                      </a:r>
                      <a:r>
                        <a:rPr sz="1400" spc="39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Weekly</a:t>
                      </a:r>
                      <a:r>
                        <a:rPr sz="1400" spc="-5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control</a:t>
                      </a:r>
                      <a:r>
                        <a:rPr sz="1400" spc="-3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spc="-10" dirty="0">
                          <a:latin typeface="Lucida Sans Unicode"/>
                          <a:cs typeface="Lucida Sans Unicode"/>
                        </a:rPr>
                        <a:t>statements</a:t>
                      </a:r>
                      <a:endParaRPr sz="14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L w="9525">
                      <a:solidFill>
                        <a:srgbClr val="DA1F28"/>
                      </a:solidFill>
                      <a:prstDash val="solid"/>
                    </a:lnL>
                    <a:lnT w="9525">
                      <a:solidFill>
                        <a:srgbClr val="DA1F28"/>
                      </a:solidFill>
                      <a:prstDash val="solid"/>
                    </a:lnT>
                    <a:lnB w="9525">
                      <a:solidFill>
                        <a:srgbClr val="DA1F2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1920">
                        <a:lnSpc>
                          <a:spcPts val="1485"/>
                        </a:lnSpc>
                      </a:pPr>
                      <a:r>
                        <a:rPr sz="1400" dirty="0">
                          <a:latin typeface="Lucida Sans Unicode"/>
                          <a:cs typeface="Lucida Sans Unicode"/>
                        </a:rPr>
                        <a:t>4.</a:t>
                      </a:r>
                      <a:r>
                        <a:rPr sz="1400" spc="-3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Monthly</a:t>
                      </a:r>
                      <a:r>
                        <a:rPr sz="1400" spc="-3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spc="-10" dirty="0">
                          <a:latin typeface="Lucida Sans Unicode"/>
                          <a:cs typeface="Lucida Sans Unicode"/>
                        </a:rPr>
                        <a:t>control</a:t>
                      </a:r>
                      <a:endParaRPr sz="1400">
                        <a:latin typeface="Lucida Sans Unicode"/>
                        <a:cs typeface="Lucida Sans Unicode"/>
                      </a:endParaRPr>
                    </a:p>
                    <a:p>
                      <a:pPr marL="24701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400" spc="-10" dirty="0">
                          <a:latin typeface="Lucida Sans Unicode"/>
                          <a:cs typeface="Lucida Sans Unicode"/>
                        </a:rPr>
                        <a:t>statements</a:t>
                      </a:r>
                      <a:endParaRPr sz="14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T w="9525">
                      <a:solidFill>
                        <a:srgbClr val="DA1F28"/>
                      </a:solidFill>
                      <a:prstDash val="solid"/>
                    </a:lnT>
                    <a:lnB w="9525">
                      <a:solidFill>
                        <a:srgbClr val="DA1F2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835">
                        <a:lnSpc>
                          <a:spcPts val="1535"/>
                        </a:lnSpc>
                      </a:pPr>
                      <a:r>
                        <a:rPr sz="1400" dirty="0">
                          <a:latin typeface="Lucida Sans Unicode"/>
                          <a:cs typeface="Lucida Sans Unicode"/>
                        </a:rPr>
                        <a:t>4.</a:t>
                      </a:r>
                      <a:r>
                        <a:rPr sz="1400" spc="-4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Quarterly</a:t>
                      </a:r>
                      <a:r>
                        <a:rPr sz="1400" spc="-5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spc="-10" dirty="0">
                          <a:latin typeface="Lucida Sans Unicode"/>
                          <a:cs typeface="Lucida Sans Unicode"/>
                        </a:rPr>
                        <a:t>reports</a:t>
                      </a:r>
                      <a:endParaRPr sz="14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R w="9525">
                      <a:solidFill>
                        <a:srgbClr val="DA1F28"/>
                      </a:solidFill>
                      <a:prstDash val="solid"/>
                    </a:lnR>
                    <a:lnT w="9525">
                      <a:solidFill>
                        <a:srgbClr val="DA1F28"/>
                      </a:solidFill>
                      <a:prstDash val="solid"/>
                    </a:lnT>
                    <a:lnB w="9525">
                      <a:solidFill>
                        <a:srgbClr val="DA1F28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2885">
                <a:tc>
                  <a:txBody>
                    <a:bodyPr/>
                    <a:lstStyle/>
                    <a:p>
                      <a:pPr marL="67945">
                        <a:lnSpc>
                          <a:spcPts val="1535"/>
                        </a:lnSpc>
                      </a:pPr>
                      <a:r>
                        <a:rPr sz="1400" dirty="0">
                          <a:latin typeface="Lucida Sans Unicode"/>
                          <a:cs typeface="Lucida Sans Unicode"/>
                        </a:rPr>
                        <a:t>5.Maximum</a:t>
                      </a:r>
                      <a:r>
                        <a:rPr sz="1400" spc="-4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spc="-10" dirty="0">
                          <a:latin typeface="Lucida Sans Unicode"/>
                          <a:cs typeface="Lucida Sans Unicode"/>
                        </a:rPr>
                        <a:t>follow-</a:t>
                      </a:r>
                      <a:r>
                        <a:rPr sz="1400" spc="-25" dirty="0">
                          <a:latin typeface="Lucida Sans Unicode"/>
                          <a:cs typeface="Lucida Sans Unicode"/>
                        </a:rPr>
                        <a:t>up</a:t>
                      </a:r>
                      <a:endParaRPr sz="14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L w="9525">
                      <a:solidFill>
                        <a:srgbClr val="DA1F28"/>
                      </a:solidFill>
                      <a:prstDash val="solid"/>
                    </a:lnL>
                    <a:lnT w="9525">
                      <a:solidFill>
                        <a:srgbClr val="DA1F28"/>
                      </a:solidFill>
                      <a:prstDash val="solid"/>
                    </a:lnT>
                    <a:lnB w="9525">
                      <a:solidFill>
                        <a:srgbClr val="DA1F2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1920">
                        <a:lnSpc>
                          <a:spcPts val="1535"/>
                        </a:lnSpc>
                      </a:pPr>
                      <a:r>
                        <a:rPr sz="1400" dirty="0">
                          <a:latin typeface="Lucida Sans Unicode"/>
                          <a:cs typeface="Lucida Sans Unicode"/>
                        </a:rPr>
                        <a:t>5.Periodic</a:t>
                      </a:r>
                      <a:r>
                        <a:rPr sz="1400" spc="-2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spc="-10" dirty="0">
                          <a:latin typeface="Lucida Sans Unicode"/>
                          <a:cs typeface="Lucida Sans Unicode"/>
                        </a:rPr>
                        <a:t>follow-</a:t>
                      </a:r>
                      <a:r>
                        <a:rPr sz="1400" spc="-25" dirty="0">
                          <a:latin typeface="Lucida Sans Unicode"/>
                          <a:cs typeface="Lucida Sans Unicode"/>
                        </a:rPr>
                        <a:t>up</a:t>
                      </a:r>
                      <a:endParaRPr sz="14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T w="9525">
                      <a:solidFill>
                        <a:srgbClr val="DA1F28"/>
                      </a:solidFill>
                      <a:prstDash val="solid"/>
                    </a:lnT>
                    <a:lnB w="9525">
                      <a:solidFill>
                        <a:srgbClr val="DA1F2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835">
                        <a:lnSpc>
                          <a:spcPts val="1535"/>
                        </a:lnSpc>
                      </a:pPr>
                      <a:r>
                        <a:rPr sz="1400" dirty="0">
                          <a:latin typeface="Lucida Sans Unicode"/>
                          <a:cs typeface="Lucida Sans Unicode"/>
                        </a:rPr>
                        <a:t>5. </a:t>
                      </a:r>
                      <a:r>
                        <a:rPr sz="1400" spc="-10" dirty="0">
                          <a:latin typeface="Lucida Sans Unicode"/>
                          <a:cs typeface="Lucida Sans Unicode"/>
                        </a:rPr>
                        <a:t>Follow-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up</a:t>
                      </a:r>
                      <a:r>
                        <a:rPr sz="1400" spc="-3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in</a:t>
                      </a:r>
                      <a:r>
                        <a:rPr sz="1400" spc="1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spc="-10" dirty="0">
                          <a:latin typeface="Lucida Sans Unicode"/>
                          <a:cs typeface="Lucida Sans Unicode"/>
                        </a:rPr>
                        <a:t>exceptional</a:t>
                      </a:r>
                      <a:endParaRPr sz="14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R w="9525">
                      <a:solidFill>
                        <a:srgbClr val="DA1F28"/>
                      </a:solidFill>
                      <a:prstDash val="solid"/>
                    </a:lnR>
                    <a:lnT w="9525">
                      <a:solidFill>
                        <a:srgbClr val="DA1F28"/>
                      </a:solidFill>
                      <a:prstDash val="solid"/>
                    </a:lnT>
                    <a:lnB w="9525">
                      <a:solidFill>
                        <a:srgbClr val="DA1F28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2885">
                <a:tc>
                  <a:txBody>
                    <a:bodyPr/>
                    <a:lstStyle/>
                    <a:p>
                      <a:pPr marL="67945">
                        <a:lnSpc>
                          <a:spcPts val="1535"/>
                        </a:lnSpc>
                      </a:pPr>
                      <a:r>
                        <a:rPr sz="1400" dirty="0">
                          <a:latin typeface="Lucida Sans Unicode"/>
                          <a:cs typeface="Lucida Sans Unicode"/>
                        </a:rPr>
                        <a:t>6.</a:t>
                      </a:r>
                      <a:r>
                        <a:rPr sz="1400" spc="-2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Rigorous</a:t>
                      </a:r>
                      <a:r>
                        <a:rPr sz="1400" spc="-4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value</a:t>
                      </a:r>
                      <a:r>
                        <a:rPr sz="1400" spc="-3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spc="-10" dirty="0">
                          <a:latin typeface="Lucida Sans Unicode"/>
                          <a:cs typeface="Lucida Sans Unicode"/>
                        </a:rPr>
                        <a:t>analysis</a:t>
                      </a:r>
                      <a:endParaRPr sz="14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L w="9525">
                      <a:solidFill>
                        <a:srgbClr val="DA1F28"/>
                      </a:solidFill>
                      <a:prstDash val="solid"/>
                    </a:lnL>
                    <a:lnT w="9525">
                      <a:solidFill>
                        <a:srgbClr val="DA1F28"/>
                      </a:solidFill>
                      <a:prstDash val="solid"/>
                    </a:lnT>
                    <a:lnB w="9525">
                      <a:solidFill>
                        <a:srgbClr val="DA1F2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1920">
                        <a:lnSpc>
                          <a:spcPts val="1535"/>
                        </a:lnSpc>
                      </a:pPr>
                      <a:r>
                        <a:rPr sz="1400" dirty="0">
                          <a:latin typeface="Lucida Sans Unicode"/>
                          <a:cs typeface="Lucida Sans Unicode"/>
                        </a:rPr>
                        <a:t>6.</a:t>
                      </a:r>
                      <a:r>
                        <a:rPr sz="1400" spc="40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Moderate</a:t>
                      </a:r>
                      <a:r>
                        <a:rPr sz="1400" spc="-5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value</a:t>
                      </a:r>
                      <a:r>
                        <a:rPr sz="1400" spc="-4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spc="-10" dirty="0">
                          <a:latin typeface="Lucida Sans Unicode"/>
                          <a:cs typeface="Lucida Sans Unicode"/>
                        </a:rPr>
                        <a:t>analysis</a:t>
                      </a:r>
                      <a:endParaRPr sz="14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T w="9525">
                      <a:solidFill>
                        <a:srgbClr val="DA1F28"/>
                      </a:solidFill>
                      <a:prstDash val="solid"/>
                    </a:lnT>
                    <a:lnB w="9525">
                      <a:solidFill>
                        <a:srgbClr val="DA1F2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835">
                        <a:lnSpc>
                          <a:spcPts val="1535"/>
                        </a:lnSpc>
                      </a:pPr>
                      <a:r>
                        <a:rPr sz="1400" dirty="0">
                          <a:latin typeface="Lucida Sans Unicode"/>
                          <a:cs typeface="Lucida Sans Unicode"/>
                        </a:rPr>
                        <a:t>6.</a:t>
                      </a:r>
                      <a:r>
                        <a:rPr sz="1400" spc="-3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Minimum</a:t>
                      </a:r>
                      <a:r>
                        <a:rPr sz="1400" spc="-3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value</a:t>
                      </a:r>
                      <a:r>
                        <a:rPr sz="1400" spc="-5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spc="-10" dirty="0">
                          <a:latin typeface="Lucida Sans Unicode"/>
                          <a:cs typeface="Lucida Sans Unicode"/>
                        </a:rPr>
                        <a:t>analysis.</a:t>
                      </a:r>
                      <a:endParaRPr sz="14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R w="9525">
                      <a:solidFill>
                        <a:srgbClr val="DA1F28"/>
                      </a:solidFill>
                      <a:prstDash val="solid"/>
                    </a:lnR>
                    <a:lnT w="9525">
                      <a:solidFill>
                        <a:srgbClr val="DA1F28"/>
                      </a:solidFill>
                      <a:prstDash val="solid"/>
                    </a:lnT>
                    <a:lnB w="9525">
                      <a:solidFill>
                        <a:srgbClr val="DA1F28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6084">
                <a:tc>
                  <a:txBody>
                    <a:bodyPr/>
                    <a:lstStyle/>
                    <a:p>
                      <a:pPr marL="67945">
                        <a:lnSpc>
                          <a:spcPts val="1485"/>
                        </a:lnSpc>
                      </a:pPr>
                      <a:r>
                        <a:rPr sz="1400" dirty="0">
                          <a:latin typeface="Lucida Sans Unicode"/>
                          <a:cs typeface="Lucida Sans Unicode"/>
                        </a:rPr>
                        <a:t>7.Accurate</a:t>
                      </a:r>
                      <a:r>
                        <a:rPr sz="1400" spc="-5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forecasts</a:t>
                      </a:r>
                      <a:r>
                        <a:rPr sz="1400" spc="-5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in</a:t>
                      </a:r>
                      <a:r>
                        <a:rPr sz="1400" spc="-3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spc="-10" dirty="0">
                          <a:latin typeface="Lucida Sans Unicode"/>
                          <a:cs typeface="Lucida Sans Unicode"/>
                        </a:rPr>
                        <a:t>materials</a:t>
                      </a:r>
                      <a:endParaRPr sz="1400">
                        <a:latin typeface="Lucida Sans Unicode"/>
                        <a:cs typeface="Lucida Sans Unicode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400" spc="-10" dirty="0">
                          <a:latin typeface="Lucida Sans Unicode"/>
                          <a:cs typeface="Lucida Sans Unicode"/>
                        </a:rPr>
                        <a:t>planning</a:t>
                      </a:r>
                      <a:endParaRPr sz="14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L w="9525">
                      <a:solidFill>
                        <a:srgbClr val="DA1F28"/>
                      </a:solidFill>
                      <a:prstDash val="solid"/>
                    </a:lnL>
                    <a:lnT w="9525">
                      <a:solidFill>
                        <a:srgbClr val="DA1F28"/>
                      </a:solidFill>
                      <a:prstDash val="solid"/>
                    </a:lnT>
                    <a:lnB w="9525">
                      <a:solidFill>
                        <a:srgbClr val="DA1F2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1920">
                        <a:lnSpc>
                          <a:spcPts val="1485"/>
                        </a:lnSpc>
                      </a:pPr>
                      <a:r>
                        <a:rPr sz="1400" dirty="0">
                          <a:latin typeface="Lucida Sans Unicode"/>
                          <a:cs typeface="Lucida Sans Unicode"/>
                        </a:rPr>
                        <a:t>8.</a:t>
                      </a:r>
                      <a:r>
                        <a:rPr sz="1400" spc="-2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Estimates</a:t>
                      </a:r>
                      <a:r>
                        <a:rPr sz="1400" spc="-4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based</a:t>
                      </a:r>
                      <a:r>
                        <a:rPr sz="1400" spc="-5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on</a:t>
                      </a:r>
                      <a:r>
                        <a:rPr sz="1400" spc="-1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spc="-20" dirty="0">
                          <a:latin typeface="Lucida Sans Unicode"/>
                          <a:cs typeface="Lucida Sans Unicode"/>
                        </a:rPr>
                        <a:t>past</a:t>
                      </a:r>
                      <a:endParaRPr sz="1400">
                        <a:latin typeface="Lucida Sans Unicode"/>
                        <a:cs typeface="Lucida Sans Unicode"/>
                      </a:endParaRPr>
                    </a:p>
                    <a:p>
                      <a:pPr marL="24701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400" spc="-20" dirty="0">
                          <a:latin typeface="Lucida Sans Unicode"/>
                          <a:cs typeface="Lucida Sans Unicode"/>
                        </a:rPr>
                        <a:t>data</a:t>
                      </a:r>
                      <a:endParaRPr sz="14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T w="9525">
                      <a:solidFill>
                        <a:srgbClr val="DA1F28"/>
                      </a:solidFill>
                      <a:prstDash val="solid"/>
                    </a:lnT>
                    <a:lnB w="9525">
                      <a:solidFill>
                        <a:srgbClr val="DA1F2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835">
                        <a:lnSpc>
                          <a:spcPts val="1535"/>
                        </a:lnSpc>
                        <a:tabLst>
                          <a:tab pos="991869" algn="l"/>
                        </a:tabLst>
                      </a:pPr>
                      <a:r>
                        <a:rPr sz="1400" spc="-25" dirty="0">
                          <a:latin typeface="Lucida Sans Unicode"/>
                          <a:cs typeface="Lucida Sans Unicode"/>
                        </a:rPr>
                        <a:t>8.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	Rough</a:t>
                      </a:r>
                      <a:r>
                        <a:rPr sz="1400" spc="-5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spc="-10" dirty="0">
                          <a:latin typeface="Lucida Sans Unicode"/>
                          <a:cs typeface="Lucida Sans Unicode"/>
                        </a:rPr>
                        <a:t>estimates</a:t>
                      </a:r>
                      <a:endParaRPr sz="14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R w="9525">
                      <a:solidFill>
                        <a:srgbClr val="DA1F28"/>
                      </a:solidFill>
                      <a:prstDash val="solid"/>
                    </a:lnR>
                    <a:lnT w="9525">
                      <a:solidFill>
                        <a:srgbClr val="DA1F28"/>
                      </a:solidFill>
                      <a:prstDash val="solid"/>
                    </a:lnT>
                    <a:lnB w="9525">
                      <a:solidFill>
                        <a:srgbClr val="DA1F28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marL="67945">
                        <a:lnSpc>
                          <a:spcPts val="1485"/>
                        </a:lnSpc>
                      </a:pPr>
                      <a:r>
                        <a:rPr sz="1400" dirty="0">
                          <a:latin typeface="Lucida Sans Unicode"/>
                          <a:cs typeface="Lucida Sans Unicode"/>
                        </a:rPr>
                        <a:t>9.</a:t>
                      </a:r>
                      <a:r>
                        <a:rPr sz="1400" spc="-3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Minimization</a:t>
                      </a:r>
                      <a:r>
                        <a:rPr sz="1400" spc="-4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of</a:t>
                      </a:r>
                      <a:r>
                        <a:rPr sz="1400" spc="-3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waste,</a:t>
                      </a:r>
                      <a:r>
                        <a:rPr sz="1400" spc="-5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spc="-10" dirty="0">
                          <a:latin typeface="Lucida Sans Unicode"/>
                          <a:cs typeface="Lucida Sans Unicode"/>
                        </a:rPr>
                        <a:t>obsolete,</a:t>
                      </a:r>
                      <a:endParaRPr sz="1400">
                        <a:latin typeface="Lucida Sans Unicode"/>
                        <a:cs typeface="Lucida Sans Unicode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400" dirty="0">
                          <a:latin typeface="Lucida Sans Unicode"/>
                          <a:cs typeface="Lucida Sans Unicode"/>
                        </a:rPr>
                        <a:t>and</a:t>
                      </a:r>
                      <a:r>
                        <a:rPr sz="1400" spc="-3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surplus</a:t>
                      </a:r>
                      <a:r>
                        <a:rPr sz="1400" spc="-5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(review</a:t>
                      </a:r>
                      <a:r>
                        <a:rPr sz="1400" spc="-6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every</a:t>
                      </a:r>
                      <a:r>
                        <a:rPr sz="1400" spc="-2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15</a:t>
                      </a:r>
                      <a:r>
                        <a:rPr sz="1400" spc="-20" dirty="0">
                          <a:latin typeface="Lucida Sans Unicode"/>
                          <a:cs typeface="Lucida Sans Unicode"/>
                        </a:rPr>
                        <a:t> days)</a:t>
                      </a:r>
                      <a:endParaRPr sz="14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L w="9525">
                      <a:solidFill>
                        <a:srgbClr val="DA1F28"/>
                      </a:solidFill>
                      <a:prstDash val="solid"/>
                    </a:lnL>
                    <a:lnT w="9525">
                      <a:solidFill>
                        <a:srgbClr val="DA1F28"/>
                      </a:solidFill>
                      <a:prstDash val="solid"/>
                    </a:lnT>
                    <a:lnB w="9525">
                      <a:solidFill>
                        <a:srgbClr val="DA1F2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1920">
                        <a:lnSpc>
                          <a:spcPts val="1535"/>
                        </a:lnSpc>
                      </a:pPr>
                      <a:r>
                        <a:rPr sz="1400" dirty="0">
                          <a:latin typeface="Lucida Sans Unicode"/>
                          <a:cs typeface="Lucida Sans Unicode"/>
                        </a:rPr>
                        <a:t>9.</a:t>
                      </a:r>
                      <a:r>
                        <a:rPr sz="1400" spc="38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Quarterly</a:t>
                      </a:r>
                      <a:r>
                        <a:rPr sz="1400" spc="-4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spc="-10" dirty="0">
                          <a:latin typeface="Lucida Sans Unicode"/>
                          <a:cs typeface="Lucida Sans Unicode"/>
                        </a:rPr>
                        <a:t>review</a:t>
                      </a:r>
                      <a:endParaRPr sz="14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T w="9525">
                      <a:solidFill>
                        <a:srgbClr val="DA1F28"/>
                      </a:solidFill>
                      <a:prstDash val="solid"/>
                    </a:lnT>
                    <a:lnB w="9525">
                      <a:solidFill>
                        <a:srgbClr val="DA1F2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835">
                        <a:lnSpc>
                          <a:spcPts val="1535"/>
                        </a:lnSpc>
                      </a:pPr>
                      <a:r>
                        <a:rPr sz="1400" dirty="0">
                          <a:latin typeface="Lucida Sans Unicode"/>
                          <a:cs typeface="Lucida Sans Unicode"/>
                        </a:rPr>
                        <a:t>9.</a:t>
                      </a:r>
                      <a:r>
                        <a:rPr sz="1400" spc="42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Annual</a:t>
                      </a:r>
                      <a:r>
                        <a:rPr sz="1400" spc="-3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spc="-10" dirty="0">
                          <a:latin typeface="Lucida Sans Unicode"/>
                          <a:cs typeface="Lucida Sans Unicode"/>
                        </a:rPr>
                        <a:t>review</a:t>
                      </a:r>
                      <a:endParaRPr sz="14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R w="9525">
                      <a:solidFill>
                        <a:srgbClr val="DA1F28"/>
                      </a:solidFill>
                      <a:prstDash val="solid"/>
                    </a:lnR>
                    <a:lnT w="9525">
                      <a:solidFill>
                        <a:srgbClr val="DA1F28"/>
                      </a:solidFill>
                      <a:prstDash val="solid"/>
                    </a:lnT>
                    <a:lnB w="9525">
                      <a:solidFill>
                        <a:srgbClr val="DA1F28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2885">
                <a:tc>
                  <a:txBody>
                    <a:bodyPr/>
                    <a:lstStyle/>
                    <a:p>
                      <a:pPr marL="67945">
                        <a:lnSpc>
                          <a:spcPts val="1535"/>
                        </a:lnSpc>
                      </a:pPr>
                      <a:r>
                        <a:rPr sz="1400" dirty="0">
                          <a:latin typeface="Lucida Sans Unicode"/>
                          <a:cs typeface="Lucida Sans Unicode"/>
                        </a:rPr>
                        <a:t>10.</a:t>
                      </a:r>
                      <a:r>
                        <a:rPr sz="1400" spc="-2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Individual</a:t>
                      </a:r>
                      <a:r>
                        <a:rPr sz="1400" spc="-5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spc="-10" dirty="0">
                          <a:latin typeface="Lucida Sans Unicode"/>
                          <a:cs typeface="Lucida Sans Unicode"/>
                        </a:rPr>
                        <a:t>postings</a:t>
                      </a:r>
                      <a:endParaRPr sz="14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L w="9525">
                      <a:solidFill>
                        <a:srgbClr val="DA1F28"/>
                      </a:solidFill>
                      <a:prstDash val="solid"/>
                    </a:lnL>
                    <a:lnT w="9525">
                      <a:solidFill>
                        <a:srgbClr val="DA1F28"/>
                      </a:solidFill>
                      <a:prstDash val="solid"/>
                    </a:lnT>
                    <a:lnB w="9525">
                      <a:solidFill>
                        <a:srgbClr val="DA1F2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1920">
                        <a:lnSpc>
                          <a:spcPts val="1535"/>
                        </a:lnSpc>
                      </a:pPr>
                      <a:r>
                        <a:rPr sz="1400" dirty="0">
                          <a:latin typeface="Lucida Sans Unicode"/>
                          <a:cs typeface="Lucida Sans Unicode"/>
                        </a:rPr>
                        <a:t>10.Small</a:t>
                      </a:r>
                      <a:r>
                        <a:rPr sz="1400" spc="-6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group</a:t>
                      </a:r>
                      <a:r>
                        <a:rPr sz="1400" spc="-5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spc="-10" dirty="0">
                          <a:latin typeface="Lucida Sans Unicode"/>
                          <a:cs typeface="Lucida Sans Unicode"/>
                        </a:rPr>
                        <a:t>postings</a:t>
                      </a:r>
                      <a:endParaRPr sz="14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T w="9525">
                      <a:solidFill>
                        <a:srgbClr val="DA1F28"/>
                      </a:solidFill>
                      <a:prstDash val="solid"/>
                    </a:lnT>
                    <a:lnB w="9525">
                      <a:solidFill>
                        <a:srgbClr val="DA1F2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835">
                        <a:lnSpc>
                          <a:spcPts val="1535"/>
                        </a:lnSpc>
                      </a:pPr>
                      <a:r>
                        <a:rPr sz="1400" dirty="0">
                          <a:latin typeface="Lucida Sans Unicode"/>
                          <a:cs typeface="Lucida Sans Unicode"/>
                        </a:rPr>
                        <a:t>10.</a:t>
                      </a:r>
                      <a:r>
                        <a:rPr sz="1400" spc="-2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Group</a:t>
                      </a:r>
                      <a:r>
                        <a:rPr sz="1400" spc="-4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spc="-10" dirty="0">
                          <a:latin typeface="Lucida Sans Unicode"/>
                          <a:cs typeface="Lucida Sans Unicode"/>
                        </a:rPr>
                        <a:t>postings</a:t>
                      </a:r>
                      <a:endParaRPr sz="14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R w="9525">
                      <a:solidFill>
                        <a:srgbClr val="DA1F28"/>
                      </a:solidFill>
                      <a:prstDash val="solid"/>
                    </a:lnR>
                    <a:lnT w="9525">
                      <a:solidFill>
                        <a:srgbClr val="DA1F28"/>
                      </a:solidFill>
                      <a:prstDash val="solid"/>
                    </a:lnT>
                    <a:lnB w="9525">
                      <a:solidFill>
                        <a:srgbClr val="DA1F28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2885">
                <a:tc>
                  <a:txBody>
                    <a:bodyPr/>
                    <a:lstStyle/>
                    <a:p>
                      <a:pPr marL="67945">
                        <a:lnSpc>
                          <a:spcPts val="1535"/>
                        </a:lnSpc>
                      </a:pPr>
                      <a:r>
                        <a:rPr sz="1400" dirty="0">
                          <a:latin typeface="Lucida Sans Unicode"/>
                          <a:cs typeface="Lucida Sans Unicode"/>
                        </a:rPr>
                        <a:t>11.Central</a:t>
                      </a:r>
                      <a:r>
                        <a:rPr sz="1400" spc="-6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purchasing</a:t>
                      </a:r>
                      <a:r>
                        <a:rPr sz="1400" spc="-6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and</a:t>
                      </a:r>
                      <a:r>
                        <a:rPr sz="1400" spc="-4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spc="-10" dirty="0">
                          <a:latin typeface="Lucida Sans Unicode"/>
                          <a:cs typeface="Lucida Sans Unicode"/>
                        </a:rPr>
                        <a:t>storage</a:t>
                      </a:r>
                      <a:endParaRPr sz="14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L w="9525">
                      <a:solidFill>
                        <a:srgbClr val="DA1F28"/>
                      </a:solidFill>
                      <a:prstDash val="solid"/>
                    </a:lnL>
                    <a:lnT w="9525">
                      <a:solidFill>
                        <a:srgbClr val="DA1F28"/>
                      </a:solidFill>
                      <a:prstDash val="solid"/>
                    </a:lnT>
                    <a:lnB w="9525">
                      <a:solidFill>
                        <a:srgbClr val="DA1F2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1920">
                        <a:lnSpc>
                          <a:spcPts val="1535"/>
                        </a:lnSpc>
                      </a:pPr>
                      <a:r>
                        <a:rPr sz="1400" dirty="0">
                          <a:latin typeface="Lucida Sans Unicode"/>
                          <a:cs typeface="Lucida Sans Unicode"/>
                        </a:rPr>
                        <a:t>11.</a:t>
                      </a:r>
                      <a:r>
                        <a:rPr sz="1400" spc="-5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Combination</a:t>
                      </a:r>
                      <a:r>
                        <a:rPr sz="1400" spc="-6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spc="-10" dirty="0">
                          <a:latin typeface="Lucida Sans Unicode"/>
                          <a:cs typeface="Lucida Sans Unicode"/>
                        </a:rPr>
                        <a:t>purchases</a:t>
                      </a:r>
                      <a:endParaRPr sz="14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T w="9525">
                      <a:solidFill>
                        <a:srgbClr val="DA1F28"/>
                      </a:solidFill>
                      <a:prstDash val="solid"/>
                    </a:lnT>
                    <a:lnB w="9525">
                      <a:solidFill>
                        <a:srgbClr val="DA1F2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835">
                        <a:lnSpc>
                          <a:spcPts val="1535"/>
                        </a:lnSpc>
                      </a:pPr>
                      <a:r>
                        <a:rPr sz="1400" dirty="0">
                          <a:latin typeface="Lucida Sans Unicode"/>
                          <a:cs typeface="Lucida Sans Unicode"/>
                        </a:rPr>
                        <a:t>11.Decentralized</a:t>
                      </a:r>
                      <a:r>
                        <a:rPr sz="1400" spc="-10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spc="-10" dirty="0">
                          <a:latin typeface="Lucida Sans Unicode"/>
                          <a:cs typeface="Lucida Sans Unicode"/>
                        </a:rPr>
                        <a:t>purchasing</a:t>
                      </a:r>
                      <a:endParaRPr sz="14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R w="9525">
                      <a:solidFill>
                        <a:srgbClr val="DA1F28"/>
                      </a:solidFill>
                      <a:prstDash val="solid"/>
                    </a:lnR>
                    <a:lnT w="9525">
                      <a:solidFill>
                        <a:srgbClr val="DA1F28"/>
                      </a:solidFill>
                      <a:prstDash val="solid"/>
                    </a:lnT>
                    <a:lnB w="9525">
                      <a:solidFill>
                        <a:srgbClr val="DA1F28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26084">
                <a:tc>
                  <a:txBody>
                    <a:bodyPr/>
                    <a:lstStyle/>
                    <a:p>
                      <a:pPr marL="67945">
                        <a:lnSpc>
                          <a:spcPts val="1485"/>
                        </a:lnSpc>
                      </a:pPr>
                      <a:r>
                        <a:rPr sz="1400" dirty="0">
                          <a:latin typeface="Lucida Sans Unicode"/>
                          <a:cs typeface="Lucida Sans Unicode"/>
                        </a:rPr>
                        <a:t>12.</a:t>
                      </a:r>
                      <a:r>
                        <a:rPr sz="1400" spc="-4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Maximum</a:t>
                      </a:r>
                      <a:r>
                        <a:rPr sz="1400" spc="-3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efforts</a:t>
                      </a:r>
                      <a:r>
                        <a:rPr sz="1400" spc="-4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to</a:t>
                      </a:r>
                      <a:r>
                        <a:rPr sz="1400" spc="-2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reduce</a:t>
                      </a:r>
                      <a:r>
                        <a:rPr sz="1400" spc="-5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spc="-20" dirty="0">
                          <a:latin typeface="Lucida Sans Unicode"/>
                          <a:cs typeface="Lucida Sans Unicode"/>
                        </a:rPr>
                        <a:t>lead</a:t>
                      </a:r>
                      <a:endParaRPr sz="1400">
                        <a:latin typeface="Lucida Sans Unicode"/>
                        <a:cs typeface="Lucida Sans Unicode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400" spc="-20" dirty="0">
                          <a:latin typeface="Lucida Sans Unicode"/>
                          <a:cs typeface="Lucida Sans Unicode"/>
                        </a:rPr>
                        <a:t>time</a:t>
                      </a:r>
                      <a:endParaRPr sz="14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L w="9525">
                      <a:solidFill>
                        <a:srgbClr val="DA1F28"/>
                      </a:solidFill>
                      <a:prstDash val="solid"/>
                    </a:lnL>
                    <a:lnT w="9525">
                      <a:solidFill>
                        <a:srgbClr val="DA1F28"/>
                      </a:solidFill>
                      <a:prstDash val="solid"/>
                    </a:lnT>
                    <a:lnB w="9525">
                      <a:solidFill>
                        <a:srgbClr val="DA1F2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1920">
                        <a:lnSpc>
                          <a:spcPts val="1535"/>
                        </a:lnSpc>
                      </a:pPr>
                      <a:r>
                        <a:rPr sz="1400" dirty="0">
                          <a:latin typeface="Lucida Sans Unicode"/>
                          <a:cs typeface="Lucida Sans Unicode"/>
                        </a:rPr>
                        <a:t>12.</a:t>
                      </a:r>
                      <a:r>
                        <a:rPr sz="1400" spc="-1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spc="-10" dirty="0">
                          <a:latin typeface="Lucida Sans Unicode"/>
                          <a:cs typeface="Lucida Sans Unicode"/>
                        </a:rPr>
                        <a:t>Moderate</a:t>
                      </a:r>
                      <a:endParaRPr sz="14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T w="9525">
                      <a:solidFill>
                        <a:srgbClr val="DA1F28"/>
                      </a:solidFill>
                      <a:prstDash val="solid"/>
                    </a:lnT>
                    <a:lnB w="9525">
                      <a:solidFill>
                        <a:srgbClr val="DA1F2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835">
                        <a:lnSpc>
                          <a:spcPts val="1535"/>
                        </a:lnSpc>
                      </a:pPr>
                      <a:r>
                        <a:rPr sz="1400" dirty="0">
                          <a:latin typeface="Lucida Sans Unicode"/>
                          <a:cs typeface="Lucida Sans Unicode"/>
                        </a:rPr>
                        <a:t>12.</a:t>
                      </a:r>
                      <a:r>
                        <a:rPr sz="1400" spc="-4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Minimum</a:t>
                      </a:r>
                      <a:r>
                        <a:rPr sz="1400" spc="-4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spc="-10" dirty="0">
                          <a:latin typeface="Lucida Sans Unicode"/>
                          <a:cs typeface="Lucida Sans Unicode"/>
                        </a:rPr>
                        <a:t>efforts</a:t>
                      </a:r>
                      <a:endParaRPr sz="14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R w="9525">
                      <a:solidFill>
                        <a:srgbClr val="DA1F28"/>
                      </a:solidFill>
                      <a:prstDash val="solid"/>
                    </a:lnR>
                    <a:lnT w="9525">
                      <a:solidFill>
                        <a:srgbClr val="DA1F28"/>
                      </a:solidFill>
                      <a:prstDash val="solid"/>
                    </a:lnT>
                    <a:lnB w="9525">
                      <a:solidFill>
                        <a:srgbClr val="DA1F28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marL="67945">
                        <a:lnSpc>
                          <a:spcPts val="1535"/>
                        </a:lnSpc>
                      </a:pPr>
                      <a:r>
                        <a:rPr sz="1400" dirty="0">
                          <a:latin typeface="Lucida Sans Unicode"/>
                          <a:cs typeface="Lucida Sans Unicode"/>
                        </a:rPr>
                        <a:t>13.To</a:t>
                      </a:r>
                      <a:r>
                        <a:rPr sz="1400" spc="-2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be</a:t>
                      </a:r>
                      <a:r>
                        <a:rPr sz="1400" spc="-3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handled</a:t>
                      </a:r>
                      <a:r>
                        <a:rPr sz="1400" spc="-6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by</a:t>
                      </a:r>
                      <a:r>
                        <a:rPr sz="1400" spc="-2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senior</a:t>
                      </a:r>
                      <a:r>
                        <a:rPr sz="1400" spc="-3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spc="-10" dirty="0">
                          <a:latin typeface="Lucida Sans Unicode"/>
                          <a:cs typeface="Lucida Sans Unicode"/>
                        </a:rPr>
                        <a:t>officers.</a:t>
                      </a:r>
                      <a:endParaRPr sz="14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L w="9525">
                      <a:solidFill>
                        <a:srgbClr val="DA1F28"/>
                      </a:solidFill>
                      <a:prstDash val="solid"/>
                    </a:lnL>
                    <a:lnT w="9525">
                      <a:solidFill>
                        <a:srgbClr val="DA1F28"/>
                      </a:solidFill>
                      <a:prstDash val="solid"/>
                    </a:lnT>
                    <a:lnB w="9525">
                      <a:solidFill>
                        <a:srgbClr val="DA1F2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1920">
                        <a:lnSpc>
                          <a:spcPts val="1490"/>
                        </a:lnSpc>
                      </a:pPr>
                      <a:r>
                        <a:rPr sz="1400" dirty="0">
                          <a:latin typeface="Lucida Sans Unicode"/>
                          <a:cs typeface="Lucida Sans Unicode"/>
                        </a:rPr>
                        <a:t>13.</a:t>
                      </a:r>
                      <a:r>
                        <a:rPr sz="1400" spc="-2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To</a:t>
                      </a:r>
                      <a:r>
                        <a:rPr sz="1400" spc="-1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be</a:t>
                      </a:r>
                      <a:r>
                        <a:rPr sz="1400" spc="-3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handled</a:t>
                      </a:r>
                      <a:r>
                        <a:rPr sz="1400" spc="-4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by</a:t>
                      </a:r>
                      <a:r>
                        <a:rPr sz="1400" spc="-2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spc="-10" dirty="0">
                          <a:latin typeface="Lucida Sans Unicode"/>
                          <a:cs typeface="Lucida Sans Unicode"/>
                        </a:rPr>
                        <a:t>middle</a:t>
                      </a:r>
                      <a:endParaRPr sz="1400">
                        <a:latin typeface="Lucida Sans Unicode"/>
                        <a:cs typeface="Lucida Sans Unicode"/>
                      </a:endParaRPr>
                    </a:p>
                    <a:p>
                      <a:pPr marL="24701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400" spc="-10" dirty="0">
                          <a:latin typeface="Lucida Sans Unicode"/>
                          <a:cs typeface="Lucida Sans Unicode"/>
                        </a:rPr>
                        <a:t>management.</a:t>
                      </a:r>
                      <a:endParaRPr sz="14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T w="9525">
                      <a:solidFill>
                        <a:srgbClr val="DA1F28"/>
                      </a:solidFill>
                      <a:prstDash val="solid"/>
                    </a:lnT>
                    <a:lnB w="9525">
                      <a:solidFill>
                        <a:srgbClr val="DA1F2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835">
                        <a:lnSpc>
                          <a:spcPts val="1535"/>
                        </a:lnSpc>
                      </a:pPr>
                      <a:r>
                        <a:rPr sz="1400" dirty="0">
                          <a:latin typeface="Lucida Sans Unicode"/>
                          <a:cs typeface="Lucida Sans Unicode"/>
                        </a:rPr>
                        <a:t>13.</a:t>
                      </a:r>
                      <a:r>
                        <a:rPr sz="1400" spc="-2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Can</a:t>
                      </a:r>
                      <a:r>
                        <a:rPr sz="1400" spc="-2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be</a:t>
                      </a:r>
                      <a:r>
                        <a:rPr sz="1400" spc="-35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latin typeface="Lucida Sans Unicode"/>
                          <a:cs typeface="Lucida Sans Unicode"/>
                        </a:rPr>
                        <a:t>fully</a:t>
                      </a:r>
                      <a:r>
                        <a:rPr sz="1400" spc="-30" dirty="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spc="-10" dirty="0">
                          <a:latin typeface="Lucida Sans Unicode"/>
                          <a:cs typeface="Lucida Sans Unicode"/>
                        </a:rPr>
                        <a:t>delegated.</a:t>
                      </a:r>
                      <a:endParaRPr sz="14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R w="9525">
                      <a:solidFill>
                        <a:srgbClr val="DA1F28"/>
                      </a:solidFill>
                      <a:prstDash val="solid"/>
                    </a:lnR>
                    <a:lnT w="9525">
                      <a:solidFill>
                        <a:srgbClr val="DA1F28"/>
                      </a:solidFill>
                      <a:prstDash val="solid"/>
                    </a:lnT>
                    <a:lnB w="9525">
                      <a:solidFill>
                        <a:srgbClr val="DA1F28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1.</a:t>
            </a:r>
            <a:r>
              <a:rPr spc="-35" dirty="0"/>
              <a:t> </a:t>
            </a:r>
            <a:r>
              <a:rPr dirty="0"/>
              <a:t>Economic</a:t>
            </a:r>
            <a:r>
              <a:rPr spc="-65" dirty="0"/>
              <a:t> </a:t>
            </a:r>
            <a:r>
              <a:rPr dirty="0"/>
              <a:t>Order</a:t>
            </a:r>
            <a:r>
              <a:rPr spc="-65" dirty="0"/>
              <a:t> </a:t>
            </a:r>
            <a:r>
              <a:rPr dirty="0"/>
              <a:t>Quantity</a:t>
            </a:r>
            <a:r>
              <a:rPr spc="-65" dirty="0"/>
              <a:t> </a:t>
            </a:r>
            <a:r>
              <a:rPr spc="-10" dirty="0"/>
              <a:t>(EOQ)/Optimum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023228" y="1046734"/>
            <a:ext cx="16827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Order</a:t>
            </a:r>
            <a:r>
              <a:rPr sz="1800" b="1" spc="-5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800" b="1" spc="-10" dirty="0">
                <a:solidFill>
                  <a:srgbClr val="6F2F9F"/>
                </a:solidFill>
                <a:latin typeface="Lucida Sans Unicode"/>
                <a:cs typeface="Lucida Sans Unicode"/>
              </a:rPr>
              <a:t>Quantity</a:t>
            </a:r>
            <a:endParaRPr sz="1800">
              <a:latin typeface="Lucida Sans Unicode"/>
              <a:cs typeface="Lucida Sans Unicode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271648" y="1517903"/>
            <a:ext cx="495934" cy="510540"/>
          </a:xfrm>
          <a:custGeom>
            <a:avLst/>
            <a:gdLst/>
            <a:ahLst/>
            <a:cxnLst/>
            <a:rect l="l" t="t" r="r" b="b"/>
            <a:pathLst>
              <a:path w="495935" h="510539">
                <a:moveTo>
                  <a:pt x="495934" y="0"/>
                </a:moveTo>
                <a:lnTo>
                  <a:pt x="168275" y="0"/>
                </a:lnTo>
                <a:lnTo>
                  <a:pt x="168275" y="254"/>
                </a:lnTo>
                <a:lnTo>
                  <a:pt x="141224" y="254"/>
                </a:lnTo>
                <a:lnTo>
                  <a:pt x="94742" y="469646"/>
                </a:lnTo>
                <a:lnTo>
                  <a:pt x="38734" y="365887"/>
                </a:lnTo>
                <a:lnTo>
                  <a:pt x="0" y="386334"/>
                </a:lnTo>
                <a:lnTo>
                  <a:pt x="4318" y="394335"/>
                </a:lnTo>
                <a:lnTo>
                  <a:pt x="24764" y="383540"/>
                </a:lnTo>
                <a:lnTo>
                  <a:pt x="93599" y="510159"/>
                </a:lnTo>
                <a:lnTo>
                  <a:pt x="104012" y="510159"/>
                </a:lnTo>
                <a:lnTo>
                  <a:pt x="153669" y="15112"/>
                </a:lnTo>
                <a:lnTo>
                  <a:pt x="495934" y="15240"/>
                </a:lnTo>
                <a:lnTo>
                  <a:pt x="49593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537205" y="1784350"/>
            <a:ext cx="127635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spc="-50" dirty="0">
                <a:latin typeface="Cambria Math"/>
                <a:cs typeface="Cambria Math"/>
              </a:rPr>
              <a:t>𝐶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439923" y="1776983"/>
            <a:ext cx="327660" cy="15240"/>
          </a:xfrm>
          <a:custGeom>
            <a:avLst/>
            <a:gdLst/>
            <a:ahLst/>
            <a:cxnLst/>
            <a:rect l="l" t="t" r="r" b="b"/>
            <a:pathLst>
              <a:path w="327660" h="15239">
                <a:moveTo>
                  <a:pt x="327660" y="0"/>
                </a:moveTo>
                <a:lnTo>
                  <a:pt x="0" y="0"/>
                </a:lnTo>
                <a:lnTo>
                  <a:pt x="0" y="15239"/>
                </a:lnTo>
                <a:lnTo>
                  <a:pt x="327660" y="15239"/>
                </a:lnTo>
                <a:lnTo>
                  <a:pt x="32766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423669" y="1609090"/>
            <a:ext cx="25793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1016000" algn="l"/>
              </a:tabLst>
            </a:pPr>
            <a:r>
              <a:rPr sz="1800" dirty="0">
                <a:latin typeface="Lucida Sans Unicode"/>
                <a:cs typeface="Lucida Sans Unicode"/>
              </a:rPr>
              <a:t>EOQ</a:t>
            </a:r>
            <a:r>
              <a:rPr sz="1800" spc="-30" dirty="0">
                <a:latin typeface="Lucida Sans Unicode"/>
                <a:cs typeface="Lucida Sans Unicode"/>
              </a:rPr>
              <a:t> </a:t>
            </a:r>
            <a:r>
              <a:rPr sz="1800" spc="-50" dirty="0">
                <a:latin typeface="Lucida Sans Unicode"/>
                <a:cs typeface="Lucida Sans Unicode"/>
              </a:rPr>
              <a:t>=</a:t>
            </a:r>
            <a:r>
              <a:rPr sz="1800" dirty="0">
                <a:latin typeface="Lucida Sans Unicode"/>
                <a:cs typeface="Lucida Sans Unicode"/>
              </a:rPr>
              <a:t>	</a:t>
            </a:r>
            <a:r>
              <a:rPr sz="1950" baseline="44871" dirty="0">
                <a:latin typeface="Cambria Math"/>
                <a:cs typeface="Cambria Math"/>
              </a:rPr>
              <a:t>2𝐴𝑂</a:t>
            </a:r>
            <a:r>
              <a:rPr sz="1950" spc="509" baseline="44871" dirty="0">
                <a:latin typeface="Cambria Math"/>
                <a:cs typeface="Cambria Math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=</a:t>
            </a:r>
            <a:r>
              <a:rPr sz="1800" spc="3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…</a:t>
            </a:r>
            <a:r>
              <a:rPr sz="1800" spc="45" dirty="0">
                <a:latin typeface="Lucida Sans Unicode"/>
                <a:cs typeface="Lucida Sans Unicode"/>
              </a:rPr>
              <a:t> </a:t>
            </a:r>
            <a:r>
              <a:rPr sz="1800" spc="-20" dirty="0">
                <a:latin typeface="Lucida Sans Unicode"/>
                <a:cs typeface="Lucida Sans Unicode"/>
              </a:rPr>
              <a:t>Units</a:t>
            </a:r>
            <a:endParaRPr sz="1800">
              <a:latin typeface="Lucida Sans Unicode"/>
              <a:cs typeface="Lucida Sans Unicode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45668" y="2168474"/>
            <a:ext cx="622998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475480" algn="l"/>
              </a:tabLst>
            </a:pPr>
            <a:r>
              <a:rPr sz="18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2.</a:t>
            </a:r>
            <a:r>
              <a:rPr sz="1800" b="1" spc="-2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8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Optimum</a:t>
            </a:r>
            <a:r>
              <a:rPr sz="1800" b="1" spc="-4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8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Number</a:t>
            </a:r>
            <a:r>
              <a:rPr sz="1800" b="1" spc="-5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8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of</a:t>
            </a:r>
            <a:r>
              <a:rPr sz="1800" b="1" spc="-1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800" b="1" spc="-10" dirty="0">
                <a:solidFill>
                  <a:srgbClr val="6F2F9F"/>
                </a:solidFill>
                <a:latin typeface="Lucida Sans Unicode"/>
                <a:cs typeface="Lucida Sans Unicode"/>
              </a:rPr>
              <a:t>Orders/Order</a:t>
            </a:r>
            <a:r>
              <a:rPr sz="18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	frequency</a:t>
            </a:r>
            <a:r>
              <a:rPr sz="1800" b="1" spc="-5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8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(N)</a:t>
            </a:r>
            <a:r>
              <a:rPr sz="1800" b="1" spc="-2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800" spc="-50" dirty="0">
                <a:latin typeface="Lucida Sans Unicode"/>
                <a:cs typeface="Lucida Sans Unicode"/>
              </a:rPr>
              <a:t>=</a:t>
            </a:r>
            <a:endParaRPr sz="1800">
              <a:latin typeface="Lucida Sans Unicode"/>
              <a:cs typeface="Lucida Sans Unicode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036689" y="2095245"/>
            <a:ext cx="136525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spc="-50" dirty="0">
                <a:latin typeface="Cambria Math"/>
                <a:cs typeface="Cambria Math"/>
              </a:rPr>
              <a:t>𝐴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922389" y="2344038"/>
            <a:ext cx="365125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spc="-25" dirty="0">
                <a:latin typeface="Cambria Math"/>
                <a:cs typeface="Cambria Math"/>
              </a:rPr>
              <a:t>𝐸𝑂𝑄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6934200" y="2336292"/>
            <a:ext cx="342900" cy="15240"/>
          </a:xfrm>
          <a:custGeom>
            <a:avLst/>
            <a:gdLst/>
            <a:ahLst/>
            <a:cxnLst/>
            <a:rect l="l" t="t" r="r" b="b"/>
            <a:pathLst>
              <a:path w="342900" h="15239">
                <a:moveTo>
                  <a:pt x="342900" y="0"/>
                </a:moveTo>
                <a:lnTo>
                  <a:pt x="0" y="0"/>
                </a:lnTo>
                <a:lnTo>
                  <a:pt x="0" y="15239"/>
                </a:lnTo>
                <a:lnTo>
                  <a:pt x="342900" y="15239"/>
                </a:lnTo>
                <a:lnTo>
                  <a:pt x="3429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7338821" y="2168474"/>
            <a:ext cx="99441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Lucida Sans Unicode"/>
                <a:cs typeface="Lucida Sans Unicode"/>
              </a:rPr>
              <a:t>….Times</a:t>
            </a:r>
            <a:endParaRPr sz="1800">
              <a:latin typeface="Lucida Sans Unicode"/>
              <a:cs typeface="Lucida Sans Unicode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45668" y="2505583"/>
            <a:ext cx="5053330" cy="824230"/>
          </a:xfrm>
          <a:prstGeom prst="rect">
            <a:avLst/>
          </a:prstGeom>
        </p:spPr>
        <p:txBody>
          <a:bodyPr vert="horz" wrap="square" lIns="0" tIns="1377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85"/>
              </a:spcBef>
            </a:pPr>
            <a:r>
              <a:rPr sz="18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3.</a:t>
            </a:r>
            <a:r>
              <a:rPr sz="1800" b="1" spc="-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8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Total</a:t>
            </a:r>
            <a:r>
              <a:rPr sz="1800" b="1" spc="-3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800" b="1" spc="-20" dirty="0">
                <a:solidFill>
                  <a:srgbClr val="6F2F9F"/>
                </a:solidFill>
                <a:latin typeface="Lucida Sans Unicode"/>
                <a:cs typeface="Lucida Sans Unicode"/>
              </a:rPr>
              <a:t>Costs</a:t>
            </a:r>
            <a:endParaRPr sz="1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980"/>
              </a:spcBef>
            </a:pPr>
            <a:r>
              <a:rPr sz="1800" dirty="0">
                <a:latin typeface="Lucida Sans Unicode"/>
                <a:cs typeface="Lucida Sans Unicode"/>
              </a:rPr>
              <a:t>(i)</a:t>
            </a:r>
            <a:r>
              <a:rPr sz="1800" spc="-3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If</a:t>
            </a:r>
            <a:r>
              <a:rPr sz="1800" spc="-4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discount</a:t>
            </a:r>
            <a:r>
              <a:rPr sz="1800" spc="-3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rate</a:t>
            </a:r>
            <a:r>
              <a:rPr sz="1800" spc="-2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or</a:t>
            </a:r>
            <a:r>
              <a:rPr sz="1800" spc="-45" dirty="0">
                <a:latin typeface="Lucida Sans Unicode"/>
                <a:cs typeface="Lucida Sans Unicode"/>
              </a:rPr>
              <a:t> </a:t>
            </a:r>
            <a:r>
              <a:rPr sz="1800" spc="-10" dirty="0">
                <a:latin typeface="Lucida Sans Unicode"/>
                <a:cs typeface="Lucida Sans Unicode"/>
              </a:rPr>
              <a:t>price-</a:t>
            </a:r>
            <a:r>
              <a:rPr sz="1800" dirty="0">
                <a:latin typeface="Lucida Sans Unicode"/>
                <a:cs typeface="Lucida Sans Unicode"/>
              </a:rPr>
              <a:t>break</a:t>
            </a:r>
            <a:r>
              <a:rPr sz="1800" spc="-2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condition</a:t>
            </a:r>
            <a:r>
              <a:rPr sz="1800" spc="-30" dirty="0">
                <a:latin typeface="Lucida Sans Unicode"/>
                <a:cs typeface="Lucida Sans Unicode"/>
              </a:rPr>
              <a:t> </a:t>
            </a:r>
            <a:r>
              <a:rPr sz="1800" spc="-25" dirty="0">
                <a:latin typeface="Lucida Sans Unicode"/>
                <a:cs typeface="Lucida Sans Unicode"/>
              </a:rPr>
              <a:t>is</a:t>
            </a:r>
            <a:endParaRPr sz="1800">
              <a:latin typeface="Lucida Sans Unicode"/>
              <a:cs typeface="Lucida Sans Unicode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023228" y="3029839"/>
            <a:ext cx="106299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Lucida Sans Unicode"/>
                <a:cs typeface="Lucida Sans Unicode"/>
              </a:rPr>
              <a:t>not</a:t>
            </a:r>
            <a:r>
              <a:rPr sz="1800" spc="-5" dirty="0">
                <a:latin typeface="Lucida Sans Unicode"/>
                <a:cs typeface="Lucida Sans Unicode"/>
              </a:rPr>
              <a:t> </a:t>
            </a:r>
            <a:r>
              <a:rPr sz="1800" spc="-10" dirty="0">
                <a:latin typeface="Lucida Sans Unicode"/>
                <a:cs typeface="Lucida Sans Unicode"/>
              </a:rPr>
              <a:t>given</a:t>
            </a:r>
            <a:endParaRPr sz="1800">
              <a:latin typeface="Lucida Sans Unicode"/>
              <a:cs typeface="Lucida Sans Unicode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83360" y="3497707"/>
            <a:ext cx="5835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Lucida Sans Unicode"/>
                <a:cs typeface="Lucida Sans Unicode"/>
              </a:rPr>
              <a:t>TC</a:t>
            </a:r>
            <a:r>
              <a:rPr sz="1800" spc="-15" dirty="0">
                <a:latin typeface="Lucida Sans Unicode"/>
                <a:cs typeface="Lucida Sans Unicode"/>
              </a:rPr>
              <a:t> </a:t>
            </a:r>
            <a:r>
              <a:rPr sz="1800" spc="-50" dirty="0">
                <a:latin typeface="Lucida Sans Unicode"/>
                <a:cs typeface="Lucida Sans Unicode"/>
              </a:rPr>
              <a:t>=</a:t>
            </a:r>
            <a:endParaRPr sz="1800">
              <a:latin typeface="Lucida Sans Unicode"/>
              <a:cs typeface="Lucida Sans Unicode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828545" y="3424554"/>
            <a:ext cx="136525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spc="-50" dirty="0">
                <a:latin typeface="Cambria Math"/>
                <a:cs typeface="Cambria Math"/>
              </a:rPr>
              <a:t>𝐴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1726692" y="3665220"/>
            <a:ext cx="342900" cy="15240"/>
          </a:xfrm>
          <a:custGeom>
            <a:avLst/>
            <a:gdLst/>
            <a:ahLst/>
            <a:cxnLst/>
            <a:rect l="l" t="t" r="r" b="b"/>
            <a:pathLst>
              <a:path w="342900" h="15239">
                <a:moveTo>
                  <a:pt x="342900" y="0"/>
                </a:moveTo>
                <a:lnTo>
                  <a:pt x="0" y="0"/>
                </a:lnTo>
                <a:lnTo>
                  <a:pt x="0" y="15239"/>
                </a:lnTo>
                <a:lnTo>
                  <a:pt x="342900" y="15239"/>
                </a:lnTo>
                <a:lnTo>
                  <a:pt x="3429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1714245" y="3672966"/>
            <a:ext cx="1419860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1309370" algn="l"/>
              </a:tabLst>
            </a:pPr>
            <a:r>
              <a:rPr sz="1300" spc="-25" dirty="0">
                <a:latin typeface="Cambria Math"/>
                <a:cs typeface="Cambria Math"/>
              </a:rPr>
              <a:t>𝐸𝑂𝑄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-50" dirty="0">
                <a:latin typeface="Cambria Math"/>
                <a:cs typeface="Cambria Math"/>
              </a:rPr>
              <a:t>2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2901695" y="3665220"/>
            <a:ext cx="342900" cy="15240"/>
          </a:xfrm>
          <a:custGeom>
            <a:avLst/>
            <a:gdLst/>
            <a:ahLst/>
            <a:cxnLst/>
            <a:rect l="l" t="t" r="r" b="b"/>
            <a:pathLst>
              <a:path w="342900" h="15239">
                <a:moveTo>
                  <a:pt x="342900" y="0"/>
                </a:moveTo>
                <a:lnTo>
                  <a:pt x="0" y="0"/>
                </a:lnTo>
                <a:lnTo>
                  <a:pt x="0" y="15239"/>
                </a:lnTo>
                <a:lnTo>
                  <a:pt x="342900" y="15239"/>
                </a:lnTo>
                <a:lnTo>
                  <a:pt x="3429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2104898" y="3497707"/>
            <a:ext cx="25527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Lucida Sans Unicode"/>
                <a:cs typeface="Lucida Sans Unicode"/>
              </a:rPr>
              <a:t>×</a:t>
            </a:r>
            <a:r>
              <a:rPr sz="1800" spc="1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O</a:t>
            </a:r>
            <a:r>
              <a:rPr sz="1800" spc="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+</a:t>
            </a:r>
            <a:r>
              <a:rPr sz="1800" spc="10" dirty="0">
                <a:latin typeface="Lucida Sans Unicode"/>
                <a:cs typeface="Lucida Sans Unicode"/>
              </a:rPr>
              <a:t> </a:t>
            </a:r>
            <a:r>
              <a:rPr sz="1950" baseline="44871" dirty="0">
                <a:latin typeface="Cambria Math"/>
                <a:cs typeface="Cambria Math"/>
              </a:rPr>
              <a:t>𝐸𝑂𝑄</a:t>
            </a:r>
            <a:r>
              <a:rPr sz="1950" spc="472" baseline="44871" dirty="0">
                <a:latin typeface="Cambria Math"/>
                <a:cs typeface="Cambria Math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× C</a:t>
            </a:r>
            <a:r>
              <a:rPr sz="1800" spc="3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= </a:t>
            </a:r>
            <a:r>
              <a:rPr sz="1800" spc="-20" dirty="0">
                <a:latin typeface="Lucida Sans Unicode"/>
                <a:cs typeface="Lucida Sans Unicode"/>
              </a:rPr>
              <a:t>Rs….</a:t>
            </a:r>
            <a:endParaRPr sz="1800">
              <a:latin typeface="Lucida Sans Unicode"/>
              <a:cs typeface="Lucida Sans Unicode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45668" y="3959732"/>
            <a:ext cx="39503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Lucida Sans Unicode"/>
                <a:cs typeface="Lucida Sans Unicode"/>
              </a:rPr>
              <a:t>(ii)</a:t>
            </a:r>
            <a:r>
              <a:rPr sz="1800" spc="-2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If</a:t>
            </a:r>
            <a:r>
              <a:rPr sz="1800" spc="-30" dirty="0">
                <a:latin typeface="Lucida Sans Unicode"/>
                <a:cs typeface="Lucida Sans Unicode"/>
              </a:rPr>
              <a:t> </a:t>
            </a:r>
            <a:r>
              <a:rPr sz="1800" spc="-20" dirty="0">
                <a:latin typeface="Lucida Sans Unicode"/>
                <a:cs typeface="Lucida Sans Unicode"/>
              </a:rPr>
              <a:t>price-</a:t>
            </a:r>
            <a:r>
              <a:rPr sz="1800" dirty="0">
                <a:latin typeface="Lucida Sans Unicode"/>
                <a:cs typeface="Lucida Sans Unicode"/>
              </a:rPr>
              <a:t>break</a:t>
            </a:r>
            <a:r>
              <a:rPr sz="1800" spc="-1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condition</a:t>
            </a:r>
            <a:r>
              <a:rPr sz="1800" spc="-1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is</a:t>
            </a:r>
            <a:r>
              <a:rPr sz="1800" spc="-35" dirty="0">
                <a:latin typeface="Lucida Sans Unicode"/>
                <a:cs typeface="Lucida Sans Unicode"/>
              </a:rPr>
              <a:t> </a:t>
            </a:r>
            <a:r>
              <a:rPr sz="1800" spc="-10" dirty="0">
                <a:latin typeface="Lucida Sans Unicode"/>
                <a:cs typeface="Lucida Sans Unicode"/>
              </a:rPr>
              <a:t>given</a:t>
            </a:r>
            <a:endParaRPr sz="1800">
              <a:latin typeface="Lucida Sans Unicode"/>
              <a:cs typeface="Lucida Sans Unicode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45668" y="4426077"/>
            <a:ext cx="16490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Lucida Sans Unicode"/>
                <a:cs typeface="Lucida Sans Unicode"/>
              </a:rPr>
              <a:t>TC</a:t>
            </a:r>
            <a:r>
              <a:rPr sz="1800" spc="-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=</a:t>
            </a:r>
            <a:r>
              <a:rPr sz="1800" spc="-1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A</a:t>
            </a:r>
            <a:r>
              <a:rPr sz="1800" spc="-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×</a:t>
            </a:r>
            <a:r>
              <a:rPr sz="1800" spc="-1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PP</a:t>
            </a:r>
            <a:r>
              <a:rPr sz="1800" spc="5" dirty="0">
                <a:latin typeface="Lucida Sans Unicode"/>
                <a:cs typeface="Lucida Sans Unicode"/>
              </a:rPr>
              <a:t> </a:t>
            </a:r>
            <a:r>
              <a:rPr sz="1800" spc="-50" dirty="0">
                <a:latin typeface="Lucida Sans Unicode"/>
                <a:cs typeface="Lucida Sans Unicode"/>
              </a:rPr>
              <a:t>+</a:t>
            </a:r>
            <a:endParaRPr sz="1800">
              <a:latin typeface="Lucida Sans Unicode"/>
              <a:cs typeface="Lucida Sans Unicode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528061" y="4352925"/>
            <a:ext cx="136525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spc="-50" dirty="0">
                <a:latin typeface="Cambria Math"/>
                <a:cs typeface="Cambria Math"/>
              </a:rPr>
              <a:t>𝐴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413761" y="4601336"/>
            <a:ext cx="365125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spc="-25" dirty="0">
                <a:latin typeface="Cambria Math"/>
                <a:cs typeface="Cambria Math"/>
              </a:rPr>
              <a:t>𝐸𝑂𝑄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2426207" y="4593335"/>
            <a:ext cx="342900" cy="15240"/>
          </a:xfrm>
          <a:custGeom>
            <a:avLst/>
            <a:gdLst/>
            <a:ahLst/>
            <a:cxnLst/>
            <a:rect l="l" t="t" r="r" b="b"/>
            <a:pathLst>
              <a:path w="342900" h="15239">
                <a:moveTo>
                  <a:pt x="342900" y="0"/>
                </a:moveTo>
                <a:lnTo>
                  <a:pt x="0" y="0"/>
                </a:lnTo>
                <a:lnTo>
                  <a:pt x="0" y="15239"/>
                </a:lnTo>
                <a:lnTo>
                  <a:pt x="342900" y="15239"/>
                </a:lnTo>
                <a:lnTo>
                  <a:pt x="3429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3711066" y="4601336"/>
            <a:ext cx="122555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spc="-50" dirty="0">
                <a:latin typeface="Cambria Math"/>
                <a:cs typeface="Cambria Math"/>
              </a:rPr>
              <a:t>2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3601211" y="4593335"/>
            <a:ext cx="342900" cy="15240"/>
          </a:xfrm>
          <a:custGeom>
            <a:avLst/>
            <a:gdLst/>
            <a:ahLst/>
            <a:cxnLst/>
            <a:rect l="l" t="t" r="r" b="b"/>
            <a:pathLst>
              <a:path w="342900" h="15239">
                <a:moveTo>
                  <a:pt x="342900" y="0"/>
                </a:moveTo>
                <a:lnTo>
                  <a:pt x="0" y="0"/>
                </a:lnTo>
                <a:lnTo>
                  <a:pt x="0" y="15239"/>
                </a:lnTo>
                <a:lnTo>
                  <a:pt x="342900" y="15239"/>
                </a:lnTo>
                <a:lnTo>
                  <a:pt x="3429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2804414" y="4426077"/>
            <a:ext cx="25539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Lucida Sans Unicode"/>
                <a:cs typeface="Lucida Sans Unicode"/>
              </a:rPr>
              <a:t>×</a:t>
            </a:r>
            <a:r>
              <a:rPr sz="1800" spc="1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O</a:t>
            </a:r>
            <a:r>
              <a:rPr sz="1800" spc="2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+</a:t>
            </a:r>
            <a:r>
              <a:rPr sz="1800" spc="5" dirty="0">
                <a:latin typeface="Lucida Sans Unicode"/>
                <a:cs typeface="Lucida Sans Unicode"/>
              </a:rPr>
              <a:t> </a:t>
            </a:r>
            <a:r>
              <a:rPr sz="1950" baseline="44871" dirty="0">
                <a:latin typeface="Cambria Math"/>
                <a:cs typeface="Cambria Math"/>
              </a:rPr>
              <a:t>𝐸𝑂𝑄</a:t>
            </a:r>
            <a:r>
              <a:rPr sz="1950" spc="465" baseline="44871" dirty="0">
                <a:latin typeface="Cambria Math"/>
                <a:cs typeface="Cambria Math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×</a:t>
            </a:r>
            <a:r>
              <a:rPr sz="1800" spc="1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C</a:t>
            </a:r>
            <a:r>
              <a:rPr sz="1800" spc="2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=</a:t>
            </a:r>
            <a:r>
              <a:rPr sz="1800" spc="15" dirty="0">
                <a:latin typeface="Lucida Sans Unicode"/>
                <a:cs typeface="Lucida Sans Unicode"/>
              </a:rPr>
              <a:t> </a:t>
            </a:r>
            <a:r>
              <a:rPr sz="1800" spc="-20" dirty="0">
                <a:latin typeface="Lucida Sans Unicode"/>
                <a:cs typeface="Lucida Sans Unicode"/>
              </a:rPr>
              <a:t>Rs….</a:t>
            </a:r>
            <a:endParaRPr sz="1800">
              <a:latin typeface="Lucida Sans Unicode"/>
              <a:cs typeface="Lucida Sans Unicode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3968496" y="5522976"/>
            <a:ext cx="342900" cy="15240"/>
          </a:xfrm>
          <a:custGeom>
            <a:avLst/>
            <a:gdLst/>
            <a:ahLst/>
            <a:cxnLst/>
            <a:rect l="l" t="t" r="r" b="b"/>
            <a:pathLst>
              <a:path w="342900" h="15239">
                <a:moveTo>
                  <a:pt x="342900" y="0"/>
                </a:moveTo>
                <a:lnTo>
                  <a:pt x="0" y="0"/>
                </a:lnTo>
                <a:lnTo>
                  <a:pt x="0" y="15240"/>
                </a:lnTo>
                <a:lnTo>
                  <a:pt x="342900" y="15240"/>
                </a:lnTo>
                <a:lnTo>
                  <a:pt x="3429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632968" y="4887848"/>
            <a:ext cx="6944359" cy="8705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Lucida Sans Unicode"/>
                <a:cs typeface="Lucida Sans Unicode"/>
              </a:rPr>
              <a:t>(iii)</a:t>
            </a:r>
            <a:r>
              <a:rPr sz="1800" spc="-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If</a:t>
            </a:r>
            <a:r>
              <a:rPr sz="1800" spc="-2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discount</a:t>
            </a:r>
            <a:r>
              <a:rPr sz="1800" spc="-2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rate</a:t>
            </a:r>
            <a:r>
              <a:rPr sz="1800" spc="-2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is</a:t>
            </a:r>
            <a:r>
              <a:rPr sz="1800" spc="-20" dirty="0">
                <a:latin typeface="Lucida Sans Unicode"/>
                <a:cs typeface="Lucida Sans Unicode"/>
              </a:rPr>
              <a:t> given</a:t>
            </a:r>
            <a:endParaRPr sz="1800">
              <a:latin typeface="Lucida Sans Unicode"/>
              <a:cs typeface="Lucida Sans Unicode"/>
            </a:endParaRPr>
          </a:p>
          <a:p>
            <a:pPr marL="317500">
              <a:lnSpc>
                <a:spcPts val="1080"/>
              </a:lnSpc>
              <a:spcBef>
                <a:spcPts val="1525"/>
              </a:spcBef>
              <a:tabLst>
                <a:tab pos="2160270" algn="l"/>
              </a:tabLst>
            </a:pPr>
            <a:r>
              <a:rPr sz="1800" dirty="0">
                <a:latin typeface="Lucida Sans Unicode"/>
                <a:cs typeface="Lucida Sans Unicode"/>
              </a:rPr>
              <a:t>TC</a:t>
            </a:r>
            <a:r>
              <a:rPr sz="1800" spc="-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=</a:t>
            </a:r>
            <a:r>
              <a:rPr sz="1800" spc="-2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A</a:t>
            </a:r>
            <a:r>
              <a:rPr sz="1800" spc="-1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×</a:t>
            </a:r>
            <a:r>
              <a:rPr sz="1800" spc="-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PP </a:t>
            </a:r>
            <a:r>
              <a:rPr sz="1800" spc="-50" dirty="0">
                <a:latin typeface="Lucida Sans Unicode"/>
                <a:cs typeface="Lucida Sans Unicode"/>
              </a:rPr>
              <a:t>+</a:t>
            </a:r>
            <a:r>
              <a:rPr sz="1800" dirty="0">
                <a:latin typeface="Lucida Sans Unicode"/>
                <a:cs typeface="Lucida Sans Unicode"/>
              </a:rPr>
              <a:t>	</a:t>
            </a:r>
            <a:r>
              <a:rPr sz="1950" u="heavy" spc="195" baseline="44871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 </a:t>
            </a:r>
            <a:r>
              <a:rPr sz="1950" u="heavy" baseline="44871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𝐴</a:t>
            </a:r>
            <a:r>
              <a:rPr sz="1950" u="heavy" spc="960" baseline="44871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 </a:t>
            </a:r>
            <a:r>
              <a:rPr sz="1950" spc="450" baseline="44871" dirty="0">
                <a:latin typeface="Cambria Math"/>
                <a:cs typeface="Cambria Math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× O + </a:t>
            </a:r>
            <a:r>
              <a:rPr sz="1950" baseline="44871" dirty="0">
                <a:latin typeface="Cambria Math"/>
                <a:cs typeface="Cambria Math"/>
              </a:rPr>
              <a:t>𝐸𝑂𝑄</a:t>
            </a:r>
            <a:r>
              <a:rPr sz="1950" spc="465" baseline="44871" dirty="0">
                <a:latin typeface="Cambria Math"/>
                <a:cs typeface="Cambria Math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×</a:t>
            </a:r>
            <a:r>
              <a:rPr sz="1800" spc="-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C)</a:t>
            </a:r>
            <a:r>
              <a:rPr sz="1800" spc="3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– (A × PP</a:t>
            </a:r>
            <a:r>
              <a:rPr sz="1800" spc="2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×</a:t>
            </a:r>
            <a:r>
              <a:rPr sz="1800" spc="-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DR)</a:t>
            </a:r>
            <a:r>
              <a:rPr sz="1800" spc="2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= Rs….</a:t>
            </a:r>
            <a:endParaRPr sz="1800">
              <a:latin typeface="Lucida Sans Unicode"/>
              <a:cs typeface="Lucida Sans Unicode"/>
            </a:endParaRPr>
          </a:p>
          <a:p>
            <a:pPr marL="2085975">
              <a:lnSpc>
                <a:spcPts val="700"/>
              </a:lnSpc>
            </a:pPr>
            <a:r>
              <a:rPr sz="1800" spc="-50" dirty="0">
                <a:latin typeface="Lucida Sans Unicode"/>
                <a:cs typeface="Lucida Sans Unicode"/>
              </a:rPr>
              <a:t>(</a:t>
            </a:r>
            <a:endParaRPr sz="1800">
              <a:latin typeface="Lucida Sans Unicode"/>
              <a:cs typeface="Lucida Sans Unicode"/>
            </a:endParaRPr>
          </a:p>
          <a:p>
            <a:pPr marL="2160270">
              <a:lnSpc>
                <a:spcPts val="1180"/>
              </a:lnSpc>
              <a:tabLst>
                <a:tab pos="3457575" algn="l"/>
              </a:tabLst>
            </a:pPr>
            <a:r>
              <a:rPr sz="1300" spc="-25" dirty="0">
                <a:latin typeface="Cambria Math"/>
                <a:cs typeface="Cambria Math"/>
              </a:rPr>
              <a:t>𝐸𝑂𝑄</a:t>
            </a:r>
            <a:r>
              <a:rPr sz="1300" dirty="0">
                <a:latin typeface="Cambria Math"/>
                <a:cs typeface="Cambria Math"/>
              </a:rPr>
              <a:t>	</a:t>
            </a:r>
            <a:r>
              <a:rPr sz="1300" spc="-50" dirty="0">
                <a:latin typeface="Cambria Math"/>
                <a:cs typeface="Cambria Math"/>
              </a:rPr>
              <a:t>2</a:t>
            </a:r>
            <a:endParaRPr sz="1300">
              <a:latin typeface="Cambria Math"/>
              <a:cs typeface="Cambria Math"/>
            </a:endParaRPr>
          </a:p>
        </p:txBody>
      </p:sp>
      <p:pic>
        <p:nvPicPr>
          <p:cNvPr id="31" name="object 3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4988" y="257556"/>
            <a:ext cx="3051048" cy="894588"/>
          </a:xfrm>
          <a:prstGeom prst="rect">
            <a:avLst/>
          </a:prstGeom>
        </p:spPr>
      </p:pic>
      <p:sp>
        <p:nvSpPr>
          <p:cNvPr id="32" name="object 32"/>
          <p:cNvSpPr txBox="1"/>
          <p:nvPr/>
        </p:nvSpPr>
        <p:spPr>
          <a:xfrm>
            <a:off x="6739763" y="6429834"/>
            <a:ext cx="222758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spc="-10" dirty="0">
                <a:latin typeface="Times New Roman"/>
                <a:cs typeface="Times New Roman"/>
                <a:hlinkClick r:id="rId3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5668" y="458215"/>
            <a:ext cx="4747260" cy="285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4.</a:t>
            </a:r>
            <a:r>
              <a:rPr sz="1700" b="1" spc="-3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7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Re-Order</a:t>
            </a:r>
            <a:r>
              <a:rPr sz="1700" b="1" spc="-5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700" b="1" spc="-10" dirty="0">
                <a:solidFill>
                  <a:srgbClr val="6F2F9F"/>
                </a:solidFill>
                <a:latin typeface="Lucida Sans Unicode"/>
                <a:cs typeface="Lucida Sans Unicode"/>
              </a:rPr>
              <a:t>Level/Re-</a:t>
            </a:r>
            <a:r>
              <a:rPr sz="17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Order</a:t>
            </a:r>
            <a:r>
              <a:rPr sz="1700" b="1" spc="-5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7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Point</a:t>
            </a:r>
            <a:r>
              <a:rPr sz="1700" b="1" spc="-5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700" b="1" spc="-10" dirty="0">
                <a:solidFill>
                  <a:srgbClr val="6F2F9F"/>
                </a:solidFill>
                <a:latin typeface="Lucida Sans Unicode"/>
                <a:cs typeface="Lucida Sans Unicode"/>
              </a:rPr>
              <a:t>(ROL/ROP)</a:t>
            </a:r>
            <a:endParaRPr sz="17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5668" y="839469"/>
            <a:ext cx="163195" cy="201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50" spc="-25" dirty="0">
                <a:solidFill>
                  <a:srgbClr val="2CA1BE"/>
                </a:solidFill>
                <a:latin typeface="Lucida Sans Unicode"/>
                <a:cs typeface="Lucida Sans Unicode"/>
              </a:rPr>
              <a:t>(i)</a:t>
            </a:r>
            <a:endParaRPr sz="1150">
              <a:latin typeface="Lucida Sans Unicode"/>
              <a:cs typeface="Lucida Sans Unicod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17472" y="769365"/>
            <a:ext cx="4415155" cy="285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dirty="0">
                <a:latin typeface="Lucida Sans Unicode"/>
                <a:cs typeface="Lucida Sans Unicode"/>
              </a:rPr>
              <a:t>ROL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=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Daily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Requirements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×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Lead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Time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spc="-50" dirty="0">
                <a:latin typeface="Lucida Sans Unicode"/>
                <a:cs typeface="Lucida Sans Unicode"/>
              </a:rPr>
              <a:t>+</a:t>
            </a:r>
            <a:endParaRPr sz="1700">
              <a:latin typeface="Lucida Sans Unicode"/>
              <a:cs typeface="Lucida Sans Unicode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023228" y="645007"/>
            <a:ext cx="2350770" cy="7937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48200"/>
              </a:lnSpc>
              <a:spcBef>
                <a:spcPts val="100"/>
              </a:spcBef>
            </a:pPr>
            <a:r>
              <a:rPr sz="1700" dirty="0">
                <a:latin typeface="Lucida Sans Unicode"/>
                <a:cs typeface="Lucida Sans Unicode"/>
              </a:rPr>
              <a:t>Safety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Stock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=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…Units </a:t>
            </a:r>
            <a:r>
              <a:rPr sz="1700" dirty="0">
                <a:latin typeface="Lucida Sans Unicode"/>
                <a:cs typeface="Lucida Sans Unicode"/>
              </a:rPr>
              <a:t>Stocks</a:t>
            </a:r>
            <a:r>
              <a:rPr sz="1700" spc="-1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=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…Units</a:t>
            </a:r>
            <a:endParaRPr sz="1700">
              <a:latin typeface="Lucida Sans Unicode"/>
              <a:cs typeface="Lucida Sans Unicode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45668" y="1223517"/>
            <a:ext cx="205740" cy="201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50" spc="-20" dirty="0">
                <a:solidFill>
                  <a:srgbClr val="2CA1BE"/>
                </a:solidFill>
                <a:latin typeface="Lucida Sans Unicode"/>
                <a:cs typeface="Lucida Sans Unicode"/>
              </a:rPr>
              <a:t>(ii)</a:t>
            </a:r>
            <a:endParaRPr sz="1150">
              <a:latin typeface="Lucida Sans Unicode"/>
              <a:cs typeface="Lucida Sans Unicode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17472" y="1153413"/>
            <a:ext cx="686435" cy="285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dirty="0">
                <a:latin typeface="Lucida Sans Unicode"/>
                <a:cs typeface="Lucida Sans Unicode"/>
              </a:rPr>
              <a:t>ROL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spc="-50" dirty="0">
                <a:latin typeface="Lucida Sans Unicode"/>
                <a:cs typeface="Lucida Sans Unicode"/>
              </a:rPr>
              <a:t>=</a:t>
            </a:r>
            <a:endParaRPr sz="1700">
              <a:latin typeface="Lucida Sans Unicode"/>
              <a:cs typeface="Lucida Sans Unicode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450338" y="1084833"/>
            <a:ext cx="130810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spc="-50" dirty="0">
                <a:latin typeface="Cambria Math"/>
                <a:cs typeface="Cambria Math"/>
              </a:rPr>
              <a:t>𝐴</a:t>
            </a:r>
            <a:endParaRPr sz="1250">
              <a:latin typeface="Cambria Math"/>
              <a:cs typeface="Cambria Math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945894" y="1319530"/>
            <a:ext cx="1139825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spc="50" dirty="0">
                <a:latin typeface="Cambria Math"/>
                <a:cs typeface="Cambria Math"/>
              </a:rPr>
              <a:t>𝑊𝑜𝑟𝑘𝑖𝑛𝑔</a:t>
            </a:r>
            <a:r>
              <a:rPr sz="1250" spc="35" dirty="0">
                <a:latin typeface="Cambria Math"/>
                <a:cs typeface="Cambria Math"/>
              </a:rPr>
              <a:t> </a:t>
            </a:r>
            <a:r>
              <a:rPr sz="1250" spc="30" dirty="0">
                <a:latin typeface="Cambria Math"/>
                <a:cs typeface="Cambria Math"/>
              </a:rPr>
              <a:t>𝐷𝑎𝑦𝑠</a:t>
            </a:r>
            <a:endParaRPr sz="1250">
              <a:latin typeface="Cambria Math"/>
              <a:cs typeface="Cambria Math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958339" y="1313688"/>
            <a:ext cx="1115695" cy="13970"/>
          </a:xfrm>
          <a:custGeom>
            <a:avLst/>
            <a:gdLst/>
            <a:ahLst/>
            <a:cxnLst/>
            <a:rect l="l" t="t" r="r" b="b"/>
            <a:pathLst>
              <a:path w="1115695" h="13969">
                <a:moveTo>
                  <a:pt x="1115568" y="0"/>
                </a:moveTo>
                <a:lnTo>
                  <a:pt x="0" y="0"/>
                </a:lnTo>
                <a:lnTo>
                  <a:pt x="0" y="13715"/>
                </a:lnTo>
                <a:lnTo>
                  <a:pt x="1115568" y="13715"/>
                </a:lnTo>
                <a:lnTo>
                  <a:pt x="111556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3130423" y="1153413"/>
            <a:ext cx="2282825" cy="285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dirty="0">
                <a:latin typeface="Lucida Sans Unicode"/>
                <a:cs typeface="Lucida Sans Unicode"/>
              </a:rPr>
              <a:t>×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Lead</a:t>
            </a:r>
            <a:r>
              <a:rPr sz="1700" spc="-1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Time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+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Safety</a:t>
            </a:r>
            <a:endParaRPr sz="1700">
              <a:latin typeface="Lucida Sans Unicode"/>
              <a:cs typeface="Lucida Sans Unicode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45668" y="1528318"/>
            <a:ext cx="2380615" cy="285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5.</a:t>
            </a:r>
            <a:r>
              <a:rPr sz="1700" b="1" spc="-4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7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Average</a:t>
            </a:r>
            <a:r>
              <a:rPr sz="1700" b="1" spc="-5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7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Stock</a:t>
            </a:r>
            <a:r>
              <a:rPr sz="1700" b="1" spc="-5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700" b="1" spc="-20" dirty="0">
                <a:solidFill>
                  <a:srgbClr val="6F2F9F"/>
                </a:solidFill>
                <a:latin typeface="Lucida Sans Unicode"/>
                <a:cs typeface="Lucida Sans Unicode"/>
              </a:rPr>
              <a:t>Level</a:t>
            </a:r>
            <a:endParaRPr sz="1700">
              <a:latin typeface="Lucida Sans Unicode"/>
              <a:cs typeface="Lucida Sans Unicode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5178552" y="2072639"/>
            <a:ext cx="323215" cy="13970"/>
          </a:xfrm>
          <a:custGeom>
            <a:avLst/>
            <a:gdLst/>
            <a:ahLst/>
            <a:cxnLst/>
            <a:rect l="l" t="t" r="r" b="b"/>
            <a:pathLst>
              <a:path w="323214" h="13969">
                <a:moveTo>
                  <a:pt x="323088" y="0"/>
                </a:moveTo>
                <a:lnTo>
                  <a:pt x="0" y="0"/>
                </a:lnTo>
                <a:lnTo>
                  <a:pt x="0" y="13715"/>
                </a:lnTo>
                <a:lnTo>
                  <a:pt x="323088" y="13715"/>
                </a:lnTo>
                <a:lnTo>
                  <a:pt x="32308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757427" y="1912366"/>
            <a:ext cx="5913120" cy="285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  <a:tabLst>
                <a:tab pos="4880610" algn="l"/>
              </a:tabLst>
            </a:pPr>
            <a:r>
              <a:rPr sz="1700" dirty="0">
                <a:latin typeface="Lucida Sans Unicode"/>
                <a:cs typeface="Lucida Sans Unicode"/>
              </a:rPr>
              <a:t>=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Minimum</a:t>
            </a:r>
            <a:r>
              <a:rPr sz="1700" spc="-5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Stock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Level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or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Safety</a:t>
            </a:r>
            <a:r>
              <a:rPr sz="1700" spc="-1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Stock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+</a:t>
            </a:r>
            <a:r>
              <a:rPr sz="1700" spc="-10" dirty="0">
                <a:latin typeface="Lucida Sans Unicode"/>
                <a:cs typeface="Lucida Sans Unicode"/>
              </a:rPr>
              <a:t> </a:t>
            </a:r>
            <a:r>
              <a:rPr sz="1875" spc="-37" baseline="44444" dirty="0">
                <a:latin typeface="Cambria Math"/>
                <a:cs typeface="Cambria Math"/>
              </a:rPr>
              <a:t>𝐸𝑂𝑄</a:t>
            </a:r>
            <a:r>
              <a:rPr sz="1875" baseline="44444" dirty="0">
                <a:latin typeface="Cambria Math"/>
                <a:cs typeface="Cambria Math"/>
              </a:rPr>
              <a:t>	</a:t>
            </a:r>
            <a:r>
              <a:rPr sz="1700" dirty="0">
                <a:latin typeface="Lucida Sans Unicode"/>
                <a:cs typeface="Lucida Sans Unicode"/>
              </a:rPr>
              <a:t>=</a:t>
            </a:r>
            <a:r>
              <a:rPr sz="1700" spc="-10" dirty="0">
                <a:latin typeface="Lucida Sans Unicode"/>
                <a:cs typeface="Lucida Sans Unicode"/>
              </a:rPr>
              <a:t> …Units</a:t>
            </a:r>
            <a:endParaRPr sz="1700">
              <a:latin typeface="Lucida Sans Unicode"/>
              <a:cs typeface="Lucida Sans Unicode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45668" y="2078482"/>
            <a:ext cx="7285355" cy="7232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05660" algn="ctr">
              <a:lnSpc>
                <a:spcPts val="1455"/>
              </a:lnSpc>
              <a:spcBef>
                <a:spcPts val="95"/>
              </a:spcBef>
            </a:pPr>
            <a:r>
              <a:rPr sz="1250" spc="-50" dirty="0">
                <a:latin typeface="Cambria Math"/>
                <a:cs typeface="Cambria Math"/>
              </a:rPr>
              <a:t>2</a:t>
            </a:r>
            <a:endParaRPr sz="1250">
              <a:latin typeface="Cambria Math"/>
              <a:cs typeface="Cambria Math"/>
            </a:endParaRPr>
          </a:p>
          <a:p>
            <a:pPr marL="12700">
              <a:lnSpc>
                <a:spcPts val="1995"/>
              </a:lnSpc>
            </a:pPr>
            <a:r>
              <a:rPr sz="17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6.</a:t>
            </a:r>
            <a:r>
              <a:rPr sz="1700" b="1" spc="-3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7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Length</a:t>
            </a:r>
            <a:r>
              <a:rPr sz="1700" b="1" spc="-4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7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of</a:t>
            </a:r>
            <a:r>
              <a:rPr sz="1700" b="1" spc="-2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700" b="1" spc="-10" dirty="0">
                <a:solidFill>
                  <a:srgbClr val="6F2F9F"/>
                </a:solidFill>
                <a:latin typeface="Lucida Sans Unicode"/>
                <a:cs typeface="Lucida Sans Unicode"/>
              </a:rPr>
              <a:t>Inventory/Inventory</a:t>
            </a:r>
            <a:r>
              <a:rPr sz="1700" b="1" spc="-4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7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Cycle/Cycle</a:t>
            </a:r>
            <a:r>
              <a:rPr sz="1700" b="1" spc="-3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7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Time/Time</a:t>
            </a:r>
            <a:r>
              <a:rPr sz="1700" b="1" spc="-4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7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Between</a:t>
            </a:r>
            <a:r>
              <a:rPr sz="1700" b="1" spc="-4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700" b="1" spc="-25" dirty="0">
                <a:solidFill>
                  <a:srgbClr val="6F2F9F"/>
                </a:solidFill>
                <a:latin typeface="Lucida Sans Unicode"/>
                <a:cs typeface="Lucida Sans Unicode"/>
              </a:rPr>
              <a:t>the</a:t>
            </a:r>
            <a:endParaRPr sz="17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sz="1700" b="1" spc="-10" dirty="0">
                <a:solidFill>
                  <a:srgbClr val="6F2F9F"/>
                </a:solidFill>
                <a:latin typeface="Lucida Sans Unicode"/>
                <a:cs typeface="Lucida Sans Unicode"/>
              </a:rPr>
              <a:t>Orders</a:t>
            </a:r>
            <a:endParaRPr sz="1700">
              <a:latin typeface="Lucida Sans Unicode"/>
              <a:cs typeface="Lucida Sans Unicode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93063" y="2781426"/>
            <a:ext cx="3974465" cy="285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550" baseline="-32679" dirty="0">
                <a:latin typeface="Lucida Sans Unicode"/>
                <a:cs typeface="Lucida Sans Unicode"/>
              </a:rPr>
              <a:t>=</a:t>
            </a:r>
            <a:r>
              <a:rPr sz="2550" spc="44" baseline="-32679" dirty="0">
                <a:latin typeface="Lucida Sans Unicode"/>
                <a:cs typeface="Lucida Sans Unicode"/>
              </a:rPr>
              <a:t> </a:t>
            </a:r>
            <a:r>
              <a:rPr sz="1250" spc="50" dirty="0">
                <a:latin typeface="Cambria Math"/>
                <a:cs typeface="Cambria Math"/>
              </a:rPr>
              <a:t>𝑊𝑜𝑟𝑘𝑖𝑛𝑔</a:t>
            </a:r>
            <a:r>
              <a:rPr sz="1250" spc="25" dirty="0">
                <a:latin typeface="Cambria Math"/>
                <a:cs typeface="Cambria Math"/>
              </a:rPr>
              <a:t> </a:t>
            </a:r>
            <a:r>
              <a:rPr sz="1250" spc="65" dirty="0">
                <a:latin typeface="Cambria Math"/>
                <a:cs typeface="Cambria Math"/>
              </a:rPr>
              <a:t>𝑑𝑎𝑦𝑠</a:t>
            </a:r>
            <a:r>
              <a:rPr sz="1250" spc="35" dirty="0">
                <a:latin typeface="Cambria Math"/>
                <a:cs typeface="Cambria Math"/>
              </a:rPr>
              <a:t> </a:t>
            </a:r>
            <a:r>
              <a:rPr sz="1250" spc="60" dirty="0">
                <a:latin typeface="Cambria Math"/>
                <a:cs typeface="Cambria Math"/>
              </a:rPr>
              <a:t>𝑜𝑟 </a:t>
            </a:r>
            <a:r>
              <a:rPr sz="1250" dirty="0">
                <a:latin typeface="Cambria Math"/>
                <a:cs typeface="Cambria Math"/>
              </a:rPr>
              <a:t>𝑊𝑒𝑒𝑘𝑠</a:t>
            </a:r>
            <a:r>
              <a:rPr sz="1250" spc="330" dirty="0">
                <a:latin typeface="Cambria Math"/>
                <a:cs typeface="Cambria Math"/>
              </a:rPr>
              <a:t> </a:t>
            </a:r>
            <a:r>
              <a:rPr sz="2550" baseline="-32679" dirty="0">
                <a:latin typeface="Lucida Sans Unicode"/>
                <a:cs typeface="Lucida Sans Unicode"/>
              </a:rPr>
              <a:t>=</a:t>
            </a:r>
            <a:r>
              <a:rPr sz="2550" spc="67" baseline="-32679" dirty="0">
                <a:latin typeface="Lucida Sans Unicode"/>
                <a:cs typeface="Lucida Sans Unicode"/>
              </a:rPr>
              <a:t> </a:t>
            </a:r>
            <a:r>
              <a:rPr sz="2550" spc="-15" baseline="-32679" dirty="0">
                <a:latin typeface="Lucida Sans Unicode"/>
                <a:cs typeface="Lucida Sans Unicode"/>
              </a:rPr>
              <a:t>…Days/Weeks</a:t>
            </a:r>
            <a:endParaRPr sz="2550" baseline="-32679">
              <a:latin typeface="Lucida Sans Unicode"/>
              <a:cs typeface="Lucida Sans Unicode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023617" y="3074035"/>
            <a:ext cx="145415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spc="-50" dirty="0">
                <a:latin typeface="Cambria Math"/>
                <a:cs typeface="Cambria Math"/>
              </a:rPr>
              <a:t>𝑁</a:t>
            </a:r>
            <a:endParaRPr sz="1250">
              <a:latin typeface="Cambria Math"/>
              <a:cs typeface="Cambria Math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1170432" y="3067811"/>
            <a:ext cx="1854835" cy="13970"/>
          </a:xfrm>
          <a:custGeom>
            <a:avLst/>
            <a:gdLst/>
            <a:ahLst/>
            <a:cxnLst/>
            <a:rect l="l" t="t" r="r" b="b"/>
            <a:pathLst>
              <a:path w="1854835" h="13969">
                <a:moveTo>
                  <a:pt x="1854708" y="0"/>
                </a:moveTo>
                <a:lnTo>
                  <a:pt x="0" y="0"/>
                </a:lnTo>
                <a:lnTo>
                  <a:pt x="0" y="13715"/>
                </a:lnTo>
                <a:lnTo>
                  <a:pt x="1854708" y="13715"/>
                </a:lnTo>
                <a:lnTo>
                  <a:pt x="18547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645668" y="3201136"/>
            <a:ext cx="6610984" cy="1886585"/>
          </a:xfrm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sz="1700" spc="-10" dirty="0">
                <a:latin typeface="Lucida Sans Unicode"/>
                <a:cs typeface="Lucida Sans Unicode"/>
              </a:rPr>
              <a:t>Where,</a:t>
            </a:r>
            <a:endParaRPr sz="17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sz="1700" dirty="0">
                <a:latin typeface="Lucida Sans Unicode"/>
                <a:cs typeface="Lucida Sans Unicode"/>
              </a:rPr>
              <a:t>A=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Annual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requirements/demands/needs</a:t>
            </a:r>
            <a:endParaRPr sz="17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sz="1700" dirty="0">
                <a:latin typeface="Lucida Sans Unicode"/>
                <a:cs typeface="Lucida Sans Unicode"/>
              </a:rPr>
              <a:t>O</a:t>
            </a:r>
            <a:r>
              <a:rPr sz="1700" spc="-1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=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Ordering</a:t>
            </a:r>
            <a:r>
              <a:rPr sz="1700" spc="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cost</a:t>
            </a:r>
            <a:r>
              <a:rPr sz="1700" spc="-1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per</a:t>
            </a:r>
            <a:r>
              <a:rPr sz="1700" spc="5" dirty="0">
                <a:latin typeface="Lucida Sans Unicode"/>
                <a:cs typeface="Lucida Sans Unicode"/>
              </a:rPr>
              <a:t> </a:t>
            </a:r>
            <a:r>
              <a:rPr sz="1700" spc="-20" dirty="0">
                <a:latin typeface="Lucida Sans Unicode"/>
                <a:cs typeface="Lucida Sans Unicode"/>
              </a:rPr>
              <a:t>order/Set-</a:t>
            </a:r>
            <a:r>
              <a:rPr sz="1700" dirty="0">
                <a:latin typeface="Lucida Sans Unicode"/>
                <a:cs typeface="Lucida Sans Unicode"/>
              </a:rPr>
              <a:t>up</a:t>
            </a:r>
            <a:r>
              <a:rPr sz="1700" spc="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cost</a:t>
            </a:r>
            <a:r>
              <a:rPr sz="1700" spc="-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per </a:t>
            </a:r>
            <a:r>
              <a:rPr sz="1700" spc="-25" dirty="0">
                <a:latin typeface="Lucida Sans Unicode"/>
                <a:cs typeface="Lucida Sans Unicode"/>
              </a:rPr>
              <a:t>run</a:t>
            </a:r>
            <a:endParaRPr sz="1700">
              <a:latin typeface="Lucida Sans Unicode"/>
              <a:cs typeface="Lucida Sans Unicode"/>
            </a:endParaRPr>
          </a:p>
          <a:p>
            <a:pPr marL="12700" marR="5080">
              <a:lnSpc>
                <a:spcPts val="2450"/>
              </a:lnSpc>
              <a:spcBef>
                <a:spcPts val="140"/>
              </a:spcBef>
            </a:pPr>
            <a:r>
              <a:rPr sz="1700" dirty="0">
                <a:latin typeface="Lucida Sans Unicode"/>
                <a:cs typeface="Lucida Sans Unicode"/>
              </a:rPr>
              <a:t>C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=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Carrying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cost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per</a:t>
            </a:r>
            <a:r>
              <a:rPr sz="1700" spc="-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unit/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holding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cost</a:t>
            </a:r>
            <a:r>
              <a:rPr sz="1700" spc="-1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per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unit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(based</a:t>
            </a:r>
            <a:r>
              <a:rPr sz="1700" spc="-1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on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spc="-25" dirty="0">
                <a:latin typeface="Lucida Sans Unicode"/>
                <a:cs typeface="Lucida Sans Unicode"/>
              </a:rPr>
              <a:t>PP) </a:t>
            </a:r>
            <a:r>
              <a:rPr sz="1700" dirty="0">
                <a:latin typeface="Lucida Sans Unicode"/>
                <a:cs typeface="Lucida Sans Unicode"/>
              </a:rPr>
              <a:t>PP</a:t>
            </a:r>
            <a:r>
              <a:rPr sz="1700" spc="-5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=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Purchase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Price/unit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cost/inventory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value</a:t>
            </a:r>
            <a:endParaRPr sz="17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sz="1700" dirty="0">
                <a:latin typeface="Lucida Sans Unicode"/>
                <a:cs typeface="Lucida Sans Unicode"/>
              </a:rPr>
              <a:t>DR</a:t>
            </a:r>
            <a:r>
              <a:rPr sz="1700" spc="-1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=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Discount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spc="-20" dirty="0">
                <a:latin typeface="Lucida Sans Unicode"/>
                <a:cs typeface="Lucida Sans Unicode"/>
              </a:rPr>
              <a:t>rate</a:t>
            </a:r>
            <a:endParaRPr sz="1700">
              <a:latin typeface="Lucida Sans Unicode"/>
              <a:cs typeface="Lucida Sans Unicode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739763" y="6429834"/>
            <a:ext cx="222758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spc="-10" dirty="0">
                <a:latin typeface="Times New Roman"/>
                <a:cs typeface="Times New Roman"/>
                <a:hlinkClick r:id="rId2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69468" y="913536"/>
            <a:ext cx="8135620" cy="4209415"/>
          </a:xfrm>
          <a:prstGeom prst="rect">
            <a:avLst/>
          </a:prstGeom>
        </p:spPr>
        <p:txBody>
          <a:bodyPr vert="horz" wrap="square" lIns="0" tIns="165100" rIns="0" bIns="0" rtlCol="0">
            <a:spAutoFit/>
          </a:bodyPr>
          <a:lstStyle/>
          <a:p>
            <a:pPr marL="268605" indent="-255904">
              <a:lnSpc>
                <a:spcPct val="100000"/>
              </a:lnSpc>
              <a:spcBef>
                <a:spcPts val="1300"/>
              </a:spcBef>
              <a:buClr>
                <a:srgbClr val="2CA1BE"/>
              </a:buClr>
              <a:buSzPct val="68421"/>
              <a:buFont typeface="Wingdings 3"/>
              <a:buChar char=""/>
              <a:tabLst>
                <a:tab pos="268605" algn="l"/>
              </a:tabLst>
            </a:pPr>
            <a:r>
              <a:rPr sz="1900" dirty="0">
                <a:latin typeface="Lucida Sans Unicode"/>
                <a:cs typeface="Lucida Sans Unicode"/>
              </a:rPr>
              <a:t>Inventory</a:t>
            </a:r>
            <a:r>
              <a:rPr sz="1900" spc="-1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is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a</a:t>
            </a:r>
            <a:r>
              <a:rPr sz="1900" b="1" spc="-3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stock</a:t>
            </a:r>
            <a:r>
              <a:rPr sz="1900" b="1" spc="-5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or</a:t>
            </a:r>
            <a:r>
              <a:rPr sz="1900" b="1" spc="-4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store</a:t>
            </a:r>
            <a:r>
              <a:rPr sz="1900" b="1" spc="-5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of</a:t>
            </a:r>
            <a:r>
              <a:rPr sz="1900" b="1" spc="-4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spc="-10" dirty="0">
                <a:solidFill>
                  <a:srgbClr val="006FC0"/>
                </a:solidFill>
                <a:latin typeface="Lucida Sans Unicode"/>
                <a:cs typeface="Lucida Sans Unicode"/>
              </a:rPr>
              <a:t>goods</a:t>
            </a:r>
            <a:r>
              <a:rPr sz="1900" spc="-10" dirty="0">
                <a:latin typeface="Lucida Sans Unicode"/>
                <a:cs typeface="Lucida Sans Unicode"/>
              </a:rPr>
              <a:t>.</a:t>
            </a:r>
            <a:endParaRPr sz="1900">
              <a:latin typeface="Lucida Sans Unicode"/>
              <a:cs typeface="Lucida Sans Unicode"/>
            </a:endParaRPr>
          </a:p>
          <a:p>
            <a:pPr marL="268605" marR="203835" indent="-256540">
              <a:lnSpc>
                <a:spcPct val="100000"/>
              </a:lnSpc>
              <a:spcBef>
                <a:spcPts val="1200"/>
              </a:spcBef>
              <a:buClr>
                <a:srgbClr val="2CA1BE"/>
              </a:buClr>
              <a:buSzPct val="68421"/>
              <a:buFont typeface="Wingdings 3"/>
              <a:buChar char=""/>
              <a:tabLst>
                <a:tab pos="268605" algn="l"/>
              </a:tabLst>
            </a:pPr>
            <a:r>
              <a:rPr sz="1900" dirty="0">
                <a:latin typeface="Lucida Sans Unicode"/>
                <a:cs typeface="Lucida Sans Unicode"/>
              </a:rPr>
              <a:t>Firms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typically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stock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hundreds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or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even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thousands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items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in </a:t>
            </a:r>
            <a:r>
              <a:rPr sz="1900" dirty="0">
                <a:latin typeface="Lucida Sans Unicode"/>
                <a:cs typeface="Lucida Sans Unicode"/>
              </a:rPr>
              <a:t>inventory,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ranging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from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small</a:t>
            </a:r>
            <a:r>
              <a:rPr sz="1900" b="1" spc="-8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things</a:t>
            </a:r>
            <a:r>
              <a:rPr sz="1900" b="1" spc="-5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such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as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pencils,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paper</a:t>
            </a:r>
            <a:r>
              <a:rPr sz="1900" spc="-2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clips, </a:t>
            </a:r>
            <a:r>
              <a:rPr sz="1900" dirty="0">
                <a:latin typeface="Lucida Sans Unicode"/>
                <a:cs typeface="Lucida Sans Unicode"/>
              </a:rPr>
              <a:t>screws,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nuts,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bolts</a:t>
            </a:r>
            <a:r>
              <a:rPr sz="1900" spc="-2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15" dirty="0"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large</a:t>
            </a:r>
            <a:r>
              <a:rPr sz="1900" b="1" spc="-6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items</a:t>
            </a:r>
            <a:r>
              <a:rPr sz="1900" b="1" spc="-3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such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as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machines,</a:t>
            </a:r>
            <a:r>
              <a:rPr sz="1900" spc="-2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trucks, </a:t>
            </a:r>
            <a:r>
              <a:rPr sz="1900" dirty="0">
                <a:latin typeface="Lucida Sans Unicode"/>
                <a:cs typeface="Lucida Sans Unicode"/>
              </a:rPr>
              <a:t>construction</a:t>
            </a:r>
            <a:r>
              <a:rPr sz="1900" spc="-10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equipment,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8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airplanes.</a:t>
            </a:r>
            <a:endParaRPr sz="1900">
              <a:latin typeface="Lucida Sans Unicode"/>
              <a:cs typeface="Lucida Sans Unicode"/>
            </a:endParaRPr>
          </a:p>
          <a:p>
            <a:pPr marL="268605" marR="5080" indent="-256540">
              <a:lnSpc>
                <a:spcPct val="100000"/>
              </a:lnSpc>
              <a:spcBef>
                <a:spcPts val="1200"/>
              </a:spcBef>
              <a:buClr>
                <a:srgbClr val="2CA1BE"/>
              </a:buClr>
              <a:buSzPct val="68421"/>
              <a:buFont typeface="Wingdings 3"/>
              <a:buChar char=""/>
              <a:tabLst>
                <a:tab pos="268605" algn="l"/>
              </a:tabLst>
            </a:pPr>
            <a:r>
              <a:rPr sz="1900" dirty="0">
                <a:latin typeface="Lucida Sans Unicode"/>
                <a:cs typeface="Lucida Sans Unicode"/>
              </a:rPr>
              <a:t>Inventories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are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a</a:t>
            </a:r>
            <a:r>
              <a:rPr sz="1900" b="1" spc="-4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vital</a:t>
            </a:r>
            <a:r>
              <a:rPr sz="1900" b="1" spc="-6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part</a:t>
            </a:r>
            <a:r>
              <a:rPr sz="1900" b="1" spc="-6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of</a:t>
            </a:r>
            <a:r>
              <a:rPr sz="1900" b="1" spc="-4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business</a:t>
            </a:r>
            <a:r>
              <a:rPr sz="1900" dirty="0">
                <a:latin typeface="Lucida Sans Unicode"/>
                <a:cs typeface="Lucida Sans Unicode"/>
              </a:rPr>
              <a:t>.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Not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only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are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they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necessary </a:t>
            </a:r>
            <a:r>
              <a:rPr sz="1900" dirty="0">
                <a:latin typeface="Lucida Sans Unicode"/>
                <a:cs typeface="Lucida Sans Unicode"/>
              </a:rPr>
              <a:t>for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operations,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but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they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also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contribute</a:t>
            </a:r>
            <a:r>
              <a:rPr sz="1900" b="1" spc="-7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to</a:t>
            </a:r>
            <a:r>
              <a:rPr sz="1900" b="1" spc="-6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customer</a:t>
            </a:r>
            <a:r>
              <a:rPr sz="1900" b="1" spc="-7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spc="-10" dirty="0">
                <a:solidFill>
                  <a:srgbClr val="006FC0"/>
                </a:solidFill>
                <a:latin typeface="Lucida Sans Unicode"/>
                <a:cs typeface="Lucida Sans Unicode"/>
              </a:rPr>
              <a:t>satisfaction.</a:t>
            </a:r>
            <a:endParaRPr sz="1900">
              <a:latin typeface="Lucida Sans Unicode"/>
              <a:cs typeface="Lucida Sans Unicode"/>
            </a:endParaRPr>
          </a:p>
          <a:p>
            <a:pPr marL="268605" marR="429895" indent="-256540">
              <a:lnSpc>
                <a:spcPct val="100000"/>
              </a:lnSpc>
              <a:spcBef>
                <a:spcPts val="980"/>
              </a:spcBef>
              <a:buClr>
                <a:srgbClr val="2CA1BE"/>
              </a:buClr>
              <a:buSzPct val="67500"/>
              <a:buFont typeface="Wingdings 3"/>
              <a:buChar char=""/>
              <a:tabLst>
                <a:tab pos="268605" algn="l"/>
              </a:tabLst>
            </a:pPr>
            <a:r>
              <a:rPr sz="2000" dirty="0">
                <a:latin typeface="Lucida Sans Unicode"/>
                <a:cs typeface="Lucida Sans Unicode"/>
              </a:rPr>
              <a:t>In</a:t>
            </a:r>
            <a:r>
              <a:rPr sz="2000" spc="-2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other</a:t>
            </a:r>
            <a:r>
              <a:rPr sz="2000" spc="-4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words,</a:t>
            </a:r>
            <a:r>
              <a:rPr sz="2000" spc="-2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inventory</a:t>
            </a:r>
            <a:r>
              <a:rPr sz="2000" spc="-4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generally</a:t>
            </a:r>
            <a:r>
              <a:rPr sz="2000" spc="-3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refers</a:t>
            </a:r>
            <a:r>
              <a:rPr sz="2000" spc="-2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to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the</a:t>
            </a:r>
            <a:r>
              <a:rPr sz="2000" spc="-20" dirty="0">
                <a:latin typeface="Lucida Sans Unicode"/>
                <a:cs typeface="Lucida Sans Unicode"/>
              </a:rPr>
              <a:t> </a:t>
            </a:r>
            <a:r>
              <a:rPr sz="20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materials</a:t>
            </a:r>
            <a:r>
              <a:rPr sz="2000" b="1" spc="-5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2000" b="1" spc="-25" dirty="0">
                <a:solidFill>
                  <a:srgbClr val="006FC0"/>
                </a:solidFill>
                <a:latin typeface="Lucida Sans Unicode"/>
                <a:cs typeface="Lucida Sans Unicode"/>
              </a:rPr>
              <a:t>in </a:t>
            </a:r>
            <a:r>
              <a:rPr sz="20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stock. </a:t>
            </a:r>
            <a:r>
              <a:rPr sz="2000" dirty="0">
                <a:latin typeface="Lucida Sans Unicode"/>
                <a:cs typeface="Lucida Sans Unicode"/>
              </a:rPr>
              <a:t>It</a:t>
            </a:r>
            <a:r>
              <a:rPr sz="2000" spc="-4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is</a:t>
            </a:r>
            <a:r>
              <a:rPr sz="2000" spc="-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also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called</a:t>
            </a:r>
            <a:r>
              <a:rPr sz="2000" spc="-2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the</a:t>
            </a:r>
            <a:r>
              <a:rPr sz="2000" spc="-20" dirty="0">
                <a:latin typeface="Lucida Sans Unicode"/>
                <a:cs typeface="Lucida Sans Unicode"/>
              </a:rPr>
              <a:t> </a:t>
            </a:r>
            <a:r>
              <a:rPr sz="20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idle</a:t>
            </a:r>
            <a:r>
              <a:rPr sz="2000" b="1" spc="-4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20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resource</a:t>
            </a:r>
            <a:r>
              <a:rPr sz="2000" b="1" spc="-4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20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of</a:t>
            </a:r>
            <a:r>
              <a:rPr sz="2000" b="1" spc="-3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20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an</a:t>
            </a:r>
            <a:r>
              <a:rPr sz="2000" b="1" spc="-3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2000" b="1" spc="-10" dirty="0">
                <a:solidFill>
                  <a:srgbClr val="006FC0"/>
                </a:solidFill>
                <a:latin typeface="Lucida Sans Unicode"/>
                <a:cs typeface="Lucida Sans Unicode"/>
              </a:rPr>
              <a:t>enterprise.</a:t>
            </a:r>
            <a:endParaRPr sz="2000">
              <a:latin typeface="Lucida Sans Unicode"/>
              <a:cs typeface="Lucida Sans Unicode"/>
            </a:endParaRPr>
          </a:p>
          <a:p>
            <a:pPr marL="267335" marR="195580" indent="-255270" algn="just">
              <a:lnSpc>
                <a:spcPct val="100000"/>
              </a:lnSpc>
              <a:spcBef>
                <a:spcPts val="400"/>
              </a:spcBef>
              <a:buClr>
                <a:srgbClr val="2CA1BE"/>
              </a:buClr>
              <a:buSzPct val="67500"/>
              <a:buFont typeface="Wingdings 3"/>
              <a:buChar char=""/>
              <a:tabLst>
                <a:tab pos="268605" algn="l"/>
              </a:tabLst>
            </a:pPr>
            <a:r>
              <a:rPr sz="2000" dirty="0">
                <a:latin typeface="Lucida Sans Unicode"/>
                <a:cs typeface="Lucida Sans Unicode"/>
              </a:rPr>
              <a:t>Inventories</a:t>
            </a:r>
            <a:r>
              <a:rPr sz="2000" spc="-4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represent</a:t>
            </a:r>
            <a:r>
              <a:rPr sz="2000" spc="-3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those</a:t>
            </a:r>
            <a:r>
              <a:rPr sz="2000" spc="-3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items</a:t>
            </a:r>
            <a:r>
              <a:rPr sz="2000" spc="-2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which</a:t>
            </a:r>
            <a:r>
              <a:rPr sz="2000" spc="-6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are</a:t>
            </a:r>
            <a:r>
              <a:rPr sz="2000" spc="-20" dirty="0">
                <a:latin typeface="Lucida Sans Unicode"/>
                <a:cs typeface="Lucida Sans Unicode"/>
              </a:rPr>
              <a:t> </a:t>
            </a:r>
            <a:r>
              <a:rPr sz="20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either</a:t>
            </a:r>
            <a:r>
              <a:rPr sz="2000" b="1" spc="-6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20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stocked</a:t>
            </a:r>
            <a:r>
              <a:rPr sz="2000" b="1" spc="-5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2000" b="1" spc="-25" dirty="0">
                <a:solidFill>
                  <a:srgbClr val="006FC0"/>
                </a:solidFill>
                <a:latin typeface="Lucida Sans Unicode"/>
                <a:cs typeface="Lucida Sans Unicode"/>
              </a:rPr>
              <a:t>for 	</a:t>
            </a:r>
            <a:r>
              <a:rPr sz="20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sale</a:t>
            </a:r>
            <a:r>
              <a:rPr sz="2000" b="1" spc="-4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20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or</a:t>
            </a:r>
            <a:r>
              <a:rPr sz="2000" b="1" spc="-3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20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they</a:t>
            </a:r>
            <a:r>
              <a:rPr sz="2000" b="1" spc="-3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20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are</a:t>
            </a:r>
            <a:r>
              <a:rPr sz="2000" b="1" spc="-3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20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in</a:t>
            </a:r>
            <a:r>
              <a:rPr sz="2000" b="1" spc="-3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20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the</a:t>
            </a:r>
            <a:r>
              <a:rPr sz="2000" b="1" spc="-3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20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process</a:t>
            </a:r>
            <a:r>
              <a:rPr sz="2000" b="1" spc="-3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20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of</a:t>
            </a:r>
            <a:r>
              <a:rPr sz="2000" b="1" spc="-4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20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manufacturing</a:t>
            </a:r>
            <a:r>
              <a:rPr sz="2000" b="1" spc="1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or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they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are</a:t>
            </a:r>
            <a:r>
              <a:rPr sz="2000" spc="-20" dirty="0">
                <a:latin typeface="Lucida Sans Unicode"/>
                <a:cs typeface="Lucida Sans Unicode"/>
              </a:rPr>
              <a:t> </a:t>
            </a:r>
            <a:r>
              <a:rPr sz="2000" spc="-25" dirty="0">
                <a:latin typeface="Lucida Sans Unicode"/>
                <a:cs typeface="Lucida Sans Unicode"/>
              </a:rPr>
              <a:t>in 	</a:t>
            </a:r>
            <a:r>
              <a:rPr sz="2000" dirty="0">
                <a:latin typeface="Lucida Sans Unicode"/>
                <a:cs typeface="Lucida Sans Unicode"/>
              </a:rPr>
              <a:t>the</a:t>
            </a:r>
            <a:r>
              <a:rPr sz="2000" spc="-3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form</a:t>
            </a:r>
            <a:r>
              <a:rPr sz="2000" spc="-2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of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materials</a:t>
            </a:r>
            <a:r>
              <a:rPr sz="2000" spc="-3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which</a:t>
            </a:r>
            <a:r>
              <a:rPr sz="2000" spc="-5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are</a:t>
            </a:r>
            <a:r>
              <a:rPr sz="2000" spc="-2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yet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to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be</a:t>
            </a:r>
            <a:r>
              <a:rPr sz="2000" spc="-10" dirty="0">
                <a:latin typeface="Lucida Sans Unicode"/>
                <a:cs typeface="Lucida Sans Unicode"/>
              </a:rPr>
              <a:t> utilized.</a:t>
            </a:r>
            <a:endParaRPr sz="2000">
              <a:latin typeface="Lucida Sans Unicode"/>
              <a:cs typeface="Lucida Sans Unicode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0979" y="0"/>
            <a:ext cx="6845808" cy="1781555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6739763" y="6429834"/>
            <a:ext cx="222758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spc="-10" dirty="0">
                <a:latin typeface="Times New Roman"/>
                <a:cs typeface="Times New Roman"/>
                <a:hlinkClick r:id="rId3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5668" y="534111"/>
            <a:ext cx="7921625" cy="44227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700" dirty="0">
                <a:solidFill>
                  <a:srgbClr val="C00000"/>
                </a:solidFill>
                <a:latin typeface="Lucida Sans Unicode"/>
                <a:cs typeface="Lucida Sans Unicode"/>
              </a:rPr>
              <a:t>Example</a:t>
            </a:r>
            <a:r>
              <a:rPr sz="1700" spc="-50" dirty="0">
                <a:solidFill>
                  <a:srgbClr val="C00000"/>
                </a:solidFill>
                <a:latin typeface="Lucida Sans Unicode"/>
                <a:cs typeface="Lucida Sans Unicode"/>
              </a:rPr>
              <a:t> </a:t>
            </a:r>
            <a:r>
              <a:rPr sz="1700" dirty="0">
                <a:solidFill>
                  <a:srgbClr val="C00000"/>
                </a:solidFill>
                <a:latin typeface="Lucida Sans Unicode"/>
                <a:cs typeface="Lucida Sans Unicode"/>
              </a:rPr>
              <a:t>1:</a:t>
            </a:r>
            <a:r>
              <a:rPr sz="1700" spc="-35" dirty="0">
                <a:solidFill>
                  <a:srgbClr val="C00000"/>
                </a:solidFill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XYZ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Company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requires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12,000</a:t>
            </a:r>
            <a:r>
              <a:rPr sz="1700" spc="-6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units</a:t>
            </a:r>
            <a:r>
              <a:rPr sz="1700" spc="-5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of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material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annually.</a:t>
            </a:r>
            <a:r>
              <a:rPr sz="1700" spc="-60" dirty="0">
                <a:latin typeface="Lucida Sans Unicode"/>
                <a:cs typeface="Lucida Sans Unicode"/>
              </a:rPr>
              <a:t> </a:t>
            </a:r>
            <a:r>
              <a:rPr sz="1700" spc="-25" dirty="0">
                <a:latin typeface="Lucida Sans Unicode"/>
                <a:cs typeface="Lucida Sans Unicode"/>
              </a:rPr>
              <a:t>If </a:t>
            </a:r>
            <a:r>
              <a:rPr sz="1700" dirty="0">
                <a:latin typeface="Lucida Sans Unicode"/>
                <a:cs typeface="Lucida Sans Unicode"/>
              </a:rPr>
              <a:t>ordering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costs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are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Rs.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250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per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order,</a:t>
            </a:r>
            <a:r>
              <a:rPr sz="1700" spc="-1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expected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lead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time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is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5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days,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spc="-20" dirty="0">
                <a:latin typeface="Lucida Sans Unicode"/>
                <a:cs typeface="Lucida Sans Unicode"/>
              </a:rPr>
              <a:t>unit </a:t>
            </a:r>
            <a:r>
              <a:rPr sz="1700" dirty="0">
                <a:latin typeface="Lucida Sans Unicode"/>
                <a:cs typeface="Lucida Sans Unicode"/>
              </a:rPr>
              <a:t>cost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is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Rs.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25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per</a:t>
            </a:r>
            <a:r>
              <a:rPr sz="1700" spc="-1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unit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and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annual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inventory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holding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costs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are</a:t>
            </a:r>
            <a:r>
              <a:rPr sz="1700" spc="-1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charged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spc="-25" dirty="0">
                <a:latin typeface="Lucida Sans Unicode"/>
                <a:cs typeface="Lucida Sans Unicode"/>
              </a:rPr>
              <a:t>at </a:t>
            </a:r>
            <a:r>
              <a:rPr sz="1700" dirty="0">
                <a:latin typeface="Lucida Sans Unicode"/>
                <a:cs typeface="Lucida Sans Unicode"/>
              </a:rPr>
              <a:t>20%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and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the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company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operates</a:t>
            </a:r>
            <a:r>
              <a:rPr sz="1700" spc="-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250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days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year,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compute,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EOQ,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T,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N,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TC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spc="-25" dirty="0">
                <a:latin typeface="Lucida Sans Unicode"/>
                <a:cs typeface="Lucida Sans Unicode"/>
              </a:rPr>
              <a:t>at </a:t>
            </a:r>
            <a:r>
              <a:rPr sz="1700" dirty="0">
                <a:latin typeface="Lucida Sans Unicode"/>
                <a:cs typeface="Lucida Sans Unicode"/>
              </a:rPr>
              <a:t>ROL,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total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annual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cost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and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spc="-20" dirty="0">
                <a:latin typeface="Lucida Sans Unicode"/>
                <a:cs typeface="Lucida Sans Unicode"/>
              </a:rPr>
              <a:t>ROL.</a:t>
            </a:r>
            <a:endParaRPr sz="17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sz="1700" spc="-10" dirty="0">
                <a:solidFill>
                  <a:srgbClr val="C00000"/>
                </a:solidFill>
                <a:latin typeface="Lucida Sans Unicode"/>
                <a:cs typeface="Lucida Sans Unicode"/>
              </a:rPr>
              <a:t>Solution</a:t>
            </a:r>
            <a:endParaRPr sz="17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sz="1700" spc="-10" dirty="0">
                <a:latin typeface="Lucida Sans Unicode"/>
                <a:cs typeface="Lucida Sans Unicode"/>
              </a:rPr>
              <a:t>Given,</a:t>
            </a:r>
            <a:endParaRPr sz="17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sz="1700" dirty="0">
                <a:latin typeface="Lucida Sans Unicode"/>
                <a:cs typeface="Lucida Sans Unicode"/>
              </a:rPr>
              <a:t>Annual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requirement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(A)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=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12,000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units</a:t>
            </a:r>
            <a:endParaRPr sz="1700">
              <a:latin typeface="Lucida Sans Unicode"/>
              <a:cs typeface="Lucida Sans Unicode"/>
            </a:endParaRPr>
          </a:p>
          <a:p>
            <a:pPr marL="12700" marR="3935095">
              <a:lnSpc>
                <a:spcPct val="119400"/>
              </a:lnSpc>
              <a:spcBef>
                <a:spcPts val="10"/>
              </a:spcBef>
            </a:pPr>
            <a:r>
              <a:rPr sz="1700" dirty="0">
                <a:latin typeface="Lucida Sans Unicode"/>
                <a:cs typeface="Lucida Sans Unicode"/>
              </a:rPr>
              <a:t>Ordering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cost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per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order</a:t>
            </a:r>
            <a:r>
              <a:rPr sz="1700" spc="-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(O)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=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Rs.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spc="-25" dirty="0">
                <a:latin typeface="Lucida Sans Unicode"/>
                <a:cs typeface="Lucida Sans Unicode"/>
              </a:rPr>
              <a:t>250 </a:t>
            </a:r>
            <a:r>
              <a:rPr sz="1700" dirty="0">
                <a:latin typeface="Lucida Sans Unicode"/>
                <a:cs typeface="Lucida Sans Unicode"/>
              </a:rPr>
              <a:t>Units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cost</a:t>
            </a:r>
            <a:r>
              <a:rPr sz="1700" spc="-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of</a:t>
            </a:r>
            <a:r>
              <a:rPr sz="1700" spc="-1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item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(P)</a:t>
            </a:r>
            <a:r>
              <a:rPr sz="1700" spc="-1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=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Rs.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spc="-25" dirty="0">
                <a:latin typeface="Lucida Sans Unicode"/>
                <a:cs typeface="Lucida Sans Unicode"/>
              </a:rPr>
              <a:t>25</a:t>
            </a:r>
            <a:endParaRPr sz="17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sz="1700" dirty="0">
                <a:latin typeface="Lucida Sans Unicode"/>
                <a:cs typeface="Lucida Sans Unicode"/>
              </a:rPr>
              <a:t>Lead</a:t>
            </a:r>
            <a:r>
              <a:rPr sz="1700" spc="-1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time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(L)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=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5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spc="-20" dirty="0">
                <a:latin typeface="Lucida Sans Unicode"/>
                <a:cs typeface="Lucida Sans Unicode"/>
              </a:rPr>
              <a:t>days</a:t>
            </a:r>
            <a:endParaRPr sz="17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sz="1700" dirty="0">
                <a:latin typeface="Lucida Sans Unicode"/>
                <a:cs typeface="Lucida Sans Unicode"/>
              </a:rPr>
              <a:t>Annual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carrying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cost</a:t>
            </a:r>
            <a:r>
              <a:rPr sz="1700" spc="-1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per</a:t>
            </a:r>
            <a:r>
              <a:rPr sz="1700" spc="-1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unit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(C)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=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20%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of</a:t>
            </a:r>
            <a:r>
              <a:rPr sz="1700" spc="-1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Rs.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25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=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Rs.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spc="-50" dirty="0">
                <a:latin typeface="Lucida Sans Unicode"/>
                <a:cs typeface="Lucida Sans Unicode"/>
              </a:rPr>
              <a:t>5</a:t>
            </a:r>
            <a:endParaRPr sz="17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sz="1700" dirty="0">
                <a:latin typeface="Lucida Sans Unicode"/>
                <a:cs typeface="Lucida Sans Unicode"/>
              </a:rPr>
              <a:t>Number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of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working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days</a:t>
            </a:r>
            <a:r>
              <a:rPr sz="1700" spc="-1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in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</a:t>
            </a:r>
            <a:r>
              <a:rPr sz="1700" spc="-1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year</a:t>
            </a:r>
            <a:r>
              <a:rPr sz="1700" spc="-1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(n)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=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250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days.</a:t>
            </a:r>
            <a:endParaRPr sz="17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229"/>
              </a:spcBef>
            </a:pPr>
            <a:endParaRPr sz="17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sz="1700" b="1" dirty="0">
                <a:latin typeface="Lucida Sans Unicode"/>
                <a:cs typeface="Lucida Sans Unicode"/>
              </a:rPr>
              <a:t>(i)</a:t>
            </a:r>
            <a:r>
              <a:rPr sz="1700" b="1" spc="-55" dirty="0">
                <a:latin typeface="Lucida Sans Unicode"/>
                <a:cs typeface="Lucida Sans Unicode"/>
              </a:rPr>
              <a:t> </a:t>
            </a:r>
            <a:r>
              <a:rPr sz="1700" b="1" dirty="0">
                <a:latin typeface="Lucida Sans Unicode"/>
                <a:cs typeface="Lucida Sans Unicode"/>
              </a:rPr>
              <a:t>Calculation</a:t>
            </a:r>
            <a:r>
              <a:rPr sz="1700" b="1" spc="-60" dirty="0">
                <a:latin typeface="Lucida Sans Unicode"/>
                <a:cs typeface="Lucida Sans Unicode"/>
              </a:rPr>
              <a:t> </a:t>
            </a:r>
            <a:r>
              <a:rPr sz="1700" b="1" dirty="0">
                <a:latin typeface="Lucida Sans Unicode"/>
                <a:cs typeface="Lucida Sans Unicode"/>
              </a:rPr>
              <a:t>of</a:t>
            </a:r>
            <a:r>
              <a:rPr sz="1700" b="1" spc="-20" dirty="0">
                <a:latin typeface="Lucida Sans Unicode"/>
                <a:cs typeface="Lucida Sans Unicode"/>
              </a:rPr>
              <a:t> </a:t>
            </a:r>
            <a:r>
              <a:rPr sz="1700" b="1" dirty="0">
                <a:latin typeface="Lucida Sans Unicode"/>
                <a:cs typeface="Lucida Sans Unicode"/>
              </a:rPr>
              <a:t>Economic</a:t>
            </a:r>
            <a:r>
              <a:rPr sz="1700" b="1" spc="-35" dirty="0">
                <a:latin typeface="Lucida Sans Unicode"/>
                <a:cs typeface="Lucida Sans Unicode"/>
              </a:rPr>
              <a:t> </a:t>
            </a:r>
            <a:r>
              <a:rPr sz="1700" b="1" dirty="0">
                <a:latin typeface="Lucida Sans Unicode"/>
                <a:cs typeface="Lucida Sans Unicode"/>
              </a:rPr>
              <a:t>Order</a:t>
            </a:r>
            <a:r>
              <a:rPr sz="1700" b="1" spc="-35" dirty="0">
                <a:latin typeface="Lucida Sans Unicode"/>
                <a:cs typeface="Lucida Sans Unicode"/>
              </a:rPr>
              <a:t> </a:t>
            </a:r>
            <a:r>
              <a:rPr sz="1700" b="1" dirty="0">
                <a:latin typeface="Lucida Sans Unicode"/>
                <a:cs typeface="Lucida Sans Unicode"/>
              </a:rPr>
              <a:t>Quantity</a:t>
            </a:r>
            <a:r>
              <a:rPr sz="1700" b="1" spc="-50" dirty="0">
                <a:latin typeface="Lucida Sans Unicode"/>
                <a:cs typeface="Lucida Sans Unicode"/>
              </a:rPr>
              <a:t> </a:t>
            </a:r>
            <a:r>
              <a:rPr sz="1700" b="1" spc="-10" dirty="0">
                <a:latin typeface="Lucida Sans Unicode"/>
                <a:cs typeface="Lucida Sans Unicode"/>
              </a:rPr>
              <a:t>(EOQ)</a:t>
            </a:r>
            <a:endParaRPr sz="17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14248" y="5154548"/>
            <a:ext cx="718185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b="1" dirty="0">
                <a:latin typeface="Lucida Sans Unicode"/>
                <a:cs typeface="Lucida Sans Unicode"/>
              </a:rPr>
              <a:t>EOQ</a:t>
            </a:r>
            <a:r>
              <a:rPr sz="1700" b="1" spc="-55" dirty="0">
                <a:latin typeface="Lucida Sans Unicode"/>
                <a:cs typeface="Lucida Sans Unicode"/>
              </a:rPr>
              <a:t> </a:t>
            </a:r>
            <a:r>
              <a:rPr sz="1700" b="1" spc="-50" dirty="0">
                <a:latin typeface="Lucida Sans Unicode"/>
                <a:cs typeface="Lucida Sans Unicode"/>
              </a:rPr>
              <a:t>=</a:t>
            </a:r>
            <a:endParaRPr sz="1700">
              <a:latin typeface="Lucida Sans Unicode"/>
              <a:cs typeface="Lucida Sans Unicode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492630" y="5069840"/>
            <a:ext cx="469265" cy="482600"/>
          </a:xfrm>
          <a:custGeom>
            <a:avLst/>
            <a:gdLst/>
            <a:ahLst/>
            <a:cxnLst/>
            <a:rect l="l" t="t" r="r" b="b"/>
            <a:pathLst>
              <a:path w="469264" h="482600">
                <a:moveTo>
                  <a:pt x="166624" y="0"/>
                </a:moveTo>
                <a:lnTo>
                  <a:pt x="133731" y="0"/>
                </a:lnTo>
                <a:lnTo>
                  <a:pt x="89788" y="444246"/>
                </a:lnTo>
                <a:lnTo>
                  <a:pt x="36703" y="346075"/>
                </a:lnTo>
                <a:lnTo>
                  <a:pt x="0" y="365506"/>
                </a:lnTo>
                <a:lnTo>
                  <a:pt x="4190" y="372999"/>
                </a:lnTo>
                <a:lnTo>
                  <a:pt x="23494" y="362839"/>
                </a:lnTo>
                <a:lnTo>
                  <a:pt x="88646" y="482600"/>
                </a:lnTo>
                <a:lnTo>
                  <a:pt x="98552" y="482600"/>
                </a:lnTo>
                <a:lnTo>
                  <a:pt x="145542" y="13970"/>
                </a:lnTo>
                <a:lnTo>
                  <a:pt x="159385" y="13970"/>
                </a:lnTo>
                <a:lnTo>
                  <a:pt x="159385" y="14224"/>
                </a:lnTo>
                <a:lnTo>
                  <a:pt x="468756" y="14224"/>
                </a:lnTo>
                <a:lnTo>
                  <a:pt x="468756" y="508"/>
                </a:lnTo>
                <a:lnTo>
                  <a:pt x="166624" y="508"/>
                </a:lnTo>
                <a:lnTo>
                  <a:pt x="16662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743201" y="5321046"/>
            <a:ext cx="121920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spc="-50" dirty="0">
                <a:latin typeface="Cambria Math"/>
                <a:cs typeface="Cambria Math"/>
              </a:rPr>
              <a:t>𝐶</a:t>
            </a:r>
            <a:endParaRPr sz="1250">
              <a:latin typeface="Cambria Math"/>
              <a:cs typeface="Cambria Math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652016" y="5314188"/>
            <a:ext cx="309880" cy="13970"/>
          </a:xfrm>
          <a:custGeom>
            <a:avLst/>
            <a:gdLst/>
            <a:ahLst/>
            <a:cxnLst/>
            <a:rect l="l" t="t" r="r" b="b"/>
            <a:pathLst>
              <a:path w="309880" h="13970">
                <a:moveTo>
                  <a:pt x="309371" y="0"/>
                </a:moveTo>
                <a:lnTo>
                  <a:pt x="0" y="0"/>
                </a:lnTo>
                <a:lnTo>
                  <a:pt x="0" y="13715"/>
                </a:lnTo>
                <a:lnTo>
                  <a:pt x="309371" y="13715"/>
                </a:lnTo>
                <a:lnTo>
                  <a:pt x="30937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614169" y="5028057"/>
            <a:ext cx="626745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250" dirty="0">
                <a:latin typeface="Cambria Math"/>
                <a:cs typeface="Cambria Math"/>
              </a:rPr>
              <a:t>2𝐴𝑂</a:t>
            </a:r>
            <a:r>
              <a:rPr sz="1250" spc="345" dirty="0">
                <a:latin typeface="Cambria Math"/>
                <a:cs typeface="Cambria Math"/>
              </a:rPr>
              <a:t> </a:t>
            </a:r>
            <a:r>
              <a:rPr sz="2550" b="1" spc="-75" baseline="-32679" dirty="0">
                <a:latin typeface="Lucida Sans Unicode"/>
                <a:cs typeface="Lucida Sans Unicode"/>
              </a:rPr>
              <a:t>=</a:t>
            </a:r>
            <a:endParaRPr sz="2550" baseline="-32679">
              <a:latin typeface="Lucida Sans Unicode"/>
              <a:cs typeface="Lucida Sans Unicode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336673" y="5086350"/>
            <a:ext cx="1133475" cy="452120"/>
          </a:xfrm>
          <a:custGeom>
            <a:avLst/>
            <a:gdLst/>
            <a:ahLst/>
            <a:cxnLst/>
            <a:rect l="l" t="t" r="r" b="b"/>
            <a:pathLst>
              <a:path w="1133475" h="452120">
                <a:moveTo>
                  <a:pt x="156082" y="0"/>
                </a:moveTo>
                <a:lnTo>
                  <a:pt x="125221" y="0"/>
                </a:lnTo>
                <a:lnTo>
                  <a:pt x="84074" y="416178"/>
                </a:lnTo>
                <a:lnTo>
                  <a:pt x="34416" y="324231"/>
                </a:lnTo>
                <a:lnTo>
                  <a:pt x="0" y="342391"/>
                </a:lnTo>
                <a:lnTo>
                  <a:pt x="3937" y="349377"/>
                </a:lnTo>
                <a:lnTo>
                  <a:pt x="21970" y="339852"/>
                </a:lnTo>
                <a:lnTo>
                  <a:pt x="83057" y="452119"/>
                </a:lnTo>
                <a:lnTo>
                  <a:pt x="92328" y="452119"/>
                </a:lnTo>
                <a:lnTo>
                  <a:pt x="136270" y="13207"/>
                </a:lnTo>
                <a:lnTo>
                  <a:pt x="148970" y="13207"/>
                </a:lnTo>
                <a:lnTo>
                  <a:pt x="148970" y="14477"/>
                </a:lnTo>
                <a:lnTo>
                  <a:pt x="1133475" y="14477"/>
                </a:lnTo>
                <a:lnTo>
                  <a:pt x="1133475" y="762"/>
                </a:lnTo>
                <a:lnTo>
                  <a:pt x="156082" y="762"/>
                </a:lnTo>
                <a:lnTo>
                  <a:pt x="15608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2922777" y="5325617"/>
            <a:ext cx="111125" cy="20320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150" spc="-50" dirty="0">
                <a:latin typeface="Cambria Math"/>
                <a:cs typeface="Cambria Math"/>
              </a:rPr>
              <a:t>5</a:t>
            </a:r>
            <a:endParaRPr sz="1150">
              <a:latin typeface="Cambria Math"/>
              <a:cs typeface="Cambria Math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485644" y="5318759"/>
            <a:ext cx="984885" cy="13970"/>
          </a:xfrm>
          <a:custGeom>
            <a:avLst/>
            <a:gdLst/>
            <a:ahLst/>
            <a:cxnLst/>
            <a:rect l="l" t="t" r="r" b="b"/>
            <a:pathLst>
              <a:path w="984885" h="13970">
                <a:moveTo>
                  <a:pt x="984504" y="0"/>
                </a:moveTo>
                <a:lnTo>
                  <a:pt x="0" y="0"/>
                </a:lnTo>
                <a:lnTo>
                  <a:pt x="0" y="13715"/>
                </a:lnTo>
                <a:lnTo>
                  <a:pt x="984504" y="13715"/>
                </a:lnTo>
                <a:lnTo>
                  <a:pt x="98450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2447798" y="5168265"/>
            <a:ext cx="263080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1725" baseline="45893" dirty="0">
                <a:latin typeface="Cambria Math"/>
                <a:cs typeface="Cambria Math"/>
              </a:rPr>
              <a:t>2×12000×250</a:t>
            </a:r>
            <a:r>
              <a:rPr sz="1725" spc="465" baseline="45893" dirty="0">
                <a:latin typeface="Cambria Math"/>
                <a:cs typeface="Cambria Math"/>
              </a:rPr>
              <a:t> </a:t>
            </a:r>
            <a:r>
              <a:rPr sz="1600" dirty="0">
                <a:latin typeface="Lucida Sans Unicode"/>
                <a:cs typeface="Lucida Sans Unicode"/>
              </a:rPr>
              <a:t>=</a:t>
            </a:r>
            <a:r>
              <a:rPr sz="1600" spc="70" dirty="0">
                <a:latin typeface="Lucida Sans Unicode"/>
                <a:cs typeface="Lucida Sans Unicode"/>
              </a:rPr>
              <a:t> </a:t>
            </a:r>
            <a:r>
              <a:rPr sz="1600" dirty="0">
                <a:latin typeface="Lucida Sans Unicode"/>
                <a:cs typeface="Lucida Sans Unicode"/>
              </a:rPr>
              <a:t>1095.5</a:t>
            </a:r>
            <a:r>
              <a:rPr sz="1600" spc="105" dirty="0">
                <a:latin typeface="Lucida Sans Unicode"/>
                <a:cs typeface="Lucida Sans Unicode"/>
              </a:rPr>
              <a:t> </a:t>
            </a:r>
            <a:r>
              <a:rPr sz="1600" spc="-10" dirty="0">
                <a:latin typeface="Lucida Sans Unicode"/>
                <a:cs typeface="Lucida Sans Unicode"/>
              </a:rPr>
              <a:t>Units</a:t>
            </a:r>
            <a:endParaRPr sz="1600">
              <a:latin typeface="Lucida Sans Unicode"/>
              <a:cs typeface="Lucida Sans Unicode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739763" y="6429834"/>
            <a:ext cx="222758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spc="-10" dirty="0">
                <a:latin typeface="Times New Roman"/>
                <a:cs typeface="Times New Roman"/>
                <a:hlinkClick r:id="rId2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96900" y="1311369"/>
            <a:ext cx="4216400" cy="316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900" b="1" spc="-250" dirty="0">
                <a:latin typeface="Book Antiqua"/>
                <a:cs typeface="Book Antiqua"/>
              </a:rPr>
              <a:t>Calculation</a:t>
            </a:r>
            <a:r>
              <a:rPr sz="1900" b="1" spc="-60" dirty="0">
                <a:latin typeface="Book Antiqua"/>
                <a:cs typeface="Book Antiqua"/>
              </a:rPr>
              <a:t> </a:t>
            </a:r>
            <a:r>
              <a:rPr sz="1900" b="1" spc="-254" dirty="0">
                <a:latin typeface="Book Antiqua"/>
                <a:cs typeface="Book Antiqua"/>
              </a:rPr>
              <a:t>of</a:t>
            </a:r>
            <a:r>
              <a:rPr sz="1900" b="1" spc="-105" dirty="0">
                <a:latin typeface="Book Antiqua"/>
                <a:cs typeface="Book Antiqua"/>
              </a:rPr>
              <a:t> </a:t>
            </a:r>
            <a:r>
              <a:rPr sz="1900" b="1" spc="-265" dirty="0">
                <a:latin typeface="Book Antiqua"/>
                <a:cs typeface="Book Antiqua"/>
              </a:rPr>
              <a:t>optimal</a:t>
            </a:r>
            <a:r>
              <a:rPr sz="1900" b="1" spc="-90" dirty="0">
                <a:latin typeface="Book Antiqua"/>
                <a:cs typeface="Book Antiqua"/>
              </a:rPr>
              <a:t> </a:t>
            </a:r>
            <a:r>
              <a:rPr sz="1900" b="1" spc="-260" dirty="0">
                <a:latin typeface="Book Antiqua"/>
                <a:cs typeface="Book Antiqua"/>
              </a:rPr>
              <a:t>length</a:t>
            </a:r>
            <a:r>
              <a:rPr sz="1900" b="1" spc="-60" dirty="0">
                <a:latin typeface="Book Antiqua"/>
                <a:cs typeface="Book Antiqua"/>
              </a:rPr>
              <a:t> </a:t>
            </a:r>
            <a:r>
              <a:rPr sz="1900" b="1" spc="-254" dirty="0">
                <a:latin typeface="Book Antiqua"/>
                <a:cs typeface="Book Antiqua"/>
              </a:rPr>
              <a:t>of</a:t>
            </a:r>
            <a:r>
              <a:rPr sz="1900" b="1" spc="-105" dirty="0">
                <a:latin typeface="Book Antiqua"/>
                <a:cs typeface="Book Antiqua"/>
              </a:rPr>
              <a:t> </a:t>
            </a:r>
            <a:r>
              <a:rPr sz="1900" b="1" spc="-260" dirty="0">
                <a:latin typeface="Book Antiqua"/>
                <a:cs typeface="Book Antiqua"/>
              </a:rPr>
              <a:t>inventory</a:t>
            </a:r>
            <a:r>
              <a:rPr sz="1900" b="1" spc="-90" dirty="0">
                <a:latin typeface="Book Antiqua"/>
                <a:cs typeface="Book Antiqua"/>
              </a:rPr>
              <a:t> </a:t>
            </a:r>
            <a:r>
              <a:rPr sz="1900" b="1" spc="-240" dirty="0">
                <a:latin typeface="Book Antiqua"/>
                <a:cs typeface="Book Antiqua"/>
              </a:rPr>
              <a:t>cycle</a:t>
            </a:r>
            <a:r>
              <a:rPr sz="1900" b="1" spc="-80" dirty="0">
                <a:latin typeface="Book Antiqua"/>
                <a:cs typeface="Book Antiqua"/>
              </a:rPr>
              <a:t> </a:t>
            </a:r>
            <a:r>
              <a:rPr sz="1900" b="1" spc="-120" dirty="0">
                <a:latin typeface="Book Antiqua"/>
                <a:cs typeface="Book Antiqua"/>
              </a:rPr>
              <a:t>(T)</a:t>
            </a:r>
            <a:endParaRPr sz="1900">
              <a:latin typeface="Book Antiqua"/>
              <a:cs typeface="Book Antiqu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739763" y="6429834"/>
            <a:ext cx="222758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spc="-10" dirty="0">
                <a:latin typeface="Times New Roman"/>
                <a:cs typeface="Times New Roman"/>
                <a:hlinkClick r:id="rId2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717823" y="1979341"/>
            <a:ext cx="160655" cy="316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900" spc="-480" dirty="0">
                <a:latin typeface="Book Antiqua"/>
                <a:cs typeface="Book Antiqua"/>
              </a:rPr>
              <a:t>A</a:t>
            </a:r>
            <a:endParaRPr sz="1900">
              <a:latin typeface="Book Antiqua"/>
              <a:cs typeface="Book Antiqu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95381" y="2002334"/>
            <a:ext cx="511809" cy="316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900" spc="-229" dirty="0">
                <a:latin typeface="Book Antiqua"/>
                <a:cs typeface="Book Antiqua"/>
              </a:rPr>
              <a:t>12</a:t>
            </a:r>
            <a:r>
              <a:rPr sz="1900" spc="-229" dirty="0">
                <a:latin typeface="Symbol"/>
                <a:cs typeface="Symbol"/>
              </a:rPr>
              <a:t></a:t>
            </a:r>
            <a:r>
              <a:rPr sz="1900" spc="-229" dirty="0">
                <a:latin typeface="Book Antiqua"/>
                <a:cs typeface="Book Antiqua"/>
              </a:rPr>
              <a:t>000</a:t>
            </a:r>
            <a:endParaRPr sz="1900">
              <a:latin typeface="Book Antiqua"/>
              <a:cs typeface="Book Antiqu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58025" y="1864380"/>
            <a:ext cx="4107815" cy="316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1900" spc="-340" dirty="0">
                <a:latin typeface="Book Antiqua"/>
                <a:cs typeface="Book Antiqua"/>
              </a:rPr>
              <a:t>T</a:t>
            </a:r>
            <a:r>
              <a:rPr sz="1900" spc="-120" dirty="0">
                <a:latin typeface="Book Antiqua"/>
                <a:cs typeface="Book Antiqua"/>
              </a:rPr>
              <a:t> </a:t>
            </a:r>
            <a:r>
              <a:rPr sz="1900" spc="-335" dirty="0">
                <a:latin typeface="Book Antiqua"/>
                <a:cs typeface="Book Antiqua"/>
              </a:rPr>
              <a:t>=</a:t>
            </a:r>
            <a:r>
              <a:rPr sz="1900" spc="-110" dirty="0">
                <a:latin typeface="Book Antiqua"/>
                <a:cs typeface="Book Antiqua"/>
              </a:rPr>
              <a:t> </a:t>
            </a:r>
            <a:r>
              <a:rPr sz="1900" spc="-310" dirty="0">
                <a:latin typeface="Book Antiqua"/>
                <a:cs typeface="Book Antiqua"/>
              </a:rPr>
              <a:t>n</a:t>
            </a:r>
            <a:r>
              <a:rPr sz="1900" spc="-75" dirty="0">
                <a:latin typeface="Book Antiqua"/>
                <a:cs typeface="Book Antiqua"/>
              </a:rPr>
              <a:t> </a:t>
            </a:r>
            <a:r>
              <a:rPr sz="1900" spc="-335" dirty="0">
                <a:latin typeface="Book Antiqua"/>
                <a:cs typeface="Book Antiqua"/>
              </a:rPr>
              <a:t>×</a:t>
            </a:r>
            <a:r>
              <a:rPr sz="1900" spc="-100" dirty="0">
                <a:latin typeface="Book Antiqua"/>
                <a:cs typeface="Book Antiqua"/>
              </a:rPr>
              <a:t> </a:t>
            </a:r>
            <a:r>
              <a:rPr sz="2850" u="heavy" spc="-585" baseline="39473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EOQ</a:t>
            </a:r>
            <a:r>
              <a:rPr sz="2850" spc="-142" baseline="39473" dirty="0">
                <a:latin typeface="Book Antiqua"/>
                <a:cs typeface="Book Antiqua"/>
              </a:rPr>
              <a:t> </a:t>
            </a:r>
            <a:r>
              <a:rPr sz="1900" spc="-285" dirty="0">
                <a:latin typeface="Symbol"/>
                <a:cs typeface="Symbol"/>
              </a:rPr>
              <a:t></a:t>
            </a:r>
            <a:r>
              <a:rPr sz="1900" spc="-105" dirty="0">
                <a:latin typeface="Times New Roman"/>
                <a:cs typeface="Times New Roman"/>
              </a:rPr>
              <a:t> </a:t>
            </a:r>
            <a:r>
              <a:rPr sz="1900" spc="-265" dirty="0">
                <a:latin typeface="Book Antiqua"/>
                <a:cs typeface="Book Antiqua"/>
              </a:rPr>
              <a:t>365</a:t>
            </a:r>
            <a:r>
              <a:rPr sz="1900" spc="-100" dirty="0">
                <a:latin typeface="Book Antiqua"/>
                <a:cs typeface="Book Antiqua"/>
              </a:rPr>
              <a:t> </a:t>
            </a:r>
            <a:r>
              <a:rPr sz="1900" spc="-335" dirty="0">
                <a:latin typeface="Book Antiqua"/>
                <a:cs typeface="Book Antiqua"/>
              </a:rPr>
              <a:t>=</a:t>
            </a:r>
            <a:r>
              <a:rPr sz="1900" spc="-110" dirty="0">
                <a:latin typeface="Book Antiqua"/>
                <a:cs typeface="Book Antiqua"/>
              </a:rPr>
              <a:t> </a:t>
            </a:r>
            <a:r>
              <a:rPr sz="1900" spc="-265" dirty="0">
                <a:latin typeface="Book Antiqua"/>
                <a:cs typeface="Book Antiqua"/>
              </a:rPr>
              <a:t>250</a:t>
            </a:r>
            <a:r>
              <a:rPr sz="1900" spc="-90" dirty="0">
                <a:latin typeface="Book Antiqua"/>
                <a:cs typeface="Book Antiqua"/>
              </a:rPr>
              <a:t> </a:t>
            </a:r>
            <a:r>
              <a:rPr sz="1900" spc="-285" dirty="0">
                <a:latin typeface="Symbol"/>
                <a:cs typeface="Symbol"/>
              </a:rPr>
              <a:t></a:t>
            </a:r>
            <a:r>
              <a:rPr sz="1900" spc="-75" dirty="0">
                <a:latin typeface="Times New Roman"/>
                <a:cs typeface="Times New Roman"/>
              </a:rPr>
              <a:t> </a:t>
            </a:r>
            <a:r>
              <a:rPr sz="2850" u="heavy" spc="-322" baseline="39473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1095.5</a:t>
            </a:r>
            <a:r>
              <a:rPr sz="2850" spc="277" baseline="39473" dirty="0">
                <a:latin typeface="Book Antiqua"/>
                <a:cs typeface="Book Antiqua"/>
              </a:rPr>
              <a:t> </a:t>
            </a:r>
            <a:r>
              <a:rPr sz="1900" spc="-335" dirty="0">
                <a:latin typeface="Book Antiqua"/>
                <a:cs typeface="Book Antiqua"/>
              </a:rPr>
              <a:t>=</a:t>
            </a:r>
            <a:r>
              <a:rPr sz="1900" spc="-110" dirty="0">
                <a:latin typeface="Book Antiqua"/>
                <a:cs typeface="Book Antiqua"/>
              </a:rPr>
              <a:t> </a:t>
            </a:r>
            <a:r>
              <a:rPr sz="1900" spc="-235" dirty="0">
                <a:latin typeface="Book Antiqua"/>
                <a:cs typeface="Book Antiqua"/>
              </a:rPr>
              <a:t>22.82</a:t>
            </a:r>
            <a:r>
              <a:rPr sz="1900" spc="-95" dirty="0">
                <a:latin typeface="Book Antiqua"/>
                <a:cs typeface="Book Antiqua"/>
              </a:rPr>
              <a:t> </a:t>
            </a:r>
            <a:r>
              <a:rPr sz="1900" spc="-285" dirty="0">
                <a:latin typeface="Symbol"/>
                <a:cs typeface="Symbol"/>
              </a:rPr>
              <a:t></a:t>
            </a:r>
            <a:r>
              <a:rPr sz="1900" spc="-105" dirty="0">
                <a:latin typeface="Times New Roman"/>
                <a:cs typeface="Times New Roman"/>
              </a:rPr>
              <a:t> </a:t>
            </a:r>
            <a:r>
              <a:rPr sz="1900" spc="-280" dirty="0">
                <a:latin typeface="Book Antiqua"/>
                <a:cs typeface="Book Antiqua"/>
              </a:rPr>
              <a:t>23</a:t>
            </a:r>
            <a:r>
              <a:rPr sz="1900" spc="-100" dirty="0">
                <a:latin typeface="Book Antiqua"/>
                <a:cs typeface="Book Antiqua"/>
              </a:rPr>
              <a:t> </a:t>
            </a:r>
            <a:r>
              <a:rPr sz="1900" spc="-290" dirty="0">
                <a:latin typeface="Book Antiqua"/>
                <a:cs typeface="Book Antiqua"/>
              </a:rPr>
              <a:t>days</a:t>
            </a:r>
            <a:endParaRPr sz="1900">
              <a:latin typeface="Book Antiqua"/>
              <a:cs typeface="Book Antiqu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96900" y="2388172"/>
            <a:ext cx="3679825" cy="316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900" b="1" spc="-250" dirty="0">
                <a:latin typeface="Book Antiqua"/>
                <a:cs typeface="Book Antiqua"/>
              </a:rPr>
              <a:t>Calculation</a:t>
            </a:r>
            <a:r>
              <a:rPr sz="1900" b="1" spc="-60" dirty="0">
                <a:latin typeface="Book Antiqua"/>
                <a:cs typeface="Book Antiqua"/>
              </a:rPr>
              <a:t> </a:t>
            </a:r>
            <a:r>
              <a:rPr sz="1900" b="1" spc="-254" dirty="0">
                <a:latin typeface="Book Antiqua"/>
                <a:cs typeface="Book Antiqua"/>
              </a:rPr>
              <a:t>of</a:t>
            </a:r>
            <a:r>
              <a:rPr sz="1900" b="1" spc="-105" dirty="0">
                <a:latin typeface="Book Antiqua"/>
                <a:cs typeface="Book Antiqua"/>
              </a:rPr>
              <a:t> </a:t>
            </a:r>
            <a:r>
              <a:rPr sz="1900" b="1" spc="-320" dirty="0">
                <a:latin typeface="Book Antiqua"/>
                <a:cs typeface="Book Antiqua"/>
              </a:rPr>
              <a:t>optimum</a:t>
            </a:r>
            <a:r>
              <a:rPr sz="1900" b="1" spc="-65" dirty="0">
                <a:latin typeface="Book Antiqua"/>
                <a:cs typeface="Book Antiqua"/>
              </a:rPr>
              <a:t> </a:t>
            </a:r>
            <a:r>
              <a:rPr sz="1900" b="1" spc="-310" dirty="0">
                <a:latin typeface="Book Antiqua"/>
                <a:cs typeface="Book Antiqua"/>
              </a:rPr>
              <a:t>number</a:t>
            </a:r>
            <a:r>
              <a:rPr sz="1900" b="1" spc="-70" dirty="0">
                <a:latin typeface="Book Antiqua"/>
                <a:cs typeface="Book Antiqua"/>
              </a:rPr>
              <a:t> </a:t>
            </a:r>
            <a:r>
              <a:rPr sz="1900" b="1" spc="-254" dirty="0">
                <a:latin typeface="Book Antiqua"/>
                <a:cs typeface="Book Antiqua"/>
              </a:rPr>
              <a:t>of</a:t>
            </a:r>
            <a:r>
              <a:rPr sz="1900" b="1" spc="-100" dirty="0">
                <a:latin typeface="Book Antiqua"/>
                <a:cs typeface="Book Antiqua"/>
              </a:rPr>
              <a:t> </a:t>
            </a:r>
            <a:r>
              <a:rPr sz="1900" b="1" spc="-254" dirty="0">
                <a:latin typeface="Book Antiqua"/>
                <a:cs typeface="Book Antiqua"/>
              </a:rPr>
              <a:t>order</a:t>
            </a:r>
            <a:r>
              <a:rPr sz="1900" b="1" spc="-100" dirty="0">
                <a:latin typeface="Book Antiqua"/>
                <a:cs typeface="Book Antiqua"/>
              </a:rPr>
              <a:t> </a:t>
            </a:r>
            <a:r>
              <a:rPr sz="1900" b="1" spc="-290" dirty="0">
                <a:latin typeface="Book Antiqua"/>
                <a:cs typeface="Book Antiqua"/>
              </a:rPr>
              <a:t>(N)</a:t>
            </a:r>
            <a:endParaRPr sz="1900">
              <a:latin typeface="Book Antiqua"/>
              <a:cs typeface="Book Antiqu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58025" y="2958187"/>
            <a:ext cx="3030855" cy="316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  <a:tabLst>
                <a:tab pos="776605" algn="l"/>
              </a:tabLst>
            </a:pPr>
            <a:r>
              <a:rPr sz="1900" spc="-459" dirty="0">
                <a:latin typeface="Book Antiqua"/>
                <a:cs typeface="Book Antiqua"/>
              </a:rPr>
              <a:t>N</a:t>
            </a:r>
            <a:r>
              <a:rPr sz="1900" spc="-110" dirty="0">
                <a:latin typeface="Book Antiqua"/>
                <a:cs typeface="Book Antiqua"/>
              </a:rPr>
              <a:t> </a:t>
            </a:r>
            <a:r>
              <a:rPr sz="1900" spc="-335" dirty="0">
                <a:latin typeface="Book Antiqua"/>
                <a:cs typeface="Book Antiqua"/>
              </a:rPr>
              <a:t>=</a:t>
            </a:r>
            <a:r>
              <a:rPr sz="1900" spc="-30" dirty="0">
                <a:latin typeface="Book Antiqua"/>
                <a:cs typeface="Book Antiqua"/>
              </a:rPr>
              <a:t> </a:t>
            </a:r>
            <a:r>
              <a:rPr sz="2850" u="heavy" spc="660" baseline="39473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 </a:t>
            </a:r>
            <a:r>
              <a:rPr sz="2850" u="heavy" spc="-719" baseline="39473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A</a:t>
            </a:r>
            <a:r>
              <a:rPr sz="2850" u="heavy" baseline="39473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	</a:t>
            </a:r>
            <a:r>
              <a:rPr sz="2850" spc="352" baseline="39473" dirty="0">
                <a:latin typeface="Book Antiqua"/>
                <a:cs typeface="Book Antiqua"/>
              </a:rPr>
              <a:t> </a:t>
            </a:r>
            <a:r>
              <a:rPr sz="1900" spc="-335" dirty="0">
                <a:latin typeface="Book Antiqua"/>
                <a:cs typeface="Book Antiqua"/>
              </a:rPr>
              <a:t>=</a:t>
            </a:r>
            <a:r>
              <a:rPr sz="1900" spc="-90" dirty="0">
                <a:latin typeface="Book Antiqua"/>
                <a:cs typeface="Book Antiqua"/>
              </a:rPr>
              <a:t> </a:t>
            </a:r>
            <a:r>
              <a:rPr sz="2850" u="heavy" spc="-315" baseline="39473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12</a:t>
            </a:r>
            <a:r>
              <a:rPr sz="2850" u="heavy" spc="-315" baseline="39473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</a:t>
            </a:r>
            <a:r>
              <a:rPr sz="2850" u="heavy" spc="-315" baseline="39473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000</a:t>
            </a:r>
            <a:r>
              <a:rPr sz="2850" spc="517" baseline="39473" dirty="0">
                <a:latin typeface="Book Antiqua"/>
                <a:cs typeface="Book Antiqua"/>
              </a:rPr>
              <a:t> </a:t>
            </a:r>
            <a:r>
              <a:rPr sz="1900" spc="-335" dirty="0">
                <a:latin typeface="Book Antiqua"/>
                <a:cs typeface="Book Antiqua"/>
              </a:rPr>
              <a:t>=</a:t>
            </a:r>
            <a:r>
              <a:rPr sz="1900" spc="-130" dirty="0">
                <a:latin typeface="Book Antiqua"/>
                <a:cs typeface="Book Antiqua"/>
              </a:rPr>
              <a:t> </a:t>
            </a:r>
            <a:r>
              <a:rPr sz="1900" spc="-229" dirty="0">
                <a:latin typeface="Book Antiqua"/>
                <a:cs typeface="Book Antiqua"/>
              </a:rPr>
              <a:t>10.95</a:t>
            </a:r>
            <a:r>
              <a:rPr sz="1900" spc="-80" dirty="0">
                <a:latin typeface="Book Antiqua"/>
                <a:cs typeface="Book Antiqua"/>
              </a:rPr>
              <a:t> </a:t>
            </a:r>
            <a:r>
              <a:rPr sz="1900" spc="-285" dirty="0">
                <a:latin typeface="Symbol"/>
                <a:cs typeface="Symbol"/>
              </a:rPr>
              <a:t></a:t>
            </a:r>
            <a:r>
              <a:rPr sz="1900" spc="-130" dirty="0">
                <a:latin typeface="Times New Roman"/>
                <a:cs typeface="Times New Roman"/>
              </a:rPr>
              <a:t> </a:t>
            </a:r>
            <a:r>
              <a:rPr sz="1900" spc="-260" dirty="0">
                <a:latin typeface="Book Antiqua"/>
                <a:cs typeface="Book Antiqua"/>
              </a:rPr>
              <a:t>11</a:t>
            </a:r>
            <a:r>
              <a:rPr sz="1900" spc="-85" dirty="0">
                <a:latin typeface="Book Antiqua"/>
                <a:cs typeface="Book Antiqua"/>
              </a:rPr>
              <a:t> </a:t>
            </a:r>
            <a:r>
              <a:rPr sz="1900" spc="-254" dirty="0">
                <a:latin typeface="Book Antiqua"/>
                <a:cs typeface="Book Antiqua"/>
              </a:rPr>
              <a:t>times</a:t>
            </a:r>
            <a:endParaRPr sz="1900">
              <a:latin typeface="Book Antiqua"/>
              <a:cs typeface="Book Antiqu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96900" y="2977367"/>
            <a:ext cx="3005455" cy="798195"/>
          </a:xfrm>
          <a:prstGeom prst="rect">
            <a:avLst/>
          </a:prstGeom>
        </p:spPr>
        <p:txBody>
          <a:bodyPr vert="horz" wrap="square" lIns="0" tIns="109220" rIns="0" bIns="0" rtlCol="0">
            <a:spAutoFit/>
          </a:bodyPr>
          <a:lstStyle/>
          <a:p>
            <a:pPr marL="746760">
              <a:lnSpc>
                <a:spcPct val="100000"/>
              </a:lnSpc>
              <a:spcBef>
                <a:spcPts val="860"/>
              </a:spcBef>
              <a:tabLst>
                <a:tab pos="1372235" algn="l"/>
              </a:tabLst>
            </a:pPr>
            <a:r>
              <a:rPr sz="1900" spc="-415" dirty="0">
                <a:latin typeface="Book Antiqua"/>
                <a:cs typeface="Book Antiqua"/>
              </a:rPr>
              <a:t>EOQ</a:t>
            </a:r>
            <a:r>
              <a:rPr sz="1900" dirty="0">
                <a:latin typeface="Book Antiqua"/>
                <a:cs typeface="Book Antiqua"/>
              </a:rPr>
              <a:t>	</a:t>
            </a:r>
            <a:r>
              <a:rPr sz="1900" spc="-85" dirty="0">
                <a:latin typeface="Book Antiqua"/>
                <a:cs typeface="Book Antiqua"/>
              </a:rPr>
              <a:t>1095.5</a:t>
            </a:r>
            <a:endParaRPr sz="1900">
              <a:latin typeface="Book Antiqua"/>
              <a:cs typeface="Book Antiqua"/>
            </a:endParaRPr>
          </a:p>
          <a:p>
            <a:pPr marL="12700">
              <a:lnSpc>
                <a:spcPct val="100000"/>
              </a:lnSpc>
              <a:spcBef>
                <a:spcPts val="760"/>
              </a:spcBef>
            </a:pPr>
            <a:r>
              <a:rPr sz="1900" b="1" spc="-250" dirty="0">
                <a:latin typeface="Book Antiqua"/>
                <a:cs typeface="Book Antiqua"/>
              </a:rPr>
              <a:t>Calculation</a:t>
            </a:r>
            <a:r>
              <a:rPr sz="1900" b="1" spc="-65" dirty="0">
                <a:latin typeface="Book Antiqua"/>
                <a:cs typeface="Book Antiqua"/>
              </a:rPr>
              <a:t> </a:t>
            </a:r>
            <a:r>
              <a:rPr sz="1900" b="1" spc="-254" dirty="0">
                <a:latin typeface="Book Antiqua"/>
                <a:cs typeface="Book Antiqua"/>
              </a:rPr>
              <a:t>of</a:t>
            </a:r>
            <a:r>
              <a:rPr sz="1900" b="1" spc="-100" dirty="0">
                <a:latin typeface="Book Antiqua"/>
                <a:cs typeface="Book Antiqua"/>
              </a:rPr>
              <a:t> </a:t>
            </a:r>
            <a:r>
              <a:rPr sz="1900" b="1" spc="-220" dirty="0">
                <a:latin typeface="Book Antiqua"/>
                <a:cs typeface="Book Antiqua"/>
              </a:rPr>
              <a:t>total</a:t>
            </a:r>
            <a:r>
              <a:rPr sz="1900" b="1" spc="-95" dirty="0">
                <a:latin typeface="Book Antiqua"/>
                <a:cs typeface="Book Antiqua"/>
              </a:rPr>
              <a:t> </a:t>
            </a:r>
            <a:r>
              <a:rPr sz="1900" b="1" spc="-240" dirty="0">
                <a:latin typeface="Book Antiqua"/>
                <a:cs typeface="Book Antiqua"/>
              </a:rPr>
              <a:t>cost</a:t>
            </a:r>
            <a:r>
              <a:rPr sz="1900" b="1" spc="-95" dirty="0">
                <a:latin typeface="Book Antiqua"/>
                <a:cs typeface="Book Antiqua"/>
              </a:rPr>
              <a:t> </a:t>
            </a:r>
            <a:r>
              <a:rPr sz="1900" b="1" spc="-215" dirty="0">
                <a:latin typeface="Book Antiqua"/>
                <a:cs typeface="Book Antiqua"/>
              </a:rPr>
              <a:t>at</a:t>
            </a:r>
            <a:r>
              <a:rPr sz="1900" b="1" spc="-95" dirty="0">
                <a:latin typeface="Book Antiqua"/>
                <a:cs typeface="Book Antiqua"/>
              </a:rPr>
              <a:t> </a:t>
            </a:r>
            <a:r>
              <a:rPr sz="1900" b="1" spc="-409" dirty="0">
                <a:latin typeface="Book Antiqua"/>
                <a:cs typeface="Book Antiqua"/>
              </a:rPr>
              <a:t>EOQ</a:t>
            </a:r>
            <a:r>
              <a:rPr sz="1900" b="1" spc="-60" dirty="0">
                <a:latin typeface="Book Antiqua"/>
                <a:cs typeface="Book Antiqua"/>
              </a:rPr>
              <a:t> </a:t>
            </a:r>
            <a:r>
              <a:rPr sz="1900" b="1" spc="-295" dirty="0">
                <a:latin typeface="Book Antiqua"/>
                <a:cs typeface="Book Antiqua"/>
              </a:rPr>
              <a:t>(TC)</a:t>
            </a:r>
            <a:endParaRPr sz="1900">
              <a:latin typeface="Book Antiqua"/>
              <a:cs typeface="Book Antiqu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518046" y="4133186"/>
            <a:ext cx="1181100" cy="316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081405" algn="l"/>
              </a:tabLst>
            </a:pPr>
            <a:r>
              <a:rPr sz="1900" spc="-415" dirty="0">
                <a:latin typeface="Book Antiqua"/>
                <a:cs typeface="Book Antiqua"/>
              </a:rPr>
              <a:t>EOQ</a:t>
            </a:r>
            <a:r>
              <a:rPr sz="1900" dirty="0">
                <a:latin typeface="Book Antiqua"/>
                <a:cs typeface="Book Antiqua"/>
              </a:rPr>
              <a:t>	</a:t>
            </a:r>
            <a:r>
              <a:rPr sz="1900" spc="-330" dirty="0">
                <a:latin typeface="Book Antiqua"/>
                <a:cs typeface="Book Antiqua"/>
              </a:rPr>
              <a:t>2</a:t>
            </a:r>
            <a:endParaRPr sz="1900">
              <a:latin typeface="Book Antiqua"/>
              <a:cs typeface="Book Antiqu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338588" y="4156178"/>
            <a:ext cx="559435" cy="316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900" spc="-215" dirty="0">
                <a:latin typeface="Book Antiqua"/>
                <a:cs typeface="Book Antiqua"/>
              </a:rPr>
              <a:t>1</a:t>
            </a:r>
            <a:r>
              <a:rPr sz="1900" spc="-215" dirty="0">
                <a:latin typeface="Symbol"/>
                <a:cs typeface="Symbol"/>
              </a:rPr>
              <a:t></a:t>
            </a:r>
            <a:r>
              <a:rPr sz="1900" spc="-215" dirty="0">
                <a:latin typeface="Book Antiqua"/>
                <a:cs typeface="Book Antiqua"/>
              </a:rPr>
              <a:t>095.5</a:t>
            </a:r>
            <a:endParaRPr sz="1900">
              <a:latin typeface="Book Antiqua"/>
              <a:cs typeface="Book Antiqu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755306" y="4133186"/>
            <a:ext cx="112395" cy="316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900" spc="-330" dirty="0">
                <a:latin typeface="Book Antiqua"/>
                <a:cs typeface="Book Antiqua"/>
              </a:rPr>
              <a:t>2</a:t>
            </a:r>
            <a:endParaRPr sz="1900">
              <a:latin typeface="Book Antiqua"/>
              <a:cs typeface="Book Antiqu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58025" y="4017650"/>
            <a:ext cx="7186930" cy="316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  <a:tabLst>
                <a:tab pos="420370" algn="l"/>
                <a:tab pos="963930" algn="l"/>
              </a:tabLst>
            </a:pPr>
            <a:r>
              <a:rPr sz="1900" spc="-385" dirty="0">
                <a:latin typeface="Book Antiqua"/>
                <a:cs typeface="Book Antiqua"/>
              </a:rPr>
              <a:t>TC</a:t>
            </a:r>
            <a:r>
              <a:rPr sz="1900" dirty="0">
                <a:latin typeface="Book Antiqua"/>
                <a:cs typeface="Book Antiqua"/>
              </a:rPr>
              <a:t>	</a:t>
            </a:r>
            <a:r>
              <a:rPr sz="1900" spc="-335" dirty="0">
                <a:latin typeface="Book Antiqua"/>
                <a:cs typeface="Book Antiqua"/>
              </a:rPr>
              <a:t>=</a:t>
            </a:r>
            <a:r>
              <a:rPr sz="1900" spc="-75" dirty="0">
                <a:latin typeface="Book Antiqua"/>
                <a:cs typeface="Book Antiqua"/>
              </a:rPr>
              <a:t> </a:t>
            </a:r>
            <a:r>
              <a:rPr sz="2850" u="heavy" spc="660" baseline="39473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 </a:t>
            </a:r>
            <a:r>
              <a:rPr sz="2850" u="heavy" spc="-719" baseline="39473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A</a:t>
            </a:r>
            <a:r>
              <a:rPr sz="2850" u="heavy" baseline="39473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	</a:t>
            </a:r>
            <a:r>
              <a:rPr sz="2850" spc="-195" baseline="39473" dirty="0">
                <a:latin typeface="Book Antiqua"/>
                <a:cs typeface="Book Antiqua"/>
              </a:rPr>
              <a:t> </a:t>
            </a:r>
            <a:r>
              <a:rPr sz="1900" spc="-285" dirty="0">
                <a:latin typeface="Symbol"/>
                <a:cs typeface="Symbol"/>
              </a:rPr>
              <a:t></a:t>
            </a:r>
            <a:r>
              <a:rPr sz="1900" spc="-100" dirty="0">
                <a:latin typeface="Times New Roman"/>
                <a:cs typeface="Times New Roman"/>
              </a:rPr>
              <a:t> </a:t>
            </a:r>
            <a:r>
              <a:rPr sz="1900" spc="-420" dirty="0">
                <a:latin typeface="Book Antiqua"/>
                <a:cs typeface="Book Antiqua"/>
              </a:rPr>
              <a:t>O</a:t>
            </a:r>
            <a:r>
              <a:rPr sz="1900" spc="-70" dirty="0">
                <a:latin typeface="Book Antiqua"/>
                <a:cs typeface="Book Antiqua"/>
              </a:rPr>
              <a:t> </a:t>
            </a:r>
            <a:r>
              <a:rPr sz="1900" spc="-335" dirty="0">
                <a:latin typeface="Book Antiqua"/>
                <a:cs typeface="Book Antiqua"/>
              </a:rPr>
              <a:t>+</a:t>
            </a:r>
            <a:r>
              <a:rPr sz="1900" spc="-100" dirty="0">
                <a:latin typeface="Book Antiqua"/>
                <a:cs typeface="Book Antiqua"/>
              </a:rPr>
              <a:t> </a:t>
            </a:r>
            <a:r>
              <a:rPr sz="2850" u="heavy" spc="-585" baseline="39473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EOQ</a:t>
            </a:r>
            <a:r>
              <a:rPr sz="2850" spc="-82" baseline="39473" dirty="0">
                <a:latin typeface="Book Antiqua"/>
                <a:cs typeface="Book Antiqua"/>
              </a:rPr>
              <a:t> </a:t>
            </a:r>
            <a:r>
              <a:rPr sz="1900" spc="-285" dirty="0">
                <a:latin typeface="Symbol"/>
                <a:cs typeface="Symbol"/>
              </a:rPr>
              <a:t></a:t>
            </a:r>
            <a:r>
              <a:rPr sz="1900" spc="-135" dirty="0">
                <a:latin typeface="Times New Roman"/>
                <a:cs typeface="Times New Roman"/>
              </a:rPr>
              <a:t> </a:t>
            </a:r>
            <a:r>
              <a:rPr sz="1900" spc="-395" dirty="0">
                <a:latin typeface="Book Antiqua"/>
                <a:cs typeface="Book Antiqua"/>
              </a:rPr>
              <a:t>C</a:t>
            </a:r>
            <a:r>
              <a:rPr sz="1900" spc="-65" dirty="0">
                <a:latin typeface="Book Antiqua"/>
                <a:cs typeface="Book Antiqua"/>
              </a:rPr>
              <a:t> </a:t>
            </a:r>
            <a:r>
              <a:rPr sz="1900" spc="-335" dirty="0">
                <a:latin typeface="Book Antiqua"/>
                <a:cs typeface="Book Antiqua"/>
              </a:rPr>
              <a:t>=</a:t>
            </a:r>
            <a:r>
              <a:rPr sz="1900" spc="75" dirty="0">
                <a:latin typeface="Book Antiqua"/>
                <a:cs typeface="Book Antiqua"/>
              </a:rPr>
              <a:t> </a:t>
            </a:r>
            <a:r>
              <a:rPr sz="2850" u="heavy" spc="-367" baseline="39473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12</a:t>
            </a:r>
            <a:r>
              <a:rPr sz="2850" u="heavy" spc="-367" baseline="39473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</a:t>
            </a:r>
            <a:r>
              <a:rPr sz="2850" u="heavy" spc="-367" baseline="39473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000</a:t>
            </a:r>
            <a:r>
              <a:rPr sz="2850" spc="179" baseline="39473" dirty="0">
                <a:latin typeface="Book Antiqua"/>
                <a:cs typeface="Book Antiqua"/>
              </a:rPr>
              <a:t> </a:t>
            </a:r>
            <a:r>
              <a:rPr sz="1900" spc="-285" dirty="0">
                <a:latin typeface="Symbol"/>
                <a:cs typeface="Symbol"/>
              </a:rPr>
              <a:t></a:t>
            </a:r>
            <a:r>
              <a:rPr sz="1900" spc="-95" dirty="0">
                <a:latin typeface="Times New Roman"/>
                <a:cs typeface="Times New Roman"/>
              </a:rPr>
              <a:t> </a:t>
            </a:r>
            <a:r>
              <a:rPr sz="1900" spc="-265" dirty="0">
                <a:latin typeface="Book Antiqua"/>
                <a:cs typeface="Book Antiqua"/>
              </a:rPr>
              <a:t>250</a:t>
            </a:r>
            <a:r>
              <a:rPr sz="1900" spc="-95" dirty="0">
                <a:latin typeface="Book Antiqua"/>
                <a:cs typeface="Book Antiqua"/>
              </a:rPr>
              <a:t> </a:t>
            </a:r>
            <a:r>
              <a:rPr sz="1900" spc="-335" dirty="0">
                <a:latin typeface="Book Antiqua"/>
                <a:cs typeface="Book Antiqua"/>
              </a:rPr>
              <a:t>+</a:t>
            </a:r>
            <a:r>
              <a:rPr sz="1900" spc="-55" dirty="0">
                <a:latin typeface="Book Antiqua"/>
                <a:cs typeface="Book Antiqua"/>
              </a:rPr>
              <a:t> </a:t>
            </a:r>
            <a:r>
              <a:rPr sz="2850" u="heavy" spc="-337" baseline="39473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1</a:t>
            </a:r>
            <a:r>
              <a:rPr sz="2850" u="heavy" spc="-337" baseline="39473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</a:t>
            </a:r>
            <a:r>
              <a:rPr sz="2850" u="heavy" spc="-337" baseline="39473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095.5</a:t>
            </a:r>
            <a:r>
              <a:rPr sz="2850" spc="-135" baseline="39473" dirty="0">
                <a:latin typeface="Book Antiqua"/>
                <a:cs typeface="Book Antiqua"/>
              </a:rPr>
              <a:t> </a:t>
            </a:r>
            <a:r>
              <a:rPr sz="1900" spc="-285" dirty="0">
                <a:latin typeface="Symbol"/>
                <a:cs typeface="Symbol"/>
              </a:rPr>
              <a:t></a:t>
            </a:r>
            <a:r>
              <a:rPr sz="1900" spc="-95" dirty="0">
                <a:latin typeface="Times New Roman"/>
                <a:cs typeface="Times New Roman"/>
              </a:rPr>
              <a:t> </a:t>
            </a:r>
            <a:r>
              <a:rPr sz="1900" spc="-280" dirty="0">
                <a:latin typeface="Book Antiqua"/>
                <a:cs typeface="Book Antiqua"/>
              </a:rPr>
              <a:t>5</a:t>
            </a:r>
            <a:r>
              <a:rPr sz="1900" spc="-130" dirty="0">
                <a:latin typeface="Book Antiqua"/>
                <a:cs typeface="Book Antiqua"/>
              </a:rPr>
              <a:t> </a:t>
            </a:r>
            <a:r>
              <a:rPr sz="1900" spc="-335" dirty="0">
                <a:latin typeface="Book Antiqua"/>
                <a:cs typeface="Book Antiqua"/>
              </a:rPr>
              <a:t>=</a:t>
            </a:r>
            <a:r>
              <a:rPr sz="1900" spc="-105" dirty="0">
                <a:latin typeface="Book Antiqua"/>
                <a:cs typeface="Book Antiqua"/>
              </a:rPr>
              <a:t> </a:t>
            </a:r>
            <a:r>
              <a:rPr sz="1900" spc="-229" dirty="0">
                <a:latin typeface="Book Antiqua"/>
                <a:cs typeface="Book Antiqua"/>
              </a:rPr>
              <a:t>2,738.75</a:t>
            </a:r>
            <a:r>
              <a:rPr sz="1900" spc="-55" dirty="0">
                <a:latin typeface="Book Antiqua"/>
                <a:cs typeface="Book Antiqua"/>
              </a:rPr>
              <a:t> </a:t>
            </a:r>
            <a:r>
              <a:rPr sz="1900" spc="-335" dirty="0">
                <a:latin typeface="Book Antiqua"/>
                <a:cs typeface="Book Antiqua"/>
              </a:rPr>
              <a:t>+</a:t>
            </a:r>
            <a:r>
              <a:rPr sz="1900" spc="-135" dirty="0">
                <a:latin typeface="Book Antiqua"/>
                <a:cs typeface="Book Antiqua"/>
              </a:rPr>
              <a:t> </a:t>
            </a:r>
            <a:r>
              <a:rPr sz="1900" spc="-225" dirty="0">
                <a:latin typeface="Book Antiqua"/>
                <a:cs typeface="Book Antiqua"/>
              </a:rPr>
              <a:t>2,738.75</a:t>
            </a:r>
            <a:r>
              <a:rPr sz="1900" spc="-90" dirty="0">
                <a:latin typeface="Book Antiqua"/>
                <a:cs typeface="Book Antiqua"/>
              </a:rPr>
              <a:t> </a:t>
            </a:r>
            <a:r>
              <a:rPr sz="1900" spc="-335" dirty="0">
                <a:latin typeface="Book Antiqua"/>
                <a:cs typeface="Book Antiqua"/>
              </a:rPr>
              <a:t>=</a:t>
            </a:r>
            <a:r>
              <a:rPr sz="1900" spc="-105" dirty="0">
                <a:latin typeface="Book Antiqua"/>
                <a:cs typeface="Book Antiqua"/>
              </a:rPr>
              <a:t> </a:t>
            </a:r>
            <a:r>
              <a:rPr sz="1900" spc="-229" dirty="0">
                <a:latin typeface="Book Antiqua"/>
                <a:cs typeface="Book Antiqua"/>
              </a:rPr>
              <a:t>Rs.</a:t>
            </a:r>
            <a:r>
              <a:rPr sz="1900" spc="-90" dirty="0">
                <a:latin typeface="Book Antiqua"/>
                <a:cs typeface="Book Antiqua"/>
              </a:rPr>
              <a:t> </a:t>
            </a:r>
            <a:r>
              <a:rPr sz="1900" spc="-145" dirty="0">
                <a:latin typeface="Book Antiqua"/>
                <a:cs typeface="Book Antiqua"/>
              </a:rPr>
              <a:t>5,477.50</a:t>
            </a:r>
            <a:endParaRPr sz="1900">
              <a:latin typeface="Book Antiqua"/>
              <a:cs typeface="Book Antiqu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84200" y="4536125"/>
            <a:ext cx="7188200" cy="10013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5"/>
              </a:spcBef>
            </a:pPr>
            <a:r>
              <a:rPr sz="1900" b="1" spc="-250" dirty="0">
                <a:latin typeface="Book Antiqua"/>
                <a:cs typeface="Book Antiqua"/>
              </a:rPr>
              <a:t>Calculation</a:t>
            </a:r>
            <a:r>
              <a:rPr sz="1900" b="1" spc="-55" dirty="0">
                <a:latin typeface="Book Antiqua"/>
                <a:cs typeface="Book Antiqua"/>
              </a:rPr>
              <a:t> </a:t>
            </a:r>
            <a:r>
              <a:rPr sz="1900" b="1" spc="-254" dirty="0">
                <a:latin typeface="Book Antiqua"/>
                <a:cs typeface="Book Antiqua"/>
              </a:rPr>
              <a:t>of</a:t>
            </a:r>
            <a:r>
              <a:rPr sz="1900" b="1" spc="-95" dirty="0">
                <a:latin typeface="Book Antiqua"/>
                <a:cs typeface="Book Antiqua"/>
              </a:rPr>
              <a:t> </a:t>
            </a:r>
            <a:r>
              <a:rPr sz="1900" b="1" spc="-215" dirty="0">
                <a:latin typeface="Book Antiqua"/>
                <a:cs typeface="Book Antiqua"/>
              </a:rPr>
              <a:t>re-</a:t>
            </a:r>
            <a:r>
              <a:rPr sz="1900" b="1" spc="-254" dirty="0">
                <a:latin typeface="Book Antiqua"/>
                <a:cs typeface="Book Antiqua"/>
              </a:rPr>
              <a:t>order</a:t>
            </a:r>
            <a:r>
              <a:rPr sz="1900" b="1" spc="-95" dirty="0">
                <a:latin typeface="Book Antiqua"/>
                <a:cs typeface="Book Antiqua"/>
              </a:rPr>
              <a:t> </a:t>
            </a:r>
            <a:r>
              <a:rPr sz="1900" b="1" spc="-235" dirty="0">
                <a:latin typeface="Book Antiqua"/>
                <a:cs typeface="Book Antiqua"/>
              </a:rPr>
              <a:t>level</a:t>
            </a:r>
            <a:r>
              <a:rPr sz="1900" b="1" spc="-90" dirty="0">
                <a:latin typeface="Book Antiqua"/>
                <a:cs typeface="Book Antiqua"/>
              </a:rPr>
              <a:t> </a:t>
            </a:r>
            <a:r>
              <a:rPr sz="1900" b="1" spc="-305" dirty="0">
                <a:latin typeface="Book Antiqua"/>
                <a:cs typeface="Book Antiqua"/>
              </a:rPr>
              <a:t>(ROL)</a:t>
            </a:r>
            <a:endParaRPr sz="190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1290"/>
              </a:spcBef>
            </a:pPr>
            <a:endParaRPr sz="1900">
              <a:latin typeface="Book Antiqua"/>
              <a:cs typeface="Book Antiqua"/>
            </a:endParaRPr>
          </a:p>
          <a:p>
            <a:pPr marL="946150" marR="55880" indent="-534670">
              <a:lnSpc>
                <a:spcPct val="39700"/>
              </a:lnSpc>
              <a:spcBef>
                <a:spcPts val="5"/>
              </a:spcBef>
              <a:tabLst>
                <a:tab pos="1797685" algn="l"/>
                <a:tab pos="2792730" algn="l"/>
                <a:tab pos="5226050" algn="l"/>
              </a:tabLst>
            </a:pPr>
            <a:r>
              <a:rPr sz="1900" spc="-320" dirty="0">
                <a:latin typeface="Book Antiqua"/>
                <a:cs typeface="Book Antiqua"/>
              </a:rPr>
              <a:t>ROL=</a:t>
            </a:r>
            <a:r>
              <a:rPr sz="1900" spc="60" dirty="0">
                <a:latin typeface="Book Antiqua"/>
                <a:cs typeface="Book Antiqua"/>
              </a:rPr>
              <a:t> </a:t>
            </a:r>
            <a:r>
              <a:rPr sz="2850" u="heavy" baseline="39473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	</a:t>
            </a:r>
            <a:r>
              <a:rPr sz="2850" u="heavy" spc="-735" baseline="39473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A</a:t>
            </a:r>
            <a:r>
              <a:rPr sz="2850" u="heavy" baseline="39473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	</a:t>
            </a:r>
            <a:r>
              <a:rPr sz="2850" spc="-195" baseline="39473" dirty="0">
                <a:latin typeface="Book Antiqua"/>
                <a:cs typeface="Book Antiqua"/>
              </a:rPr>
              <a:t> </a:t>
            </a:r>
            <a:r>
              <a:rPr sz="1900" spc="-285" dirty="0">
                <a:latin typeface="Symbol"/>
                <a:cs typeface="Symbol"/>
              </a:rPr>
              <a:t></a:t>
            </a:r>
            <a:r>
              <a:rPr sz="1900" spc="-125" dirty="0">
                <a:latin typeface="Times New Roman"/>
                <a:cs typeface="Times New Roman"/>
              </a:rPr>
              <a:t> </a:t>
            </a:r>
            <a:r>
              <a:rPr sz="1900" spc="-285" dirty="0">
                <a:latin typeface="Book Antiqua"/>
                <a:cs typeface="Book Antiqua"/>
              </a:rPr>
              <a:t>Lead</a:t>
            </a:r>
            <a:r>
              <a:rPr sz="1900" spc="-70" dirty="0">
                <a:latin typeface="Book Antiqua"/>
                <a:cs typeface="Book Antiqua"/>
              </a:rPr>
              <a:t> </a:t>
            </a:r>
            <a:r>
              <a:rPr sz="1900" spc="-260" dirty="0">
                <a:latin typeface="Book Antiqua"/>
                <a:cs typeface="Book Antiqua"/>
              </a:rPr>
              <a:t>time</a:t>
            </a:r>
            <a:r>
              <a:rPr sz="1900" spc="-95" dirty="0">
                <a:latin typeface="Book Antiqua"/>
                <a:cs typeface="Book Antiqua"/>
              </a:rPr>
              <a:t> </a:t>
            </a:r>
            <a:r>
              <a:rPr sz="1900" spc="-335" dirty="0">
                <a:latin typeface="Book Antiqua"/>
                <a:cs typeface="Book Antiqua"/>
              </a:rPr>
              <a:t>+</a:t>
            </a:r>
            <a:r>
              <a:rPr sz="1900" spc="-100" dirty="0">
                <a:latin typeface="Book Antiqua"/>
                <a:cs typeface="Book Antiqua"/>
              </a:rPr>
              <a:t> </a:t>
            </a:r>
            <a:r>
              <a:rPr sz="1900" spc="-245" dirty="0">
                <a:latin typeface="Book Antiqua"/>
                <a:cs typeface="Book Antiqua"/>
              </a:rPr>
              <a:t>Safety</a:t>
            </a:r>
            <a:r>
              <a:rPr sz="1900" spc="-100" dirty="0">
                <a:latin typeface="Book Antiqua"/>
                <a:cs typeface="Book Antiqua"/>
              </a:rPr>
              <a:t> </a:t>
            </a:r>
            <a:r>
              <a:rPr sz="1900" spc="-245" dirty="0">
                <a:latin typeface="Book Antiqua"/>
                <a:cs typeface="Book Antiqua"/>
              </a:rPr>
              <a:t>stock</a:t>
            </a:r>
            <a:r>
              <a:rPr sz="1900" spc="-5" dirty="0">
                <a:latin typeface="Book Antiqua"/>
                <a:cs typeface="Book Antiqua"/>
              </a:rPr>
              <a:t> </a:t>
            </a:r>
            <a:r>
              <a:rPr sz="1900" spc="-335" dirty="0">
                <a:latin typeface="Book Antiqua"/>
                <a:cs typeface="Book Antiqua"/>
              </a:rPr>
              <a:t>=</a:t>
            </a:r>
            <a:r>
              <a:rPr sz="1900" spc="-95" dirty="0">
                <a:latin typeface="Book Antiqua"/>
                <a:cs typeface="Book Antiqua"/>
              </a:rPr>
              <a:t> </a:t>
            </a:r>
            <a:r>
              <a:rPr sz="2850" u="heavy" spc="-367" baseline="39473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12</a:t>
            </a:r>
            <a:r>
              <a:rPr sz="2850" u="heavy" spc="-367" baseline="39473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</a:t>
            </a:r>
            <a:r>
              <a:rPr sz="2850" u="heavy" spc="-367" baseline="39473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000</a:t>
            </a:r>
            <a:r>
              <a:rPr sz="2850" spc="-120" baseline="39473" dirty="0">
                <a:latin typeface="Book Antiqua"/>
                <a:cs typeface="Book Antiqua"/>
              </a:rPr>
              <a:t> </a:t>
            </a:r>
            <a:r>
              <a:rPr sz="1900" spc="-285" dirty="0">
                <a:latin typeface="Symbol"/>
                <a:cs typeface="Symbol"/>
              </a:rPr>
              <a:t></a:t>
            </a:r>
            <a:r>
              <a:rPr sz="1900" spc="-95" dirty="0">
                <a:latin typeface="Times New Roman"/>
                <a:cs typeface="Times New Roman"/>
              </a:rPr>
              <a:t> </a:t>
            </a:r>
            <a:r>
              <a:rPr sz="1900" spc="-280" dirty="0">
                <a:latin typeface="Book Antiqua"/>
                <a:cs typeface="Book Antiqua"/>
              </a:rPr>
              <a:t>5</a:t>
            </a:r>
            <a:r>
              <a:rPr sz="1900" spc="-90" dirty="0">
                <a:latin typeface="Book Antiqua"/>
                <a:cs typeface="Book Antiqua"/>
              </a:rPr>
              <a:t> </a:t>
            </a:r>
            <a:r>
              <a:rPr sz="1900" spc="-335" dirty="0">
                <a:latin typeface="Book Antiqua"/>
                <a:cs typeface="Book Antiqua"/>
              </a:rPr>
              <a:t>+</a:t>
            </a:r>
            <a:r>
              <a:rPr sz="1900" spc="-100" dirty="0">
                <a:latin typeface="Book Antiqua"/>
                <a:cs typeface="Book Antiqua"/>
              </a:rPr>
              <a:t> </a:t>
            </a:r>
            <a:r>
              <a:rPr sz="1900" spc="-280" dirty="0">
                <a:latin typeface="Book Antiqua"/>
                <a:cs typeface="Book Antiqua"/>
              </a:rPr>
              <a:t>0</a:t>
            </a:r>
            <a:r>
              <a:rPr sz="1900" spc="300" dirty="0">
                <a:latin typeface="Book Antiqua"/>
                <a:cs typeface="Book Antiqua"/>
              </a:rPr>
              <a:t> </a:t>
            </a:r>
            <a:r>
              <a:rPr sz="1900" spc="-335" dirty="0">
                <a:latin typeface="Book Antiqua"/>
                <a:cs typeface="Book Antiqua"/>
              </a:rPr>
              <a:t>=</a:t>
            </a:r>
            <a:r>
              <a:rPr sz="1900" spc="-100" dirty="0">
                <a:latin typeface="Book Antiqua"/>
                <a:cs typeface="Book Antiqua"/>
              </a:rPr>
              <a:t> </a:t>
            </a:r>
            <a:r>
              <a:rPr sz="1900" spc="-265" dirty="0">
                <a:latin typeface="Book Antiqua"/>
                <a:cs typeface="Book Antiqua"/>
              </a:rPr>
              <a:t>240</a:t>
            </a:r>
            <a:r>
              <a:rPr sz="1900" spc="-90" dirty="0">
                <a:latin typeface="Book Antiqua"/>
                <a:cs typeface="Book Antiqua"/>
              </a:rPr>
              <a:t> </a:t>
            </a:r>
            <a:r>
              <a:rPr sz="1900" spc="-175" dirty="0">
                <a:latin typeface="Book Antiqua"/>
                <a:cs typeface="Book Antiqua"/>
              </a:rPr>
              <a:t>units </a:t>
            </a:r>
            <a:r>
              <a:rPr sz="1900" spc="-290" dirty="0">
                <a:latin typeface="Book Antiqua"/>
                <a:cs typeface="Book Antiqua"/>
              </a:rPr>
              <a:t>Working</a:t>
            </a:r>
            <a:r>
              <a:rPr sz="1900" spc="-130" dirty="0">
                <a:latin typeface="Book Antiqua"/>
                <a:cs typeface="Book Antiqua"/>
              </a:rPr>
              <a:t> </a:t>
            </a:r>
            <a:r>
              <a:rPr sz="1900" spc="-270" dirty="0">
                <a:latin typeface="Book Antiqua"/>
                <a:cs typeface="Book Antiqua"/>
              </a:rPr>
              <a:t>days</a:t>
            </a:r>
            <a:r>
              <a:rPr sz="1900" spc="-90" dirty="0">
                <a:latin typeface="Book Antiqua"/>
                <a:cs typeface="Book Antiqua"/>
              </a:rPr>
              <a:t> </a:t>
            </a:r>
            <a:r>
              <a:rPr sz="1900" spc="-229" dirty="0">
                <a:latin typeface="Book Antiqua"/>
                <a:cs typeface="Book Antiqua"/>
              </a:rPr>
              <a:t>in</a:t>
            </a:r>
            <a:r>
              <a:rPr sz="1900" spc="-95" dirty="0">
                <a:latin typeface="Book Antiqua"/>
                <a:cs typeface="Book Antiqua"/>
              </a:rPr>
              <a:t> </a:t>
            </a:r>
            <a:r>
              <a:rPr sz="1900" spc="-280" dirty="0">
                <a:latin typeface="Book Antiqua"/>
                <a:cs typeface="Book Antiqua"/>
              </a:rPr>
              <a:t>a</a:t>
            </a:r>
            <a:r>
              <a:rPr sz="1900" spc="-50" dirty="0">
                <a:latin typeface="Book Antiqua"/>
                <a:cs typeface="Book Antiqua"/>
              </a:rPr>
              <a:t> </a:t>
            </a:r>
            <a:r>
              <a:rPr sz="1900" spc="-285" dirty="0">
                <a:latin typeface="Book Antiqua"/>
                <a:cs typeface="Book Antiqua"/>
              </a:rPr>
              <a:t>year</a:t>
            </a:r>
            <a:r>
              <a:rPr sz="1900" dirty="0">
                <a:latin typeface="Book Antiqua"/>
                <a:cs typeface="Book Antiqua"/>
              </a:rPr>
              <a:t>		</a:t>
            </a:r>
            <a:r>
              <a:rPr sz="1900" spc="-290" dirty="0">
                <a:latin typeface="Book Antiqua"/>
                <a:cs typeface="Book Antiqua"/>
              </a:rPr>
              <a:t>250</a:t>
            </a:r>
            <a:endParaRPr sz="1900">
              <a:latin typeface="Book Antiqua"/>
              <a:cs typeface="Book Antiqua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5668" y="3140061"/>
            <a:ext cx="7931784" cy="24371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687070">
              <a:lnSpc>
                <a:spcPct val="100000"/>
              </a:lnSpc>
              <a:spcBef>
                <a:spcPts val="125"/>
              </a:spcBef>
            </a:pPr>
            <a:r>
              <a:rPr sz="2150" spc="-535" dirty="0">
                <a:latin typeface="Book Antiqua"/>
                <a:cs typeface="Book Antiqua"/>
              </a:rPr>
              <a:t>=</a:t>
            </a:r>
            <a:r>
              <a:rPr sz="2150" spc="-185" dirty="0">
                <a:latin typeface="Book Antiqua"/>
                <a:cs typeface="Book Antiqua"/>
              </a:rPr>
              <a:t> </a:t>
            </a:r>
            <a:r>
              <a:rPr sz="2150" spc="-400" dirty="0">
                <a:latin typeface="Book Antiqua"/>
                <a:cs typeface="Book Antiqua"/>
              </a:rPr>
              <a:t>300</a:t>
            </a:r>
            <a:r>
              <a:rPr sz="2150" spc="-400" dirty="0">
                <a:latin typeface="Symbol"/>
                <a:cs typeface="Symbol"/>
              </a:rPr>
              <a:t></a:t>
            </a:r>
            <a:r>
              <a:rPr sz="2150" spc="-400" dirty="0">
                <a:latin typeface="Book Antiqua"/>
                <a:cs typeface="Book Antiqua"/>
              </a:rPr>
              <a:t>000</a:t>
            </a:r>
            <a:r>
              <a:rPr sz="2150" spc="-170" dirty="0">
                <a:latin typeface="Book Antiqua"/>
                <a:cs typeface="Book Antiqua"/>
              </a:rPr>
              <a:t> </a:t>
            </a:r>
            <a:r>
              <a:rPr sz="2150" spc="-535" dirty="0">
                <a:latin typeface="Book Antiqua"/>
                <a:cs typeface="Book Antiqua"/>
              </a:rPr>
              <a:t>+</a:t>
            </a:r>
            <a:r>
              <a:rPr sz="2150" spc="-180" dirty="0">
                <a:latin typeface="Book Antiqua"/>
                <a:cs typeface="Book Antiqua"/>
              </a:rPr>
              <a:t> </a:t>
            </a:r>
            <a:r>
              <a:rPr sz="2150" spc="-375" dirty="0">
                <a:latin typeface="Book Antiqua"/>
                <a:cs typeface="Book Antiqua"/>
              </a:rPr>
              <a:t>2,738.75</a:t>
            </a:r>
            <a:r>
              <a:rPr sz="2150" spc="-170" dirty="0">
                <a:latin typeface="Book Antiqua"/>
                <a:cs typeface="Book Antiqua"/>
              </a:rPr>
              <a:t> </a:t>
            </a:r>
            <a:r>
              <a:rPr sz="2150" spc="-535" dirty="0">
                <a:latin typeface="Book Antiqua"/>
                <a:cs typeface="Book Antiqua"/>
              </a:rPr>
              <a:t>+</a:t>
            </a:r>
            <a:r>
              <a:rPr sz="2150" spc="-185" dirty="0">
                <a:latin typeface="Book Antiqua"/>
                <a:cs typeface="Book Antiqua"/>
              </a:rPr>
              <a:t> </a:t>
            </a:r>
            <a:r>
              <a:rPr sz="2150" spc="-375" dirty="0">
                <a:latin typeface="Book Antiqua"/>
                <a:cs typeface="Book Antiqua"/>
              </a:rPr>
              <a:t>2,738.75</a:t>
            </a:r>
            <a:r>
              <a:rPr sz="2150" spc="-170" dirty="0">
                <a:latin typeface="Book Antiqua"/>
                <a:cs typeface="Book Antiqua"/>
              </a:rPr>
              <a:t> </a:t>
            </a:r>
            <a:r>
              <a:rPr sz="2150" spc="-535" dirty="0">
                <a:latin typeface="Book Antiqua"/>
                <a:cs typeface="Book Antiqua"/>
              </a:rPr>
              <a:t>=</a:t>
            </a:r>
            <a:r>
              <a:rPr sz="2150" spc="-175" dirty="0">
                <a:latin typeface="Book Antiqua"/>
                <a:cs typeface="Book Antiqua"/>
              </a:rPr>
              <a:t> </a:t>
            </a:r>
            <a:r>
              <a:rPr sz="2150" spc="-385" dirty="0">
                <a:latin typeface="Book Antiqua"/>
                <a:cs typeface="Book Antiqua"/>
              </a:rPr>
              <a:t>Rs.</a:t>
            </a:r>
            <a:r>
              <a:rPr sz="2150" spc="-204" dirty="0">
                <a:latin typeface="Book Antiqua"/>
                <a:cs typeface="Book Antiqua"/>
              </a:rPr>
              <a:t> </a:t>
            </a:r>
            <a:r>
              <a:rPr sz="2150" spc="-390" dirty="0">
                <a:latin typeface="Book Antiqua"/>
                <a:cs typeface="Book Antiqua"/>
              </a:rPr>
              <a:t>305,477.5</a:t>
            </a:r>
            <a:endParaRPr sz="2150">
              <a:latin typeface="Book Antiqua"/>
              <a:cs typeface="Book Antiqua"/>
            </a:endParaRPr>
          </a:p>
          <a:p>
            <a:pPr marL="12700">
              <a:lnSpc>
                <a:spcPct val="100000"/>
              </a:lnSpc>
              <a:spcBef>
                <a:spcPts val="1650"/>
              </a:spcBef>
            </a:pPr>
            <a:r>
              <a:rPr sz="2100" b="1" dirty="0">
                <a:solidFill>
                  <a:srgbClr val="C00000"/>
                </a:solidFill>
                <a:latin typeface="Lucida Sans Unicode"/>
                <a:cs typeface="Lucida Sans Unicode"/>
              </a:rPr>
              <a:t>Example</a:t>
            </a:r>
            <a:r>
              <a:rPr sz="2100" b="1" spc="-70" dirty="0">
                <a:solidFill>
                  <a:srgbClr val="C00000"/>
                </a:solidFill>
                <a:latin typeface="Lucida Sans Unicode"/>
                <a:cs typeface="Lucida Sans Unicode"/>
              </a:rPr>
              <a:t> </a:t>
            </a:r>
            <a:r>
              <a:rPr sz="2100" b="1" spc="-50" dirty="0">
                <a:solidFill>
                  <a:srgbClr val="C00000"/>
                </a:solidFill>
                <a:latin typeface="Lucida Sans Unicode"/>
                <a:cs typeface="Lucida Sans Unicode"/>
              </a:rPr>
              <a:t>2</a:t>
            </a:r>
            <a:endParaRPr sz="2100">
              <a:latin typeface="Lucida Sans Unicode"/>
              <a:cs typeface="Lucida Sans Unicode"/>
            </a:endParaRPr>
          </a:p>
          <a:p>
            <a:pPr marL="12700" marR="5080">
              <a:lnSpc>
                <a:spcPts val="2270"/>
              </a:lnSpc>
              <a:spcBef>
                <a:spcPts val="440"/>
              </a:spcBef>
            </a:pPr>
            <a:r>
              <a:rPr sz="2100" dirty="0">
                <a:latin typeface="Lucida Sans Unicode"/>
                <a:cs typeface="Lucida Sans Unicode"/>
              </a:rPr>
              <a:t>A</a:t>
            </a:r>
            <a:r>
              <a:rPr sz="2100" spc="-4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firm</a:t>
            </a:r>
            <a:r>
              <a:rPr sz="2100" spc="-3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requires</a:t>
            </a:r>
            <a:r>
              <a:rPr sz="2100" spc="-3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1,00,000</a:t>
            </a:r>
            <a:r>
              <a:rPr sz="2100" spc="-5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units</a:t>
            </a:r>
            <a:r>
              <a:rPr sz="2100" spc="-5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in</a:t>
            </a:r>
            <a:r>
              <a:rPr sz="2100" spc="-4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year.</a:t>
            </a:r>
            <a:r>
              <a:rPr sz="2100" spc="-3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Cost</a:t>
            </a:r>
            <a:r>
              <a:rPr sz="2100" spc="-3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of</a:t>
            </a:r>
            <a:r>
              <a:rPr sz="2100" spc="-4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placing</a:t>
            </a:r>
            <a:r>
              <a:rPr sz="2100" spc="-35" dirty="0">
                <a:latin typeface="Lucida Sans Unicode"/>
                <a:cs typeface="Lucida Sans Unicode"/>
              </a:rPr>
              <a:t> </a:t>
            </a:r>
            <a:r>
              <a:rPr sz="2100" spc="-10" dirty="0">
                <a:latin typeface="Lucida Sans Unicode"/>
                <a:cs typeface="Lucida Sans Unicode"/>
              </a:rPr>
              <a:t>order </a:t>
            </a:r>
            <a:r>
              <a:rPr sz="2100" dirty="0">
                <a:latin typeface="Lucida Sans Unicode"/>
                <a:cs typeface="Lucida Sans Unicode"/>
              </a:rPr>
              <a:t>is</a:t>
            </a:r>
            <a:r>
              <a:rPr sz="2100" spc="-3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Rs.</a:t>
            </a:r>
            <a:r>
              <a:rPr sz="2100" spc="-4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800</a:t>
            </a:r>
            <a:r>
              <a:rPr sz="2100" spc="-4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carrying</a:t>
            </a:r>
            <a:r>
              <a:rPr sz="2100" spc="-3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cost</a:t>
            </a:r>
            <a:r>
              <a:rPr sz="2100" spc="-4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is</a:t>
            </a:r>
            <a:r>
              <a:rPr sz="2100" spc="-3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2%</a:t>
            </a:r>
            <a:r>
              <a:rPr sz="2100" spc="-5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of</a:t>
            </a:r>
            <a:r>
              <a:rPr sz="2100" spc="-3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the</a:t>
            </a:r>
            <a:r>
              <a:rPr sz="2100" spc="-4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item</a:t>
            </a:r>
            <a:r>
              <a:rPr sz="2100" spc="-3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cost.</a:t>
            </a:r>
            <a:r>
              <a:rPr sz="2100" spc="-2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Cost</a:t>
            </a:r>
            <a:r>
              <a:rPr sz="2100" spc="-3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per</a:t>
            </a:r>
            <a:r>
              <a:rPr sz="2100" spc="-30" dirty="0">
                <a:latin typeface="Lucida Sans Unicode"/>
                <a:cs typeface="Lucida Sans Unicode"/>
              </a:rPr>
              <a:t> </a:t>
            </a:r>
            <a:r>
              <a:rPr sz="2100" spc="-20" dirty="0">
                <a:latin typeface="Lucida Sans Unicode"/>
                <a:cs typeface="Lucida Sans Unicode"/>
              </a:rPr>
              <a:t>unit </a:t>
            </a:r>
            <a:r>
              <a:rPr sz="2100" dirty="0">
                <a:latin typeface="Lucida Sans Unicode"/>
                <a:cs typeface="Lucida Sans Unicode"/>
              </a:rPr>
              <a:t>is</a:t>
            </a:r>
            <a:r>
              <a:rPr sz="2100" spc="-2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Rs.</a:t>
            </a:r>
            <a:r>
              <a:rPr sz="2100" spc="-3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12</a:t>
            </a:r>
            <a:r>
              <a:rPr sz="2100" spc="-3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if</a:t>
            </a:r>
            <a:r>
              <a:rPr sz="2100" spc="-1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ordered up</a:t>
            </a:r>
            <a:r>
              <a:rPr sz="2100" spc="-3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to</a:t>
            </a:r>
            <a:r>
              <a:rPr sz="2100" spc="-3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24,999</a:t>
            </a:r>
            <a:r>
              <a:rPr sz="2100" spc="-4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units,</a:t>
            </a:r>
            <a:r>
              <a:rPr sz="2100" spc="-2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Rs.</a:t>
            </a:r>
            <a:r>
              <a:rPr sz="2100" spc="-3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10</a:t>
            </a:r>
            <a:r>
              <a:rPr sz="2100" spc="-3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if</a:t>
            </a:r>
            <a:r>
              <a:rPr sz="2100" spc="-15" dirty="0">
                <a:latin typeface="Lucida Sans Unicode"/>
                <a:cs typeface="Lucida Sans Unicode"/>
              </a:rPr>
              <a:t> </a:t>
            </a:r>
            <a:r>
              <a:rPr sz="2100" spc="-10" dirty="0">
                <a:latin typeface="Lucida Sans Unicode"/>
                <a:cs typeface="Lucida Sans Unicode"/>
              </a:rPr>
              <a:t>ordered </a:t>
            </a:r>
            <a:r>
              <a:rPr sz="2100" dirty="0">
                <a:latin typeface="Lucida Sans Unicode"/>
                <a:cs typeface="Lucida Sans Unicode"/>
              </a:rPr>
              <a:t>25,000</a:t>
            </a:r>
            <a:r>
              <a:rPr sz="2100" spc="-9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units</a:t>
            </a:r>
            <a:r>
              <a:rPr sz="2100" spc="-6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to</a:t>
            </a:r>
            <a:r>
              <a:rPr sz="2100" spc="-6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40,000.</a:t>
            </a:r>
            <a:r>
              <a:rPr sz="2100" spc="-9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Identify</a:t>
            </a:r>
            <a:r>
              <a:rPr sz="2100" spc="-4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optimum</a:t>
            </a:r>
            <a:r>
              <a:rPr sz="2100" spc="-5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order</a:t>
            </a:r>
            <a:r>
              <a:rPr sz="2100" spc="-4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quantity</a:t>
            </a:r>
            <a:r>
              <a:rPr sz="2100" spc="-65" dirty="0">
                <a:latin typeface="Lucida Sans Unicode"/>
                <a:cs typeface="Lucida Sans Unicode"/>
              </a:rPr>
              <a:t> </a:t>
            </a:r>
            <a:r>
              <a:rPr sz="2100" spc="-25" dirty="0">
                <a:latin typeface="Lucida Sans Unicode"/>
                <a:cs typeface="Lucida Sans Unicode"/>
              </a:rPr>
              <a:t>and</a:t>
            </a:r>
            <a:endParaRPr sz="21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sz="2100" dirty="0">
                <a:latin typeface="Lucida Sans Unicode"/>
                <a:cs typeface="Lucida Sans Unicode"/>
              </a:rPr>
              <a:t>total</a:t>
            </a:r>
            <a:r>
              <a:rPr sz="2100" spc="-45" dirty="0">
                <a:latin typeface="Lucida Sans Unicode"/>
                <a:cs typeface="Lucida Sans Unicode"/>
              </a:rPr>
              <a:t> </a:t>
            </a:r>
            <a:r>
              <a:rPr sz="2100" spc="-10" dirty="0">
                <a:latin typeface="Lucida Sans Unicode"/>
                <a:cs typeface="Lucida Sans Unicode"/>
              </a:rPr>
              <a:t>cost.</a:t>
            </a:r>
            <a:endParaRPr sz="2100">
              <a:latin typeface="Lucida Sans Unicode"/>
              <a:cs typeface="Lucida Sans Unicode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739763" y="6429834"/>
            <a:ext cx="222758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spc="-10" dirty="0">
                <a:latin typeface="Times New Roman"/>
                <a:cs typeface="Times New Roman"/>
                <a:hlinkClick r:id="rId2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96900" y="1087030"/>
            <a:ext cx="2796540" cy="3575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150" spc="-409" dirty="0">
                <a:solidFill>
                  <a:srgbClr val="000000"/>
                </a:solidFill>
                <a:latin typeface="Book Antiqua"/>
                <a:cs typeface="Book Antiqua"/>
              </a:rPr>
              <a:t>Calculation</a:t>
            </a:r>
            <a:r>
              <a:rPr sz="2150" spc="-155" dirty="0">
                <a:solidFill>
                  <a:srgbClr val="000000"/>
                </a:solidFill>
                <a:latin typeface="Book Antiqua"/>
                <a:cs typeface="Book Antiqua"/>
              </a:rPr>
              <a:t> </a:t>
            </a:r>
            <a:r>
              <a:rPr sz="2150" spc="-409" dirty="0">
                <a:solidFill>
                  <a:srgbClr val="000000"/>
                </a:solidFill>
                <a:latin typeface="Book Antiqua"/>
                <a:cs typeface="Book Antiqua"/>
              </a:rPr>
              <a:t>of</a:t>
            </a:r>
            <a:r>
              <a:rPr sz="2150" spc="-195" dirty="0">
                <a:solidFill>
                  <a:srgbClr val="000000"/>
                </a:solidFill>
                <a:latin typeface="Book Antiqua"/>
                <a:cs typeface="Book Antiqua"/>
              </a:rPr>
              <a:t> </a:t>
            </a:r>
            <a:r>
              <a:rPr sz="2150" spc="-350" dirty="0">
                <a:solidFill>
                  <a:srgbClr val="000000"/>
                </a:solidFill>
                <a:latin typeface="Book Antiqua"/>
                <a:cs typeface="Book Antiqua"/>
              </a:rPr>
              <a:t>total</a:t>
            </a:r>
            <a:r>
              <a:rPr sz="2150" spc="-185" dirty="0">
                <a:solidFill>
                  <a:srgbClr val="000000"/>
                </a:solidFill>
                <a:latin typeface="Book Antiqua"/>
                <a:cs typeface="Book Antiqua"/>
              </a:rPr>
              <a:t> </a:t>
            </a:r>
            <a:r>
              <a:rPr sz="2150" spc="-450" dirty="0">
                <a:solidFill>
                  <a:srgbClr val="000000"/>
                </a:solidFill>
                <a:latin typeface="Book Antiqua"/>
                <a:cs typeface="Book Antiqua"/>
              </a:rPr>
              <a:t>annual</a:t>
            </a:r>
            <a:r>
              <a:rPr sz="2150" spc="-180" dirty="0">
                <a:solidFill>
                  <a:srgbClr val="000000"/>
                </a:solidFill>
                <a:latin typeface="Book Antiqua"/>
                <a:cs typeface="Book Antiqua"/>
              </a:rPr>
              <a:t> </a:t>
            </a:r>
            <a:r>
              <a:rPr sz="2150" spc="-385" dirty="0">
                <a:solidFill>
                  <a:srgbClr val="000000"/>
                </a:solidFill>
                <a:latin typeface="Book Antiqua"/>
                <a:cs typeface="Book Antiqua"/>
              </a:rPr>
              <a:t>cost</a:t>
            </a:r>
            <a:r>
              <a:rPr sz="2150" spc="-185" dirty="0">
                <a:solidFill>
                  <a:srgbClr val="000000"/>
                </a:solidFill>
                <a:latin typeface="Book Antiqua"/>
                <a:cs typeface="Book Antiqua"/>
              </a:rPr>
              <a:t> </a:t>
            </a:r>
            <a:r>
              <a:rPr sz="2150" spc="-465" dirty="0">
                <a:solidFill>
                  <a:srgbClr val="000000"/>
                </a:solidFill>
                <a:latin typeface="Book Antiqua"/>
                <a:cs typeface="Book Antiqua"/>
              </a:rPr>
              <a:t>(TC)</a:t>
            </a:r>
            <a:endParaRPr sz="2150">
              <a:latin typeface="Book Antiqua"/>
              <a:cs typeface="Book Antiqu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22363" y="1731765"/>
            <a:ext cx="2719070" cy="48958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50800">
              <a:lnSpc>
                <a:spcPts val="1810"/>
              </a:lnSpc>
              <a:spcBef>
                <a:spcPts val="125"/>
              </a:spcBef>
              <a:tabLst>
                <a:tab pos="410209" algn="l"/>
              </a:tabLst>
            </a:pPr>
            <a:r>
              <a:rPr sz="2150" spc="-600" dirty="0">
                <a:latin typeface="Book Antiqua"/>
                <a:cs typeface="Book Antiqua"/>
              </a:rPr>
              <a:t>TC</a:t>
            </a:r>
            <a:r>
              <a:rPr sz="2150" dirty="0">
                <a:latin typeface="Book Antiqua"/>
                <a:cs typeface="Book Antiqua"/>
              </a:rPr>
              <a:t>	</a:t>
            </a:r>
            <a:r>
              <a:rPr sz="2150" spc="-535" dirty="0">
                <a:latin typeface="Book Antiqua"/>
                <a:cs typeface="Book Antiqua"/>
              </a:rPr>
              <a:t>=</a:t>
            </a:r>
            <a:r>
              <a:rPr sz="2150" spc="-190" dirty="0">
                <a:latin typeface="Book Antiqua"/>
                <a:cs typeface="Book Antiqua"/>
              </a:rPr>
              <a:t> </a:t>
            </a:r>
            <a:r>
              <a:rPr sz="2150" spc="-690" dirty="0">
                <a:latin typeface="Book Antiqua"/>
                <a:cs typeface="Book Antiqua"/>
              </a:rPr>
              <a:t>A</a:t>
            </a:r>
            <a:r>
              <a:rPr sz="2150" spc="-180" dirty="0">
                <a:latin typeface="Book Antiqua"/>
                <a:cs typeface="Book Antiqua"/>
              </a:rPr>
              <a:t> </a:t>
            </a:r>
            <a:r>
              <a:rPr sz="2150" spc="-470" dirty="0">
                <a:latin typeface="Symbol"/>
                <a:cs typeface="Symbol"/>
              </a:rPr>
              <a:t></a:t>
            </a:r>
            <a:r>
              <a:rPr sz="2150" spc="-190" dirty="0">
                <a:latin typeface="Times New Roman"/>
                <a:cs typeface="Times New Roman"/>
              </a:rPr>
              <a:t> </a:t>
            </a:r>
            <a:r>
              <a:rPr sz="2150" spc="-535" dirty="0">
                <a:latin typeface="Book Antiqua"/>
                <a:cs typeface="Book Antiqua"/>
              </a:rPr>
              <a:t>P</a:t>
            </a:r>
            <a:r>
              <a:rPr sz="2150" spc="-160" dirty="0">
                <a:latin typeface="Book Antiqua"/>
                <a:cs typeface="Book Antiqua"/>
              </a:rPr>
              <a:t> </a:t>
            </a:r>
            <a:r>
              <a:rPr sz="2150" spc="-535" dirty="0">
                <a:latin typeface="Book Antiqua"/>
                <a:cs typeface="Book Antiqua"/>
              </a:rPr>
              <a:t>+</a:t>
            </a:r>
            <a:r>
              <a:rPr sz="2150" spc="-185" dirty="0">
                <a:latin typeface="Book Antiqua"/>
                <a:cs typeface="Book Antiqua"/>
              </a:rPr>
              <a:t> </a:t>
            </a:r>
            <a:r>
              <a:rPr sz="3225" u="heavy" spc="577" baseline="40051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 </a:t>
            </a:r>
            <a:r>
              <a:rPr sz="3225" u="heavy" spc="-1035" baseline="40051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A</a:t>
            </a:r>
            <a:r>
              <a:rPr sz="3225" u="heavy" spc="637" baseline="40051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 </a:t>
            </a:r>
            <a:r>
              <a:rPr sz="3225" spc="-330" baseline="40051" dirty="0">
                <a:latin typeface="Book Antiqua"/>
                <a:cs typeface="Book Antiqua"/>
              </a:rPr>
              <a:t> </a:t>
            </a:r>
            <a:r>
              <a:rPr sz="2150" spc="-470" dirty="0">
                <a:latin typeface="Symbol"/>
                <a:cs typeface="Symbol"/>
              </a:rPr>
              <a:t></a:t>
            </a:r>
            <a:r>
              <a:rPr sz="2150" spc="-185" dirty="0">
                <a:latin typeface="Times New Roman"/>
                <a:cs typeface="Times New Roman"/>
              </a:rPr>
              <a:t> </a:t>
            </a:r>
            <a:r>
              <a:rPr sz="2150" spc="-695" dirty="0">
                <a:latin typeface="Book Antiqua"/>
                <a:cs typeface="Book Antiqua"/>
              </a:rPr>
              <a:t>O</a:t>
            </a:r>
            <a:r>
              <a:rPr sz="2150" spc="-170" dirty="0">
                <a:latin typeface="Book Antiqua"/>
                <a:cs typeface="Book Antiqua"/>
              </a:rPr>
              <a:t> </a:t>
            </a:r>
            <a:r>
              <a:rPr sz="2150" spc="-535" dirty="0">
                <a:latin typeface="Book Antiqua"/>
                <a:cs typeface="Book Antiqua"/>
              </a:rPr>
              <a:t>+</a:t>
            </a:r>
            <a:r>
              <a:rPr sz="2150" spc="-185" dirty="0">
                <a:latin typeface="Book Antiqua"/>
                <a:cs typeface="Book Antiqua"/>
              </a:rPr>
              <a:t> </a:t>
            </a:r>
            <a:r>
              <a:rPr sz="3225" u="heavy" spc="-944" baseline="40051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EOQ</a:t>
            </a:r>
            <a:r>
              <a:rPr sz="3225" spc="-270" baseline="40051" dirty="0">
                <a:latin typeface="Book Antiqua"/>
                <a:cs typeface="Book Antiqua"/>
              </a:rPr>
              <a:t> </a:t>
            </a:r>
            <a:r>
              <a:rPr sz="2150" spc="-470" dirty="0">
                <a:latin typeface="Symbol"/>
                <a:cs typeface="Symbol"/>
              </a:rPr>
              <a:t></a:t>
            </a:r>
            <a:r>
              <a:rPr sz="2150" spc="-225" dirty="0">
                <a:latin typeface="Times New Roman"/>
                <a:cs typeface="Times New Roman"/>
              </a:rPr>
              <a:t> </a:t>
            </a:r>
            <a:r>
              <a:rPr sz="2150" spc="-680" dirty="0">
                <a:latin typeface="Book Antiqua"/>
                <a:cs typeface="Book Antiqua"/>
              </a:rPr>
              <a:t>C</a:t>
            </a:r>
            <a:endParaRPr sz="2150">
              <a:latin typeface="Book Antiqua"/>
              <a:cs typeface="Book Antiqua"/>
            </a:endParaRPr>
          </a:p>
          <a:p>
            <a:pPr marL="1149985">
              <a:lnSpc>
                <a:spcPts val="1810"/>
              </a:lnSpc>
              <a:tabLst>
                <a:tab pos="2151380" algn="l"/>
              </a:tabLst>
            </a:pPr>
            <a:r>
              <a:rPr sz="2150" spc="-655" dirty="0">
                <a:latin typeface="Book Antiqua"/>
                <a:cs typeface="Book Antiqua"/>
              </a:rPr>
              <a:t>EOQ</a:t>
            </a:r>
            <a:r>
              <a:rPr sz="2150" dirty="0">
                <a:latin typeface="Book Antiqua"/>
                <a:cs typeface="Book Antiqua"/>
              </a:rPr>
              <a:t>	</a:t>
            </a:r>
            <a:r>
              <a:rPr sz="2150" spc="-495" dirty="0">
                <a:latin typeface="Book Antiqua"/>
                <a:cs typeface="Book Antiqua"/>
              </a:rPr>
              <a:t>2</a:t>
            </a:r>
            <a:endParaRPr sz="2150">
              <a:latin typeface="Book Antiqua"/>
              <a:cs typeface="Book Antiqu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460504" y="2685735"/>
            <a:ext cx="527685" cy="3575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150" spc="-375" dirty="0">
                <a:latin typeface="Book Antiqua"/>
                <a:cs typeface="Book Antiqua"/>
              </a:rPr>
              <a:t>1</a:t>
            </a:r>
            <a:r>
              <a:rPr sz="2150" spc="-375" dirty="0">
                <a:latin typeface="Symbol"/>
                <a:cs typeface="Symbol"/>
              </a:rPr>
              <a:t></a:t>
            </a:r>
            <a:r>
              <a:rPr sz="2150" spc="-375" dirty="0">
                <a:latin typeface="Book Antiqua"/>
                <a:cs typeface="Book Antiqua"/>
              </a:rPr>
              <a:t>095.5</a:t>
            </a:r>
            <a:endParaRPr sz="2150">
              <a:latin typeface="Book Antiqua"/>
              <a:cs typeface="Book Antiqu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788975" y="2659473"/>
            <a:ext cx="107314" cy="3575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150" spc="-495" dirty="0">
                <a:latin typeface="Book Antiqua"/>
                <a:cs typeface="Book Antiqua"/>
              </a:rPr>
              <a:t>2</a:t>
            </a:r>
            <a:endParaRPr sz="2150">
              <a:latin typeface="Book Antiqua"/>
              <a:cs typeface="Book Antiqu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94950" y="2528162"/>
            <a:ext cx="3100705" cy="3575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sz="2150" spc="-535" dirty="0">
                <a:latin typeface="Book Antiqua"/>
                <a:cs typeface="Book Antiqua"/>
              </a:rPr>
              <a:t>=</a:t>
            </a:r>
            <a:r>
              <a:rPr sz="2150" spc="-185" dirty="0">
                <a:latin typeface="Book Antiqua"/>
                <a:cs typeface="Book Antiqua"/>
              </a:rPr>
              <a:t> </a:t>
            </a:r>
            <a:r>
              <a:rPr sz="2150" spc="-390" dirty="0">
                <a:latin typeface="Book Antiqua"/>
                <a:cs typeface="Book Antiqua"/>
              </a:rPr>
              <a:t>12</a:t>
            </a:r>
            <a:r>
              <a:rPr sz="2150" spc="-390" dirty="0">
                <a:latin typeface="Symbol"/>
                <a:cs typeface="Symbol"/>
              </a:rPr>
              <a:t></a:t>
            </a:r>
            <a:r>
              <a:rPr sz="2150" spc="-390" dirty="0">
                <a:latin typeface="Book Antiqua"/>
                <a:cs typeface="Book Antiqua"/>
              </a:rPr>
              <a:t>000</a:t>
            </a:r>
            <a:r>
              <a:rPr sz="2150" spc="-175" dirty="0">
                <a:latin typeface="Book Antiqua"/>
                <a:cs typeface="Book Antiqua"/>
              </a:rPr>
              <a:t> </a:t>
            </a:r>
            <a:r>
              <a:rPr sz="2150" spc="-470" dirty="0">
                <a:latin typeface="Symbol"/>
                <a:cs typeface="Symbol"/>
              </a:rPr>
              <a:t></a:t>
            </a:r>
            <a:r>
              <a:rPr sz="2150" spc="-220" dirty="0">
                <a:latin typeface="Times New Roman"/>
                <a:cs typeface="Times New Roman"/>
              </a:rPr>
              <a:t> </a:t>
            </a:r>
            <a:r>
              <a:rPr sz="2150" spc="-430" dirty="0">
                <a:latin typeface="Book Antiqua"/>
                <a:cs typeface="Book Antiqua"/>
              </a:rPr>
              <a:t>25</a:t>
            </a:r>
            <a:r>
              <a:rPr sz="2150" spc="-180" dirty="0">
                <a:latin typeface="Book Antiqua"/>
                <a:cs typeface="Book Antiqua"/>
              </a:rPr>
              <a:t> </a:t>
            </a:r>
            <a:r>
              <a:rPr sz="2150" spc="-535" dirty="0">
                <a:latin typeface="Book Antiqua"/>
                <a:cs typeface="Book Antiqua"/>
              </a:rPr>
              <a:t>+</a:t>
            </a:r>
            <a:r>
              <a:rPr sz="2150" spc="-150" dirty="0">
                <a:latin typeface="Book Antiqua"/>
                <a:cs typeface="Book Antiqua"/>
              </a:rPr>
              <a:t> </a:t>
            </a:r>
            <a:r>
              <a:rPr sz="3225" u="heavy" spc="-577" baseline="40051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 </a:t>
            </a:r>
            <a:r>
              <a:rPr sz="3225" u="heavy" spc="-592" baseline="40051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12</a:t>
            </a:r>
            <a:r>
              <a:rPr sz="3225" u="heavy" spc="-592" baseline="40051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</a:t>
            </a:r>
            <a:r>
              <a:rPr sz="3225" u="heavy" spc="-592" baseline="40051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000</a:t>
            </a:r>
            <a:r>
              <a:rPr sz="3225" spc="22" baseline="40051" dirty="0">
                <a:latin typeface="Book Antiqua"/>
                <a:cs typeface="Book Antiqua"/>
              </a:rPr>
              <a:t> </a:t>
            </a:r>
            <a:r>
              <a:rPr sz="2150" spc="-470" dirty="0">
                <a:latin typeface="Symbol"/>
                <a:cs typeface="Symbol"/>
              </a:rPr>
              <a:t></a:t>
            </a:r>
            <a:r>
              <a:rPr sz="2150" spc="-185" dirty="0">
                <a:latin typeface="Times New Roman"/>
                <a:cs typeface="Times New Roman"/>
              </a:rPr>
              <a:t> </a:t>
            </a:r>
            <a:r>
              <a:rPr sz="2150" spc="-434" dirty="0">
                <a:latin typeface="Book Antiqua"/>
                <a:cs typeface="Book Antiqua"/>
              </a:rPr>
              <a:t>250</a:t>
            </a:r>
            <a:r>
              <a:rPr sz="2150" spc="-180" dirty="0">
                <a:latin typeface="Book Antiqua"/>
                <a:cs typeface="Book Antiqua"/>
              </a:rPr>
              <a:t> </a:t>
            </a:r>
            <a:r>
              <a:rPr sz="2150" spc="-535" dirty="0">
                <a:latin typeface="Book Antiqua"/>
                <a:cs typeface="Book Antiqua"/>
              </a:rPr>
              <a:t>+</a:t>
            </a:r>
            <a:r>
              <a:rPr sz="2150" spc="-150" dirty="0">
                <a:latin typeface="Book Antiqua"/>
                <a:cs typeface="Book Antiqua"/>
              </a:rPr>
              <a:t> </a:t>
            </a:r>
            <a:r>
              <a:rPr sz="3225" u="heavy" spc="-547" baseline="40051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1</a:t>
            </a:r>
            <a:r>
              <a:rPr sz="3225" u="heavy" spc="-547" baseline="40051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</a:t>
            </a:r>
            <a:r>
              <a:rPr sz="3225" u="heavy" spc="-547" baseline="40051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095.5</a:t>
            </a:r>
            <a:r>
              <a:rPr sz="3225" spc="-307" baseline="40051" dirty="0">
                <a:latin typeface="Book Antiqua"/>
                <a:cs typeface="Book Antiqua"/>
              </a:rPr>
              <a:t> </a:t>
            </a:r>
            <a:r>
              <a:rPr sz="2150" spc="-470" dirty="0">
                <a:latin typeface="Symbol"/>
                <a:cs typeface="Symbol"/>
              </a:rPr>
              <a:t></a:t>
            </a:r>
            <a:r>
              <a:rPr sz="2150" spc="-185" dirty="0">
                <a:latin typeface="Times New Roman"/>
                <a:cs typeface="Times New Roman"/>
              </a:rPr>
              <a:t> </a:t>
            </a:r>
            <a:r>
              <a:rPr sz="2150" spc="-495" dirty="0">
                <a:latin typeface="Book Antiqua"/>
                <a:cs typeface="Book Antiqua"/>
              </a:rPr>
              <a:t>5</a:t>
            </a:r>
            <a:endParaRPr sz="2150">
              <a:latin typeface="Book Antiqua"/>
              <a:cs typeface="Book Antiqua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45668" y="406755"/>
            <a:ext cx="4363720" cy="12668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484245">
              <a:lnSpc>
                <a:spcPct val="120100"/>
              </a:lnSpc>
              <a:spcBef>
                <a:spcPts val="100"/>
              </a:spcBef>
            </a:pPr>
            <a:r>
              <a:rPr sz="1700" spc="-10" dirty="0">
                <a:solidFill>
                  <a:srgbClr val="C00000"/>
                </a:solidFill>
              </a:rPr>
              <a:t>Solution </a:t>
            </a:r>
            <a:r>
              <a:rPr sz="1700" b="0" spc="-10" dirty="0">
                <a:solidFill>
                  <a:srgbClr val="000000"/>
                </a:solidFill>
                <a:latin typeface="Lucida Sans Unicode"/>
                <a:cs typeface="Lucida Sans Unicode"/>
              </a:rPr>
              <a:t>Given,</a:t>
            </a:r>
            <a:endParaRPr sz="1700">
              <a:latin typeface="Lucida Sans Unicode"/>
              <a:cs typeface="Lucida Sans Unicode"/>
            </a:endParaRPr>
          </a:p>
          <a:p>
            <a:pPr marL="12700" marR="5080">
              <a:lnSpc>
                <a:spcPct val="119400"/>
              </a:lnSpc>
            </a:pPr>
            <a:r>
              <a:rPr sz="1700" b="0" dirty="0">
                <a:solidFill>
                  <a:srgbClr val="000000"/>
                </a:solidFill>
                <a:latin typeface="Lucida Sans Unicode"/>
                <a:cs typeface="Lucida Sans Unicode"/>
              </a:rPr>
              <a:t>Annual</a:t>
            </a:r>
            <a:r>
              <a:rPr sz="1700" b="0" spc="-50" dirty="0">
                <a:solidFill>
                  <a:srgbClr val="000000"/>
                </a:solidFill>
                <a:latin typeface="Lucida Sans Unicode"/>
                <a:cs typeface="Lucida Sans Unicode"/>
              </a:rPr>
              <a:t> </a:t>
            </a:r>
            <a:r>
              <a:rPr sz="1700" b="0" dirty="0">
                <a:solidFill>
                  <a:srgbClr val="000000"/>
                </a:solidFill>
                <a:latin typeface="Lucida Sans Unicode"/>
                <a:cs typeface="Lucida Sans Unicode"/>
              </a:rPr>
              <a:t>requirements</a:t>
            </a:r>
            <a:r>
              <a:rPr sz="1700" b="0" spc="-35" dirty="0">
                <a:solidFill>
                  <a:srgbClr val="000000"/>
                </a:solidFill>
                <a:latin typeface="Lucida Sans Unicode"/>
                <a:cs typeface="Lucida Sans Unicode"/>
              </a:rPr>
              <a:t> </a:t>
            </a:r>
            <a:r>
              <a:rPr sz="1700" b="0" dirty="0">
                <a:solidFill>
                  <a:srgbClr val="000000"/>
                </a:solidFill>
                <a:latin typeface="Lucida Sans Unicode"/>
                <a:cs typeface="Lucida Sans Unicode"/>
              </a:rPr>
              <a:t>(A)</a:t>
            </a:r>
            <a:r>
              <a:rPr sz="1700" b="0" spc="-20" dirty="0">
                <a:solidFill>
                  <a:srgbClr val="000000"/>
                </a:solidFill>
                <a:latin typeface="Lucida Sans Unicode"/>
                <a:cs typeface="Lucida Sans Unicode"/>
              </a:rPr>
              <a:t> </a:t>
            </a:r>
            <a:r>
              <a:rPr sz="1700" b="0" dirty="0">
                <a:solidFill>
                  <a:srgbClr val="000000"/>
                </a:solidFill>
                <a:latin typeface="Lucida Sans Unicode"/>
                <a:cs typeface="Lucida Sans Unicode"/>
              </a:rPr>
              <a:t>=</a:t>
            </a:r>
            <a:r>
              <a:rPr sz="1700" b="0" spc="-30" dirty="0">
                <a:solidFill>
                  <a:srgbClr val="000000"/>
                </a:solidFill>
                <a:latin typeface="Lucida Sans Unicode"/>
                <a:cs typeface="Lucida Sans Unicode"/>
              </a:rPr>
              <a:t> </a:t>
            </a:r>
            <a:r>
              <a:rPr sz="1700" b="0" dirty="0">
                <a:solidFill>
                  <a:srgbClr val="000000"/>
                </a:solidFill>
                <a:latin typeface="Lucida Sans Unicode"/>
                <a:cs typeface="Lucida Sans Unicode"/>
              </a:rPr>
              <a:t>100,000</a:t>
            </a:r>
            <a:r>
              <a:rPr sz="1700" b="0" spc="-45" dirty="0">
                <a:solidFill>
                  <a:srgbClr val="000000"/>
                </a:solidFill>
                <a:latin typeface="Lucida Sans Unicode"/>
                <a:cs typeface="Lucida Sans Unicode"/>
              </a:rPr>
              <a:t> </a:t>
            </a:r>
            <a:r>
              <a:rPr sz="1700" b="0" spc="-10" dirty="0">
                <a:solidFill>
                  <a:srgbClr val="000000"/>
                </a:solidFill>
                <a:latin typeface="Lucida Sans Unicode"/>
                <a:cs typeface="Lucida Sans Unicode"/>
              </a:rPr>
              <a:t>units </a:t>
            </a:r>
            <a:r>
              <a:rPr sz="1700" b="0" dirty="0">
                <a:solidFill>
                  <a:srgbClr val="000000"/>
                </a:solidFill>
                <a:latin typeface="Lucida Sans Unicode"/>
                <a:cs typeface="Lucida Sans Unicode"/>
              </a:rPr>
              <a:t>Ordering</a:t>
            </a:r>
            <a:r>
              <a:rPr sz="1700" b="0" spc="-15" dirty="0">
                <a:solidFill>
                  <a:srgbClr val="000000"/>
                </a:solidFill>
                <a:latin typeface="Lucida Sans Unicode"/>
                <a:cs typeface="Lucida Sans Unicode"/>
              </a:rPr>
              <a:t> </a:t>
            </a:r>
            <a:r>
              <a:rPr sz="1700" b="0" dirty="0">
                <a:solidFill>
                  <a:srgbClr val="000000"/>
                </a:solidFill>
                <a:latin typeface="Lucida Sans Unicode"/>
                <a:cs typeface="Lucida Sans Unicode"/>
              </a:rPr>
              <a:t>cost</a:t>
            </a:r>
            <a:r>
              <a:rPr sz="1700" b="0" spc="-15" dirty="0">
                <a:solidFill>
                  <a:srgbClr val="000000"/>
                </a:solidFill>
                <a:latin typeface="Lucida Sans Unicode"/>
                <a:cs typeface="Lucida Sans Unicode"/>
              </a:rPr>
              <a:t> </a:t>
            </a:r>
            <a:r>
              <a:rPr sz="1700" b="0" dirty="0">
                <a:solidFill>
                  <a:srgbClr val="000000"/>
                </a:solidFill>
                <a:latin typeface="Lucida Sans Unicode"/>
                <a:cs typeface="Lucida Sans Unicode"/>
              </a:rPr>
              <a:t>(O)</a:t>
            </a:r>
            <a:r>
              <a:rPr sz="1700" b="0" spc="-15" dirty="0">
                <a:solidFill>
                  <a:srgbClr val="000000"/>
                </a:solidFill>
                <a:latin typeface="Lucida Sans Unicode"/>
                <a:cs typeface="Lucida Sans Unicode"/>
              </a:rPr>
              <a:t> </a:t>
            </a:r>
            <a:r>
              <a:rPr sz="1700" b="0" dirty="0">
                <a:solidFill>
                  <a:srgbClr val="000000"/>
                </a:solidFill>
                <a:latin typeface="Lucida Sans Unicode"/>
                <a:cs typeface="Lucida Sans Unicode"/>
              </a:rPr>
              <a:t>=</a:t>
            </a:r>
            <a:r>
              <a:rPr sz="1700" b="0" spc="-15" dirty="0">
                <a:solidFill>
                  <a:srgbClr val="000000"/>
                </a:solidFill>
                <a:latin typeface="Lucida Sans Unicode"/>
                <a:cs typeface="Lucida Sans Unicode"/>
              </a:rPr>
              <a:t> </a:t>
            </a:r>
            <a:r>
              <a:rPr sz="1700" b="0" dirty="0">
                <a:solidFill>
                  <a:srgbClr val="000000"/>
                </a:solidFill>
                <a:latin typeface="Lucida Sans Unicode"/>
                <a:cs typeface="Lucida Sans Unicode"/>
              </a:rPr>
              <a:t>Rs</a:t>
            </a:r>
            <a:r>
              <a:rPr sz="1700" b="0" spc="-35" dirty="0">
                <a:solidFill>
                  <a:srgbClr val="000000"/>
                </a:solidFill>
                <a:latin typeface="Lucida Sans Unicode"/>
                <a:cs typeface="Lucida Sans Unicode"/>
              </a:rPr>
              <a:t> </a:t>
            </a:r>
            <a:r>
              <a:rPr sz="1700" b="0" spc="-25" dirty="0">
                <a:solidFill>
                  <a:srgbClr val="000000"/>
                </a:solidFill>
                <a:latin typeface="Lucida Sans Unicode"/>
                <a:cs typeface="Lucida Sans Unicode"/>
              </a:rPr>
              <a:t>800</a:t>
            </a:r>
            <a:endParaRPr sz="17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20268" y="3868292"/>
            <a:ext cx="7801609" cy="2139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700" dirty="0">
                <a:latin typeface="Lucida Sans Unicode"/>
                <a:cs typeface="Lucida Sans Unicode"/>
              </a:rPr>
              <a:t>Condition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is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not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satisfied,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required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order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size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(OS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or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EOQ)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=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24,999</a:t>
            </a:r>
            <a:r>
              <a:rPr sz="1700" spc="-55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units</a:t>
            </a:r>
            <a:endParaRPr sz="1700">
              <a:latin typeface="Lucida Sans Unicode"/>
              <a:cs typeface="Lucida Sans Unicode"/>
            </a:endParaRPr>
          </a:p>
          <a:p>
            <a:pPr marL="979805">
              <a:lnSpc>
                <a:spcPct val="100000"/>
              </a:lnSpc>
              <a:spcBef>
                <a:spcPts val="1445"/>
              </a:spcBef>
            </a:pPr>
            <a:r>
              <a:rPr sz="1250" spc="-40" dirty="0">
                <a:latin typeface="Book Antiqua"/>
                <a:cs typeface="Book Antiqua"/>
              </a:rPr>
              <a:t>Total </a:t>
            </a:r>
            <a:r>
              <a:rPr sz="1250" dirty="0">
                <a:latin typeface="Book Antiqua"/>
                <a:cs typeface="Book Antiqua"/>
              </a:rPr>
              <a:t>costs</a:t>
            </a:r>
            <a:r>
              <a:rPr sz="1250" spc="455" dirty="0">
                <a:latin typeface="Book Antiqua"/>
                <a:cs typeface="Book Antiqua"/>
              </a:rPr>
              <a:t> </a:t>
            </a:r>
            <a:r>
              <a:rPr sz="1250" spc="-60" dirty="0">
                <a:latin typeface="Book Antiqua"/>
                <a:cs typeface="Book Antiqua"/>
              </a:rPr>
              <a:t>=</a:t>
            </a:r>
            <a:r>
              <a:rPr sz="1250" spc="-25" dirty="0">
                <a:latin typeface="Book Antiqua"/>
                <a:cs typeface="Book Antiqua"/>
              </a:rPr>
              <a:t> </a:t>
            </a:r>
            <a:r>
              <a:rPr sz="1250" spc="-35" dirty="0">
                <a:latin typeface="Book Antiqua"/>
                <a:cs typeface="Book Antiqua"/>
              </a:rPr>
              <a:t>Total</a:t>
            </a:r>
            <a:r>
              <a:rPr sz="1250" spc="-25" dirty="0">
                <a:latin typeface="Book Antiqua"/>
                <a:cs typeface="Book Antiqua"/>
              </a:rPr>
              <a:t> </a:t>
            </a:r>
            <a:r>
              <a:rPr sz="1250" spc="-45" dirty="0">
                <a:latin typeface="Book Antiqua"/>
                <a:cs typeface="Book Antiqua"/>
              </a:rPr>
              <a:t>carrying</a:t>
            </a:r>
            <a:r>
              <a:rPr sz="1250" spc="-30" dirty="0">
                <a:latin typeface="Book Antiqua"/>
                <a:cs typeface="Book Antiqua"/>
              </a:rPr>
              <a:t> </a:t>
            </a:r>
            <a:r>
              <a:rPr sz="1250" spc="-40" dirty="0">
                <a:latin typeface="Book Antiqua"/>
                <a:cs typeface="Book Antiqua"/>
              </a:rPr>
              <a:t>cost</a:t>
            </a:r>
            <a:r>
              <a:rPr sz="1250" spc="-35" dirty="0">
                <a:latin typeface="Book Antiqua"/>
                <a:cs typeface="Book Antiqua"/>
              </a:rPr>
              <a:t> </a:t>
            </a:r>
            <a:r>
              <a:rPr sz="1250" spc="-60" dirty="0">
                <a:latin typeface="Book Antiqua"/>
                <a:cs typeface="Book Antiqua"/>
              </a:rPr>
              <a:t>+</a:t>
            </a:r>
            <a:r>
              <a:rPr sz="1250" spc="-25" dirty="0">
                <a:latin typeface="Book Antiqua"/>
                <a:cs typeface="Book Antiqua"/>
              </a:rPr>
              <a:t> </a:t>
            </a:r>
            <a:r>
              <a:rPr sz="1250" spc="-40" dirty="0">
                <a:latin typeface="Book Antiqua"/>
                <a:cs typeface="Book Antiqua"/>
              </a:rPr>
              <a:t>Total</a:t>
            </a:r>
            <a:r>
              <a:rPr sz="1250" spc="-30" dirty="0">
                <a:latin typeface="Book Antiqua"/>
                <a:cs typeface="Book Antiqua"/>
              </a:rPr>
              <a:t> </a:t>
            </a:r>
            <a:r>
              <a:rPr sz="1250" spc="-50" dirty="0">
                <a:latin typeface="Book Antiqua"/>
                <a:cs typeface="Book Antiqua"/>
              </a:rPr>
              <a:t>order</a:t>
            </a:r>
            <a:r>
              <a:rPr sz="1250" spc="-30" dirty="0">
                <a:latin typeface="Book Antiqua"/>
                <a:cs typeface="Book Antiqua"/>
              </a:rPr>
              <a:t> </a:t>
            </a:r>
            <a:r>
              <a:rPr sz="1250" spc="-35" dirty="0">
                <a:latin typeface="Book Antiqua"/>
                <a:cs typeface="Book Antiqua"/>
              </a:rPr>
              <a:t>cost</a:t>
            </a:r>
            <a:r>
              <a:rPr sz="1250" spc="-30" dirty="0">
                <a:latin typeface="Book Antiqua"/>
                <a:cs typeface="Book Antiqua"/>
              </a:rPr>
              <a:t> </a:t>
            </a:r>
            <a:r>
              <a:rPr sz="1250" spc="-60" dirty="0">
                <a:latin typeface="Book Antiqua"/>
                <a:cs typeface="Book Antiqua"/>
              </a:rPr>
              <a:t>+</a:t>
            </a:r>
            <a:r>
              <a:rPr sz="1250" spc="-25" dirty="0">
                <a:latin typeface="Book Antiqua"/>
                <a:cs typeface="Book Antiqua"/>
              </a:rPr>
              <a:t> </a:t>
            </a:r>
            <a:r>
              <a:rPr sz="1250" spc="-45" dirty="0">
                <a:latin typeface="Book Antiqua"/>
                <a:cs typeface="Book Antiqua"/>
              </a:rPr>
              <a:t>Purchase</a:t>
            </a:r>
            <a:r>
              <a:rPr sz="1250" spc="-30" dirty="0">
                <a:latin typeface="Book Antiqua"/>
                <a:cs typeface="Book Antiqua"/>
              </a:rPr>
              <a:t> </a:t>
            </a:r>
            <a:r>
              <a:rPr sz="1250" spc="-20" dirty="0">
                <a:latin typeface="Book Antiqua"/>
                <a:cs typeface="Book Antiqua"/>
              </a:rPr>
              <a:t>cost</a:t>
            </a:r>
            <a:endParaRPr sz="1250">
              <a:latin typeface="Book Antiqua"/>
              <a:cs typeface="Book Antiqua"/>
            </a:endParaRPr>
          </a:p>
          <a:p>
            <a:pPr marL="1781810">
              <a:lnSpc>
                <a:spcPts val="1060"/>
              </a:lnSpc>
              <a:spcBef>
                <a:spcPts val="1520"/>
              </a:spcBef>
            </a:pPr>
            <a:r>
              <a:rPr sz="1250" spc="-60" dirty="0">
                <a:latin typeface="Book Antiqua"/>
                <a:cs typeface="Book Antiqua"/>
              </a:rPr>
              <a:t>=</a:t>
            </a:r>
            <a:r>
              <a:rPr sz="1250" spc="-25" dirty="0">
                <a:latin typeface="Book Antiqua"/>
                <a:cs typeface="Book Antiqua"/>
              </a:rPr>
              <a:t> </a:t>
            </a:r>
            <a:r>
              <a:rPr sz="1875" u="sng" spc="-97" baseline="42222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EOQ</a:t>
            </a:r>
            <a:r>
              <a:rPr sz="1875" spc="-60" baseline="42222" dirty="0">
                <a:latin typeface="Book Antiqua"/>
                <a:cs typeface="Book Antiqua"/>
              </a:rPr>
              <a:t> </a:t>
            </a:r>
            <a:r>
              <a:rPr sz="1250" spc="-60" dirty="0">
                <a:latin typeface="Book Antiqua"/>
                <a:cs typeface="Book Antiqua"/>
              </a:rPr>
              <a:t>×</a:t>
            </a:r>
            <a:r>
              <a:rPr sz="1250" spc="-25" dirty="0">
                <a:latin typeface="Book Antiqua"/>
                <a:cs typeface="Book Antiqua"/>
              </a:rPr>
              <a:t> </a:t>
            </a:r>
            <a:r>
              <a:rPr sz="1250" spc="-60" dirty="0">
                <a:latin typeface="Book Antiqua"/>
                <a:cs typeface="Book Antiqua"/>
              </a:rPr>
              <a:t>C</a:t>
            </a:r>
            <a:r>
              <a:rPr sz="1250" spc="-30" dirty="0">
                <a:latin typeface="Book Antiqua"/>
                <a:cs typeface="Book Antiqua"/>
              </a:rPr>
              <a:t> </a:t>
            </a:r>
            <a:r>
              <a:rPr sz="1250" dirty="0">
                <a:latin typeface="Book Antiqua"/>
                <a:cs typeface="Book Antiqua"/>
              </a:rPr>
              <a:t>+</a:t>
            </a:r>
            <a:r>
              <a:rPr sz="1250" spc="-55" dirty="0">
                <a:latin typeface="Book Antiqua"/>
                <a:cs typeface="Book Antiqua"/>
              </a:rPr>
              <a:t> </a:t>
            </a:r>
            <a:r>
              <a:rPr sz="1875" u="sng" spc="727" baseline="42222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 </a:t>
            </a:r>
            <a:r>
              <a:rPr sz="1875" u="sng" baseline="42222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A</a:t>
            </a:r>
            <a:r>
              <a:rPr sz="1875" u="sng" spc="742" baseline="42222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 </a:t>
            </a:r>
            <a:r>
              <a:rPr sz="1875" spc="-30" baseline="42222" dirty="0">
                <a:latin typeface="Book Antiqua"/>
                <a:cs typeface="Book Antiqua"/>
              </a:rPr>
              <a:t> </a:t>
            </a:r>
            <a:r>
              <a:rPr sz="1250" spc="-60" dirty="0">
                <a:latin typeface="Book Antiqua"/>
                <a:cs typeface="Book Antiqua"/>
              </a:rPr>
              <a:t>×</a:t>
            </a:r>
            <a:r>
              <a:rPr sz="1250" spc="-25" dirty="0">
                <a:latin typeface="Book Antiqua"/>
                <a:cs typeface="Book Antiqua"/>
              </a:rPr>
              <a:t> </a:t>
            </a:r>
            <a:r>
              <a:rPr sz="1250" spc="-70" dirty="0">
                <a:latin typeface="Book Antiqua"/>
                <a:cs typeface="Book Antiqua"/>
              </a:rPr>
              <a:t>O</a:t>
            </a:r>
            <a:r>
              <a:rPr sz="1250" spc="-25" dirty="0">
                <a:latin typeface="Book Antiqua"/>
                <a:cs typeface="Book Antiqua"/>
              </a:rPr>
              <a:t> </a:t>
            </a:r>
            <a:r>
              <a:rPr sz="1250" spc="-60" dirty="0">
                <a:latin typeface="Book Antiqua"/>
                <a:cs typeface="Book Antiqua"/>
              </a:rPr>
              <a:t>+</a:t>
            </a:r>
            <a:r>
              <a:rPr sz="1250" spc="-25" dirty="0">
                <a:latin typeface="Book Antiqua"/>
                <a:cs typeface="Book Antiqua"/>
              </a:rPr>
              <a:t> </a:t>
            </a:r>
            <a:r>
              <a:rPr sz="1250" spc="-60" dirty="0">
                <a:latin typeface="Book Antiqua"/>
                <a:cs typeface="Book Antiqua"/>
              </a:rPr>
              <a:t>A</a:t>
            </a:r>
            <a:r>
              <a:rPr sz="1250" spc="-30" dirty="0">
                <a:latin typeface="Book Antiqua"/>
                <a:cs typeface="Book Antiqua"/>
              </a:rPr>
              <a:t> </a:t>
            </a:r>
            <a:r>
              <a:rPr sz="1250" spc="-60" dirty="0">
                <a:latin typeface="Book Antiqua"/>
                <a:cs typeface="Book Antiqua"/>
              </a:rPr>
              <a:t>×</a:t>
            </a:r>
            <a:r>
              <a:rPr sz="1250" spc="-25" dirty="0">
                <a:latin typeface="Book Antiqua"/>
                <a:cs typeface="Book Antiqua"/>
              </a:rPr>
              <a:t> PP</a:t>
            </a:r>
            <a:endParaRPr sz="1250">
              <a:latin typeface="Book Antiqua"/>
              <a:cs typeface="Book Antiqua"/>
            </a:endParaRPr>
          </a:p>
          <a:p>
            <a:pPr marL="2033270">
              <a:lnSpc>
                <a:spcPts val="1060"/>
              </a:lnSpc>
              <a:tabLst>
                <a:tab pos="2668905" algn="l"/>
              </a:tabLst>
            </a:pPr>
            <a:r>
              <a:rPr sz="1250" spc="-50" dirty="0">
                <a:latin typeface="Book Antiqua"/>
                <a:cs typeface="Book Antiqua"/>
              </a:rPr>
              <a:t>2</a:t>
            </a:r>
            <a:r>
              <a:rPr sz="1250" dirty="0">
                <a:latin typeface="Book Antiqua"/>
                <a:cs typeface="Book Antiqua"/>
              </a:rPr>
              <a:t>	</a:t>
            </a:r>
            <a:r>
              <a:rPr sz="1250" spc="-25" dirty="0">
                <a:latin typeface="Book Antiqua"/>
                <a:cs typeface="Book Antiqua"/>
              </a:rPr>
              <a:t>EOQ</a:t>
            </a:r>
            <a:endParaRPr sz="125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130"/>
              </a:spcBef>
            </a:pPr>
            <a:endParaRPr sz="1250">
              <a:latin typeface="Book Antiqua"/>
              <a:cs typeface="Book Antiqua"/>
            </a:endParaRPr>
          </a:p>
          <a:p>
            <a:pPr marL="1781810">
              <a:lnSpc>
                <a:spcPts val="1060"/>
              </a:lnSpc>
            </a:pPr>
            <a:r>
              <a:rPr sz="1250" spc="-60" dirty="0">
                <a:latin typeface="Book Antiqua"/>
                <a:cs typeface="Book Antiqua"/>
              </a:rPr>
              <a:t>=</a:t>
            </a:r>
            <a:r>
              <a:rPr sz="1250" spc="-20" dirty="0">
                <a:latin typeface="Book Antiqua"/>
                <a:cs typeface="Book Antiqua"/>
              </a:rPr>
              <a:t> </a:t>
            </a:r>
            <a:r>
              <a:rPr sz="1875" u="sng" spc="-75" baseline="42222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24999</a:t>
            </a:r>
            <a:r>
              <a:rPr sz="1875" spc="-37" baseline="42222" dirty="0">
                <a:latin typeface="Book Antiqua"/>
                <a:cs typeface="Book Antiqua"/>
              </a:rPr>
              <a:t> </a:t>
            </a:r>
            <a:r>
              <a:rPr sz="1250" spc="-60" dirty="0">
                <a:latin typeface="Book Antiqua"/>
                <a:cs typeface="Book Antiqua"/>
              </a:rPr>
              <a:t>×</a:t>
            </a:r>
            <a:r>
              <a:rPr sz="1250" spc="-20" dirty="0">
                <a:latin typeface="Book Antiqua"/>
                <a:cs typeface="Book Antiqua"/>
              </a:rPr>
              <a:t> </a:t>
            </a:r>
            <a:r>
              <a:rPr sz="1250" spc="-35" dirty="0">
                <a:latin typeface="Book Antiqua"/>
                <a:cs typeface="Book Antiqua"/>
              </a:rPr>
              <a:t>0.24</a:t>
            </a:r>
            <a:r>
              <a:rPr sz="1250" spc="-10" dirty="0">
                <a:latin typeface="Book Antiqua"/>
                <a:cs typeface="Book Antiqua"/>
              </a:rPr>
              <a:t> </a:t>
            </a:r>
            <a:r>
              <a:rPr sz="1250" spc="-60" dirty="0">
                <a:latin typeface="Book Antiqua"/>
                <a:cs typeface="Book Antiqua"/>
              </a:rPr>
              <a:t>+</a:t>
            </a:r>
            <a:r>
              <a:rPr sz="1250" spc="-40" dirty="0">
                <a:latin typeface="Book Antiqua"/>
                <a:cs typeface="Book Antiqua"/>
              </a:rPr>
              <a:t> </a:t>
            </a:r>
            <a:r>
              <a:rPr sz="1875" u="sng" spc="-60" baseline="42222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100</a:t>
            </a:r>
            <a:r>
              <a:rPr sz="1875" u="sng" spc="-60" baseline="42222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</a:t>
            </a:r>
            <a:r>
              <a:rPr sz="1875" u="sng" spc="-60" baseline="42222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000</a:t>
            </a:r>
            <a:r>
              <a:rPr sz="1875" spc="-37" baseline="42222" dirty="0">
                <a:latin typeface="Book Antiqua"/>
                <a:cs typeface="Book Antiqua"/>
              </a:rPr>
              <a:t> </a:t>
            </a:r>
            <a:r>
              <a:rPr sz="1250" spc="-60" dirty="0">
                <a:latin typeface="Book Antiqua"/>
                <a:cs typeface="Book Antiqua"/>
              </a:rPr>
              <a:t>×</a:t>
            </a:r>
            <a:r>
              <a:rPr sz="1250" spc="-20" dirty="0">
                <a:latin typeface="Book Antiqua"/>
                <a:cs typeface="Book Antiqua"/>
              </a:rPr>
              <a:t> </a:t>
            </a:r>
            <a:r>
              <a:rPr sz="1250" spc="-35" dirty="0">
                <a:latin typeface="Book Antiqua"/>
                <a:cs typeface="Book Antiqua"/>
              </a:rPr>
              <a:t>800</a:t>
            </a:r>
            <a:r>
              <a:rPr sz="1250" spc="-15" dirty="0">
                <a:latin typeface="Book Antiqua"/>
                <a:cs typeface="Book Antiqua"/>
              </a:rPr>
              <a:t> </a:t>
            </a:r>
            <a:r>
              <a:rPr sz="1250" spc="-55" dirty="0">
                <a:latin typeface="Book Antiqua"/>
                <a:cs typeface="Book Antiqua"/>
              </a:rPr>
              <a:t>+</a:t>
            </a:r>
            <a:r>
              <a:rPr sz="1250" spc="-35" dirty="0">
                <a:latin typeface="Book Antiqua"/>
                <a:cs typeface="Book Antiqua"/>
              </a:rPr>
              <a:t> </a:t>
            </a:r>
            <a:r>
              <a:rPr sz="1250" spc="-10" dirty="0">
                <a:latin typeface="Book Antiqua"/>
                <a:cs typeface="Book Antiqua"/>
              </a:rPr>
              <a:t>100,000×12</a:t>
            </a:r>
            <a:endParaRPr sz="1250">
              <a:latin typeface="Book Antiqua"/>
              <a:cs typeface="Book Antiqua"/>
            </a:endParaRPr>
          </a:p>
          <a:p>
            <a:pPr marL="2057400">
              <a:lnSpc>
                <a:spcPts val="1060"/>
              </a:lnSpc>
              <a:tabLst>
                <a:tab pos="2925445" algn="l"/>
              </a:tabLst>
            </a:pPr>
            <a:r>
              <a:rPr sz="1250" spc="-50" dirty="0">
                <a:latin typeface="Book Antiqua"/>
                <a:cs typeface="Book Antiqua"/>
              </a:rPr>
              <a:t>2</a:t>
            </a:r>
            <a:r>
              <a:rPr sz="1250" dirty="0">
                <a:latin typeface="Book Antiqua"/>
                <a:cs typeface="Book Antiqua"/>
              </a:rPr>
              <a:t>	</a:t>
            </a:r>
            <a:r>
              <a:rPr sz="1250" spc="-10" dirty="0">
                <a:latin typeface="Book Antiqua"/>
                <a:cs typeface="Book Antiqua"/>
              </a:rPr>
              <a:t>24999</a:t>
            </a:r>
            <a:endParaRPr sz="1250">
              <a:latin typeface="Book Antiqua"/>
              <a:cs typeface="Book Antiqua"/>
            </a:endParaRPr>
          </a:p>
          <a:p>
            <a:pPr marL="1781810">
              <a:lnSpc>
                <a:spcPct val="100000"/>
              </a:lnSpc>
              <a:spcBef>
                <a:spcPts val="655"/>
              </a:spcBef>
            </a:pPr>
            <a:r>
              <a:rPr sz="1250" spc="-60" dirty="0">
                <a:latin typeface="Book Antiqua"/>
                <a:cs typeface="Book Antiqua"/>
              </a:rPr>
              <a:t>=</a:t>
            </a:r>
            <a:r>
              <a:rPr sz="1250" spc="-20" dirty="0">
                <a:latin typeface="Book Antiqua"/>
                <a:cs typeface="Book Antiqua"/>
              </a:rPr>
              <a:t> </a:t>
            </a:r>
            <a:r>
              <a:rPr sz="1250" spc="-40" dirty="0">
                <a:latin typeface="Book Antiqua"/>
                <a:cs typeface="Book Antiqua"/>
              </a:rPr>
              <a:t>2999.98</a:t>
            </a:r>
            <a:r>
              <a:rPr sz="1250" spc="-15" dirty="0">
                <a:latin typeface="Book Antiqua"/>
                <a:cs typeface="Book Antiqua"/>
              </a:rPr>
              <a:t> </a:t>
            </a:r>
            <a:r>
              <a:rPr sz="1250" spc="-60" dirty="0">
                <a:latin typeface="Book Antiqua"/>
                <a:cs typeface="Book Antiqua"/>
              </a:rPr>
              <a:t>+</a:t>
            </a:r>
            <a:r>
              <a:rPr sz="1250" spc="-25" dirty="0">
                <a:latin typeface="Book Antiqua"/>
                <a:cs typeface="Book Antiqua"/>
              </a:rPr>
              <a:t> </a:t>
            </a:r>
            <a:r>
              <a:rPr sz="1250" spc="-40" dirty="0">
                <a:latin typeface="Book Antiqua"/>
                <a:cs typeface="Book Antiqua"/>
              </a:rPr>
              <a:t>3200.128</a:t>
            </a:r>
            <a:r>
              <a:rPr sz="1250" spc="-15" dirty="0">
                <a:latin typeface="Book Antiqua"/>
                <a:cs typeface="Book Antiqua"/>
              </a:rPr>
              <a:t> </a:t>
            </a:r>
            <a:r>
              <a:rPr sz="1250" spc="-60" dirty="0">
                <a:latin typeface="Book Antiqua"/>
                <a:cs typeface="Book Antiqua"/>
              </a:rPr>
              <a:t>+</a:t>
            </a:r>
            <a:r>
              <a:rPr sz="1250" spc="-25" dirty="0">
                <a:latin typeface="Book Antiqua"/>
                <a:cs typeface="Book Antiqua"/>
              </a:rPr>
              <a:t> </a:t>
            </a:r>
            <a:r>
              <a:rPr sz="1250" spc="-10" dirty="0">
                <a:latin typeface="Book Antiqua"/>
                <a:cs typeface="Book Antiqua"/>
              </a:rPr>
              <a:t>1,200,000</a:t>
            </a:r>
            <a:endParaRPr sz="1250">
              <a:latin typeface="Book Antiqua"/>
              <a:cs typeface="Book Antiqua"/>
            </a:endParaRPr>
          </a:p>
          <a:p>
            <a:pPr marL="1781810">
              <a:lnSpc>
                <a:spcPct val="100000"/>
              </a:lnSpc>
              <a:spcBef>
                <a:spcPts val="550"/>
              </a:spcBef>
            </a:pPr>
            <a:r>
              <a:rPr sz="1250" spc="-60" dirty="0">
                <a:latin typeface="Book Antiqua"/>
                <a:cs typeface="Book Antiqua"/>
              </a:rPr>
              <a:t>=</a:t>
            </a:r>
            <a:r>
              <a:rPr sz="1250" spc="-25" dirty="0">
                <a:latin typeface="Book Antiqua"/>
                <a:cs typeface="Book Antiqua"/>
              </a:rPr>
              <a:t> </a:t>
            </a:r>
            <a:r>
              <a:rPr sz="1250" spc="-30" dirty="0">
                <a:latin typeface="Book Antiqua"/>
                <a:cs typeface="Book Antiqua"/>
              </a:rPr>
              <a:t>Rs</a:t>
            </a:r>
            <a:r>
              <a:rPr sz="1250" spc="-45" dirty="0">
                <a:latin typeface="Book Antiqua"/>
                <a:cs typeface="Book Antiqua"/>
              </a:rPr>
              <a:t> </a:t>
            </a:r>
            <a:r>
              <a:rPr sz="1250" spc="-10" dirty="0">
                <a:latin typeface="Book Antiqua"/>
                <a:cs typeface="Book Antiqua"/>
              </a:rPr>
              <a:t>1206200</a:t>
            </a:r>
            <a:endParaRPr sz="1250">
              <a:latin typeface="Book Antiqua"/>
              <a:cs typeface="Book Antiqua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831850" y="1974850"/>
          <a:ext cx="6477000" cy="8375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0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76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9554">
                <a:tc>
                  <a:txBody>
                    <a:bodyPr/>
                    <a:lstStyle/>
                    <a:p>
                      <a:pPr marL="1905" algn="ctr">
                        <a:lnSpc>
                          <a:spcPts val="1530"/>
                        </a:lnSpc>
                      </a:pPr>
                      <a:r>
                        <a:rPr sz="1400" b="1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Order</a:t>
                      </a:r>
                      <a:r>
                        <a:rPr sz="1400" b="1" spc="-5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size</a:t>
                      </a:r>
                      <a:endParaRPr sz="14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2CA1BE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530"/>
                        </a:lnSpc>
                      </a:pPr>
                      <a:r>
                        <a:rPr sz="1400" b="1" spc="-1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Price</a:t>
                      </a:r>
                      <a:endParaRPr sz="14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2CA1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8010">
                <a:tc>
                  <a:txBody>
                    <a:bodyPr/>
                    <a:lstStyle/>
                    <a:p>
                      <a:pPr marL="68580">
                        <a:lnSpc>
                          <a:spcPts val="1485"/>
                        </a:lnSpc>
                      </a:pPr>
                      <a:r>
                        <a:rPr sz="1400" b="1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≤</a:t>
                      </a:r>
                      <a:r>
                        <a:rPr sz="1400" b="1" spc="-1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24,999</a:t>
                      </a:r>
                      <a:endParaRPr sz="1400">
                        <a:latin typeface="Lucida Sans Unicode"/>
                        <a:cs typeface="Lucida Sans Unicode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400" b="1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25,000</a:t>
                      </a:r>
                      <a:r>
                        <a:rPr sz="1400" b="1" spc="-3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–</a:t>
                      </a:r>
                      <a:r>
                        <a:rPr sz="1400" b="1" spc="-1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40,000</a:t>
                      </a:r>
                      <a:endParaRPr sz="14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CA1B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485"/>
                        </a:lnSpc>
                      </a:pPr>
                      <a:r>
                        <a:rPr sz="1400" spc="-25" dirty="0">
                          <a:latin typeface="Lucida Sans Unicode"/>
                          <a:cs typeface="Lucida Sans Unicode"/>
                        </a:rPr>
                        <a:t>12</a:t>
                      </a:r>
                      <a:endParaRPr sz="1400">
                        <a:latin typeface="Lucida Sans Unicode"/>
                        <a:cs typeface="Lucida Sans Unicode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400" spc="-25" dirty="0">
                          <a:latin typeface="Lucida Sans Unicode"/>
                          <a:cs typeface="Lucida Sans Unicode"/>
                        </a:rPr>
                        <a:t>10</a:t>
                      </a:r>
                      <a:endParaRPr sz="14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F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825500" y="2987912"/>
            <a:ext cx="3877310" cy="2311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50" spc="-80" dirty="0">
                <a:latin typeface="Book Antiqua"/>
                <a:cs typeface="Book Antiqua"/>
              </a:rPr>
              <a:t>Calculation</a:t>
            </a:r>
            <a:r>
              <a:rPr sz="1350" spc="25" dirty="0">
                <a:latin typeface="Book Antiqua"/>
                <a:cs typeface="Book Antiqua"/>
              </a:rPr>
              <a:t> </a:t>
            </a:r>
            <a:r>
              <a:rPr sz="1350" spc="-70" dirty="0">
                <a:latin typeface="Book Antiqua"/>
                <a:cs typeface="Book Antiqua"/>
              </a:rPr>
              <a:t>of</a:t>
            </a:r>
            <a:r>
              <a:rPr sz="1350" spc="-35" dirty="0">
                <a:latin typeface="Book Antiqua"/>
                <a:cs typeface="Book Antiqua"/>
              </a:rPr>
              <a:t> </a:t>
            </a:r>
            <a:r>
              <a:rPr sz="1350" spc="-120" dirty="0">
                <a:latin typeface="Book Antiqua"/>
                <a:cs typeface="Book Antiqua"/>
              </a:rPr>
              <a:t>EOQ</a:t>
            </a:r>
            <a:r>
              <a:rPr sz="1350" spc="25" dirty="0">
                <a:latin typeface="Book Antiqua"/>
                <a:cs typeface="Book Antiqua"/>
              </a:rPr>
              <a:t> </a:t>
            </a:r>
            <a:r>
              <a:rPr sz="1350" spc="-75" dirty="0">
                <a:latin typeface="Book Antiqua"/>
                <a:cs typeface="Book Antiqua"/>
              </a:rPr>
              <a:t>for</a:t>
            </a:r>
            <a:r>
              <a:rPr sz="1350" spc="15" dirty="0">
                <a:latin typeface="Book Antiqua"/>
                <a:cs typeface="Book Antiqua"/>
              </a:rPr>
              <a:t> </a:t>
            </a:r>
            <a:r>
              <a:rPr sz="1350" spc="-80" dirty="0">
                <a:latin typeface="Book Antiqua"/>
                <a:cs typeface="Book Antiqua"/>
              </a:rPr>
              <a:t>24999</a:t>
            </a:r>
            <a:r>
              <a:rPr sz="1350" spc="10" dirty="0">
                <a:latin typeface="Book Antiqua"/>
                <a:cs typeface="Book Antiqua"/>
              </a:rPr>
              <a:t> </a:t>
            </a:r>
            <a:r>
              <a:rPr sz="1350" spc="-70" dirty="0">
                <a:latin typeface="Book Antiqua"/>
                <a:cs typeface="Book Antiqua"/>
              </a:rPr>
              <a:t>units</a:t>
            </a:r>
            <a:r>
              <a:rPr sz="1350" spc="5" dirty="0">
                <a:latin typeface="Book Antiqua"/>
                <a:cs typeface="Book Antiqua"/>
              </a:rPr>
              <a:t> </a:t>
            </a:r>
            <a:r>
              <a:rPr sz="1350" spc="-100" dirty="0">
                <a:latin typeface="Book Antiqua"/>
                <a:cs typeface="Book Antiqua"/>
              </a:rPr>
              <a:t>and</a:t>
            </a:r>
            <a:r>
              <a:rPr sz="1350" spc="25" dirty="0">
                <a:latin typeface="Book Antiqua"/>
                <a:cs typeface="Book Antiqua"/>
              </a:rPr>
              <a:t> </a:t>
            </a:r>
            <a:r>
              <a:rPr sz="1350" spc="-65" dirty="0">
                <a:latin typeface="Book Antiqua"/>
                <a:cs typeface="Book Antiqua"/>
              </a:rPr>
              <a:t>less</a:t>
            </a:r>
            <a:r>
              <a:rPr sz="1350" spc="15" dirty="0">
                <a:latin typeface="Book Antiqua"/>
                <a:cs typeface="Book Antiqua"/>
              </a:rPr>
              <a:t> </a:t>
            </a:r>
            <a:r>
              <a:rPr sz="1350" spc="-85" dirty="0">
                <a:latin typeface="Book Antiqua"/>
                <a:cs typeface="Book Antiqua"/>
              </a:rPr>
              <a:t>order</a:t>
            </a:r>
            <a:r>
              <a:rPr sz="1350" spc="5" dirty="0">
                <a:latin typeface="Book Antiqua"/>
                <a:cs typeface="Book Antiqua"/>
              </a:rPr>
              <a:t> </a:t>
            </a:r>
            <a:r>
              <a:rPr sz="1350" spc="-65" dirty="0">
                <a:latin typeface="Book Antiqua"/>
                <a:cs typeface="Book Antiqua"/>
              </a:rPr>
              <a:t>size</a:t>
            </a:r>
            <a:r>
              <a:rPr sz="1350" spc="-25" dirty="0">
                <a:latin typeface="Book Antiqua"/>
                <a:cs typeface="Book Antiqua"/>
              </a:rPr>
              <a:t> is,</a:t>
            </a:r>
            <a:endParaRPr sz="1350">
              <a:latin typeface="Book Antiqua"/>
              <a:cs typeface="Book Antiqu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58446" y="3432781"/>
            <a:ext cx="489584" cy="2311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50" spc="-130" dirty="0">
                <a:latin typeface="Book Antiqua"/>
                <a:cs typeface="Book Antiqua"/>
              </a:rPr>
              <a:t>EOQ</a:t>
            </a:r>
            <a:r>
              <a:rPr sz="1350" spc="15" dirty="0">
                <a:latin typeface="Book Antiqua"/>
                <a:cs typeface="Book Antiqua"/>
              </a:rPr>
              <a:t> </a:t>
            </a:r>
            <a:r>
              <a:rPr sz="1350" spc="-50" dirty="0">
                <a:latin typeface="Book Antiqua"/>
                <a:cs typeface="Book Antiqua"/>
              </a:rPr>
              <a:t>=</a:t>
            </a:r>
            <a:endParaRPr sz="1350">
              <a:latin typeface="Book Antiqua"/>
              <a:cs typeface="Book Antiqua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676551" y="3306688"/>
            <a:ext cx="539115" cy="441325"/>
          </a:xfrm>
          <a:custGeom>
            <a:avLst/>
            <a:gdLst/>
            <a:ahLst/>
            <a:cxnLst/>
            <a:rect l="l" t="t" r="r" b="b"/>
            <a:pathLst>
              <a:path w="539114" h="441325">
                <a:moveTo>
                  <a:pt x="0" y="220195"/>
                </a:moveTo>
                <a:lnTo>
                  <a:pt x="41150" y="195774"/>
                </a:lnTo>
                <a:lnTo>
                  <a:pt x="153379" y="440798"/>
                </a:lnTo>
                <a:lnTo>
                  <a:pt x="220717" y="0"/>
                </a:lnTo>
              </a:path>
              <a:path w="539114" h="441325">
                <a:moveTo>
                  <a:pt x="220717" y="0"/>
                </a:moveTo>
                <a:lnTo>
                  <a:pt x="539073" y="0"/>
                </a:lnTo>
              </a:path>
            </a:pathLst>
          </a:custGeom>
          <a:ln w="1171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406445" y="3298548"/>
            <a:ext cx="1381760" cy="448945"/>
          </a:xfrm>
          <a:custGeom>
            <a:avLst/>
            <a:gdLst/>
            <a:ahLst/>
            <a:cxnLst/>
            <a:rect l="l" t="t" r="r" b="b"/>
            <a:pathLst>
              <a:path w="1381760" h="448945">
                <a:moveTo>
                  <a:pt x="0" y="224265"/>
                </a:moveTo>
                <a:lnTo>
                  <a:pt x="44891" y="199844"/>
                </a:lnTo>
                <a:lnTo>
                  <a:pt x="157120" y="448938"/>
                </a:lnTo>
                <a:lnTo>
                  <a:pt x="228510" y="0"/>
                </a:lnTo>
              </a:path>
              <a:path w="1381760" h="448945">
                <a:moveTo>
                  <a:pt x="228510" y="0"/>
                </a:moveTo>
                <a:lnTo>
                  <a:pt x="1381197" y="0"/>
                </a:lnTo>
              </a:path>
            </a:pathLst>
          </a:custGeom>
          <a:ln w="1171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970951" y="3298548"/>
            <a:ext cx="999490" cy="448945"/>
          </a:xfrm>
          <a:custGeom>
            <a:avLst/>
            <a:gdLst/>
            <a:ahLst/>
            <a:cxnLst/>
            <a:rect l="l" t="t" r="r" b="b"/>
            <a:pathLst>
              <a:path w="999489" h="448945">
                <a:moveTo>
                  <a:pt x="0" y="224265"/>
                </a:moveTo>
                <a:lnTo>
                  <a:pt x="44891" y="199844"/>
                </a:lnTo>
                <a:lnTo>
                  <a:pt x="157432" y="448938"/>
                </a:lnTo>
                <a:lnTo>
                  <a:pt x="228510" y="0"/>
                </a:lnTo>
              </a:path>
              <a:path w="999489" h="448945">
                <a:moveTo>
                  <a:pt x="228510" y="0"/>
                </a:moveTo>
                <a:lnTo>
                  <a:pt x="999462" y="0"/>
                </a:lnTo>
              </a:path>
            </a:pathLst>
          </a:custGeom>
          <a:ln w="1171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852847" y="3310269"/>
            <a:ext cx="4126865" cy="4356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3500">
              <a:lnSpc>
                <a:spcPts val="1614"/>
              </a:lnSpc>
              <a:spcBef>
                <a:spcPts val="100"/>
              </a:spcBef>
              <a:tabLst>
                <a:tab pos="793115" algn="l"/>
                <a:tab pos="2360930" algn="l"/>
              </a:tabLst>
            </a:pPr>
            <a:r>
              <a:rPr sz="1350" u="sng" spc="-114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2AO</a:t>
            </a:r>
            <a:r>
              <a:rPr sz="1350" spc="40" dirty="0">
                <a:latin typeface="Book Antiqua"/>
                <a:cs typeface="Book Antiqua"/>
              </a:rPr>
              <a:t> </a:t>
            </a:r>
            <a:r>
              <a:rPr sz="2025" spc="-75" baseline="-39094" dirty="0">
                <a:latin typeface="Book Antiqua"/>
                <a:cs typeface="Book Antiqua"/>
              </a:rPr>
              <a:t>=</a:t>
            </a:r>
            <a:r>
              <a:rPr sz="2025" baseline="-39094" dirty="0">
                <a:latin typeface="Book Antiqua"/>
                <a:cs typeface="Book Antiqua"/>
              </a:rPr>
              <a:t>	</a:t>
            </a:r>
            <a:r>
              <a:rPr sz="1350" u="sng" spc="-95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2</a:t>
            </a:r>
            <a:r>
              <a:rPr sz="1350" u="sng" spc="-10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 </a:t>
            </a:r>
            <a:r>
              <a:rPr sz="1350" u="sng" spc="-114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×</a:t>
            </a:r>
            <a:r>
              <a:rPr sz="1350" u="sng" spc="-10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 </a:t>
            </a:r>
            <a:r>
              <a:rPr sz="1350" u="sng" spc="-75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100</a:t>
            </a:r>
            <a:r>
              <a:rPr sz="1350" u="sng" spc="-75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</a:t>
            </a:r>
            <a:r>
              <a:rPr sz="1350" u="sng" spc="-75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000</a:t>
            </a:r>
            <a:r>
              <a:rPr sz="1350" u="sng" spc="-5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 </a:t>
            </a:r>
            <a:r>
              <a:rPr sz="1350" u="sng" spc="-114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×</a:t>
            </a:r>
            <a:r>
              <a:rPr sz="1350" u="sng" spc="-15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 </a:t>
            </a:r>
            <a:r>
              <a:rPr sz="1350" u="sng" spc="-70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800</a:t>
            </a:r>
            <a:r>
              <a:rPr sz="1350" spc="35" dirty="0">
                <a:latin typeface="Book Antiqua"/>
                <a:cs typeface="Book Antiqua"/>
              </a:rPr>
              <a:t> </a:t>
            </a:r>
            <a:r>
              <a:rPr sz="2025" spc="-75" baseline="-39094" dirty="0">
                <a:latin typeface="Book Antiqua"/>
                <a:cs typeface="Book Antiqua"/>
              </a:rPr>
              <a:t>=</a:t>
            </a:r>
            <a:r>
              <a:rPr sz="2025" baseline="-39094" dirty="0">
                <a:latin typeface="Book Antiqua"/>
                <a:cs typeface="Book Antiqua"/>
              </a:rPr>
              <a:t>	</a:t>
            </a:r>
            <a:r>
              <a:rPr sz="1350" u="sng" spc="-75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160</a:t>
            </a:r>
            <a:r>
              <a:rPr sz="1350" u="sng" spc="-75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</a:t>
            </a:r>
            <a:r>
              <a:rPr sz="1350" u="sng" spc="-75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000</a:t>
            </a:r>
            <a:r>
              <a:rPr sz="1350" u="sng" spc="-75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</a:t>
            </a:r>
            <a:r>
              <a:rPr sz="1350" u="sng" spc="-75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000</a:t>
            </a:r>
            <a:r>
              <a:rPr sz="1350" spc="30" dirty="0">
                <a:latin typeface="Book Antiqua"/>
                <a:cs typeface="Book Antiqua"/>
              </a:rPr>
              <a:t> </a:t>
            </a:r>
            <a:r>
              <a:rPr sz="2025" spc="-172" baseline="-39094" dirty="0">
                <a:latin typeface="Book Antiqua"/>
                <a:cs typeface="Book Antiqua"/>
              </a:rPr>
              <a:t>=</a:t>
            </a:r>
            <a:r>
              <a:rPr sz="2025" spc="30" baseline="-39094" dirty="0">
                <a:latin typeface="Book Antiqua"/>
                <a:cs typeface="Book Antiqua"/>
              </a:rPr>
              <a:t> </a:t>
            </a:r>
            <a:r>
              <a:rPr sz="2025" spc="-120" baseline="-39094" dirty="0">
                <a:latin typeface="Book Antiqua"/>
                <a:cs typeface="Book Antiqua"/>
              </a:rPr>
              <a:t>25819</a:t>
            </a:r>
            <a:r>
              <a:rPr sz="2025" spc="37" baseline="-39094" dirty="0">
                <a:latin typeface="Book Antiqua"/>
                <a:cs typeface="Book Antiqua"/>
              </a:rPr>
              <a:t> </a:t>
            </a:r>
            <a:r>
              <a:rPr sz="2025" spc="-15" baseline="-39094" dirty="0">
                <a:latin typeface="Book Antiqua"/>
                <a:cs typeface="Book Antiqua"/>
              </a:rPr>
              <a:t>units</a:t>
            </a:r>
            <a:endParaRPr sz="2025" baseline="-39094">
              <a:latin typeface="Book Antiqua"/>
              <a:cs typeface="Book Antiqua"/>
            </a:endParaRPr>
          </a:p>
          <a:p>
            <a:pPr marL="167640">
              <a:lnSpc>
                <a:spcPts val="1614"/>
              </a:lnSpc>
              <a:tabLst>
                <a:tab pos="1080770" algn="l"/>
                <a:tab pos="2611755" algn="l"/>
              </a:tabLst>
            </a:pPr>
            <a:r>
              <a:rPr sz="1350" spc="-50" dirty="0">
                <a:latin typeface="Book Antiqua"/>
                <a:cs typeface="Book Antiqua"/>
              </a:rPr>
              <a:t>C</a:t>
            </a:r>
            <a:r>
              <a:rPr sz="1350" dirty="0">
                <a:latin typeface="Book Antiqua"/>
                <a:cs typeface="Book Antiqua"/>
              </a:rPr>
              <a:t>	</a:t>
            </a:r>
            <a:r>
              <a:rPr sz="1350" spc="-130" dirty="0">
                <a:latin typeface="Book Antiqua"/>
                <a:cs typeface="Book Antiqua"/>
              </a:rPr>
              <a:t>2%</a:t>
            </a:r>
            <a:r>
              <a:rPr sz="1350" spc="5" dirty="0">
                <a:latin typeface="Book Antiqua"/>
                <a:cs typeface="Book Antiqua"/>
              </a:rPr>
              <a:t> </a:t>
            </a:r>
            <a:r>
              <a:rPr sz="1350" spc="-65" dirty="0">
                <a:latin typeface="Book Antiqua"/>
                <a:cs typeface="Book Antiqua"/>
              </a:rPr>
              <a:t>of</a:t>
            </a:r>
            <a:r>
              <a:rPr sz="1350" spc="-20" dirty="0">
                <a:latin typeface="Book Antiqua"/>
                <a:cs typeface="Book Antiqua"/>
              </a:rPr>
              <a:t> </a:t>
            </a:r>
            <a:r>
              <a:rPr sz="1350" spc="-25" dirty="0">
                <a:latin typeface="Book Antiqua"/>
                <a:cs typeface="Book Antiqua"/>
              </a:rPr>
              <a:t>12</a:t>
            </a:r>
            <a:r>
              <a:rPr sz="1350" dirty="0">
                <a:latin typeface="Book Antiqua"/>
                <a:cs typeface="Book Antiqua"/>
              </a:rPr>
              <a:t>	</a:t>
            </a:r>
            <a:r>
              <a:rPr sz="1350" spc="-20" dirty="0">
                <a:latin typeface="Book Antiqua"/>
                <a:cs typeface="Book Antiqua"/>
              </a:rPr>
              <a:t>0.24</a:t>
            </a:r>
            <a:endParaRPr sz="1350">
              <a:latin typeface="Book Antiqua"/>
              <a:cs typeface="Book Antiqu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739763" y="6429834"/>
            <a:ext cx="222758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spc="-10" dirty="0">
                <a:latin typeface="Times New Roman"/>
                <a:cs typeface="Times New Roman"/>
                <a:hlinkClick r:id="rId2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5668" y="687070"/>
            <a:ext cx="694055" cy="285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spc="-10" dirty="0">
                <a:latin typeface="Lucida Sans Unicode"/>
                <a:cs typeface="Lucida Sans Unicode"/>
              </a:rPr>
              <a:t>Again,</a:t>
            </a:r>
            <a:endParaRPr sz="17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30300" y="1015170"/>
            <a:ext cx="3615054" cy="2933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50" b="0" spc="-235" dirty="0">
                <a:solidFill>
                  <a:srgbClr val="000000"/>
                </a:solidFill>
                <a:latin typeface="Book Antiqua"/>
                <a:cs typeface="Book Antiqua"/>
              </a:rPr>
              <a:t>Calculation</a:t>
            </a:r>
            <a:r>
              <a:rPr sz="1750" b="0" spc="-50" dirty="0">
                <a:solidFill>
                  <a:srgbClr val="000000"/>
                </a:solidFill>
                <a:latin typeface="Book Antiqua"/>
                <a:cs typeface="Book Antiqua"/>
              </a:rPr>
              <a:t> </a:t>
            </a:r>
            <a:r>
              <a:rPr sz="1750" b="0" spc="-215" dirty="0">
                <a:solidFill>
                  <a:srgbClr val="000000"/>
                </a:solidFill>
                <a:latin typeface="Book Antiqua"/>
                <a:cs typeface="Book Antiqua"/>
              </a:rPr>
              <a:t>of</a:t>
            </a:r>
            <a:r>
              <a:rPr sz="1750" b="0" spc="-114" dirty="0">
                <a:solidFill>
                  <a:srgbClr val="000000"/>
                </a:solidFill>
                <a:latin typeface="Book Antiqua"/>
                <a:cs typeface="Book Antiqua"/>
              </a:rPr>
              <a:t> </a:t>
            </a:r>
            <a:r>
              <a:rPr sz="1750" b="0" spc="-360" dirty="0">
                <a:solidFill>
                  <a:srgbClr val="000000"/>
                </a:solidFill>
                <a:latin typeface="Book Antiqua"/>
                <a:cs typeface="Book Antiqua"/>
              </a:rPr>
              <a:t>EOQ</a:t>
            </a:r>
            <a:r>
              <a:rPr sz="1750" b="0" spc="-55" dirty="0">
                <a:solidFill>
                  <a:srgbClr val="000000"/>
                </a:solidFill>
                <a:latin typeface="Book Antiqua"/>
                <a:cs typeface="Book Antiqua"/>
              </a:rPr>
              <a:t> </a:t>
            </a:r>
            <a:r>
              <a:rPr sz="1750" b="0" spc="-210" dirty="0">
                <a:solidFill>
                  <a:srgbClr val="000000"/>
                </a:solidFill>
                <a:latin typeface="Book Antiqua"/>
                <a:cs typeface="Book Antiqua"/>
              </a:rPr>
              <a:t>for</a:t>
            </a:r>
            <a:r>
              <a:rPr sz="1750" b="0" spc="-60" dirty="0">
                <a:solidFill>
                  <a:srgbClr val="000000"/>
                </a:solidFill>
                <a:latin typeface="Book Antiqua"/>
                <a:cs typeface="Book Antiqua"/>
              </a:rPr>
              <a:t> </a:t>
            </a:r>
            <a:r>
              <a:rPr sz="1750" b="0" spc="-254" dirty="0">
                <a:solidFill>
                  <a:srgbClr val="000000"/>
                </a:solidFill>
                <a:latin typeface="Book Antiqua"/>
                <a:cs typeface="Book Antiqua"/>
              </a:rPr>
              <a:t>“25000</a:t>
            </a:r>
            <a:r>
              <a:rPr sz="1750" b="0" spc="-30" dirty="0">
                <a:solidFill>
                  <a:srgbClr val="000000"/>
                </a:solidFill>
                <a:latin typeface="Book Antiqua"/>
                <a:cs typeface="Book Antiqua"/>
              </a:rPr>
              <a:t> </a:t>
            </a:r>
            <a:r>
              <a:rPr sz="1750" b="0" spc="-265" dirty="0">
                <a:solidFill>
                  <a:srgbClr val="000000"/>
                </a:solidFill>
                <a:latin typeface="Book Antiqua"/>
                <a:cs typeface="Book Antiqua"/>
              </a:rPr>
              <a:t>–</a:t>
            </a:r>
            <a:r>
              <a:rPr sz="1750" b="0" spc="-70" dirty="0">
                <a:solidFill>
                  <a:srgbClr val="000000"/>
                </a:solidFill>
                <a:latin typeface="Book Antiqua"/>
                <a:cs typeface="Book Antiqua"/>
              </a:rPr>
              <a:t> </a:t>
            </a:r>
            <a:r>
              <a:rPr sz="1750" b="0" spc="-250" dirty="0">
                <a:solidFill>
                  <a:srgbClr val="000000"/>
                </a:solidFill>
                <a:latin typeface="Book Antiqua"/>
                <a:cs typeface="Book Antiqua"/>
              </a:rPr>
              <a:t>40000”</a:t>
            </a:r>
            <a:r>
              <a:rPr sz="1750" b="0" spc="-70" dirty="0">
                <a:solidFill>
                  <a:srgbClr val="000000"/>
                </a:solidFill>
                <a:latin typeface="Book Antiqua"/>
                <a:cs typeface="Book Antiqua"/>
              </a:rPr>
              <a:t> </a:t>
            </a:r>
            <a:r>
              <a:rPr sz="1750" b="0" spc="-245" dirty="0">
                <a:solidFill>
                  <a:srgbClr val="000000"/>
                </a:solidFill>
                <a:latin typeface="Book Antiqua"/>
                <a:cs typeface="Book Antiqua"/>
              </a:rPr>
              <a:t>order</a:t>
            </a:r>
            <a:r>
              <a:rPr sz="1750" b="0" spc="-45" dirty="0">
                <a:solidFill>
                  <a:srgbClr val="000000"/>
                </a:solidFill>
                <a:latin typeface="Book Antiqua"/>
                <a:cs typeface="Book Antiqua"/>
              </a:rPr>
              <a:t> </a:t>
            </a:r>
            <a:r>
              <a:rPr sz="1750" b="0" spc="-130" dirty="0">
                <a:solidFill>
                  <a:srgbClr val="000000"/>
                </a:solidFill>
                <a:latin typeface="Book Antiqua"/>
                <a:cs typeface="Book Antiqua"/>
              </a:rPr>
              <a:t>size</a:t>
            </a:r>
            <a:endParaRPr sz="1750">
              <a:latin typeface="Book Antiqua"/>
              <a:cs typeface="Book Antiqu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82382" y="1594578"/>
            <a:ext cx="515620" cy="2933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50" spc="-370" dirty="0">
                <a:latin typeface="Book Antiqua"/>
                <a:cs typeface="Book Antiqua"/>
              </a:rPr>
              <a:t>EOQ</a:t>
            </a:r>
            <a:r>
              <a:rPr sz="1750" spc="-80" dirty="0">
                <a:latin typeface="Book Antiqua"/>
                <a:cs typeface="Book Antiqua"/>
              </a:rPr>
              <a:t> </a:t>
            </a:r>
            <a:r>
              <a:rPr sz="1750" spc="-370" dirty="0">
                <a:latin typeface="Book Antiqua"/>
                <a:cs typeface="Book Antiqua"/>
              </a:rPr>
              <a:t>=</a:t>
            </a:r>
            <a:endParaRPr sz="1750">
              <a:latin typeface="Book Antiqua"/>
              <a:cs typeface="Book Antiqu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029536" y="1426683"/>
            <a:ext cx="570230" cy="574040"/>
          </a:xfrm>
          <a:custGeom>
            <a:avLst/>
            <a:gdLst/>
            <a:ahLst/>
            <a:cxnLst/>
            <a:rect l="l" t="t" r="r" b="b"/>
            <a:pathLst>
              <a:path w="570230" h="574039">
                <a:moveTo>
                  <a:pt x="0" y="286826"/>
                </a:moveTo>
                <a:lnTo>
                  <a:pt x="43515" y="254957"/>
                </a:lnTo>
                <a:lnTo>
                  <a:pt x="162195" y="573631"/>
                </a:lnTo>
                <a:lnTo>
                  <a:pt x="233403" y="0"/>
                </a:lnTo>
              </a:path>
              <a:path w="570230" h="574039">
                <a:moveTo>
                  <a:pt x="233403" y="0"/>
                </a:moveTo>
                <a:lnTo>
                  <a:pt x="570057" y="0"/>
                </a:lnTo>
              </a:path>
            </a:pathLst>
          </a:custGeom>
          <a:ln w="1390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801382" y="1416060"/>
            <a:ext cx="1461135" cy="584835"/>
          </a:xfrm>
          <a:custGeom>
            <a:avLst/>
            <a:gdLst/>
            <a:ahLst/>
            <a:cxnLst/>
            <a:rect l="l" t="t" r="r" b="b"/>
            <a:pathLst>
              <a:path w="1461135" h="584835">
                <a:moveTo>
                  <a:pt x="0" y="292138"/>
                </a:moveTo>
                <a:lnTo>
                  <a:pt x="47471" y="260268"/>
                </a:lnTo>
                <a:lnTo>
                  <a:pt x="166151" y="584254"/>
                </a:lnTo>
                <a:lnTo>
                  <a:pt x="241644" y="0"/>
                </a:lnTo>
              </a:path>
              <a:path w="1461135" h="584835">
                <a:moveTo>
                  <a:pt x="241644" y="0"/>
                </a:moveTo>
                <a:lnTo>
                  <a:pt x="1460582" y="0"/>
                </a:lnTo>
              </a:path>
            </a:pathLst>
          </a:custGeom>
          <a:ln w="1390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455808" y="1416060"/>
            <a:ext cx="1057275" cy="584835"/>
          </a:xfrm>
          <a:custGeom>
            <a:avLst/>
            <a:gdLst/>
            <a:ahLst/>
            <a:cxnLst/>
            <a:rect l="l" t="t" r="r" b="b"/>
            <a:pathLst>
              <a:path w="1057275" h="584835">
                <a:moveTo>
                  <a:pt x="0" y="292138"/>
                </a:moveTo>
                <a:lnTo>
                  <a:pt x="47471" y="260268"/>
                </a:lnTo>
                <a:lnTo>
                  <a:pt x="166481" y="584254"/>
                </a:lnTo>
                <a:lnTo>
                  <a:pt x="241644" y="0"/>
                </a:lnTo>
              </a:path>
              <a:path w="1057275" h="584835">
                <a:moveTo>
                  <a:pt x="241644" y="0"/>
                </a:moveTo>
                <a:lnTo>
                  <a:pt x="1056907" y="0"/>
                </a:lnTo>
              </a:path>
            </a:pathLst>
          </a:custGeom>
          <a:ln w="1390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2219615" y="1435230"/>
            <a:ext cx="4356100" cy="5588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63500">
              <a:lnSpc>
                <a:spcPts val="2095"/>
              </a:lnSpc>
              <a:spcBef>
                <a:spcPts val="105"/>
              </a:spcBef>
              <a:tabLst>
                <a:tab pos="835025" algn="l"/>
                <a:tab pos="2493010" algn="l"/>
              </a:tabLst>
            </a:pPr>
            <a:r>
              <a:rPr sz="1750" u="heavy" spc="-355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2AO</a:t>
            </a:r>
            <a:r>
              <a:rPr sz="1750" spc="-35" dirty="0">
                <a:latin typeface="Book Antiqua"/>
                <a:cs typeface="Book Antiqua"/>
              </a:rPr>
              <a:t> </a:t>
            </a:r>
            <a:r>
              <a:rPr sz="2625" spc="-555" baseline="-39682" dirty="0">
                <a:latin typeface="Book Antiqua"/>
                <a:cs typeface="Book Antiqua"/>
              </a:rPr>
              <a:t>=</a:t>
            </a:r>
            <a:r>
              <a:rPr sz="2625" baseline="-39682" dirty="0">
                <a:latin typeface="Book Antiqua"/>
                <a:cs typeface="Book Antiqua"/>
              </a:rPr>
              <a:t>	</a:t>
            </a:r>
            <a:r>
              <a:rPr sz="1750" u="heavy" spc="-265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2</a:t>
            </a:r>
            <a:r>
              <a:rPr sz="1750" u="heavy" spc="-85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 </a:t>
            </a:r>
            <a:r>
              <a:rPr sz="1750" u="heavy" spc="-320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×</a:t>
            </a:r>
            <a:r>
              <a:rPr sz="1750" u="heavy" spc="-90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 </a:t>
            </a:r>
            <a:r>
              <a:rPr sz="1750" u="heavy" spc="-235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100</a:t>
            </a:r>
            <a:r>
              <a:rPr sz="1750" u="heavy" spc="-235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</a:t>
            </a:r>
            <a:r>
              <a:rPr sz="1750" u="heavy" spc="-235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000</a:t>
            </a:r>
            <a:r>
              <a:rPr sz="1750" u="heavy" spc="-85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 </a:t>
            </a:r>
            <a:r>
              <a:rPr sz="1750" u="heavy" spc="-320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×</a:t>
            </a:r>
            <a:r>
              <a:rPr sz="1750" u="heavy" spc="-95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 </a:t>
            </a:r>
            <a:r>
              <a:rPr sz="1750" u="heavy" spc="-254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800</a:t>
            </a:r>
            <a:r>
              <a:rPr sz="1750" spc="-35" dirty="0">
                <a:latin typeface="Book Antiqua"/>
                <a:cs typeface="Book Antiqua"/>
              </a:rPr>
              <a:t> </a:t>
            </a:r>
            <a:r>
              <a:rPr sz="2625" spc="-555" baseline="-39682" dirty="0">
                <a:latin typeface="Book Antiqua"/>
                <a:cs typeface="Book Antiqua"/>
              </a:rPr>
              <a:t>=</a:t>
            </a:r>
            <a:r>
              <a:rPr sz="2625" baseline="-39682" dirty="0">
                <a:latin typeface="Book Antiqua"/>
                <a:cs typeface="Book Antiqua"/>
              </a:rPr>
              <a:t>	</a:t>
            </a:r>
            <a:r>
              <a:rPr sz="1750" u="heavy" spc="-229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160</a:t>
            </a:r>
            <a:r>
              <a:rPr sz="1750" u="heavy" spc="-229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</a:t>
            </a:r>
            <a:r>
              <a:rPr sz="1750" u="heavy" spc="-229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000</a:t>
            </a:r>
            <a:r>
              <a:rPr sz="1750" u="heavy" spc="-229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</a:t>
            </a:r>
            <a:r>
              <a:rPr sz="1750" u="heavy" spc="-229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000</a:t>
            </a:r>
            <a:r>
              <a:rPr sz="1750" spc="-55" dirty="0">
                <a:latin typeface="Book Antiqua"/>
                <a:cs typeface="Book Antiqua"/>
              </a:rPr>
              <a:t> </a:t>
            </a:r>
            <a:r>
              <a:rPr sz="2625" spc="-480" baseline="-39682" dirty="0">
                <a:latin typeface="Book Antiqua"/>
                <a:cs typeface="Book Antiqua"/>
              </a:rPr>
              <a:t>=</a:t>
            </a:r>
            <a:r>
              <a:rPr sz="2625" spc="-97" baseline="-39682" dirty="0">
                <a:latin typeface="Book Antiqua"/>
                <a:cs typeface="Book Antiqua"/>
              </a:rPr>
              <a:t> </a:t>
            </a:r>
            <a:r>
              <a:rPr sz="2625" spc="-382" baseline="-39682" dirty="0">
                <a:latin typeface="Book Antiqua"/>
                <a:cs typeface="Book Antiqua"/>
              </a:rPr>
              <a:t>28284</a:t>
            </a:r>
            <a:r>
              <a:rPr sz="2625" spc="-89" baseline="-39682" dirty="0">
                <a:latin typeface="Book Antiqua"/>
                <a:cs typeface="Book Antiqua"/>
              </a:rPr>
              <a:t> </a:t>
            </a:r>
            <a:r>
              <a:rPr sz="2625" spc="-150" baseline="-39682" dirty="0">
                <a:latin typeface="Book Antiqua"/>
                <a:cs typeface="Book Antiqua"/>
              </a:rPr>
              <a:t>units</a:t>
            </a:r>
            <a:endParaRPr sz="2625" baseline="-39682">
              <a:latin typeface="Book Antiqua"/>
              <a:cs typeface="Book Antiqua"/>
            </a:endParaRPr>
          </a:p>
          <a:p>
            <a:pPr marL="173990">
              <a:lnSpc>
                <a:spcPts val="2095"/>
              </a:lnSpc>
              <a:tabLst>
                <a:tab pos="1139825" algn="l"/>
                <a:tab pos="2797810" algn="l"/>
              </a:tabLst>
            </a:pPr>
            <a:r>
              <a:rPr sz="1750" spc="-409" dirty="0">
                <a:latin typeface="Book Antiqua"/>
                <a:cs typeface="Book Antiqua"/>
              </a:rPr>
              <a:t>C</a:t>
            </a:r>
            <a:r>
              <a:rPr sz="1750" dirty="0">
                <a:latin typeface="Book Antiqua"/>
                <a:cs typeface="Book Antiqua"/>
              </a:rPr>
              <a:t>	</a:t>
            </a:r>
            <a:r>
              <a:rPr sz="1750" spc="-355" dirty="0">
                <a:latin typeface="Book Antiqua"/>
                <a:cs typeface="Book Antiqua"/>
              </a:rPr>
              <a:t>2%</a:t>
            </a:r>
            <a:r>
              <a:rPr sz="1750" spc="-75" dirty="0">
                <a:latin typeface="Book Antiqua"/>
                <a:cs typeface="Book Antiqua"/>
              </a:rPr>
              <a:t> </a:t>
            </a:r>
            <a:r>
              <a:rPr sz="1750" spc="-215" dirty="0">
                <a:latin typeface="Book Antiqua"/>
                <a:cs typeface="Book Antiqua"/>
              </a:rPr>
              <a:t>of</a:t>
            </a:r>
            <a:r>
              <a:rPr sz="1750" spc="-95" dirty="0">
                <a:latin typeface="Book Antiqua"/>
                <a:cs typeface="Book Antiqua"/>
              </a:rPr>
              <a:t> </a:t>
            </a:r>
            <a:r>
              <a:rPr sz="1750" spc="-290" dirty="0">
                <a:latin typeface="Book Antiqua"/>
                <a:cs typeface="Book Antiqua"/>
              </a:rPr>
              <a:t>10</a:t>
            </a:r>
            <a:r>
              <a:rPr sz="1750" dirty="0">
                <a:latin typeface="Book Antiqua"/>
                <a:cs typeface="Book Antiqua"/>
              </a:rPr>
              <a:t>	</a:t>
            </a:r>
            <a:r>
              <a:rPr sz="1750" spc="-25" dirty="0">
                <a:latin typeface="Book Antiqua"/>
                <a:cs typeface="Book Antiqua"/>
              </a:rPr>
              <a:t>0.2</a:t>
            </a:r>
            <a:endParaRPr sz="1750">
              <a:latin typeface="Book Antiqua"/>
              <a:cs typeface="Book Antiqu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739763" y="6429834"/>
            <a:ext cx="222758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spc="-10" dirty="0">
                <a:latin typeface="Times New Roman"/>
                <a:cs typeface="Times New Roman"/>
                <a:hlinkClick r:id="rId2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04900" y="2402451"/>
            <a:ext cx="6544945" cy="26155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1750" spc="-235" dirty="0">
                <a:latin typeface="Book Antiqua"/>
                <a:cs typeface="Book Antiqua"/>
              </a:rPr>
              <a:t>Total</a:t>
            </a:r>
            <a:r>
              <a:rPr sz="1750" spc="-90" dirty="0">
                <a:latin typeface="Book Antiqua"/>
                <a:cs typeface="Book Antiqua"/>
              </a:rPr>
              <a:t> </a:t>
            </a:r>
            <a:r>
              <a:rPr sz="1750" spc="-215" dirty="0">
                <a:latin typeface="Book Antiqua"/>
                <a:cs typeface="Book Antiqua"/>
              </a:rPr>
              <a:t>costs</a:t>
            </a:r>
            <a:r>
              <a:rPr sz="1750" spc="-65" dirty="0">
                <a:latin typeface="Book Antiqua"/>
                <a:cs typeface="Book Antiqua"/>
              </a:rPr>
              <a:t> </a:t>
            </a:r>
            <a:r>
              <a:rPr sz="1750" spc="-320" dirty="0">
                <a:latin typeface="Book Antiqua"/>
                <a:cs typeface="Book Antiqua"/>
              </a:rPr>
              <a:t>=</a:t>
            </a:r>
            <a:r>
              <a:rPr sz="1750" spc="-70" dirty="0">
                <a:latin typeface="Book Antiqua"/>
                <a:cs typeface="Book Antiqua"/>
              </a:rPr>
              <a:t> </a:t>
            </a:r>
            <a:r>
              <a:rPr sz="1750" spc="-229" dirty="0">
                <a:latin typeface="Book Antiqua"/>
                <a:cs typeface="Book Antiqua"/>
              </a:rPr>
              <a:t>Total</a:t>
            </a:r>
            <a:r>
              <a:rPr sz="1750" spc="-90" dirty="0">
                <a:latin typeface="Book Antiqua"/>
                <a:cs typeface="Book Antiqua"/>
              </a:rPr>
              <a:t> </a:t>
            </a:r>
            <a:r>
              <a:rPr sz="1750" spc="-229" dirty="0">
                <a:latin typeface="Book Antiqua"/>
                <a:cs typeface="Book Antiqua"/>
              </a:rPr>
              <a:t>carrying</a:t>
            </a:r>
            <a:r>
              <a:rPr sz="1750" spc="-75" dirty="0">
                <a:latin typeface="Book Antiqua"/>
                <a:cs typeface="Book Antiqua"/>
              </a:rPr>
              <a:t> </a:t>
            </a:r>
            <a:r>
              <a:rPr sz="1750" spc="-210" dirty="0">
                <a:latin typeface="Book Antiqua"/>
                <a:cs typeface="Book Antiqua"/>
              </a:rPr>
              <a:t>costs</a:t>
            </a:r>
            <a:r>
              <a:rPr sz="1750" spc="-65" dirty="0">
                <a:latin typeface="Book Antiqua"/>
                <a:cs typeface="Book Antiqua"/>
              </a:rPr>
              <a:t> </a:t>
            </a:r>
            <a:r>
              <a:rPr sz="1750" spc="-320" dirty="0">
                <a:latin typeface="Book Antiqua"/>
                <a:cs typeface="Book Antiqua"/>
              </a:rPr>
              <a:t>+</a:t>
            </a:r>
            <a:r>
              <a:rPr sz="1750" spc="-105" dirty="0">
                <a:latin typeface="Book Antiqua"/>
                <a:cs typeface="Book Antiqua"/>
              </a:rPr>
              <a:t> </a:t>
            </a:r>
            <a:r>
              <a:rPr sz="1750" spc="-225" dirty="0">
                <a:latin typeface="Book Antiqua"/>
                <a:cs typeface="Book Antiqua"/>
              </a:rPr>
              <a:t>Total</a:t>
            </a:r>
            <a:r>
              <a:rPr sz="1750" spc="-50" dirty="0">
                <a:latin typeface="Book Antiqua"/>
                <a:cs typeface="Book Antiqua"/>
              </a:rPr>
              <a:t> </a:t>
            </a:r>
            <a:r>
              <a:rPr sz="1750" spc="-240" dirty="0">
                <a:latin typeface="Book Antiqua"/>
                <a:cs typeface="Book Antiqua"/>
              </a:rPr>
              <a:t>ordering</a:t>
            </a:r>
            <a:r>
              <a:rPr sz="1750" spc="-80" dirty="0">
                <a:latin typeface="Book Antiqua"/>
                <a:cs typeface="Book Antiqua"/>
              </a:rPr>
              <a:t> </a:t>
            </a:r>
            <a:r>
              <a:rPr sz="1750" spc="-220" dirty="0">
                <a:latin typeface="Book Antiqua"/>
                <a:cs typeface="Book Antiqua"/>
              </a:rPr>
              <a:t>cost</a:t>
            </a:r>
            <a:r>
              <a:rPr sz="1750" spc="-70" dirty="0">
                <a:latin typeface="Book Antiqua"/>
                <a:cs typeface="Book Antiqua"/>
              </a:rPr>
              <a:t> </a:t>
            </a:r>
            <a:r>
              <a:rPr sz="1750" spc="-320" dirty="0">
                <a:latin typeface="Book Antiqua"/>
                <a:cs typeface="Book Antiqua"/>
              </a:rPr>
              <a:t>+</a:t>
            </a:r>
            <a:r>
              <a:rPr sz="1750" spc="-75" dirty="0">
                <a:latin typeface="Book Antiqua"/>
                <a:cs typeface="Book Antiqua"/>
              </a:rPr>
              <a:t> </a:t>
            </a:r>
            <a:r>
              <a:rPr sz="1750" spc="-250" dirty="0">
                <a:latin typeface="Book Antiqua"/>
                <a:cs typeface="Book Antiqua"/>
              </a:rPr>
              <a:t>Purchase</a:t>
            </a:r>
            <a:r>
              <a:rPr sz="1750" spc="-70" dirty="0">
                <a:latin typeface="Book Antiqua"/>
                <a:cs typeface="Book Antiqua"/>
              </a:rPr>
              <a:t> </a:t>
            </a:r>
            <a:r>
              <a:rPr sz="1750" spc="-20" dirty="0">
                <a:latin typeface="Book Antiqua"/>
                <a:cs typeface="Book Antiqua"/>
              </a:rPr>
              <a:t>cost</a:t>
            </a:r>
            <a:endParaRPr sz="1750">
              <a:latin typeface="Book Antiqua"/>
              <a:cs typeface="Book Antiqua"/>
            </a:endParaRPr>
          </a:p>
          <a:p>
            <a:pPr marL="857250">
              <a:lnSpc>
                <a:spcPts val="1470"/>
              </a:lnSpc>
              <a:spcBef>
                <a:spcPts val="2085"/>
              </a:spcBef>
            </a:pPr>
            <a:r>
              <a:rPr sz="1750" spc="-320" dirty="0">
                <a:latin typeface="Book Antiqua"/>
                <a:cs typeface="Book Antiqua"/>
              </a:rPr>
              <a:t>=</a:t>
            </a:r>
            <a:r>
              <a:rPr sz="1750" spc="-95" dirty="0">
                <a:latin typeface="Book Antiqua"/>
                <a:cs typeface="Book Antiqua"/>
              </a:rPr>
              <a:t> </a:t>
            </a:r>
            <a:r>
              <a:rPr sz="2625" u="heavy" spc="-555" baseline="39682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EOQ</a:t>
            </a:r>
            <a:r>
              <a:rPr sz="2625" spc="-82" baseline="39682" dirty="0">
                <a:latin typeface="Book Antiqua"/>
                <a:cs typeface="Book Antiqua"/>
              </a:rPr>
              <a:t> </a:t>
            </a:r>
            <a:r>
              <a:rPr sz="1750" spc="-320" dirty="0">
                <a:latin typeface="Book Antiqua"/>
                <a:cs typeface="Book Antiqua"/>
              </a:rPr>
              <a:t>×</a:t>
            </a:r>
            <a:r>
              <a:rPr sz="1750" spc="-125" dirty="0">
                <a:latin typeface="Book Antiqua"/>
                <a:cs typeface="Book Antiqua"/>
              </a:rPr>
              <a:t> </a:t>
            </a:r>
            <a:r>
              <a:rPr sz="1750" spc="-360" dirty="0">
                <a:latin typeface="Book Antiqua"/>
                <a:cs typeface="Book Antiqua"/>
              </a:rPr>
              <a:t>C</a:t>
            </a:r>
            <a:r>
              <a:rPr sz="1750" spc="-75" dirty="0">
                <a:latin typeface="Book Antiqua"/>
                <a:cs typeface="Book Antiqua"/>
              </a:rPr>
              <a:t> </a:t>
            </a:r>
            <a:r>
              <a:rPr sz="1750" spc="-320" dirty="0">
                <a:latin typeface="Book Antiqua"/>
                <a:cs typeface="Book Antiqua"/>
              </a:rPr>
              <a:t>+</a:t>
            </a:r>
            <a:r>
              <a:rPr sz="1750" spc="-60" dirty="0">
                <a:latin typeface="Book Antiqua"/>
                <a:cs typeface="Book Antiqua"/>
              </a:rPr>
              <a:t> </a:t>
            </a:r>
            <a:r>
              <a:rPr sz="2625" u="heavy" spc="712" baseline="39682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 </a:t>
            </a:r>
            <a:r>
              <a:rPr sz="2625" u="heavy" spc="-615" baseline="39682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A</a:t>
            </a:r>
            <a:r>
              <a:rPr sz="2625" u="heavy" spc="52" baseline="39682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  </a:t>
            </a:r>
            <a:r>
              <a:rPr sz="2625" spc="-179" baseline="39682" dirty="0">
                <a:latin typeface="Book Antiqua"/>
                <a:cs typeface="Book Antiqua"/>
              </a:rPr>
              <a:t> </a:t>
            </a:r>
            <a:r>
              <a:rPr sz="1750" spc="-320" dirty="0">
                <a:latin typeface="Book Antiqua"/>
                <a:cs typeface="Book Antiqua"/>
              </a:rPr>
              <a:t>×</a:t>
            </a:r>
            <a:r>
              <a:rPr sz="1750" spc="-125" dirty="0">
                <a:latin typeface="Book Antiqua"/>
                <a:cs typeface="Book Antiqua"/>
              </a:rPr>
              <a:t> </a:t>
            </a:r>
            <a:r>
              <a:rPr sz="1750" spc="-415" dirty="0">
                <a:latin typeface="Book Antiqua"/>
                <a:cs typeface="Book Antiqua"/>
              </a:rPr>
              <a:t>O</a:t>
            </a:r>
            <a:r>
              <a:rPr sz="1750" spc="-45" dirty="0">
                <a:latin typeface="Book Antiqua"/>
                <a:cs typeface="Book Antiqua"/>
              </a:rPr>
              <a:t> </a:t>
            </a:r>
            <a:r>
              <a:rPr sz="1750" spc="-320" dirty="0">
                <a:latin typeface="Book Antiqua"/>
                <a:cs typeface="Book Antiqua"/>
              </a:rPr>
              <a:t>+</a:t>
            </a:r>
            <a:r>
              <a:rPr sz="1750" spc="-95" dirty="0">
                <a:latin typeface="Book Antiqua"/>
                <a:cs typeface="Book Antiqua"/>
              </a:rPr>
              <a:t> </a:t>
            </a:r>
            <a:r>
              <a:rPr sz="1750" spc="-409" dirty="0">
                <a:latin typeface="Book Antiqua"/>
                <a:cs typeface="Book Antiqua"/>
              </a:rPr>
              <a:t>A</a:t>
            </a:r>
            <a:r>
              <a:rPr sz="1750" spc="-90" dirty="0">
                <a:latin typeface="Book Antiqua"/>
                <a:cs typeface="Book Antiqua"/>
              </a:rPr>
              <a:t> </a:t>
            </a:r>
            <a:r>
              <a:rPr sz="1750" spc="-320" dirty="0">
                <a:latin typeface="Book Antiqua"/>
                <a:cs typeface="Book Antiqua"/>
              </a:rPr>
              <a:t>×</a:t>
            </a:r>
            <a:r>
              <a:rPr sz="1750" spc="-65" dirty="0">
                <a:latin typeface="Book Antiqua"/>
                <a:cs typeface="Book Antiqua"/>
              </a:rPr>
              <a:t> </a:t>
            </a:r>
            <a:r>
              <a:rPr sz="1750" spc="-320" dirty="0">
                <a:latin typeface="Book Antiqua"/>
                <a:cs typeface="Book Antiqua"/>
              </a:rPr>
              <a:t>PP</a:t>
            </a:r>
            <a:r>
              <a:rPr sz="1750" spc="-50" dirty="0">
                <a:latin typeface="Book Antiqua"/>
                <a:cs typeface="Book Antiqua"/>
              </a:rPr>
              <a:t> </a:t>
            </a:r>
            <a:r>
              <a:rPr sz="1750" spc="-320" dirty="0">
                <a:latin typeface="Book Antiqua"/>
                <a:cs typeface="Book Antiqua"/>
              </a:rPr>
              <a:t>=</a:t>
            </a:r>
            <a:r>
              <a:rPr sz="1750" spc="-95" dirty="0">
                <a:latin typeface="Book Antiqua"/>
                <a:cs typeface="Book Antiqua"/>
              </a:rPr>
              <a:t> </a:t>
            </a:r>
            <a:r>
              <a:rPr sz="2625" u="heavy" spc="-375" baseline="39682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28284</a:t>
            </a:r>
            <a:r>
              <a:rPr sz="2625" spc="-127" baseline="39682" dirty="0">
                <a:latin typeface="Book Antiqua"/>
                <a:cs typeface="Book Antiqua"/>
              </a:rPr>
              <a:t> </a:t>
            </a:r>
            <a:r>
              <a:rPr sz="1750" spc="-320" dirty="0">
                <a:latin typeface="Book Antiqua"/>
                <a:cs typeface="Book Antiqua"/>
              </a:rPr>
              <a:t>×</a:t>
            </a:r>
            <a:r>
              <a:rPr sz="1750" spc="-95" dirty="0">
                <a:latin typeface="Book Antiqua"/>
                <a:cs typeface="Book Antiqua"/>
              </a:rPr>
              <a:t> </a:t>
            </a:r>
            <a:r>
              <a:rPr sz="1750" spc="-210" dirty="0">
                <a:latin typeface="Book Antiqua"/>
                <a:cs typeface="Book Antiqua"/>
              </a:rPr>
              <a:t>0.2</a:t>
            </a:r>
            <a:r>
              <a:rPr sz="1750" spc="-90" dirty="0">
                <a:latin typeface="Book Antiqua"/>
                <a:cs typeface="Book Antiqua"/>
              </a:rPr>
              <a:t> </a:t>
            </a:r>
            <a:r>
              <a:rPr sz="1750" spc="-320" dirty="0">
                <a:latin typeface="Book Antiqua"/>
                <a:cs typeface="Book Antiqua"/>
              </a:rPr>
              <a:t>+</a:t>
            </a:r>
            <a:r>
              <a:rPr sz="1750" spc="-55" dirty="0">
                <a:latin typeface="Book Antiqua"/>
                <a:cs typeface="Book Antiqua"/>
              </a:rPr>
              <a:t> </a:t>
            </a:r>
            <a:r>
              <a:rPr sz="2625" u="heavy" spc="-352" baseline="39682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100</a:t>
            </a:r>
            <a:r>
              <a:rPr sz="2625" u="heavy" spc="-352" baseline="39682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</a:t>
            </a:r>
            <a:r>
              <a:rPr sz="2625" u="heavy" spc="-352" baseline="39682" dirty="0">
                <a:uFill>
                  <a:solidFill>
                    <a:srgbClr val="000000"/>
                  </a:solidFill>
                </a:uFill>
                <a:latin typeface="Book Antiqua"/>
                <a:cs typeface="Book Antiqua"/>
              </a:rPr>
              <a:t>000</a:t>
            </a:r>
            <a:r>
              <a:rPr sz="2625" spc="-127" baseline="39682" dirty="0">
                <a:latin typeface="Book Antiqua"/>
                <a:cs typeface="Book Antiqua"/>
              </a:rPr>
              <a:t> </a:t>
            </a:r>
            <a:r>
              <a:rPr sz="1750" spc="-320" dirty="0">
                <a:latin typeface="Book Antiqua"/>
                <a:cs typeface="Book Antiqua"/>
              </a:rPr>
              <a:t>×</a:t>
            </a:r>
            <a:r>
              <a:rPr sz="1750" spc="-95" dirty="0">
                <a:latin typeface="Book Antiqua"/>
                <a:cs typeface="Book Antiqua"/>
              </a:rPr>
              <a:t> </a:t>
            </a:r>
            <a:r>
              <a:rPr sz="1750" spc="-254" dirty="0">
                <a:latin typeface="Book Antiqua"/>
                <a:cs typeface="Book Antiqua"/>
              </a:rPr>
              <a:t>800</a:t>
            </a:r>
            <a:r>
              <a:rPr sz="1750" spc="-90" dirty="0">
                <a:latin typeface="Book Antiqua"/>
                <a:cs typeface="Book Antiqua"/>
              </a:rPr>
              <a:t> </a:t>
            </a:r>
            <a:r>
              <a:rPr sz="1750" spc="-320" dirty="0">
                <a:latin typeface="Book Antiqua"/>
                <a:cs typeface="Book Antiqua"/>
              </a:rPr>
              <a:t>+</a:t>
            </a:r>
            <a:r>
              <a:rPr sz="1750" spc="-95" dirty="0">
                <a:latin typeface="Book Antiqua"/>
                <a:cs typeface="Book Antiqua"/>
              </a:rPr>
              <a:t> </a:t>
            </a:r>
            <a:r>
              <a:rPr sz="1750" spc="-240" dirty="0">
                <a:latin typeface="Book Antiqua"/>
                <a:cs typeface="Book Antiqua"/>
              </a:rPr>
              <a:t>100,000</a:t>
            </a:r>
            <a:r>
              <a:rPr sz="1750" spc="-60" dirty="0">
                <a:latin typeface="Book Antiqua"/>
                <a:cs typeface="Book Antiqua"/>
              </a:rPr>
              <a:t> </a:t>
            </a:r>
            <a:r>
              <a:rPr sz="1750" spc="-320" dirty="0">
                <a:latin typeface="Book Antiqua"/>
                <a:cs typeface="Book Antiqua"/>
              </a:rPr>
              <a:t>×</a:t>
            </a:r>
            <a:r>
              <a:rPr sz="1750" spc="-95" dirty="0">
                <a:latin typeface="Book Antiqua"/>
                <a:cs typeface="Book Antiqua"/>
              </a:rPr>
              <a:t> </a:t>
            </a:r>
            <a:r>
              <a:rPr sz="1750" spc="-290" dirty="0">
                <a:latin typeface="Book Antiqua"/>
                <a:cs typeface="Book Antiqua"/>
              </a:rPr>
              <a:t>10</a:t>
            </a:r>
            <a:endParaRPr sz="1750">
              <a:latin typeface="Book Antiqua"/>
              <a:cs typeface="Book Antiqua"/>
            </a:endParaRPr>
          </a:p>
          <a:p>
            <a:pPr marL="1130300">
              <a:lnSpc>
                <a:spcPts val="1470"/>
              </a:lnSpc>
              <a:tabLst>
                <a:tab pos="1830705" algn="l"/>
                <a:tab pos="3521075" algn="l"/>
                <a:tab pos="4391660" algn="l"/>
              </a:tabLst>
            </a:pPr>
            <a:r>
              <a:rPr sz="1750" spc="-315" dirty="0">
                <a:latin typeface="Book Antiqua"/>
                <a:cs typeface="Book Antiqua"/>
              </a:rPr>
              <a:t>2</a:t>
            </a:r>
            <a:r>
              <a:rPr sz="1750" dirty="0">
                <a:latin typeface="Book Antiqua"/>
                <a:cs typeface="Book Antiqua"/>
              </a:rPr>
              <a:t>	</a:t>
            </a:r>
            <a:r>
              <a:rPr sz="1750" spc="-395" dirty="0">
                <a:latin typeface="Book Antiqua"/>
                <a:cs typeface="Book Antiqua"/>
              </a:rPr>
              <a:t>EOQ</a:t>
            </a:r>
            <a:r>
              <a:rPr sz="1750" dirty="0">
                <a:latin typeface="Book Antiqua"/>
                <a:cs typeface="Book Antiqua"/>
              </a:rPr>
              <a:t>	</a:t>
            </a:r>
            <a:r>
              <a:rPr sz="1750" spc="-315" dirty="0">
                <a:latin typeface="Book Antiqua"/>
                <a:cs typeface="Book Antiqua"/>
              </a:rPr>
              <a:t>2</a:t>
            </a:r>
            <a:r>
              <a:rPr sz="1750" dirty="0">
                <a:latin typeface="Book Antiqua"/>
                <a:cs typeface="Book Antiqua"/>
              </a:rPr>
              <a:t>	</a:t>
            </a:r>
            <a:r>
              <a:rPr sz="1750" spc="-60" dirty="0">
                <a:latin typeface="Book Antiqua"/>
                <a:cs typeface="Book Antiqua"/>
              </a:rPr>
              <a:t>28284</a:t>
            </a:r>
            <a:endParaRPr sz="1750">
              <a:latin typeface="Book Antiqua"/>
              <a:cs typeface="Book Antiqua"/>
            </a:endParaRPr>
          </a:p>
          <a:p>
            <a:pPr marL="857250">
              <a:lnSpc>
                <a:spcPct val="100000"/>
              </a:lnSpc>
              <a:spcBef>
                <a:spcPts val="835"/>
              </a:spcBef>
            </a:pPr>
            <a:r>
              <a:rPr sz="1750" spc="-320" dirty="0">
                <a:latin typeface="Book Antiqua"/>
                <a:cs typeface="Book Antiqua"/>
              </a:rPr>
              <a:t>=</a:t>
            </a:r>
            <a:r>
              <a:rPr sz="1750" spc="-95" dirty="0">
                <a:latin typeface="Book Antiqua"/>
                <a:cs typeface="Book Antiqua"/>
              </a:rPr>
              <a:t> </a:t>
            </a:r>
            <a:r>
              <a:rPr sz="1750" spc="-229" dirty="0">
                <a:latin typeface="Book Antiqua"/>
                <a:cs typeface="Book Antiqua"/>
              </a:rPr>
              <a:t>2828.4</a:t>
            </a:r>
            <a:r>
              <a:rPr sz="1750" spc="-90" dirty="0">
                <a:latin typeface="Book Antiqua"/>
                <a:cs typeface="Book Antiqua"/>
              </a:rPr>
              <a:t> </a:t>
            </a:r>
            <a:r>
              <a:rPr sz="1750" spc="-320" dirty="0">
                <a:latin typeface="Book Antiqua"/>
                <a:cs typeface="Book Antiqua"/>
              </a:rPr>
              <a:t>+</a:t>
            </a:r>
            <a:r>
              <a:rPr sz="1750" spc="-90" dirty="0">
                <a:latin typeface="Book Antiqua"/>
                <a:cs typeface="Book Antiqua"/>
              </a:rPr>
              <a:t> </a:t>
            </a:r>
            <a:r>
              <a:rPr sz="1750" spc="-229" dirty="0">
                <a:latin typeface="Book Antiqua"/>
                <a:cs typeface="Book Antiqua"/>
              </a:rPr>
              <a:t>2828.4</a:t>
            </a:r>
            <a:r>
              <a:rPr sz="1750" spc="-60" dirty="0">
                <a:latin typeface="Book Antiqua"/>
                <a:cs typeface="Book Antiqua"/>
              </a:rPr>
              <a:t> </a:t>
            </a:r>
            <a:r>
              <a:rPr sz="1750" spc="-320" dirty="0">
                <a:latin typeface="Book Antiqua"/>
                <a:cs typeface="Book Antiqua"/>
              </a:rPr>
              <a:t>+</a:t>
            </a:r>
            <a:r>
              <a:rPr sz="1750" spc="-90" dirty="0">
                <a:latin typeface="Book Antiqua"/>
                <a:cs typeface="Book Antiqua"/>
              </a:rPr>
              <a:t> </a:t>
            </a:r>
            <a:r>
              <a:rPr sz="1750" spc="-100" dirty="0">
                <a:latin typeface="Book Antiqua"/>
                <a:cs typeface="Book Antiqua"/>
              </a:rPr>
              <a:t>1</a:t>
            </a:r>
            <a:r>
              <a:rPr sz="1750" spc="-100" dirty="0">
                <a:latin typeface="Symbol"/>
                <a:cs typeface="Symbol"/>
              </a:rPr>
              <a:t></a:t>
            </a:r>
            <a:r>
              <a:rPr sz="1750" spc="-100" dirty="0">
                <a:latin typeface="Book Antiqua"/>
                <a:cs typeface="Book Antiqua"/>
              </a:rPr>
              <a:t>000</a:t>
            </a:r>
            <a:r>
              <a:rPr sz="1750" spc="-100" dirty="0">
                <a:latin typeface="Symbol"/>
                <a:cs typeface="Symbol"/>
              </a:rPr>
              <a:t></a:t>
            </a:r>
            <a:r>
              <a:rPr sz="1750" spc="-100" dirty="0">
                <a:latin typeface="Book Antiqua"/>
                <a:cs typeface="Book Antiqua"/>
              </a:rPr>
              <a:t>000</a:t>
            </a:r>
            <a:endParaRPr sz="1750">
              <a:latin typeface="Book Antiqua"/>
              <a:cs typeface="Book Antiqua"/>
            </a:endParaRPr>
          </a:p>
          <a:p>
            <a:pPr marL="857250">
              <a:lnSpc>
                <a:spcPct val="100000"/>
              </a:lnSpc>
              <a:spcBef>
                <a:spcPts val="615"/>
              </a:spcBef>
            </a:pPr>
            <a:r>
              <a:rPr sz="1750" spc="-320" dirty="0">
                <a:latin typeface="Book Antiqua"/>
                <a:cs typeface="Book Antiqua"/>
              </a:rPr>
              <a:t>=</a:t>
            </a:r>
            <a:r>
              <a:rPr sz="1750" spc="-100" dirty="0">
                <a:latin typeface="Book Antiqua"/>
                <a:cs typeface="Book Antiqua"/>
              </a:rPr>
              <a:t> </a:t>
            </a:r>
            <a:r>
              <a:rPr sz="1750" spc="-280" dirty="0">
                <a:latin typeface="Book Antiqua"/>
                <a:cs typeface="Book Antiqua"/>
              </a:rPr>
              <a:t>Rs</a:t>
            </a:r>
            <a:r>
              <a:rPr sz="1750" spc="-95" dirty="0">
                <a:latin typeface="Book Antiqua"/>
                <a:cs typeface="Book Antiqua"/>
              </a:rPr>
              <a:t> </a:t>
            </a:r>
            <a:r>
              <a:rPr sz="1750" spc="-140" dirty="0">
                <a:latin typeface="Book Antiqua"/>
                <a:cs typeface="Book Antiqua"/>
              </a:rPr>
              <a:t>1005656.85</a:t>
            </a:r>
            <a:endParaRPr sz="175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750">
              <a:latin typeface="Book Antiqua"/>
              <a:cs typeface="Book Antiqua"/>
            </a:endParaRPr>
          </a:p>
          <a:p>
            <a:pPr marL="342900" marR="17780">
              <a:lnSpc>
                <a:spcPct val="103499"/>
              </a:lnSpc>
            </a:pPr>
            <a:r>
              <a:rPr sz="1900" b="1" spc="-415" dirty="0">
                <a:latin typeface="Book Antiqua"/>
                <a:cs typeface="Book Antiqua"/>
              </a:rPr>
              <a:t>Conclusion:</a:t>
            </a:r>
            <a:r>
              <a:rPr sz="1900" b="1" spc="-80" dirty="0">
                <a:latin typeface="Book Antiqua"/>
                <a:cs typeface="Book Antiqua"/>
              </a:rPr>
              <a:t> </a:t>
            </a:r>
            <a:r>
              <a:rPr sz="2100" spc="-570" dirty="0">
                <a:latin typeface="Book Antiqua"/>
                <a:cs typeface="Book Antiqua"/>
              </a:rPr>
              <a:t>Optimum</a:t>
            </a:r>
            <a:r>
              <a:rPr sz="2100" spc="-145" dirty="0">
                <a:latin typeface="Book Antiqua"/>
                <a:cs typeface="Book Antiqua"/>
              </a:rPr>
              <a:t> </a:t>
            </a:r>
            <a:r>
              <a:rPr sz="2100" spc="-445" dirty="0">
                <a:latin typeface="Book Antiqua"/>
                <a:cs typeface="Book Antiqua"/>
              </a:rPr>
              <a:t>order</a:t>
            </a:r>
            <a:r>
              <a:rPr sz="2100" spc="-135" dirty="0">
                <a:latin typeface="Book Antiqua"/>
                <a:cs typeface="Book Antiqua"/>
              </a:rPr>
              <a:t> </a:t>
            </a:r>
            <a:r>
              <a:rPr sz="2100" spc="-430" dirty="0">
                <a:latin typeface="Book Antiqua"/>
                <a:cs typeface="Book Antiqua"/>
              </a:rPr>
              <a:t>quantity</a:t>
            </a:r>
            <a:r>
              <a:rPr sz="2100" spc="-130" dirty="0">
                <a:latin typeface="Book Antiqua"/>
                <a:cs typeface="Book Antiqua"/>
              </a:rPr>
              <a:t> </a:t>
            </a:r>
            <a:r>
              <a:rPr sz="2100" spc="-325" dirty="0">
                <a:latin typeface="Book Antiqua"/>
                <a:cs typeface="Book Antiqua"/>
              </a:rPr>
              <a:t>is</a:t>
            </a:r>
            <a:r>
              <a:rPr sz="2100" spc="-155" dirty="0">
                <a:latin typeface="Book Antiqua"/>
                <a:cs typeface="Book Antiqua"/>
              </a:rPr>
              <a:t> </a:t>
            </a:r>
            <a:r>
              <a:rPr sz="2100" spc="-459" dirty="0">
                <a:latin typeface="Book Antiqua"/>
                <a:cs typeface="Book Antiqua"/>
              </a:rPr>
              <a:t>“25000</a:t>
            </a:r>
            <a:r>
              <a:rPr sz="2100" spc="-125" dirty="0">
                <a:latin typeface="Book Antiqua"/>
                <a:cs typeface="Book Antiqua"/>
              </a:rPr>
              <a:t> </a:t>
            </a:r>
            <a:r>
              <a:rPr sz="2100" spc="-455" dirty="0">
                <a:latin typeface="Book Antiqua"/>
                <a:cs typeface="Book Antiqua"/>
              </a:rPr>
              <a:t>–</a:t>
            </a:r>
            <a:r>
              <a:rPr sz="2100" spc="-145" dirty="0">
                <a:latin typeface="Book Antiqua"/>
                <a:cs typeface="Book Antiqua"/>
              </a:rPr>
              <a:t> </a:t>
            </a:r>
            <a:r>
              <a:rPr sz="2100" spc="-459" dirty="0">
                <a:latin typeface="Book Antiqua"/>
                <a:cs typeface="Book Antiqua"/>
              </a:rPr>
              <a:t>40000”</a:t>
            </a:r>
            <a:r>
              <a:rPr sz="2100" spc="-140" dirty="0">
                <a:latin typeface="Book Antiqua"/>
                <a:cs typeface="Book Antiqua"/>
              </a:rPr>
              <a:t> </a:t>
            </a:r>
            <a:r>
              <a:rPr sz="2100" spc="-445" dirty="0">
                <a:latin typeface="Book Antiqua"/>
                <a:cs typeface="Book Antiqua"/>
              </a:rPr>
              <a:t>order</a:t>
            </a:r>
            <a:r>
              <a:rPr sz="2100" spc="-130" dirty="0">
                <a:latin typeface="Book Antiqua"/>
                <a:cs typeface="Book Antiqua"/>
              </a:rPr>
              <a:t> </a:t>
            </a:r>
            <a:r>
              <a:rPr sz="2100" spc="-390" dirty="0">
                <a:latin typeface="Book Antiqua"/>
                <a:cs typeface="Book Antiqua"/>
              </a:rPr>
              <a:t>size</a:t>
            </a:r>
            <a:r>
              <a:rPr sz="2100" spc="-135" dirty="0">
                <a:latin typeface="Book Antiqua"/>
                <a:cs typeface="Book Antiqua"/>
              </a:rPr>
              <a:t> </a:t>
            </a:r>
            <a:r>
              <a:rPr sz="2100" spc="-420" dirty="0">
                <a:latin typeface="Book Antiqua"/>
                <a:cs typeface="Book Antiqua"/>
              </a:rPr>
              <a:t>as</a:t>
            </a:r>
            <a:r>
              <a:rPr sz="2100" spc="-145" dirty="0">
                <a:latin typeface="Book Antiqua"/>
                <a:cs typeface="Book Antiqua"/>
              </a:rPr>
              <a:t> </a:t>
            </a:r>
            <a:r>
              <a:rPr sz="2100" spc="-285" dirty="0">
                <a:latin typeface="Book Antiqua"/>
                <a:cs typeface="Book Antiqua"/>
              </a:rPr>
              <a:t>it</a:t>
            </a:r>
            <a:r>
              <a:rPr sz="2100" spc="-125" dirty="0">
                <a:latin typeface="Book Antiqua"/>
                <a:cs typeface="Book Antiqua"/>
              </a:rPr>
              <a:t> </a:t>
            </a:r>
            <a:r>
              <a:rPr sz="2100" spc="-459" dirty="0">
                <a:latin typeface="Book Antiqua"/>
                <a:cs typeface="Book Antiqua"/>
              </a:rPr>
              <a:t>has</a:t>
            </a:r>
            <a:r>
              <a:rPr sz="2100" spc="-145" dirty="0">
                <a:latin typeface="Book Antiqua"/>
                <a:cs typeface="Book Antiqua"/>
              </a:rPr>
              <a:t> </a:t>
            </a:r>
            <a:r>
              <a:rPr sz="2100" spc="-580" dirty="0">
                <a:latin typeface="Book Antiqua"/>
                <a:cs typeface="Book Antiqua"/>
              </a:rPr>
              <a:t>minimum</a:t>
            </a:r>
            <a:r>
              <a:rPr sz="2100" spc="-130" dirty="0">
                <a:latin typeface="Book Antiqua"/>
                <a:cs typeface="Book Antiqua"/>
              </a:rPr>
              <a:t> </a:t>
            </a:r>
            <a:r>
              <a:rPr sz="2100" spc="-420" dirty="0">
                <a:latin typeface="Book Antiqua"/>
                <a:cs typeface="Book Antiqua"/>
              </a:rPr>
              <a:t>cost</a:t>
            </a:r>
            <a:r>
              <a:rPr sz="2100" spc="-295" dirty="0">
                <a:latin typeface="Book Antiqua"/>
                <a:cs typeface="Book Antiqua"/>
              </a:rPr>
              <a:t> (i.e.</a:t>
            </a:r>
            <a:r>
              <a:rPr sz="2100" spc="-210" dirty="0">
                <a:latin typeface="Book Antiqua"/>
                <a:cs typeface="Book Antiqua"/>
              </a:rPr>
              <a:t> </a:t>
            </a:r>
            <a:r>
              <a:rPr sz="2100" spc="-440" dirty="0">
                <a:latin typeface="Book Antiqua"/>
                <a:cs typeface="Book Antiqua"/>
              </a:rPr>
              <a:t>1005656.85</a:t>
            </a:r>
            <a:r>
              <a:rPr sz="2100" spc="-204" dirty="0">
                <a:latin typeface="Book Antiqua"/>
                <a:cs typeface="Book Antiqua"/>
              </a:rPr>
              <a:t> </a:t>
            </a:r>
            <a:r>
              <a:rPr sz="2100" spc="-550" dirty="0">
                <a:latin typeface="Book Antiqua"/>
                <a:cs typeface="Book Antiqua"/>
              </a:rPr>
              <a:t>&lt;</a:t>
            </a:r>
            <a:r>
              <a:rPr sz="2100" spc="-225" dirty="0">
                <a:latin typeface="Book Antiqua"/>
                <a:cs typeface="Book Antiqua"/>
              </a:rPr>
              <a:t> </a:t>
            </a:r>
            <a:r>
              <a:rPr sz="2100" spc="-430" dirty="0">
                <a:latin typeface="Book Antiqua"/>
                <a:cs typeface="Book Antiqua"/>
              </a:rPr>
              <a:t>1206200).</a:t>
            </a:r>
            <a:endParaRPr sz="2100">
              <a:latin typeface="Book Antiqua"/>
              <a:cs typeface="Book Antiqua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5668" y="382015"/>
            <a:ext cx="7844790" cy="380237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  <a:tabLst>
                <a:tab pos="1039494" algn="l"/>
              </a:tabLst>
            </a:pPr>
            <a:r>
              <a:rPr sz="1700" b="1" spc="-10" dirty="0">
                <a:solidFill>
                  <a:srgbClr val="C00000"/>
                </a:solidFill>
                <a:latin typeface="Lucida Sans Unicode"/>
                <a:cs typeface="Lucida Sans Unicode"/>
              </a:rPr>
              <a:t>Example</a:t>
            </a:r>
            <a:r>
              <a:rPr sz="1700" b="1" dirty="0">
                <a:solidFill>
                  <a:srgbClr val="C00000"/>
                </a:solidFill>
                <a:latin typeface="Lucida Sans Unicode"/>
                <a:cs typeface="Lucida Sans Unicode"/>
              </a:rPr>
              <a:t>	3:</a:t>
            </a:r>
            <a:r>
              <a:rPr sz="1700" b="1" spc="-60" dirty="0">
                <a:solidFill>
                  <a:srgbClr val="C00000"/>
                </a:solidFill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company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purchased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2000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units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of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particular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item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per</a:t>
            </a:r>
            <a:r>
              <a:rPr sz="1700" spc="-20" dirty="0">
                <a:latin typeface="Lucida Sans Unicode"/>
                <a:cs typeface="Lucida Sans Unicode"/>
              </a:rPr>
              <a:t> year </a:t>
            </a:r>
            <a:r>
              <a:rPr sz="1700" dirty="0">
                <a:latin typeface="Lucida Sans Unicode"/>
                <a:cs typeface="Lucida Sans Unicode"/>
              </a:rPr>
              <a:t>at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unit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cost</a:t>
            </a:r>
            <a:r>
              <a:rPr sz="1700" spc="-1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of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Rs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20.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The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ordering</a:t>
            </a:r>
            <a:r>
              <a:rPr sz="1700" spc="-1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cost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is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Rs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50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per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order, and</a:t>
            </a:r>
            <a:r>
              <a:rPr sz="1700" spc="-25" dirty="0">
                <a:latin typeface="Lucida Sans Unicode"/>
                <a:cs typeface="Lucida Sans Unicode"/>
              </a:rPr>
              <a:t> the </a:t>
            </a:r>
            <a:r>
              <a:rPr sz="1700" dirty="0">
                <a:latin typeface="Lucida Sans Unicode"/>
                <a:cs typeface="Lucida Sans Unicode"/>
              </a:rPr>
              <a:t>inventory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carrying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cost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is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25%.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Find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the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optimal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order quantity.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If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spc="-25" dirty="0">
                <a:latin typeface="Lucida Sans Unicode"/>
                <a:cs typeface="Lucida Sans Unicode"/>
              </a:rPr>
              <a:t>3% </a:t>
            </a:r>
            <a:r>
              <a:rPr sz="1700" dirty="0">
                <a:latin typeface="Lucida Sans Unicode"/>
                <a:cs typeface="Lucida Sans Unicode"/>
              </a:rPr>
              <a:t>discount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is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offered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by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the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supplier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on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lots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of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1000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or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more,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should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spc="-25" dirty="0">
                <a:latin typeface="Lucida Sans Unicode"/>
                <a:cs typeface="Lucida Sans Unicode"/>
              </a:rPr>
              <a:t>the </a:t>
            </a:r>
            <a:r>
              <a:rPr sz="1700" dirty="0">
                <a:latin typeface="Lucida Sans Unicode"/>
                <a:cs typeface="Lucida Sans Unicode"/>
              </a:rPr>
              <a:t>company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accept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the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offer?</a:t>
            </a:r>
            <a:endParaRPr sz="17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sz="1700" b="1" spc="-10" dirty="0">
                <a:solidFill>
                  <a:srgbClr val="C00000"/>
                </a:solidFill>
                <a:latin typeface="Lucida Sans Unicode"/>
                <a:cs typeface="Lucida Sans Unicode"/>
              </a:rPr>
              <a:t>Solution:</a:t>
            </a:r>
            <a:endParaRPr sz="17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sz="1700" spc="-10" dirty="0">
                <a:latin typeface="Lucida Sans Unicode"/>
                <a:cs typeface="Lucida Sans Unicode"/>
              </a:rPr>
              <a:t>Given</a:t>
            </a:r>
            <a:endParaRPr sz="1700">
              <a:latin typeface="Lucida Sans Unicode"/>
              <a:cs typeface="Lucida Sans Unicode"/>
            </a:endParaRPr>
          </a:p>
          <a:p>
            <a:pPr marL="12700" marR="3869054">
              <a:lnSpc>
                <a:spcPts val="2450"/>
              </a:lnSpc>
              <a:spcBef>
                <a:spcPts val="140"/>
              </a:spcBef>
            </a:pPr>
            <a:r>
              <a:rPr sz="1700" dirty="0">
                <a:latin typeface="Lucida Sans Unicode"/>
                <a:cs typeface="Lucida Sans Unicode"/>
              </a:rPr>
              <a:t>Annual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requirement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(A)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=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2,000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units </a:t>
            </a:r>
            <a:r>
              <a:rPr sz="1700" dirty="0">
                <a:latin typeface="Lucida Sans Unicode"/>
                <a:cs typeface="Lucida Sans Unicode"/>
              </a:rPr>
              <a:t>Ordering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costs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(O)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=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Rs.</a:t>
            </a:r>
            <a:r>
              <a:rPr sz="1700" spc="-25" dirty="0">
                <a:latin typeface="Lucida Sans Unicode"/>
                <a:cs typeface="Lucida Sans Unicode"/>
              </a:rPr>
              <a:t> 50</a:t>
            </a:r>
            <a:endParaRPr sz="17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sz="1700" dirty="0">
                <a:latin typeface="Lucida Sans Unicode"/>
                <a:cs typeface="Lucida Sans Unicode"/>
              </a:rPr>
              <a:t>Purchase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price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(PP)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=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Rs.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spc="-25" dirty="0">
                <a:latin typeface="Lucida Sans Unicode"/>
                <a:cs typeface="Lucida Sans Unicode"/>
              </a:rPr>
              <a:t>20</a:t>
            </a:r>
            <a:endParaRPr sz="17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sz="1700" dirty="0">
                <a:latin typeface="Lucida Sans Unicode"/>
                <a:cs typeface="Lucida Sans Unicode"/>
              </a:rPr>
              <a:t>Carrying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Costs</a:t>
            </a:r>
            <a:r>
              <a:rPr sz="1700" spc="-1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(C)</a:t>
            </a:r>
            <a:r>
              <a:rPr sz="1700" spc="-1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=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25%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of</a:t>
            </a:r>
            <a:r>
              <a:rPr sz="1700" spc="-1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Rs.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20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=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Rs.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spc="-50" dirty="0">
                <a:latin typeface="Lucida Sans Unicode"/>
                <a:cs typeface="Lucida Sans Unicode"/>
              </a:rPr>
              <a:t>5</a:t>
            </a:r>
            <a:endParaRPr sz="17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229"/>
              </a:spcBef>
            </a:pPr>
            <a:endParaRPr sz="17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sz="1700" dirty="0">
                <a:latin typeface="Lucida Sans Unicode"/>
                <a:cs typeface="Lucida Sans Unicode"/>
              </a:rPr>
              <a:t>Calculation</a:t>
            </a:r>
            <a:r>
              <a:rPr sz="1700" spc="-6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of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optimum</a:t>
            </a:r>
            <a:r>
              <a:rPr sz="1700" spc="-5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order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quantity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(EOQ)</a:t>
            </a:r>
            <a:endParaRPr sz="17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9988" y="4383404"/>
            <a:ext cx="718185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b="1" dirty="0">
                <a:latin typeface="Lucida Sans Unicode"/>
                <a:cs typeface="Lucida Sans Unicode"/>
              </a:rPr>
              <a:t>EOQ</a:t>
            </a:r>
            <a:r>
              <a:rPr sz="1700" b="1" spc="-55" dirty="0">
                <a:latin typeface="Lucida Sans Unicode"/>
                <a:cs typeface="Lucida Sans Unicode"/>
              </a:rPr>
              <a:t> </a:t>
            </a:r>
            <a:r>
              <a:rPr sz="1700" b="1" spc="-50" dirty="0">
                <a:latin typeface="Lucida Sans Unicode"/>
                <a:cs typeface="Lucida Sans Unicode"/>
              </a:rPr>
              <a:t>=</a:t>
            </a:r>
            <a:endParaRPr sz="1700">
              <a:latin typeface="Lucida Sans Unicode"/>
              <a:cs typeface="Lucida Sans Unicode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696847" y="4298696"/>
            <a:ext cx="469265" cy="482600"/>
          </a:xfrm>
          <a:custGeom>
            <a:avLst/>
            <a:gdLst/>
            <a:ahLst/>
            <a:cxnLst/>
            <a:rect l="l" t="t" r="r" b="b"/>
            <a:pathLst>
              <a:path w="469264" h="482600">
                <a:moveTo>
                  <a:pt x="166623" y="0"/>
                </a:moveTo>
                <a:lnTo>
                  <a:pt x="133730" y="0"/>
                </a:lnTo>
                <a:lnTo>
                  <a:pt x="89788" y="444245"/>
                </a:lnTo>
                <a:lnTo>
                  <a:pt x="36702" y="346074"/>
                </a:lnTo>
                <a:lnTo>
                  <a:pt x="0" y="365505"/>
                </a:lnTo>
                <a:lnTo>
                  <a:pt x="4190" y="372998"/>
                </a:lnTo>
                <a:lnTo>
                  <a:pt x="23494" y="362838"/>
                </a:lnTo>
                <a:lnTo>
                  <a:pt x="88645" y="482599"/>
                </a:lnTo>
                <a:lnTo>
                  <a:pt x="98551" y="482599"/>
                </a:lnTo>
                <a:lnTo>
                  <a:pt x="145541" y="13969"/>
                </a:lnTo>
                <a:lnTo>
                  <a:pt x="159384" y="13969"/>
                </a:lnTo>
                <a:lnTo>
                  <a:pt x="159384" y="14223"/>
                </a:lnTo>
                <a:lnTo>
                  <a:pt x="468756" y="14223"/>
                </a:lnTo>
                <a:lnTo>
                  <a:pt x="468756" y="507"/>
                </a:lnTo>
                <a:lnTo>
                  <a:pt x="166623" y="507"/>
                </a:lnTo>
                <a:lnTo>
                  <a:pt x="16662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947417" y="4549521"/>
            <a:ext cx="121920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spc="-50" dirty="0">
                <a:latin typeface="Cambria Math"/>
                <a:cs typeface="Cambria Math"/>
              </a:rPr>
              <a:t>𝐶</a:t>
            </a:r>
            <a:endParaRPr sz="1250">
              <a:latin typeface="Cambria Math"/>
              <a:cs typeface="Cambria Math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856232" y="4543044"/>
            <a:ext cx="309880" cy="13970"/>
          </a:xfrm>
          <a:custGeom>
            <a:avLst/>
            <a:gdLst/>
            <a:ahLst/>
            <a:cxnLst/>
            <a:rect l="l" t="t" r="r" b="b"/>
            <a:pathLst>
              <a:path w="309880" h="13970">
                <a:moveTo>
                  <a:pt x="309371" y="0"/>
                </a:moveTo>
                <a:lnTo>
                  <a:pt x="0" y="0"/>
                </a:lnTo>
                <a:lnTo>
                  <a:pt x="0" y="13715"/>
                </a:lnTo>
                <a:lnTo>
                  <a:pt x="309371" y="13715"/>
                </a:lnTo>
                <a:lnTo>
                  <a:pt x="30937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818385" y="4256913"/>
            <a:ext cx="626745" cy="28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250" dirty="0">
                <a:latin typeface="Cambria Math"/>
                <a:cs typeface="Cambria Math"/>
              </a:rPr>
              <a:t>2𝐴𝑂</a:t>
            </a:r>
            <a:r>
              <a:rPr sz="1250" spc="370" dirty="0">
                <a:latin typeface="Cambria Math"/>
                <a:cs typeface="Cambria Math"/>
              </a:rPr>
              <a:t> </a:t>
            </a:r>
            <a:r>
              <a:rPr sz="2550" b="1" spc="-75" baseline="-32679" dirty="0">
                <a:latin typeface="Lucida Sans Unicode"/>
                <a:cs typeface="Lucida Sans Unicode"/>
              </a:rPr>
              <a:t>=</a:t>
            </a:r>
            <a:endParaRPr sz="2550" baseline="-32679">
              <a:latin typeface="Lucida Sans Unicode"/>
              <a:cs typeface="Lucida Sans Unicode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540889" y="4315205"/>
            <a:ext cx="961390" cy="452120"/>
          </a:xfrm>
          <a:custGeom>
            <a:avLst/>
            <a:gdLst/>
            <a:ahLst/>
            <a:cxnLst/>
            <a:rect l="l" t="t" r="r" b="b"/>
            <a:pathLst>
              <a:path w="961389" h="452120">
                <a:moveTo>
                  <a:pt x="156083" y="0"/>
                </a:moveTo>
                <a:lnTo>
                  <a:pt x="125222" y="0"/>
                </a:lnTo>
                <a:lnTo>
                  <a:pt x="84074" y="416179"/>
                </a:lnTo>
                <a:lnTo>
                  <a:pt x="34417" y="324231"/>
                </a:lnTo>
                <a:lnTo>
                  <a:pt x="0" y="342392"/>
                </a:lnTo>
                <a:lnTo>
                  <a:pt x="3937" y="349377"/>
                </a:lnTo>
                <a:lnTo>
                  <a:pt x="21971" y="339852"/>
                </a:lnTo>
                <a:lnTo>
                  <a:pt x="83058" y="452120"/>
                </a:lnTo>
                <a:lnTo>
                  <a:pt x="92329" y="452120"/>
                </a:lnTo>
                <a:lnTo>
                  <a:pt x="136271" y="13208"/>
                </a:lnTo>
                <a:lnTo>
                  <a:pt x="148971" y="13208"/>
                </a:lnTo>
                <a:lnTo>
                  <a:pt x="148971" y="14478"/>
                </a:lnTo>
                <a:lnTo>
                  <a:pt x="961263" y="14478"/>
                </a:lnTo>
                <a:lnTo>
                  <a:pt x="961263" y="762"/>
                </a:lnTo>
                <a:lnTo>
                  <a:pt x="156083" y="762"/>
                </a:lnTo>
                <a:lnTo>
                  <a:pt x="15608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040126" y="4554092"/>
            <a:ext cx="111125" cy="20320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150" spc="-50" dirty="0">
                <a:latin typeface="Cambria Math"/>
                <a:cs typeface="Cambria Math"/>
              </a:rPr>
              <a:t>5</a:t>
            </a:r>
            <a:endParaRPr sz="1150">
              <a:latin typeface="Cambria Math"/>
              <a:cs typeface="Cambria Math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689860" y="4547615"/>
            <a:ext cx="812800" cy="13970"/>
          </a:xfrm>
          <a:custGeom>
            <a:avLst/>
            <a:gdLst/>
            <a:ahLst/>
            <a:cxnLst/>
            <a:rect l="l" t="t" r="r" b="b"/>
            <a:pathLst>
              <a:path w="812800" h="13970">
                <a:moveTo>
                  <a:pt x="812291" y="0"/>
                </a:moveTo>
                <a:lnTo>
                  <a:pt x="0" y="0"/>
                </a:lnTo>
                <a:lnTo>
                  <a:pt x="0" y="13716"/>
                </a:lnTo>
                <a:lnTo>
                  <a:pt x="812291" y="13716"/>
                </a:lnTo>
                <a:lnTo>
                  <a:pt x="81229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2652014" y="4278248"/>
            <a:ext cx="213550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1150" dirty="0">
                <a:latin typeface="Cambria Math"/>
                <a:cs typeface="Cambria Math"/>
              </a:rPr>
              <a:t>2×2000×50</a:t>
            </a:r>
            <a:r>
              <a:rPr sz="1150" spc="305" dirty="0">
                <a:latin typeface="Cambria Math"/>
                <a:cs typeface="Cambria Math"/>
              </a:rPr>
              <a:t> </a:t>
            </a:r>
            <a:r>
              <a:rPr sz="2400" baseline="-32986" dirty="0">
                <a:latin typeface="Lucida Sans Unicode"/>
                <a:cs typeface="Lucida Sans Unicode"/>
              </a:rPr>
              <a:t>=</a:t>
            </a:r>
            <a:r>
              <a:rPr sz="2400" spc="97" baseline="-32986" dirty="0">
                <a:latin typeface="Lucida Sans Unicode"/>
                <a:cs typeface="Lucida Sans Unicode"/>
              </a:rPr>
              <a:t> </a:t>
            </a:r>
            <a:r>
              <a:rPr sz="2400" baseline="-32986" dirty="0">
                <a:latin typeface="Lucida Sans Unicode"/>
                <a:cs typeface="Lucida Sans Unicode"/>
              </a:rPr>
              <a:t>200</a:t>
            </a:r>
            <a:r>
              <a:rPr sz="2400" spc="97" baseline="-32986" dirty="0">
                <a:latin typeface="Lucida Sans Unicode"/>
                <a:cs typeface="Lucida Sans Unicode"/>
              </a:rPr>
              <a:t> </a:t>
            </a:r>
            <a:r>
              <a:rPr sz="2400" spc="-30" baseline="-32986" dirty="0">
                <a:latin typeface="Lucida Sans Unicode"/>
                <a:cs typeface="Lucida Sans Unicode"/>
              </a:rPr>
              <a:t>Units</a:t>
            </a:r>
            <a:endParaRPr sz="2400" baseline="-32986">
              <a:latin typeface="Lucida Sans Unicode"/>
              <a:cs typeface="Lucida Sans Unicode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654296" y="5548884"/>
            <a:ext cx="306705" cy="13970"/>
          </a:xfrm>
          <a:custGeom>
            <a:avLst/>
            <a:gdLst/>
            <a:ahLst/>
            <a:cxnLst/>
            <a:rect l="l" t="t" r="r" b="b"/>
            <a:pathLst>
              <a:path w="306704" h="13970">
                <a:moveTo>
                  <a:pt x="306324" y="0"/>
                </a:moveTo>
                <a:lnTo>
                  <a:pt x="0" y="0"/>
                </a:lnTo>
                <a:lnTo>
                  <a:pt x="0" y="13715"/>
                </a:lnTo>
                <a:lnTo>
                  <a:pt x="306324" y="13715"/>
                </a:lnTo>
                <a:lnTo>
                  <a:pt x="30632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632968" y="4788789"/>
            <a:ext cx="7667625" cy="9702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5400" marR="1778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Lucida Sans Unicode"/>
                <a:cs typeface="Lucida Sans Unicode"/>
              </a:rPr>
              <a:t>Now,</a:t>
            </a:r>
            <a:r>
              <a:rPr sz="1600" spc="-15" dirty="0">
                <a:latin typeface="Lucida Sans Unicode"/>
                <a:cs typeface="Lucida Sans Unicode"/>
              </a:rPr>
              <a:t> </a:t>
            </a:r>
            <a:r>
              <a:rPr sz="1600" dirty="0">
                <a:latin typeface="Lucida Sans Unicode"/>
                <a:cs typeface="Lucida Sans Unicode"/>
              </a:rPr>
              <a:t>for</a:t>
            </a:r>
            <a:r>
              <a:rPr sz="1600" spc="-40" dirty="0">
                <a:latin typeface="Lucida Sans Unicode"/>
                <a:cs typeface="Lucida Sans Unicode"/>
              </a:rPr>
              <a:t> </a:t>
            </a:r>
            <a:r>
              <a:rPr sz="1600" dirty="0">
                <a:latin typeface="Lucida Sans Unicode"/>
                <a:cs typeface="Lucida Sans Unicode"/>
              </a:rPr>
              <a:t>the</a:t>
            </a:r>
            <a:r>
              <a:rPr sz="1600" spc="-50" dirty="0">
                <a:latin typeface="Lucida Sans Unicode"/>
                <a:cs typeface="Lucida Sans Unicode"/>
              </a:rPr>
              <a:t> </a:t>
            </a:r>
            <a:r>
              <a:rPr sz="1600" dirty="0">
                <a:latin typeface="Lucida Sans Unicode"/>
                <a:cs typeface="Lucida Sans Unicode"/>
              </a:rPr>
              <a:t>decision,</a:t>
            </a:r>
            <a:r>
              <a:rPr sz="1600" spc="-20" dirty="0">
                <a:latin typeface="Lucida Sans Unicode"/>
                <a:cs typeface="Lucida Sans Unicode"/>
              </a:rPr>
              <a:t> </a:t>
            </a:r>
            <a:r>
              <a:rPr sz="1600" dirty="0">
                <a:latin typeface="Lucida Sans Unicode"/>
                <a:cs typeface="Lucida Sans Unicode"/>
              </a:rPr>
              <a:t>total</a:t>
            </a:r>
            <a:r>
              <a:rPr sz="1600" spc="-40" dirty="0">
                <a:latin typeface="Lucida Sans Unicode"/>
                <a:cs typeface="Lucida Sans Unicode"/>
              </a:rPr>
              <a:t> </a:t>
            </a:r>
            <a:r>
              <a:rPr sz="1600" dirty="0">
                <a:latin typeface="Lucida Sans Unicode"/>
                <a:cs typeface="Lucida Sans Unicode"/>
              </a:rPr>
              <a:t>costs</a:t>
            </a:r>
            <a:r>
              <a:rPr sz="1600" spc="-40" dirty="0">
                <a:latin typeface="Lucida Sans Unicode"/>
                <a:cs typeface="Lucida Sans Unicode"/>
              </a:rPr>
              <a:t> </a:t>
            </a:r>
            <a:r>
              <a:rPr sz="1600" dirty="0">
                <a:latin typeface="Lucida Sans Unicode"/>
                <a:cs typeface="Lucida Sans Unicode"/>
              </a:rPr>
              <a:t>should</a:t>
            </a:r>
            <a:r>
              <a:rPr sz="1600" spc="-35" dirty="0">
                <a:latin typeface="Lucida Sans Unicode"/>
                <a:cs typeface="Lucida Sans Unicode"/>
              </a:rPr>
              <a:t> </a:t>
            </a:r>
            <a:r>
              <a:rPr sz="1600" dirty="0">
                <a:latin typeface="Lucida Sans Unicode"/>
                <a:cs typeface="Lucida Sans Unicode"/>
              </a:rPr>
              <a:t>be</a:t>
            </a:r>
            <a:r>
              <a:rPr sz="1600" spc="-40" dirty="0">
                <a:latin typeface="Lucida Sans Unicode"/>
                <a:cs typeface="Lucida Sans Unicode"/>
              </a:rPr>
              <a:t> </a:t>
            </a:r>
            <a:r>
              <a:rPr sz="1600" dirty="0">
                <a:latin typeface="Lucida Sans Unicode"/>
                <a:cs typeface="Lucida Sans Unicode"/>
              </a:rPr>
              <a:t>calculated</a:t>
            </a:r>
            <a:r>
              <a:rPr sz="1600" spc="5" dirty="0">
                <a:latin typeface="Lucida Sans Unicode"/>
                <a:cs typeface="Lucida Sans Unicode"/>
              </a:rPr>
              <a:t> </a:t>
            </a:r>
            <a:r>
              <a:rPr sz="1600" dirty="0">
                <a:latin typeface="Lucida Sans Unicode"/>
                <a:cs typeface="Lucida Sans Unicode"/>
              </a:rPr>
              <a:t>under</a:t>
            </a:r>
            <a:r>
              <a:rPr sz="1600" spc="-65" dirty="0">
                <a:latin typeface="Lucida Sans Unicode"/>
                <a:cs typeface="Lucida Sans Unicode"/>
              </a:rPr>
              <a:t> </a:t>
            </a:r>
            <a:r>
              <a:rPr sz="1600" dirty="0">
                <a:latin typeface="Lucida Sans Unicode"/>
                <a:cs typeface="Lucida Sans Unicode"/>
              </a:rPr>
              <a:t>both</a:t>
            </a:r>
            <a:r>
              <a:rPr sz="1600" spc="-50" dirty="0">
                <a:latin typeface="Lucida Sans Unicode"/>
                <a:cs typeface="Lucida Sans Unicode"/>
              </a:rPr>
              <a:t> </a:t>
            </a:r>
            <a:r>
              <a:rPr sz="1600" spc="-10" dirty="0">
                <a:latin typeface="Lucida Sans Unicode"/>
                <a:cs typeface="Lucida Sans Unicode"/>
              </a:rPr>
              <a:t>conditions </a:t>
            </a:r>
            <a:r>
              <a:rPr sz="1600" dirty="0">
                <a:latin typeface="Lucida Sans Unicode"/>
                <a:cs typeface="Lucida Sans Unicode"/>
              </a:rPr>
              <a:t>(i.e.,</a:t>
            </a:r>
            <a:r>
              <a:rPr sz="1600" spc="-5" dirty="0">
                <a:latin typeface="Lucida Sans Unicode"/>
                <a:cs typeface="Lucida Sans Unicode"/>
              </a:rPr>
              <a:t> </a:t>
            </a:r>
            <a:r>
              <a:rPr sz="1600" dirty="0">
                <a:latin typeface="Lucida Sans Unicode"/>
                <a:cs typeface="Lucida Sans Unicode"/>
              </a:rPr>
              <a:t>EOQ</a:t>
            </a:r>
            <a:r>
              <a:rPr sz="1600" spc="-35" dirty="0">
                <a:latin typeface="Lucida Sans Unicode"/>
                <a:cs typeface="Lucida Sans Unicode"/>
              </a:rPr>
              <a:t> </a:t>
            </a:r>
            <a:r>
              <a:rPr sz="1600" dirty="0">
                <a:latin typeface="Lucida Sans Unicode"/>
                <a:cs typeface="Lucida Sans Unicode"/>
              </a:rPr>
              <a:t>and</a:t>
            </a:r>
            <a:r>
              <a:rPr sz="1600" spc="-30" dirty="0">
                <a:latin typeface="Lucida Sans Unicode"/>
                <a:cs typeface="Lucida Sans Unicode"/>
              </a:rPr>
              <a:t> </a:t>
            </a:r>
            <a:r>
              <a:rPr sz="1600" dirty="0">
                <a:latin typeface="Lucida Sans Unicode"/>
                <a:cs typeface="Lucida Sans Unicode"/>
              </a:rPr>
              <a:t>offering</a:t>
            </a:r>
            <a:r>
              <a:rPr sz="1600" spc="-30" dirty="0">
                <a:latin typeface="Lucida Sans Unicode"/>
                <a:cs typeface="Lucida Sans Unicode"/>
              </a:rPr>
              <a:t> </a:t>
            </a:r>
            <a:r>
              <a:rPr sz="1600" spc="-10" dirty="0">
                <a:latin typeface="Lucida Sans Unicode"/>
                <a:cs typeface="Lucida Sans Unicode"/>
              </a:rPr>
              <a:t>units)</a:t>
            </a:r>
            <a:endParaRPr sz="1600">
              <a:latin typeface="Lucida Sans Unicode"/>
              <a:cs typeface="Lucida Sans Unicode"/>
            </a:endParaRPr>
          </a:p>
          <a:p>
            <a:pPr marL="25400">
              <a:lnSpc>
                <a:spcPts val="960"/>
              </a:lnSpc>
              <a:spcBef>
                <a:spcPts val="960"/>
              </a:spcBef>
              <a:tabLst>
                <a:tab pos="2972435" algn="l"/>
              </a:tabLst>
            </a:pPr>
            <a:r>
              <a:rPr sz="1600" dirty="0">
                <a:latin typeface="Lucida Sans Unicode"/>
                <a:cs typeface="Lucida Sans Unicode"/>
              </a:rPr>
              <a:t>TC at</a:t>
            </a:r>
            <a:r>
              <a:rPr sz="1600" spc="-5" dirty="0">
                <a:latin typeface="Lucida Sans Unicode"/>
                <a:cs typeface="Lucida Sans Unicode"/>
              </a:rPr>
              <a:t> </a:t>
            </a:r>
            <a:r>
              <a:rPr sz="1600" dirty="0">
                <a:latin typeface="Lucida Sans Unicode"/>
                <a:cs typeface="Lucida Sans Unicode"/>
              </a:rPr>
              <a:t>EOQ</a:t>
            </a:r>
            <a:r>
              <a:rPr sz="1600" spc="-15" dirty="0">
                <a:latin typeface="Lucida Sans Unicode"/>
                <a:cs typeface="Lucida Sans Unicode"/>
              </a:rPr>
              <a:t> </a:t>
            </a:r>
            <a:r>
              <a:rPr sz="1600" dirty="0">
                <a:latin typeface="Lucida Sans Unicode"/>
                <a:cs typeface="Lucida Sans Unicode"/>
              </a:rPr>
              <a:t>= TC =</a:t>
            </a:r>
            <a:r>
              <a:rPr sz="1600" spc="-5" dirty="0">
                <a:latin typeface="Lucida Sans Unicode"/>
                <a:cs typeface="Lucida Sans Unicode"/>
              </a:rPr>
              <a:t> </a:t>
            </a:r>
            <a:r>
              <a:rPr sz="1600" dirty="0">
                <a:latin typeface="Lucida Sans Unicode"/>
                <a:cs typeface="Lucida Sans Unicode"/>
              </a:rPr>
              <a:t>A</a:t>
            </a:r>
            <a:r>
              <a:rPr sz="1600" spc="-15" dirty="0">
                <a:latin typeface="Lucida Sans Unicode"/>
                <a:cs typeface="Lucida Sans Unicode"/>
              </a:rPr>
              <a:t> </a:t>
            </a:r>
            <a:r>
              <a:rPr sz="1600" dirty="0">
                <a:latin typeface="Lucida Sans Unicode"/>
                <a:cs typeface="Lucida Sans Unicode"/>
              </a:rPr>
              <a:t>×</a:t>
            </a:r>
            <a:r>
              <a:rPr sz="1600" spc="-5" dirty="0">
                <a:latin typeface="Lucida Sans Unicode"/>
                <a:cs typeface="Lucida Sans Unicode"/>
              </a:rPr>
              <a:t> </a:t>
            </a:r>
            <a:r>
              <a:rPr sz="1600" dirty="0">
                <a:latin typeface="Lucida Sans Unicode"/>
                <a:cs typeface="Lucida Sans Unicode"/>
              </a:rPr>
              <a:t>PP </a:t>
            </a:r>
            <a:r>
              <a:rPr sz="1600" spc="-50" dirty="0">
                <a:latin typeface="Lucida Sans Unicode"/>
                <a:cs typeface="Lucida Sans Unicode"/>
              </a:rPr>
              <a:t>+</a:t>
            </a:r>
            <a:r>
              <a:rPr sz="1600" dirty="0">
                <a:latin typeface="Lucida Sans Unicode"/>
                <a:cs typeface="Lucida Sans Unicode"/>
              </a:rPr>
              <a:t>	</a:t>
            </a:r>
            <a:r>
              <a:rPr sz="1725" u="heavy" spc="750" baseline="45893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725" u="heavy" baseline="45893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𝐴</a:t>
            </a:r>
            <a:r>
              <a:rPr sz="1725" u="heavy" spc="855" baseline="45893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 </a:t>
            </a:r>
            <a:r>
              <a:rPr sz="1725" spc="434" baseline="45893" dirty="0">
                <a:latin typeface="Cambria Math"/>
                <a:cs typeface="Cambria Math"/>
              </a:rPr>
              <a:t> </a:t>
            </a:r>
            <a:r>
              <a:rPr sz="1600" dirty="0">
                <a:latin typeface="Lucida Sans Unicode"/>
                <a:cs typeface="Lucida Sans Unicode"/>
              </a:rPr>
              <a:t>× O + </a:t>
            </a:r>
            <a:r>
              <a:rPr sz="1725" baseline="45893" dirty="0">
                <a:latin typeface="Cambria Math"/>
                <a:cs typeface="Cambria Math"/>
              </a:rPr>
              <a:t>𝐸𝑂𝑄</a:t>
            </a:r>
            <a:r>
              <a:rPr sz="1725" spc="487" baseline="45893" dirty="0">
                <a:latin typeface="Cambria Math"/>
                <a:cs typeface="Cambria Math"/>
              </a:rPr>
              <a:t> </a:t>
            </a:r>
            <a:r>
              <a:rPr sz="1600" dirty="0">
                <a:latin typeface="Lucida Sans Unicode"/>
                <a:cs typeface="Lucida Sans Unicode"/>
              </a:rPr>
              <a:t>× C) – (A × PP × DR) = Rs….</a:t>
            </a:r>
            <a:endParaRPr sz="1600">
              <a:latin typeface="Lucida Sans Unicode"/>
              <a:cs typeface="Lucida Sans Unicode"/>
            </a:endParaRPr>
          </a:p>
          <a:p>
            <a:pPr marL="2906395">
              <a:lnSpc>
                <a:spcPts val="625"/>
              </a:lnSpc>
            </a:pPr>
            <a:r>
              <a:rPr sz="1600" spc="-50" dirty="0">
                <a:latin typeface="Lucida Sans Unicode"/>
                <a:cs typeface="Lucida Sans Unicode"/>
              </a:rPr>
              <a:t>(</a:t>
            </a:r>
            <a:endParaRPr sz="1600">
              <a:latin typeface="Lucida Sans Unicode"/>
              <a:cs typeface="Lucida Sans Unicode"/>
            </a:endParaRPr>
          </a:p>
          <a:p>
            <a:pPr marL="2973070">
              <a:lnSpc>
                <a:spcPts val="1045"/>
              </a:lnSpc>
              <a:tabLst>
                <a:tab pos="4131310" algn="l"/>
              </a:tabLst>
            </a:pPr>
            <a:r>
              <a:rPr sz="1150" spc="-25" dirty="0">
                <a:latin typeface="Cambria Math"/>
                <a:cs typeface="Cambria Math"/>
              </a:rPr>
              <a:t>𝐸𝑂𝑄</a:t>
            </a:r>
            <a:r>
              <a:rPr sz="1150" dirty="0">
                <a:latin typeface="Cambria Math"/>
                <a:cs typeface="Cambria Math"/>
              </a:rPr>
              <a:t>	</a:t>
            </a:r>
            <a:r>
              <a:rPr sz="1150" spc="-50" dirty="0">
                <a:latin typeface="Cambria Math"/>
                <a:cs typeface="Cambria Math"/>
              </a:rPr>
              <a:t>2</a:t>
            </a:r>
            <a:endParaRPr sz="1150">
              <a:latin typeface="Cambria Math"/>
              <a:cs typeface="Cambria Math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739763" y="6429834"/>
            <a:ext cx="222758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spc="-10" dirty="0">
                <a:latin typeface="Times New Roman"/>
                <a:cs typeface="Times New Roman"/>
                <a:hlinkClick r:id="rId2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58770" y="697738"/>
            <a:ext cx="1413510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308100" algn="l"/>
              </a:tabLst>
            </a:pPr>
            <a:r>
              <a:rPr sz="1250" spc="-25" dirty="0">
                <a:latin typeface="Cambria Math"/>
                <a:cs typeface="Cambria Math"/>
              </a:rPr>
              <a:t>200</a:t>
            </a:r>
            <a:r>
              <a:rPr sz="1250" dirty="0">
                <a:latin typeface="Cambria Math"/>
                <a:cs typeface="Cambria Math"/>
              </a:rPr>
              <a:t>	</a:t>
            </a:r>
            <a:r>
              <a:rPr sz="1250" spc="-50" dirty="0">
                <a:latin typeface="Cambria Math"/>
                <a:cs typeface="Cambria Math"/>
              </a:rPr>
              <a:t>2</a:t>
            </a:r>
            <a:endParaRPr sz="1250">
              <a:latin typeface="Cambria Math"/>
              <a:cs typeface="Cambria Math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076700" y="691895"/>
            <a:ext cx="271780" cy="13970"/>
          </a:xfrm>
          <a:custGeom>
            <a:avLst/>
            <a:gdLst/>
            <a:ahLst/>
            <a:cxnLst/>
            <a:rect l="l" t="t" r="r" b="b"/>
            <a:pathLst>
              <a:path w="271779" h="13970">
                <a:moveTo>
                  <a:pt x="271272" y="0"/>
                </a:moveTo>
                <a:lnTo>
                  <a:pt x="0" y="0"/>
                </a:lnTo>
                <a:lnTo>
                  <a:pt x="0" y="13715"/>
                </a:lnTo>
                <a:lnTo>
                  <a:pt x="271272" y="13715"/>
                </a:lnTo>
                <a:lnTo>
                  <a:pt x="27127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20268" y="531368"/>
            <a:ext cx="7682230" cy="285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  <a:tabLst>
                <a:tab pos="2134870" algn="l"/>
              </a:tabLst>
            </a:pPr>
            <a:r>
              <a:rPr sz="1700" dirty="0">
                <a:latin typeface="Lucida Sans Unicode"/>
                <a:cs typeface="Lucida Sans Unicode"/>
              </a:rPr>
              <a:t>TC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=</a:t>
            </a:r>
            <a:r>
              <a:rPr sz="1700" spc="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2000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×</a:t>
            </a:r>
            <a:r>
              <a:rPr sz="1700" spc="-1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20</a:t>
            </a:r>
            <a:r>
              <a:rPr sz="1700" spc="-10" dirty="0">
                <a:latin typeface="Lucida Sans Unicode"/>
                <a:cs typeface="Lucida Sans Unicode"/>
              </a:rPr>
              <a:t> </a:t>
            </a:r>
            <a:r>
              <a:rPr sz="1700" spc="-50" dirty="0">
                <a:latin typeface="Lucida Sans Unicode"/>
                <a:cs typeface="Lucida Sans Unicode"/>
              </a:rPr>
              <a:t>+</a:t>
            </a:r>
            <a:r>
              <a:rPr sz="1700" dirty="0">
                <a:latin typeface="Lucida Sans Unicode"/>
                <a:cs typeface="Lucida Sans Unicode"/>
              </a:rPr>
              <a:t>	(</a:t>
            </a:r>
            <a:r>
              <a:rPr sz="1875" u="heavy" baseline="44444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2000</a:t>
            </a:r>
            <a:r>
              <a:rPr sz="1875" spc="390" baseline="44444" dirty="0">
                <a:latin typeface="Cambria Math"/>
                <a:cs typeface="Cambria Math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× 50</a:t>
            </a:r>
            <a:r>
              <a:rPr sz="1700" spc="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+ </a:t>
            </a:r>
            <a:r>
              <a:rPr sz="1875" baseline="44444" dirty="0">
                <a:latin typeface="Cambria Math"/>
                <a:cs typeface="Cambria Math"/>
              </a:rPr>
              <a:t>200</a:t>
            </a:r>
            <a:r>
              <a:rPr sz="1875" spc="367" baseline="44444" dirty="0">
                <a:latin typeface="Cambria Math"/>
                <a:cs typeface="Cambria Math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×</a:t>
            </a:r>
            <a:r>
              <a:rPr sz="1700" spc="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5)</a:t>
            </a:r>
            <a:r>
              <a:rPr sz="1700" spc="1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–</a:t>
            </a:r>
            <a:r>
              <a:rPr sz="1700" spc="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(2000</a:t>
            </a:r>
            <a:r>
              <a:rPr sz="1700" spc="-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×</a:t>
            </a:r>
            <a:r>
              <a:rPr sz="1700" spc="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20 ×</a:t>
            </a:r>
            <a:r>
              <a:rPr sz="1700" spc="1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0) = Rs.</a:t>
            </a:r>
            <a:r>
              <a:rPr sz="1700" spc="5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41,000</a:t>
            </a:r>
            <a:endParaRPr sz="1700">
              <a:latin typeface="Lucida Sans Unicode"/>
              <a:cs typeface="Lucida Sans Unicode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136135" y="1722120"/>
            <a:ext cx="106680" cy="13970"/>
          </a:xfrm>
          <a:custGeom>
            <a:avLst/>
            <a:gdLst/>
            <a:ahLst/>
            <a:cxnLst/>
            <a:rect l="l" t="t" r="r" b="b"/>
            <a:pathLst>
              <a:path w="106679" h="13969">
                <a:moveTo>
                  <a:pt x="106679" y="0"/>
                </a:moveTo>
                <a:lnTo>
                  <a:pt x="0" y="0"/>
                </a:lnTo>
                <a:lnTo>
                  <a:pt x="0" y="13715"/>
                </a:lnTo>
                <a:lnTo>
                  <a:pt x="106679" y="13715"/>
                </a:lnTo>
                <a:lnTo>
                  <a:pt x="10667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985003" y="1722120"/>
            <a:ext cx="106680" cy="13970"/>
          </a:xfrm>
          <a:custGeom>
            <a:avLst/>
            <a:gdLst/>
            <a:ahLst/>
            <a:cxnLst/>
            <a:rect l="l" t="t" r="r" b="b"/>
            <a:pathLst>
              <a:path w="106679" h="13969">
                <a:moveTo>
                  <a:pt x="106679" y="0"/>
                </a:moveTo>
                <a:lnTo>
                  <a:pt x="0" y="0"/>
                </a:lnTo>
                <a:lnTo>
                  <a:pt x="0" y="13715"/>
                </a:lnTo>
                <a:lnTo>
                  <a:pt x="106679" y="13715"/>
                </a:lnTo>
                <a:lnTo>
                  <a:pt x="10667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94868" y="877570"/>
            <a:ext cx="7446645" cy="10534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63500">
              <a:lnSpc>
                <a:spcPct val="100000"/>
              </a:lnSpc>
              <a:spcBef>
                <a:spcPts val="105"/>
              </a:spcBef>
            </a:pPr>
            <a:r>
              <a:rPr sz="1700" spc="-10" dirty="0">
                <a:latin typeface="Lucida Sans Unicode"/>
                <a:cs typeface="Lucida Sans Unicode"/>
              </a:rPr>
              <a:t>Again,</a:t>
            </a:r>
            <a:endParaRPr sz="17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695"/>
              </a:spcBef>
            </a:pPr>
            <a:endParaRPr sz="1700">
              <a:latin typeface="Lucida Sans Unicode"/>
              <a:cs typeface="Lucida Sans Unicode"/>
            </a:endParaRPr>
          </a:p>
          <a:p>
            <a:pPr marL="63500">
              <a:lnSpc>
                <a:spcPts val="1695"/>
              </a:lnSpc>
              <a:tabLst>
                <a:tab pos="3474720" algn="l"/>
              </a:tabLst>
            </a:pPr>
            <a:r>
              <a:rPr sz="1700" dirty="0">
                <a:latin typeface="Lucida Sans Unicode"/>
                <a:cs typeface="Lucida Sans Unicode"/>
              </a:rPr>
              <a:t>TC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at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Offering</a:t>
            </a:r>
            <a:r>
              <a:rPr sz="1700" spc="-1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Units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=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600" dirty="0">
                <a:latin typeface="Lucida Sans Unicode"/>
                <a:cs typeface="Lucida Sans Unicode"/>
              </a:rPr>
              <a:t>A</a:t>
            </a:r>
            <a:r>
              <a:rPr sz="1600" spc="-10" dirty="0">
                <a:latin typeface="Lucida Sans Unicode"/>
                <a:cs typeface="Lucida Sans Unicode"/>
              </a:rPr>
              <a:t> </a:t>
            </a:r>
            <a:r>
              <a:rPr sz="1600" dirty="0">
                <a:latin typeface="Lucida Sans Unicode"/>
                <a:cs typeface="Lucida Sans Unicode"/>
              </a:rPr>
              <a:t>× PP </a:t>
            </a:r>
            <a:r>
              <a:rPr sz="1600" spc="-50" dirty="0">
                <a:latin typeface="Lucida Sans Unicode"/>
                <a:cs typeface="Lucida Sans Unicode"/>
              </a:rPr>
              <a:t>+</a:t>
            </a:r>
            <a:r>
              <a:rPr sz="1600" dirty="0">
                <a:latin typeface="Lucida Sans Unicode"/>
                <a:cs typeface="Lucida Sans Unicode"/>
              </a:rPr>
              <a:t>	(</a:t>
            </a:r>
            <a:r>
              <a:rPr sz="1725" baseline="45893" dirty="0">
                <a:latin typeface="Cambria Math"/>
                <a:cs typeface="Cambria Math"/>
              </a:rPr>
              <a:t>𝐴</a:t>
            </a:r>
            <a:r>
              <a:rPr sz="1725" spc="434" baseline="45893" dirty="0">
                <a:latin typeface="Cambria Math"/>
                <a:cs typeface="Cambria Math"/>
              </a:rPr>
              <a:t> </a:t>
            </a:r>
            <a:r>
              <a:rPr sz="1600" dirty="0">
                <a:latin typeface="Lucida Sans Unicode"/>
                <a:cs typeface="Lucida Sans Unicode"/>
              </a:rPr>
              <a:t>×</a:t>
            </a:r>
            <a:r>
              <a:rPr sz="1600" spc="5" dirty="0">
                <a:latin typeface="Lucida Sans Unicode"/>
                <a:cs typeface="Lucida Sans Unicode"/>
              </a:rPr>
              <a:t> </a:t>
            </a:r>
            <a:r>
              <a:rPr sz="1600" dirty="0">
                <a:latin typeface="Lucida Sans Unicode"/>
                <a:cs typeface="Lucida Sans Unicode"/>
              </a:rPr>
              <a:t>O</a:t>
            </a:r>
            <a:r>
              <a:rPr sz="1600" spc="-5" dirty="0">
                <a:latin typeface="Lucida Sans Unicode"/>
                <a:cs typeface="Lucida Sans Unicode"/>
              </a:rPr>
              <a:t> </a:t>
            </a:r>
            <a:r>
              <a:rPr sz="1600" dirty="0">
                <a:latin typeface="Lucida Sans Unicode"/>
                <a:cs typeface="Lucida Sans Unicode"/>
              </a:rPr>
              <a:t>+</a:t>
            </a:r>
            <a:r>
              <a:rPr sz="1600" spc="5" dirty="0">
                <a:latin typeface="Lucida Sans Unicode"/>
                <a:cs typeface="Lucida Sans Unicode"/>
              </a:rPr>
              <a:t> </a:t>
            </a:r>
            <a:r>
              <a:rPr sz="1725" baseline="45893" dirty="0">
                <a:latin typeface="Cambria Math"/>
                <a:cs typeface="Cambria Math"/>
              </a:rPr>
              <a:t>𝑄</a:t>
            </a:r>
            <a:r>
              <a:rPr sz="1725" spc="405" baseline="45893" dirty="0">
                <a:latin typeface="Cambria Math"/>
                <a:cs typeface="Cambria Math"/>
              </a:rPr>
              <a:t> </a:t>
            </a:r>
            <a:r>
              <a:rPr sz="1600" dirty="0">
                <a:latin typeface="Lucida Sans Unicode"/>
                <a:cs typeface="Lucida Sans Unicode"/>
              </a:rPr>
              <a:t>×</a:t>
            </a:r>
            <a:r>
              <a:rPr sz="1600" spc="10" dirty="0">
                <a:latin typeface="Lucida Sans Unicode"/>
                <a:cs typeface="Lucida Sans Unicode"/>
              </a:rPr>
              <a:t> </a:t>
            </a:r>
            <a:r>
              <a:rPr sz="1600" dirty="0">
                <a:latin typeface="Lucida Sans Unicode"/>
                <a:cs typeface="Lucida Sans Unicode"/>
              </a:rPr>
              <a:t>C)</a:t>
            </a:r>
            <a:r>
              <a:rPr sz="1600" spc="25" dirty="0">
                <a:latin typeface="Lucida Sans Unicode"/>
                <a:cs typeface="Lucida Sans Unicode"/>
              </a:rPr>
              <a:t> </a:t>
            </a:r>
            <a:r>
              <a:rPr sz="1600" dirty="0">
                <a:latin typeface="Lucida Sans Unicode"/>
                <a:cs typeface="Lucida Sans Unicode"/>
              </a:rPr>
              <a:t>–</a:t>
            </a:r>
            <a:r>
              <a:rPr sz="1600" spc="-5" dirty="0">
                <a:latin typeface="Lucida Sans Unicode"/>
                <a:cs typeface="Lucida Sans Unicode"/>
              </a:rPr>
              <a:t> </a:t>
            </a:r>
            <a:r>
              <a:rPr sz="1600" dirty="0">
                <a:latin typeface="Lucida Sans Unicode"/>
                <a:cs typeface="Lucida Sans Unicode"/>
              </a:rPr>
              <a:t>(A</a:t>
            </a:r>
            <a:r>
              <a:rPr sz="1600" spc="-5" dirty="0">
                <a:latin typeface="Lucida Sans Unicode"/>
                <a:cs typeface="Lucida Sans Unicode"/>
              </a:rPr>
              <a:t> </a:t>
            </a:r>
            <a:r>
              <a:rPr sz="1600" dirty="0">
                <a:latin typeface="Lucida Sans Unicode"/>
                <a:cs typeface="Lucida Sans Unicode"/>
              </a:rPr>
              <a:t>×</a:t>
            </a:r>
            <a:r>
              <a:rPr sz="1600" spc="5" dirty="0">
                <a:latin typeface="Lucida Sans Unicode"/>
                <a:cs typeface="Lucida Sans Unicode"/>
              </a:rPr>
              <a:t> </a:t>
            </a:r>
            <a:r>
              <a:rPr sz="1600" dirty="0">
                <a:latin typeface="Lucida Sans Unicode"/>
                <a:cs typeface="Lucida Sans Unicode"/>
              </a:rPr>
              <a:t>PP</a:t>
            </a:r>
            <a:r>
              <a:rPr sz="1600" spc="10" dirty="0">
                <a:latin typeface="Lucida Sans Unicode"/>
                <a:cs typeface="Lucida Sans Unicode"/>
              </a:rPr>
              <a:t> </a:t>
            </a:r>
            <a:r>
              <a:rPr sz="1600" dirty="0">
                <a:latin typeface="Lucida Sans Unicode"/>
                <a:cs typeface="Lucida Sans Unicode"/>
              </a:rPr>
              <a:t>×</a:t>
            </a:r>
            <a:r>
              <a:rPr sz="1600" spc="5" dirty="0">
                <a:latin typeface="Lucida Sans Unicode"/>
                <a:cs typeface="Lucida Sans Unicode"/>
              </a:rPr>
              <a:t> </a:t>
            </a:r>
            <a:r>
              <a:rPr sz="1600" dirty="0">
                <a:latin typeface="Lucida Sans Unicode"/>
                <a:cs typeface="Lucida Sans Unicode"/>
              </a:rPr>
              <a:t>DR) =</a:t>
            </a:r>
            <a:r>
              <a:rPr sz="1600" spc="10" dirty="0">
                <a:latin typeface="Lucida Sans Unicode"/>
                <a:cs typeface="Lucida Sans Unicode"/>
              </a:rPr>
              <a:t> </a:t>
            </a:r>
            <a:r>
              <a:rPr sz="1600" spc="-20" dirty="0">
                <a:latin typeface="Lucida Sans Unicode"/>
                <a:cs typeface="Lucida Sans Unicode"/>
              </a:rPr>
              <a:t>Rs….</a:t>
            </a:r>
            <a:endParaRPr sz="1600">
              <a:latin typeface="Lucida Sans Unicode"/>
              <a:cs typeface="Lucida Sans Unicode"/>
            </a:endParaRPr>
          </a:p>
          <a:p>
            <a:pPr marL="582295" algn="ctr">
              <a:lnSpc>
                <a:spcPts val="1035"/>
              </a:lnSpc>
              <a:tabLst>
                <a:tab pos="1441450" algn="l"/>
              </a:tabLst>
            </a:pPr>
            <a:r>
              <a:rPr sz="1150" spc="-50" dirty="0">
                <a:latin typeface="Cambria Math"/>
                <a:cs typeface="Cambria Math"/>
              </a:rPr>
              <a:t>𝑄</a:t>
            </a:r>
            <a:r>
              <a:rPr sz="1150" dirty="0">
                <a:latin typeface="Cambria Math"/>
                <a:cs typeface="Cambria Math"/>
              </a:rPr>
              <a:t>	</a:t>
            </a:r>
            <a:r>
              <a:rPr sz="1150" spc="-50" dirty="0">
                <a:latin typeface="Cambria Math"/>
                <a:cs typeface="Cambria Math"/>
              </a:rPr>
              <a:t>2</a:t>
            </a:r>
            <a:endParaRPr sz="115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813050" y="2470226"/>
            <a:ext cx="1504950" cy="2165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99540" algn="l"/>
              </a:tabLst>
            </a:pPr>
            <a:r>
              <a:rPr sz="1250" spc="-20" dirty="0">
                <a:latin typeface="Cambria Math"/>
                <a:cs typeface="Cambria Math"/>
              </a:rPr>
              <a:t>1000</a:t>
            </a:r>
            <a:r>
              <a:rPr sz="1250" dirty="0">
                <a:latin typeface="Cambria Math"/>
                <a:cs typeface="Cambria Math"/>
              </a:rPr>
              <a:t>	</a:t>
            </a:r>
            <a:r>
              <a:rPr sz="1250" spc="-50" dirty="0">
                <a:latin typeface="Cambria Math"/>
                <a:cs typeface="Cambria Math"/>
              </a:rPr>
              <a:t>2</a:t>
            </a:r>
            <a:endParaRPr sz="1250">
              <a:latin typeface="Cambria Math"/>
              <a:cs typeface="Cambria Math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4076700" y="2464307"/>
            <a:ext cx="363220" cy="13970"/>
          </a:xfrm>
          <a:custGeom>
            <a:avLst/>
            <a:gdLst/>
            <a:ahLst/>
            <a:cxnLst/>
            <a:rect l="l" t="t" r="r" b="b"/>
            <a:pathLst>
              <a:path w="363220" h="13969">
                <a:moveTo>
                  <a:pt x="362712" y="0"/>
                </a:moveTo>
                <a:lnTo>
                  <a:pt x="0" y="0"/>
                </a:lnTo>
                <a:lnTo>
                  <a:pt x="0" y="13715"/>
                </a:lnTo>
                <a:lnTo>
                  <a:pt x="362712" y="13715"/>
                </a:lnTo>
                <a:lnTo>
                  <a:pt x="36271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620268" y="2304110"/>
            <a:ext cx="6673215" cy="285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  <a:tabLst>
                <a:tab pos="2134870" algn="l"/>
              </a:tabLst>
            </a:pPr>
            <a:r>
              <a:rPr sz="1700" dirty="0">
                <a:latin typeface="Lucida Sans Unicode"/>
                <a:cs typeface="Lucida Sans Unicode"/>
              </a:rPr>
              <a:t>TC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=</a:t>
            </a:r>
            <a:r>
              <a:rPr sz="1700" spc="-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2000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×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20</a:t>
            </a:r>
            <a:r>
              <a:rPr sz="1700" spc="-10" dirty="0">
                <a:latin typeface="Lucida Sans Unicode"/>
                <a:cs typeface="Lucida Sans Unicode"/>
              </a:rPr>
              <a:t> </a:t>
            </a:r>
            <a:r>
              <a:rPr sz="1700" spc="-50" dirty="0">
                <a:latin typeface="Lucida Sans Unicode"/>
                <a:cs typeface="Lucida Sans Unicode"/>
              </a:rPr>
              <a:t>+</a:t>
            </a:r>
            <a:r>
              <a:rPr sz="1700" dirty="0">
                <a:latin typeface="Lucida Sans Unicode"/>
                <a:cs typeface="Lucida Sans Unicode"/>
              </a:rPr>
              <a:t>	(</a:t>
            </a:r>
            <a:r>
              <a:rPr sz="1875" u="heavy" baseline="44444" dirty="0">
                <a:uFill>
                  <a:solidFill>
                    <a:srgbClr val="000000"/>
                  </a:solidFill>
                </a:uFill>
                <a:latin typeface="Cambria Math"/>
                <a:cs typeface="Cambria Math"/>
              </a:rPr>
              <a:t>2000</a:t>
            </a:r>
            <a:r>
              <a:rPr sz="1875" spc="382" baseline="44444" dirty="0">
                <a:latin typeface="Cambria Math"/>
                <a:cs typeface="Cambria Math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×</a:t>
            </a:r>
            <a:r>
              <a:rPr sz="1700" spc="-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50</a:t>
            </a:r>
            <a:r>
              <a:rPr sz="1700" spc="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+</a:t>
            </a:r>
            <a:r>
              <a:rPr sz="1700" spc="5" dirty="0">
                <a:latin typeface="Lucida Sans Unicode"/>
                <a:cs typeface="Lucida Sans Unicode"/>
              </a:rPr>
              <a:t> </a:t>
            </a:r>
            <a:r>
              <a:rPr sz="1875" baseline="44444" dirty="0">
                <a:latin typeface="Cambria Math"/>
                <a:cs typeface="Cambria Math"/>
              </a:rPr>
              <a:t>1000</a:t>
            </a:r>
            <a:r>
              <a:rPr sz="1875" spc="390" baseline="44444" dirty="0">
                <a:latin typeface="Cambria Math"/>
                <a:cs typeface="Cambria Math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× 5)</a:t>
            </a:r>
            <a:r>
              <a:rPr sz="1700" spc="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–</a:t>
            </a:r>
            <a:r>
              <a:rPr sz="1700" spc="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(2000</a:t>
            </a:r>
            <a:r>
              <a:rPr sz="1700" spc="-1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× 20</a:t>
            </a:r>
            <a:r>
              <a:rPr sz="1700" spc="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×</a:t>
            </a:r>
            <a:r>
              <a:rPr sz="1700" spc="20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0.03)</a:t>
            </a:r>
            <a:endParaRPr sz="1700">
              <a:latin typeface="Lucida Sans Unicode"/>
              <a:cs typeface="Lucida Sans Unicode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739763" y="6429834"/>
            <a:ext cx="222758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spc="-10" dirty="0">
                <a:latin typeface="Times New Roman"/>
                <a:cs typeface="Times New Roman"/>
                <a:hlinkClick r:id="rId2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45668" y="2650363"/>
            <a:ext cx="7815580" cy="14243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3695">
              <a:lnSpc>
                <a:spcPct val="100000"/>
              </a:lnSpc>
              <a:spcBef>
                <a:spcPts val="105"/>
              </a:spcBef>
            </a:pPr>
            <a:r>
              <a:rPr sz="1700" dirty="0">
                <a:latin typeface="Lucida Sans Unicode"/>
                <a:cs typeface="Lucida Sans Unicode"/>
              </a:rPr>
              <a:t>=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Rs.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41,400</a:t>
            </a:r>
            <a:endParaRPr sz="17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229"/>
              </a:spcBef>
            </a:pPr>
            <a:endParaRPr sz="1700">
              <a:latin typeface="Lucida Sans Unicode"/>
              <a:cs typeface="Lucida Sans Unicode"/>
            </a:endParaRPr>
          </a:p>
          <a:p>
            <a:pPr marL="12700" marR="5080">
              <a:lnSpc>
                <a:spcPct val="100000"/>
              </a:lnSpc>
            </a:pPr>
            <a:r>
              <a:rPr sz="1700" b="1" dirty="0">
                <a:solidFill>
                  <a:srgbClr val="C00000"/>
                </a:solidFill>
                <a:latin typeface="Lucida Sans Unicode"/>
                <a:cs typeface="Lucida Sans Unicode"/>
              </a:rPr>
              <a:t>Decision:</a:t>
            </a:r>
            <a:r>
              <a:rPr sz="1700" b="1" spc="-65" dirty="0">
                <a:solidFill>
                  <a:srgbClr val="C00000"/>
                </a:solidFill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discount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offer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should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not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be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accepted</a:t>
            </a:r>
            <a:r>
              <a:rPr sz="1700" spc="-1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by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the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company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because </a:t>
            </a:r>
            <a:r>
              <a:rPr sz="1700" dirty="0">
                <a:latin typeface="Lucida Sans Unicode"/>
                <a:cs typeface="Lucida Sans Unicode"/>
              </a:rPr>
              <a:t>total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cost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under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offering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units</a:t>
            </a:r>
            <a:r>
              <a:rPr sz="1700" spc="-6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is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more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than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that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of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EOQ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(i.e.,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Rs.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41,400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spc="-50" dirty="0">
                <a:latin typeface="Lucida Sans Unicode"/>
                <a:cs typeface="Lucida Sans Unicode"/>
              </a:rPr>
              <a:t>&gt; </a:t>
            </a:r>
            <a:r>
              <a:rPr sz="1700" dirty="0">
                <a:latin typeface="Lucida Sans Unicode"/>
                <a:cs typeface="Lucida Sans Unicode"/>
              </a:rPr>
              <a:t>Rs.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41,000).</a:t>
            </a:r>
            <a:endParaRPr sz="17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45668" y="174752"/>
            <a:ext cx="4801235" cy="653415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12700" marR="5080">
              <a:lnSpc>
                <a:spcPts val="2420"/>
              </a:lnSpc>
              <a:spcBef>
                <a:spcPts val="260"/>
              </a:spcBef>
            </a:pPr>
            <a:r>
              <a:rPr sz="2100" dirty="0">
                <a:solidFill>
                  <a:srgbClr val="000000"/>
                </a:solidFill>
              </a:rPr>
              <a:t>Numerical</a:t>
            </a:r>
            <a:r>
              <a:rPr sz="2100" spc="-45" dirty="0">
                <a:solidFill>
                  <a:srgbClr val="000000"/>
                </a:solidFill>
              </a:rPr>
              <a:t> </a:t>
            </a:r>
            <a:r>
              <a:rPr sz="2100" dirty="0">
                <a:solidFill>
                  <a:srgbClr val="000000"/>
                </a:solidFill>
              </a:rPr>
              <a:t>Problems</a:t>
            </a:r>
            <a:r>
              <a:rPr sz="2100" spc="-80" dirty="0">
                <a:solidFill>
                  <a:srgbClr val="000000"/>
                </a:solidFill>
              </a:rPr>
              <a:t> </a:t>
            </a:r>
            <a:r>
              <a:rPr sz="2100" dirty="0">
                <a:solidFill>
                  <a:srgbClr val="000000"/>
                </a:solidFill>
              </a:rPr>
              <a:t>for</a:t>
            </a:r>
            <a:r>
              <a:rPr sz="2100" spc="-50" dirty="0">
                <a:solidFill>
                  <a:srgbClr val="000000"/>
                </a:solidFill>
              </a:rPr>
              <a:t> </a:t>
            </a:r>
            <a:r>
              <a:rPr sz="2100" dirty="0">
                <a:solidFill>
                  <a:srgbClr val="000000"/>
                </a:solidFill>
              </a:rPr>
              <a:t>the</a:t>
            </a:r>
            <a:r>
              <a:rPr sz="2100" spc="-65" dirty="0">
                <a:solidFill>
                  <a:srgbClr val="000000"/>
                </a:solidFill>
              </a:rPr>
              <a:t> </a:t>
            </a:r>
            <a:r>
              <a:rPr sz="2100" spc="-10" dirty="0">
                <a:solidFill>
                  <a:srgbClr val="000000"/>
                </a:solidFill>
              </a:rPr>
              <a:t>Practices </a:t>
            </a:r>
            <a:r>
              <a:rPr sz="2100" dirty="0">
                <a:solidFill>
                  <a:srgbClr val="000000"/>
                </a:solidFill>
              </a:rPr>
              <a:t>Problem</a:t>
            </a:r>
            <a:r>
              <a:rPr sz="2100" spc="-55" dirty="0">
                <a:solidFill>
                  <a:srgbClr val="000000"/>
                </a:solidFill>
              </a:rPr>
              <a:t> </a:t>
            </a:r>
            <a:r>
              <a:rPr sz="2100" dirty="0">
                <a:solidFill>
                  <a:srgbClr val="000000"/>
                </a:solidFill>
              </a:rPr>
              <a:t>–</a:t>
            </a:r>
            <a:r>
              <a:rPr sz="2100" spc="-30" dirty="0">
                <a:solidFill>
                  <a:srgbClr val="000000"/>
                </a:solidFill>
              </a:rPr>
              <a:t> </a:t>
            </a:r>
            <a:r>
              <a:rPr sz="2100" spc="-50" dirty="0">
                <a:solidFill>
                  <a:srgbClr val="000000"/>
                </a:solidFill>
              </a:rPr>
              <a:t>1</a:t>
            </a:r>
            <a:endParaRPr sz="2100"/>
          </a:p>
        </p:txBody>
      </p:sp>
      <p:sp>
        <p:nvSpPr>
          <p:cNvPr id="7" name="object 7"/>
          <p:cNvSpPr txBox="1"/>
          <p:nvPr/>
        </p:nvSpPr>
        <p:spPr>
          <a:xfrm>
            <a:off x="6739763" y="6429834"/>
            <a:ext cx="222758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spc="-10" dirty="0">
                <a:latin typeface="Times New Roman"/>
                <a:cs typeface="Times New Roman"/>
                <a:hlinkClick r:id="rId2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5668" y="789178"/>
            <a:ext cx="7818120" cy="1113790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268605" marR="5080" indent="-256540">
              <a:lnSpc>
                <a:spcPct val="80000"/>
              </a:lnSpc>
              <a:spcBef>
                <a:spcPts val="605"/>
              </a:spcBef>
              <a:buClr>
                <a:srgbClr val="2CA1BE"/>
              </a:buClr>
              <a:buSzPct val="66666"/>
              <a:buFont typeface="Wingdings 3"/>
              <a:buChar char=""/>
              <a:tabLst>
                <a:tab pos="268605" algn="l"/>
              </a:tabLst>
            </a:pPr>
            <a:r>
              <a:rPr sz="2100" dirty="0">
                <a:latin typeface="Lucida Sans Unicode"/>
                <a:cs typeface="Lucida Sans Unicode"/>
              </a:rPr>
              <a:t>The</a:t>
            </a:r>
            <a:r>
              <a:rPr sz="2100" spc="-4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ABC</a:t>
            </a:r>
            <a:r>
              <a:rPr sz="2100" spc="-4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company</a:t>
            </a:r>
            <a:r>
              <a:rPr sz="2100" spc="-4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requires</a:t>
            </a:r>
            <a:r>
              <a:rPr sz="2100" spc="-2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1000</a:t>
            </a:r>
            <a:r>
              <a:rPr sz="2100" spc="-6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units</a:t>
            </a:r>
            <a:r>
              <a:rPr sz="2100" spc="-4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per</a:t>
            </a:r>
            <a:r>
              <a:rPr sz="2100" spc="-3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month</a:t>
            </a:r>
            <a:r>
              <a:rPr sz="2100" spc="-30" dirty="0">
                <a:latin typeface="Lucida Sans Unicode"/>
                <a:cs typeface="Lucida Sans Unicode"/>
              </a:rPr>
              <a:t> </a:t>
            </a:r>
            <a:r>
              <a:rPr sz="2100" spc="-10" dirty="0">
                <a:latin typeface="Lucida Sans Unicode"/>
                <a:cs typeface="Lucida Sans Unicode"/>
              </a:rPr>
              <a:t>through </a:t>
            </a:r>
            <a:r>
              <a:rPr sz="2100" dirty="0">
                <a:latin typeface="Lucida Sans Unicode"/>
                <a:cs typeface="Lucida Sans Unicode"/>
              </a:rPr>
              <a:t>the</a:t>
            </a:r>
            <a:r>
              <a:rPr sz="2100" spc="-4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year</a:t>
            </a:r>
            <a:r>
              <a:rPr sz="2100" spc="-1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at</a:t>
            </a:r>
            <a:r>
              <a:rPr sz="2100" spc="-4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constant</a:t>
            </a:r>
            <a:r>
              <a:rPr sz="2100" spc="-3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rate.</a:t>
            </a:r>
            <a:r>
              <a:rPr sz="2100" spc="-2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If</a:t>
            </a:r>
            <a:r>
              <a:rPr sz="2100" spc="-4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ordering</a:t>
            </a:r>
            <a:r>
              <a:rPr sz="2100" spc="-2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cost</a:t>
            </a:r>
            <a:r>
              <a:rPr sz="2100" spc="-4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are</a:t>
            </a:r>
            <a:r>
              <a:rPr sz="2100" spc="-1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Rs</a:t>
            </a:r>
            <a:r>
              <a:rPr sz="2100" spc="-4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250</a:t>
            </a:r>
            <a:r>
              <a:rPr sz="2100" spc="-55" dirty="0">
                <a:latin typeface="Lucida Sans Unicode"/>
                <a:cs typeface="Lucida Sans Unicode"/>
              </a:rPr>
              <a:t> </a:t>
            </a:r>
            <a:r>
              <a:rPr sz="2100" spc="-25" dirty="0">
                <a:latin typeface="Lucida Sans Unicode"/>
                <a:cs typeface="Lucida Sans Unicode"/>
              </a:rPr>
              <a:t>per </a:t>
            </a:r>
            <a:r>
              <a:rPr sz="2100" dirty="0">
                <a:latin typeface="Lucida Sans Unicode"/>
                <a:cs typeface="Lucida Sans Unicode"/>
              </a:rPr>
              <a:t>order,</a:t>
            </a:r>
            <a:r>
              <a:rPr sz="2100" spc="-1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unit</a:t>
            </a:r>
            <a:r>
              <a:rPr sz="2100" spc="-4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cost</a:t>
            </a:r>
            <a:r>
              <a:rPr sz="2100" spc="-2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of</a:t>
            </a:r>
            <a:r>
              <a:rPr sz="2100" spc="-3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the</a:t>
            </a:r>
            <a:r>
              <a:rPr sz="2100" spc="-3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item</a:t>
            </a:r>
            <a:r>
              <a:rPr sz="2100" spc="-2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is</a:t>
            </a:r>
            <a:r>
              <a:rPr sz="2100" spc="-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Rs</a:t>
            </a:r>
            <a:r>
              <a:rPr sz="2100" spc="-4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25</a:t>
            </a:r>
            <a:r>
              <a:rPr sz="2100" spc="-3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and</a:t>
            </a:r>
            <a:r>
              <a:rPr sz="2100" spc="-3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annual</a:t>
            </a:r>
            <a:r>
              <a:rPr sz="2100" spc="-50" dirty="0">
                <a:latin typeface="Lucida Sans Unicode"/>
                <a:cs typeface="Lucida Sans Unicode"/>
              </a:rPr>
              <a:t> </a:t>
            </a:r>
            <a:r>
              <a:rPr sz="2100" spc="-10" dirty="0">
                <a:latin typeface="Lucida Sans Unicode"/>
                <a:cs typeface="Lucida Sans Unicode"/>
              </a:rPr>
              <a:t>inventory </a:t>
            </a:r>
            <a:r>
              <a:rPr sz="2100" dirty="0">
                <a:latin typeface="Lucida Sans Unicode"/>
                <a:cs typeface="Lucida Sans Unicode"/>
              </a:rPr>
              <a:t>holding</a:t>
            </a:r>
            <a:r>
              <a:rPr sz="2100" spc="-5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cost</a:t>
            </a:r>
            <a:r>
              <a:rPr sz="2100" spc="-6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are</a:t>
            </a:r>
            <a:r>
              <a:rPr sz="2100" spc="-5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charged</a:t>
            </a:r>
            <a:r>
              <a:rPr sz="2100" spc="-6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at</a:t>
            </a:r>
            <a:r>
              <a:rPr sz="2100" spc="-5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20%,</a:t>
            </a:r>
            <a:r>
              <a:rPr sz="2100" spc="-8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their</a:t>
            </a:r>
            <a:r>
              <a:rPr sz="2100" spc="-4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determine</a:t>
            </a:r>
            <a:r>
              <a:rPr sz="2100" spc="-2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the</a:t>
            </a:r>
            <a:r>
              <a:rPr sz="2100" spc="-60" dirty="0">
                <a:latin typeface="Lucida Sans Unicode"/>
                <a:cs typeface="Lucida Sans Unicode"/>
              </a:rPr>
              <a:t> </a:t>
            </a:r>
            <a:r>
              <a:rPr sz="2100" spc="-25" dirty="0">
                <a:latin typeface="Lucida Sans Unicode"/>
                <a:cs typeface="Lucida Sans Unicode"/>
              </a:rPr>
              <a:t>EOQ</a:t>
            </a:r>
            <a:endParaRPr sz="2100">
              <a:latin typeface="Lucida Sans Unicode"/>
              <a:cs typeface="Lucida Sans Unicod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1700" y="1813305"/>
            <a:ext cx="1637030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dirty="0">
                <a:latin typeface="Lucida Sans Unicode"/>
                <a:cs typeface="Lucida Sans Unicode"/>
              </a:rPr>
              <a:t>for</a:t>
            </a:r>
            <a:r>
              <a:rPr sz="2100" spc="-4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the</a:t>
            </a:r>
            <a:r>
              <a:rPr sz="2100" spc="-50" dirty="0">
                <a:latin typeface="Lucida Sans Unicode"/>
                <a:cs typeface="Lucida Sans Unicode"/>
              </a:rPr>
              <a:t> </a:t>
            </a:r>
            <a:r>
              <a:rPr sz="2100" spc="-20" dirty="0">
                <a:latin typeface="Lucida Sans Unicode"/>
                <a:cs typeface="Lucida Sans Unicode"/>
              </a:rPr>
              <a:t>item.</a:t>
            </a:r>
            <a:endParaRPr sz="2100">
              <a:latin typeface="Lucida Sans Unicode"/>
              <a:cs typeface="Lucida Sans Unicode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279775" y="1889505"/>
            <a:ext cx="2075180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b="1" dirty="0">
                <a:latin typeface="Lucida Sans Unicode"/>
                <a:cs typeface="Lucida Sans Unicode"/>
              </a:rPr>
              <a:t>[Ans:</a:t>
            </a:r>
            <a:r>
              <a:rPr sz="1500" b="1" spc="-35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EOQ</a:t>
            </a:r>
            <a:r>
              <a:rPr sz="1500" b="1" spc="-20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=</a:t>
            </a:r>
            <a:r>
              <a:rPr sz="1500" b="1" spc="-5" dirty="0">
                <a:latin typeface="Lucida Sans Unicode"/>
                <a:cs typeface="Lucida Sans Unicode"/>
              </a:rPr>
              <a:t> </a:t>
            </a:r>
            <a:r>
              <a:rPr sz="1500" b="1" spc="-10" dirty="0">
                <a:latin typeface="Lucida Sans Unicode"/>
                <a:cs typeface="Lucida Sans Unicode"/>
              </a:rPr>
              <a:t>1095.45]</a:t>
            </a:r>
            <a:endParaRPr sz="1500">
              <a:latin typeface="Lucida Sans Unicode"/>
              <a:cs typeface="Lucida Sans Unicode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45668" y="2427859"/>
            <a:ext cx="7959725" cy="3144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465"/>
              </a:lnSpc>
              <a:spcBef>
                <a:spcPts val="100"/>
              </a:spcBef>
            </a:pPr>
            <a:r>
              <a:rPr sz="2100" b="1" dirty="0">
                <a:latin typeface="Lucida Sans Unicode"/>
                <a:cs typeface="Lucida Sans Unicode"/>
              </a:rPr>
              <a:t>Problem</a:t>
            </a:r>
            <a:r>
              <a:rPr sz="2100" b="1" spc="-55" dirty="0">
                <a:latin typeface="Lucida Sans Unicode"/>
                <a:cs typeface="Lucida Sans Unicode"/>
              </a:rPr>
              <a:t> </a:t>
            </a:r>
            <a:r>
              <a:rPr sz="2100" b="1" dirty="0">
                <a:latin typeface="Lucida Sans Unicode"/>
                <a:cs typeface="Lucida Sans Unicode"/>
              </a:rPr>
              <a:t>–</a:t>
            </a:r>
            <a:r>
              <a:rPr sz="2100" b="1" spc="-30" dirty="0">
                <a:latin typeface="Lucida Sans Unicode"/>
                <a:cs typeface="Lucida Sans Unicode"/>
              </a:rPr>
              <a:t> </a:t>
            </a:r>
            <a:r>
              <a:rPr sz="2100" b="1" spc="-50" dirty="0">
                <a:latin typeface="Lucida Sans Unicode"/>
                <a:cs typeface="Lucida Sans Unicode"/>
              </a:rPr>
              <a:t>2</a:t>
            </a:r>
            <a:endParaRPr sz="2100">
              <a:latin typeface="Lucida Sans Unicode"/>
              <a:cs typeface="Lucida Sans Unicode"/>
            </a:endParaRPr>
          </a:p>
          <a:p>
            <a:pPr marL="268605" marR="280035" indent="-256540">
              <a:lnSpc>
                <a:spcPct val="80000"/>
              </a:lnSpc>
              <a:spcBef>
                <a:spcPts val="450"/>
              </a:spcBef>
              <a:buClr>
                <a:srgbClr val="2CA1BE"/>
              </a:buClr>
              <a:buSzPct val="66666"/>
              <a:buFont typeface="Wingdings 3"/>
              <a:buChar char=""/>
              <a:tabLst>
                <a:tab pos="268605" algn="l"/>
              </a:tabLst>
            </a:pPr>
            <a:r>
              <a:rPr sz="2100" dirty="0">
                <a:latin typeface="Lucida Sans Unicode"/>
                <a:cs typeface="Lucida Sans Unicode"/>
              </a:rPr>
              <a:t>Alina</a:t>
            </a:r>
            <a:r>
              <a:rPr sz="2100" spc="-5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Bakery</a:t>
            </a:r>
            <a:r>
              <a:rPr sz="2100" spc="-2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uses</a:t>
            </a:r>
            <a:r>
              <a:rPr sz="2100" spc="-3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an</a:t>
            </a:r>
            <a:r>
              <a:rPr sz="2100" spc="-5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average</a:t>
            </a:r>
            <a:r>
              <a:rPr sz="2100" spc="-3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of</a:t>
            </a:r>
            <a:r>
              <a:rPr sz="2100" spc="-4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20</a:t>
            </a:r>
            <a:r>
              <a:rPr sz="2100" spc="-5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kg</a:t>
            </a:r>
            <a:r>
              <a:rPr sz="2100" spc="-4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wheat</a:t>
            </a:r>
            <a:r>
              <a:rPr sz="2100" spc="-5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per</a:t>
            </a:r>
            <a:r>
              <a:rPr sz="2100" spc="-4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day.</a:t>
            </a:r>
            <a:r>
              <a:rPr sz="2100" spc="-30" dirty="0">
                <a:latin typeface="Lucida Sans Unicode"/>
                <a:cs typeface="Lucida Sans Unicode"/>
              </a:rPr>
              <a:t> </a:t>
            </a:r>
            <a:r>
              <a:rPr sz="2100" spc="-25" dirty="0">
                <a:latin typeface="Lucida Sans Unicode"/>
                <a:cs typeface="Lucida Sans Unicode"/>
              </a:rPr>
              <a:t>It </a:t>
            </a:r>
            <a:r>
              <a:rPr sz="2100" dirty="0">
                <a:latin typeface="Lucida Sans Unicode"/>
                <a:cs typeface="Lucida Sans Unicode"/>
              </a:rPr>
              <a:t>operates</a:t>
            </a:r>
            <a:r>
              <a:rPr sz="2100" spc="-2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300</a:t>
            </a:r>
            <a:r>
              <a:rPr sz="2100" spc="-7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days</a:t>
            </a:r>
            <a:r>
              <a:rPr sz="2100" spc="-4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a</a:t>
            </a:r>
            <a:r>
              <a:rPr sz="2100" spc="-5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year.</a:t>
            </a:r>
            <a:r>
              <a:rPr sz="2100" spc="-4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Storage</a:t>
            </a:r>
            <a:r>
              <a:rPr sz="2100" spc="-4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and</a:t>
            </a:r>
            <a:r>
              <a:rPr sz="2100" spc="-5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handling</a:t>
            </a:r>
            <a:r>
              <a:rPr sz="2100" spc="-8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costs</a:t>
            </a:r>
            <a:r>
              <a:rPr sz="2100" spc="-35" dirty="0">
                <a:latin typeface="Lucida Sans Unicode"/>
                <a:cs typeface="Lucida Sans Unicode"/>
              </a:rPr>
              <a:t> </a:t>
            </a:r>
            <a:r>
              <a:rPr sz="2100" spc="-25" dirty="0">
                <a:latin typeface="Lucida Sans Unicode"/>
                <a:cs typeface="Lucida Sans Unicode"/>
              </a:rPr>
              <a:t>for </a:t>
            </a:r>
            <a:r>
              <a:rPr sz="2100" dirty="0">
                <a:latin typeface="Lucida Sans Unicode"/>
                <a:cs typeface="Lucida Sans Unicode"/>
              </a:rPr>
              <a:t>the</a:t>
            </a:r>
            <a:r>
              <a:rPr sz="2100" spc="-4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wheat</a:t>
            </a:r>
            <a:r>
              <a:rPr sz="2100" spc="-4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are</a:t>
            </a:r>
            <a:r>
              <a:rPr sz="2100" spc="-2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Rs</a:t>
            </a:r>
            <a:r>
              <a:rPr sz="2100" spc="-3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5</a:t>
            </a:r>
            <a:r>
              <a:rPr sz="2100" spc="-5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per</a:t>
            </a:r>
            <a:r>
              <a:rPr sz="2100" spc="-1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year</a:t>
            </a:r>
            <a:r>
              <a:rPr sz="2100" spc="-2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per</a:t>
            </a:r>
            <a:r>
              <a:rPr sz="2100" spc="-1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kg</a:t>
            </a:r>
            <a:r>
              <a:rPr sz="2100" spc="-4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and</a:t>
            </a:r>
            <a:r>
              <a:rPr sz="2100" spc="-4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it</a:t>
            </a:r>
            <a:r>
              <a:rPr sz="2100" spc="-40" dirty="0">
                <a:latin typeface="Lucida Sans Unicode"/>
                <a:cs typeface="Lucida Sans Unicode"/>
              </a:rPr>
              <a:t> </a:t>
            </a:r>
            <a:r>
              <a:rPr sz="2100" spc="-10" dirty="0">
                <a:latin typeface="Lucida Sans Unicode"/>
                <a:cs typeface="Lucida Sans Unicode"/>
              </a:rPr>
              <a:t>costs </a:t>
            </a:r>
            <a:r>
              <a:rPr sz="2100" dirty="0">
                <a:latin typeface="Lucida Sans Unicode"/>
                <a:cs typeface="Lucida Sans Unicode"/>
              </a:rPr>
              <a:t>approximately</a:t>
            </a:r>
            <a:r>
              <a:rPr sz="2100" spc="-2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Rs</a:t>
            </a:r>
            <a:r>
              <a:rPr sz="2100" spc="-6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150</a:t>
            </a:r>
            <a:r>
              <a:rPr sz="2100" spc="-7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to</a:t>
            </a:r>
            <a:r>
              <a:rPr sz="2100" spc="-7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order</a:t>
            </a:r>
            <a:r>
              <a:rPr sz="2100" spc="-5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and</a:t>
            </a:r>
            <a:r>
              <a:rPr sz="2100" spc="-6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receive</a:t>
            </a:r>
            <a:r>
              <a:rPr sz="2100" spc="-4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a</a:t>
            </a:r>
            <a:r>
              <a:rPr sz="2100" spc="-6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shipment</a:t>
            </a:r>
            <a:r>
              <a:rPr sz="2100" spc="-50" dirty="0">
                <a:latin typeface="Lucida Sans Unicode"/>
                <a:cs typeface="Lucida Sans Unicode"/>
              </a:rPr>
              <a:t> </a:t>
            </a:r>
            <a:r>
              <a:rPr sz="2100" spc="-25" dirty="0">
                <a:latin typeface="Lucida Sans Unicode"/>
                <a:cs typeface="Lucida Sans Unicode"/>
              </a:rPr>
              <a:t>of </a:t>
            </a:r>
            <a:r>
              <a:rPr sz="2100" dirty="0">
                <a:latin typeface="Lucida Sans Unicode"/>
                <a:cs typeface="Lucida Sans Unicode"/>
              </a:rPr>
              <a:t>wheat.</a:t>
            </a:r>
            <a:r>
              <a:rPr sz="2100" spc="-30" dirty="0">
                <a:latin typeface="Lucida Sans Unicode"/>
                <a:cs typeface="Lucida Sans Unicode"/>
              </a:rPr>
              <a:t> </a:t>
            </a:r>
            <a:r>
              <a:rPr sz="2100" spc="-10" dirty="0">
                <a:latin typeface="Lucida Sans Unicode"/>
                <a:cs typeface="Lucida Sans Unicode"/>
              </a:rPr>
              <a:t>Calculate:</a:t>
            </a:r>
            <a:endParaRPr sz="2100">
              <a:latin typeface="Lucida Sans Unicode"/>
              <a:cs typeface="Lucida Sans Unicode"/>
            </a:endParaRPr>
          </a:p>
          <a:p>
            <a:pPr marL="771525" lvl="1" indent="-243840">
              <a:lnSpc>
                <a:spcPts val="2365"/>
              </a:lnSpc>
              <a:buAutoNum type="romanLcPeriod"/>
              <a:tabLst>
                <a:tab pos="771525" algn="l"/>
              </a:tabLst>
            </a:pPr>
            <a:r>
              <a:rPr sz="2100" spc="-25" dirty="0">
                <a:latin typeface="Lucida Sans Unicode"/>
                <a:cs typeface="Lucida Sans Unicode"/>
              </a:rPr>
              <a:t>EOQ</a:t>
            </a:r>
            <a:endParaRPr sz="2100">
              <a:latin typeface="Lucida Sans Unicode"/>
              <a:cs typeface="Lucida Sans Unicode"/>
            </a:endParaRPr>
          </a:p>
          <a:p>
            <a:pPr marL="848994" lvl="1" indent="-321310">
              <a:lnSpc>
                <a:spcPts val="2420"/>
              </a:lnSpc>
              <a:buAutoNum type="romanLcPeriod"/>
              <a:tabLst>
                <a:tab pos="848994" algn="l"/>
              </a:tabLst>
            </a:pPr>
            <a:r>
              <a:rPr sz="2100" dirty="0">
                <a:latin typeface="Lucida Sans Unicode"/>
                <a:cs typeface="Lucida Sans Unicode"/>
              </a:rPr>
              <a:t>Total</a:t>
            </a:r>
            <a:r>
              <a:rPr sz="2100" spc="-3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annual</a:t>
            </a:r>
            <a:r>
              <a:rPr sz="2100" spc="-60" dirty="0">
                <a:latin typeface="Lucida Sans Unicode"/>
                <a:cs typeface="Lucida Sans Unicode"/>
              </a:rPr>
              <a:t> </a:t>
            </a:r>
            <a:r>
              <a:rPr sz="2100" spc="-20" dirty="0">
                <a:latin typeface="Lucida Sans Unicode"/>
                <a:cs typeface="Lucida Sans Unicode"/>
              </a:rPr>
              <a:t>cost</a:t>
            </a:r>
            <a:endParaRPr sz="2100">
              <a:latin typeface="Lucida Sans Unicode"/>
              <a:cs typeface="Lucida Sans Unicode"/>
            </a:endParaRPr>
          </a:p>
          <a:p>
            <a:pPr marL="817244" marR="31115" lvl="1" indent="-289560">
              <a:lnSpc>
                <a:spcPts val="2020"/>
              </a:lnSpc>
              <a:spcBef>
                <a:spcPts val="430"/>
              </a:spcBef>
              <a:buAutoNum type="romanLcPeriod"/>
              <a:tabLst>
                <a:tab pos="817244" algn="l"/>
                <a:tab pos="927735" algn="l"/>
              </a:tabLst>
            </a:pPr>
            <a:r>
              <a:rPr sz="2100" dirty="0">
                <a:latin typeface="Lucida Sans Unicode"/>
                <a:cs typeface="Lucida Sans Unicode"/>
              </a:rPr>
              <a:t>	Reorder</a:t>
            </a:r>
            <a:r>
              <a:rPr sz="2100" spc="-5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level</a:t>
            </a:r>
            <a:r>
              <a:rPr sz="2100" spc="-3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if</a:t>
            </a:r>
            <a:r>
              <a:rPr sz="2100" spc="-5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desired</a:t>
            </a:r>
            <a:r>
              <a:rPr sz="2100" spc="-3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safety</a:t>
            </a:r>
            <a:r>
              <a:rPr sz="2100" spc="-3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stock</a:t>
            </a:r>
            <a:r>
              <a:rPr sz="2100" spc="-5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400</a:t>
            </a:r>
            <a:r>
              <a:rPr sz="2100" spc="-65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kg,</a:t>
            </a:r>
            <a:r>
              <a:rPr sz="2100" spc="-60" dirty="0">
                <a:latin typeface="Lucida Sans Unicode"/>
                <a:cs typeface="Lucida Sans Unicode"/>
              </a:rPr>
              <a:t> </a:t>
            </a:r>
            <a:r>
              <a:rPr sz="2100" dirty="0">
                <a:latin typeface="Lucida Sans Unicode"/>
                <a:cs typeface="Lucida Sans Unicode"/>
              </a:rPr>
              <a:t>lead</a:t>
            </a:r>
            <a:r>
              <a:rPr sz="2100" spc="-50" dirty="0">
                <a:latin typeface="Lucida Sans Unicode"/>
                <a:cs typeface="Lucida Sans Unicode"/>
              </a:rPr>
              <a:t> </a:t>
            </a:r>
            <a:r>
              <a:rPr sz="2100" spc="-20" dirty="0">
                <a:latin typeface="Lucida Sans Unicode"/>
                <a:cs typeface="Lucida Sans Unicode"/>
              </a:rPr>
              <a:t>time </a:t>
            </a:r>
            <a:r>
              <a:rPr sz="2100" dirty="0">
                <a:latin typeface="Lucida Sans Unicode"/>
                <a:cs typeface="Lucida Sans Unicode"/>
              </a:rPr>
              <a:t>10</a:t>
            </a:r>
            <a:r>
              <a:rPr sz="2100" spc="-15" dirty="0">
                <a:latin typeface="Lucida Sans Unicode"/>
                <a:cs typeface="Lucida Sans Unicode"/>
              </a:rPr>
              <a:t> </a:t>
            </a:r>
            <a:r>
              <a:rPr sz="2100" spc="-10" dirty="0">
                <a:latin typeface="Lucida Sans Unicode"/>
                <a:cs typeface="Lucida Sans Unicode"/>
              </a:rPr>
              <a:t>days.</a:t>
            </a:r>
            <a:endParaRPr sz="2100">
              <a:latin typeface="Lucida Sans Unicode"/>
              <a:cs typeface="Lucida Sans Unicode"/>
            </a:endParaRPr>
          </a:p>
          <a:p>
            <a:pPr marL="815975">
              <a:lnSpc>
                <a:spcPct val="100000"/>
              </a:lnSpc>
              <a:spcBef>
                <a:spcPts val="505"/>
              </a:spcBef>
            </a:pPr>
            <a:r>
              <a:rPr sz="1500" b="1" dirty="0">
                <a:latin typeface="Lucida Sans Unicode"/>
                <a:cs typeface="Lucida Sans Unicode"/>
              </a:rPr>
              <a:t>[Ans:</a:t>
            </a:r>
            <a:r>
              <a:rPr sz="1500" b="1" spc="-40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EOQ</a:t>
            </a:r>
            <a:r>
              <a:rPr sz="1500" b="1" spc="-35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=</a:t>
            </a:r>
            <a:r>
              <a:rPr sz="1500" b="1" spc="-5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600</a:t>
            </a:r>
            <a:r>
              <a:rPr sz="1500" b="1" spc="-25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units,</a:t>
            </a:r>
            <a:r>
              <a:rPr sz="1500" b="1" spc="-40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Total</a:t>
            </a:r>
            <a:r>
              <a:rPr sz="1500" b="1" spc="-35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Annual</a:t>
            </a:r>
            <a:r>
              <a:rPr sz="1500" b="1" spc="-35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Cost</a:t>
            </a:r>
            <a:r>
              <a:rPr sz="1500" b="1" spc="-45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=</a:t>
            </a:r>
            <a:r>
              <a:rPr sz="1500" b="1" spc="35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Rs.</a:t>
            </a:r>
            <a:r>
              <a:rPr sz="1500" b="1" spc="-30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3,000,</a:t>
            </a:r>
            <a:r>
              <a:rPr sz="1500" b="1" spc="-40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and</a:t>
            </a:r>
            <a:r>
              <a:rPr sz="1500" b="1" spc="-20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ROL</a:t>
            </a:r>
            <a:r>
              <a:rPr sz="1500" b="1" spc="-30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=</a:t>
            </a:r>
            <a:r>
              <a:rPr sz="1500" b="1" spc="-15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600</a:t>
            </a:r>
            <a:r>
              <a:rPr sz="1500" b="1" spc="-10" dirty="0">
                <a:latin typeface="Lucida Sans Unicode"/>
                <a:cs typeface="Lucida Sans Unicode"/>
              </a:rPr>
              <a:t> units]</a:t>
            </a:r>
            <a:endParaRPr sz="15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45668" y="183896"/>
            <a:ext cx="1412875" cy="314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dirty="0">
                <a:solidFill>
                  <a:srgbClr val="000000"/>
                </a:solidFill>
              </a:rPr>
              <a:t>Problem</a:t>
            </a:r>
            <a:r>
              <a:rPr sz="1900" spc="-50" dirty="0">
                <a:solidFill>
                  <a:srgbClr val="000000"/>
                </a:solidFill>
              </a:rPr>
              <a:t> </a:t>
            </a:r>
            <a:r>
              <a:rPr sz="1900" dirty="0">
                <a:solidFill>
                  <a:srgbClr val="000000"/>
                </a:solidFill>
              </a:rPr>
              <a:t>–</a:t>
            </a:r>
            <a:r>
              <a:rPr sz="1900" spc="-30" dirty="0">
                <a:solidFill>
                  <a:srgbClr val="000000"/>
                </a:solidFill>
              </a:rPr>
              <a:t> </a:t>
            </a:r>
            <a:r>
              <a:rPr sz="1900" spc="-50" dirty="0">
                <a:solidFill>
                  <a:srgbClr val="000000"/>
                </a:solidFill>
              </a:rPr>
              <a:t>3</a:t>
            </a:r>
            <a:endParaRPr sz="1900"/>
          </a:p>
        </p:txBody>
      </p:sp>
      <p:sp>
        <p:nvSpPr>
          <p:cNvPr id="4" name="object 4"/>
          <p:cNvSpPr txBox="1"/>
          <p:nvPr/>
        </p:nvSpPr>
        <p:spPr>
          <a:xfrm>
            <a:off x="6739763" y="6429834"/>
            <a:ext cx="222758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spc="-10" dirty="0">
                <a:latin typeface="Times New Roman"/>
                <a:cs typeface="Times New Roman"/>
                <a:hlinkClick r:id="rId2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5668" y="465836"/>
            <a:ext cx="7955280" cy="51288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68605" indent="-255904">
              <a:lnSpc>
                <a:spcPts val="2255"/>
              </a:lnSpc>
              <a:spcBef>
                <a:spcPts val="95"/>
              </a:spcBef>
              <a:buClr>
                <a:srgbClr val="2CA1BE"/>
              </a:buClr>
              <a:buSzPct val="68421"/>
              <a:buFont typeface="Wingdings 3"/>
              <a:buChar char=""/>
              <a:tabLst>
                <a:tab pos="268605" algn="l"/>
              </a:tabLst>
            </a:pPr>
            <a:r>
              <a:rPr sz="1900" dirty="0">
                <a:latin typeface="Lucida Sans Unicode"/>
                <a:cs typeface="Lucida Sans Unicode"/>
              </a:rPr>
              <a:t>Assume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you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have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product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with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following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parameters:</a:t>
            </a:r>
            <a:endParaRPr sz="1900">
              <a:latin typeface="Lucida Sans Unicode"/>
              <a:cs typeface="Lucida Sans Unicode"/>
            </a:endParaRPr>
          </a:p>
          <a:p>
            <a:pPr marL="1103630" lvl="1" indent="-457200">
              <a:lnSpc>
                <a:spcPts val="2225"/>
              </a:lnSpc>
              <a:buClr>
                <a:srgbClr val="2CA1BE"/>
              </a:buClr>
              <a:buSzPct val="68421"/>
              <a:buFont typeface="Wingdings"/>
              <a:buChar char=""/>
              <a:tabLst>
                <a:tab pos="1103630" algn="l"/>
              </a:tabLst>
            </a:pPr>
            <a:r>
              <a:rPr sz="1900" dirty="0">
                <a:latin typeface="Lucida Sans Unicode"/>
                <a:cs typeface="Lucida Sans Unicode"/>
              </a:rPr>
              <a:t>Demand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=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360</a:t>
            </a:r>
            <a:endParaRPr sz="1900">
              <a:latin typeface="Lucida Sans Unicode"/>
              <a:cs typeface="Lucida Sans Unicode"/>
            </a:endParaRPr>
          </a:p>
          <a:p>
            <a:pPr marL="1103630" lvl="1" indent="-457200">
              <a:lnSpc>
                <a:spcPts val="2220"/>
              </a:lnSpc>
              <a:buClr>
                <a:srgbClr val="2CA1BE"/>
              </a:buClr>
              <a:buSzPct val="68421"/>
              <a:buFont typeface="Wingdings"/>
              <a:buChar char=""/>
              <a:tabLst>
                <a:tab pos="1103630" algn="l"/>
              </a:tabLst>
            </a:pPr>
            <a:r>
              <a:rPr sz="1900" dirty="0">
                <a:latin typeface="Lucida Sans Unicode"/>
                <a:cs typeface="Lucida Sans Unicode"/>
              </a:rPr>
              <a:t>Holding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cost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per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year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=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$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1.00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per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spc="-20" dirty="0">
                <a:latin typeface="Lucida Sans Unicode"/>
                <a:cs typeface="Lucida Sans Unicode"/>
              </a:rPr>
              <a:t>unit</a:t>
            </a:r>
            <a:endParaRPr sz="1900">
              <a:latin typeface="Lucida Sans Unicode"/>
              <a:cs typeface="Lucida Sans Unicode"/>
            </a:endParaRPr>
          </a:p>
          <a:p>
            <a:pPr marL="1103630" lvl="1" indent="-457200">
              <a:lnSpc>
                <a:spcPts val="2225"/>
              </a:lnSpc>
              <a:buClr>
                <a:srgbClr val="2CA1BE"/>
              </a:buClr>
              <a:buSzPct val="68421"/>
              <a:buFont typeface="Wingdings"/>
              <a:buChar char=""/>
              <a:tabLst>
                <a:tab pos="1103630" algn="l"/>
              </a:tabLst>
            </a:pPr>
            <a:r>
              <a:rPr sz="1900" dirty="0">
                <a:latin typeface="Lucida Sans Unicode"/>
                <a:cs typeface="Lucida Sans Unicode"/>
              </a:rPr>
              <a:t>Order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cost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=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$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100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per</a:t>
            </a:r>
            <a:r>
              <a:rPr sz="1900" spc="-10" dirty="0">
                <a:latin typeface="Lucida Sans Unicode"/>
                <a:cs typeface="Lucida Sans Unicode"/>
              </a:rPr>
              <a:t> order</a:t>
            </a:r>
            <a:endParaRPr sz="1900">
              <a:latin typeface="Lucida Sans Unicode"/>
              <a:cs typeface="Lucida Sans Unicode"/>
            </a:endParaRPr>
          </a:p>
          <a:p>
            <a:pPr marL="1103630" lvl="1" indent="-457200">
              <a:lnSpc>
                <a:spcPts val="2225"/>
              </a:lnSpc>
              <a:buClr>
                <a:srgbClr val="2CA1BE"/>
              </a:buClr>
              <a:buSzPct val="68421"/>
              <a:buFont typeface="Wingdings"/>
              <a:buChar char=""/>
              <a:tabLst>
                <a:tab pos="1103630" algn="l"/>
              </a:tabLst>
            </a:pPr>
            <a:r>
              <a:rPr sz="1900" dirty="0">
                <a:latin typeface="Lucida Sans Unicode"/>
                <a:cs typeface="Lucida Sans Unicode"/>
              </a:rPr>
              <a:t>Delivery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lead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time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=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15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spc="-20" dirty="0">
                <a:latin typeface="Lucida Sans Unicode"/>
                <a:cs typeface="Lucida Sans Unicode"/>
              </a:rPr>
              <a:t>days</a:t>
            </a:r>
            <a:endParaRPr sz="1900">
              <a:latin typeface="Lucida Sans Unicode"/>
              <a:cs typeface="Lucida Sans Unicode"/>
            </a:endParaRPr>
          </a:p>
          <a:p>
            <a:pPr marL="268605" marR="180340" indent="-256540">
              <a:lnSpc>
                <a:spcPct val="80000"/>
              </a:lnSpc>
              <a:spcBef>
                <a:spcPts val="425"/>
              </a:spcBef>
              <a:buClr>
                <a:srgbClr val="2CA1BE"/>
              </a:buClr>
              <a:buSzPct val="68421"/>
              <a:buFont typeface="Wingdings 3"/>
              <a:buChar char=""/>
              <a:tabLst>
                <a:tab pos="268605" algn="l"/>
              </a:tabLst>
            </a:pPr>
            <a:r>
              <a:rPr sz="1900" dirty="0">
                <a:latin typeface="Lucida Sans Unicode"/>
                <a:cs typeface="Lucida Sans Unicode"/>
              </a:rPr>
              <a:t>What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is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2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EOQ?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Assuming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</a:t>
            </a:r>
            <a:r>
              <a:rPr sz="1900" spc="-20" dirty="0">
                <a:latin typeface="Lucida Sans Unicode"/>
                <a:cs typeface="Lucida Sans Unicode"/>
              </a:rPr>
              <a:t> 300-</a:t>
            </a:r>
            <a:r>
              <a:rPr sz="1900" dirty="0">
                <a:latin typeface="Lucida Sans Unicode"/>
                <a:cs typeface="Lucida Sans Unicode"/>
              </a:rPr>
              <a:t>day</a:t>
            </a:r>
            <a:r>
              <a:rPr sz="1900" spc="-1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work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year;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how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spc="-20" dirty="0">
                <a:latin typeface="Lucida Sans Unicode"/>
                <a:cs typeface="Lucida Sans Unicode"/>
              </a:rPr>
              <a:t>many </a:t>
            </a:r>
            <a:r>
              <a:rPr sz="1900" dirty="0">
                <a:latin typeface="Lucida Sans Unicode"/>
                <a:cs typeface="Lucida Sans Unicode"/>
              </a:rPr>
              <a:t>orders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should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be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processed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per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year?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What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is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expected</a:t>
            </a:r>
            <a:r>
              <a:rPr sz="1900" spc="-5" dirty="0">
                <a:latin typeface="Lucida Sans Unicode"/>
                <a:cs typeface="Lucida Sans Unicode"/>
              </a:rPr>
              <a:t> </a:t>
            </a:r>
            <a:r>
              <a:rPr sz="1900" spc="-20" dirty="0">
                <a:latin typeface="Lucida Sans Unicode"/>
                <a:cs typeface="Lucida Sans Unicode"/>
              </a:rPr>
              <a:t>time </a:t>
            </a:r>
            <a:r>
              <a:rPr sz="1900" dirty="0">
                <a:latin typeface="Lucida Sans Unicode"/>
                <a:cs typeface="Lucida Sans Unicode"/>
              </a:rPr>
              <a:t>between</a:t>
            </a:r>
            <a:r>
              <a:rPr sz="1900" spc="-2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orders?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What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is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total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cost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for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inventory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policy? </a:t>
            </a:r>
            <a:r>
              <a:rPr sz="1900" dirty="0">
                <a:latin typeface="Lucida Sans Unicode"/>
                <a:cs typeface="Lucida Sans Unicode"/>
              </a:rPr>
              <a:t>What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may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be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spc="-20" dirty="0">
                <a:latin typeface="Lucida Sans Unicode"/>
                <a:cs typeface="Lucida Sans Unicode"/>
              </a:rPr>
              <a:t>ROL?</a:t>
            </a:r>
            <a:endParaRPr sz="1900">
              <a:latin typeface="Lucida Sans Unicode"/>
              <a:cs typeface="Lucida Sans Unicode"/>
            </a:endParaRPr>
          </a:p>
          <a:p>
            <a:pPr marL="12700" marR="256540">
              <a:lnSpc>
                <a:spcPct val="80000"/>
              </a:lnSpc>
              <a:spcBef>
                <a:spcPts val="434"/>
              </a:spcBef>
            </a:pPr>
            <a:r>
              <a:rPr sz="1500" b="1" dirty="0">
                <a:latin typeface="Lucida Sans Unicode"/>
                <a:cs typeface="Lucida Sans Unicode"/>
              </a:rPr>
              <a:t>[Ans:</a:t>
            </a:r>
            <a:r>
              <a:rPr sz="1500" b="1" spc="-55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EOQ</a:t>
            </a:r>
            <a:r>
              <a:rPr sz="1500" b="1" spc="-35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=</a:t>
            </a:r>
            <a:r>
              <a:rPr sz="1500" b="1" spc="-15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268</a:t>
            </a:r>
            <a:r>
              <a:rPr sz="1500" b="1" spc="-10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items,</a:t>
            </a:r>
            <a:r>
              <a:rPr sz="1500" b="1" spc="-40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Number</a:t>
            </a:r>
            <a:r>
              <a:rPr sz="1500" b="1" spc="-50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of</a:t>
            </a:r>
            <a:r>
              <a:rPr sz="1500" b="1" spc="-10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orders</a:t>
            </a:r>
            <a:r>
              <a:rPr sz="1500" b="1" spc="-45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=</a:t>
            </a:r>
            <a:r>
              <a:rPr sz="1500" b="1" spc="-15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1.34</a:t>
            </a:r>
            <a:r>
              <a:rPr sz="1500" b="1" spc="-35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per</a:t>
            </a:r>
            <a:r>
              <a:rPr sz="1500" b="1" spc="-25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year,</a:t>
            </a:r>
            <a:r>
              <a:rPr sz="1500" b="1" spc="-40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Expected</a:t>
            </a:r>
            <a:r>
              <a:rPr sz="1500" b="1" spc="-30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time</a:t>
            </a:r>
            <a:r>
              <a:rPr sz="1500" b="1" spc="-45" dirty="0">
                <a:latin typeface="Lucida Sans Unicode"/>
                <a:cs typeface="Lucida Sans Unicode"/>
              </a:rPr>
              <a:t> </a:t>
            </a:r>
            <a:r>
              <a:rPr sz="1500" b="1" spc="-10" dirty="0">
                <a:latin typeface="Lucida Sans Unicode"/>
                <a:cs typeface="Lucida Sans Unicode"/>
              </a:rPr>
              <a:t>between </a:t>
            </a:r>
            <a:r>
              <a:rPr sz="1500" b="1" dirty="0">
                <a:latin typeface="Lucida Sans Unicode"/>
                <a:cs typeface="Lucida Sans Unicode"/>
              </a:rPr>
              <a:t>the</a:t>
            </a:r>
            <a:r>
              <a:rPr sz="1500" b="1" spc="-35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order</a:t>
            </a:r>
            <a:r>
              <a:rPr sz="1500" b="1" spc="-35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=</a:t>
            </a:r>
            <a:r>
              <a:rPr sz="1500" b="1" spc="-10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224</a:t>
            </a:r>
            <a:r>
              <a:rPr sz="1500" b="1" spc="-25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days,</a:t>
            </a:r>
            <a:r>
              <a:rPr sz="1500" b="1" spc="-35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Total</a:t>
            </a:r>
            <a:r>
              <a:rPr sz="1500" b="1" spc="-40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cost</a:t>
            </a:r>
            <a:r>
              <a:rPr sz="1500" b="1" spc="-30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=</a:t>
            </a:r>
            <a:r>
              <a:rPr sz="1500" b="1" spc="-15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$268</a:t>
            </a:r>
            <a:r>
              <a:rPr sz="1500" b="1" spc="-40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and</a:t>
            </a:r>
            <a:r>
              <a:rPr sz="1500" b="1" spc="-20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ROL</a:t>
            </a:r>
            <a:r>
              <a:rPr sz="1500" b="1" spc="-35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=</a:t>
            </a:r>
            <a:r>
              <a:rPr sz="1500" b="1" spc="-5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18</a:t>
            </a:r>
            <a:r>
              <a:rPr sz="1500" b="1" spc="-10" dirty="0">
                <a:latin typeface="Lucida Sans Unicode"/>
                <a:cs typeface="Lucida Sans Unicode"/>
              </a:rPr>
              <a:t> units]</a:t>
            </a:r>
            <a:endParaRPr sz="1500">
              <a:latin typeface="Lucida Sans Unicode"/>
              <a:cs typeface="Lucida Sans Unicode"/>
            </a:endParaRPr>
          </a:p>
          <a:p>
            <a:pPr marL="12700">
              <a:lnSpc>
                <a:spcPts val="2250"/>
              </a:lnSpc>
              <a:spcBef>
                <a:spcPts val="2135"/>
              </a:spcBef>
            </a:pPr>
            <a:r>
              <a:rPr sz="1900" b="1" dirty="0">
                <a:latin typeface="Lucida Sans Unicode"/>
                <a:cs typeface="Lucida Sans Unicode"/>
              </a:rPr>
              <a:t>Problem</a:t>
            </a:r>
            <a:r>
              <a:rPr sz="1900" b="1" spc="-50" dirty="0">
                <a:latin typeface="Lucida Sans Unicode"/>
                <a:cs typeface="Lucida Sans Unicode"/>
              </a:rPr>
              <a:t> </a:t>
            </a:r>
            <a:r>
              <a:rPr sz="1900" b="1" dirty="0">
                <a:latin typeface="Lucida Sans Unicode"/>
                <a:cs typeface="Lucida Sans Unicode"/>
              </a:rPr>
              <a:t>–</a:t>
            </a:r>
            <a:r>
              <a:rPr sz="1900" b="1" spc="-30" dirty="0">
                <a:latin typeface="Lucida Sans Unicode"/>
                <a:cs typeface="Lucida Sans Unicode"/>
              </a:rPr>
              <a:t> </a:t>
            </a:r>
            <a:r>
              <a:rPr sz="1900" b="1" spc="-50" dirty="0">
                <a:latin typeface="Lucida Sans Unicode"/>
                <a:cs typeface="Lucida Sans Unicode"/>
              </a:rPr>
              <a:t>4</a:t>
            </a:r>
            <a:endParaRPr sz="1900">
              <a:latin typeface="Lucida Sans Unicode"/>
              <a:cs typeface="Lucida Sans Unicode"/>
            </a:endParaRPr>
          </a:p>
          <a:p>
            <a:pPr marL="268605" marR="5080" indent="-256540">
              <a:lnSpc>
                <a:spcPts val="1820"/>
              </a:lnSpc>
              <a:spcBef>
                <a:spcPts val="414"/>
              </a:spcBef>
              <a:buClr>
                <a:srgbClr val="2CA1BE"/>
              </a:buClr>
              <a:buSzPct val="68421"/>
              <a:buFont typeface="Wingdings 3"/>
              <a:buChar char=""/>
              <a:tabLst>
                <a:tab pos="268605" algn="l"/>
              </a:tabLst>
            </a:pPr>
            <a:r>
              <a:rPr sz="1900" dirty="0">
                <a:latin typeface="Lucida Sans Unicode"/>
                <a:cs typeface="Lucida Sans Unicode"/>
              </a:rPr>
              <a:t>For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given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item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constant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demand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rate,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yearly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demand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is </a:t>
            </a:r>
            <a:r>
              <a:rPr sz="1900" dirty="0">
                <a:latin typeface="Lucida Sans Unicode"/>
                <a:cs typeface="Lucida Sans Unicode"/>
              </a:rPr>
              <a:t>70,000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units.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price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item</a:t>
            </a:r>
            <a:r>
              <a:rPr sz="1900" spc="-2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per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units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is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Rs.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50.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The </a:t>
            </a:r>
            <a:r>
              <a:rPr sz="1900" dirty="0">
                <a:latin typeface="Lucida Sans Unicode"/>
                <a:cs typeface="Lucida Sans Unicode"/>
              </a:rPr>
              <a:t>ordering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cost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is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Rs.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200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per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order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inventory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carrying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spc="-20" dirty="0">
                <a:latin typeface="Lucida Sans Unicode"/>
                <a:cs typeface="Lucida Sans Unicode"/>
              </a:rPr>
              <a:t>cost </a:t>
            </a:r>
            <a:r>
              <a:rPr sz="1900" dirty="0">
                <a:latin typeface="Lucida Sans Unicode"/>
                <a:cs typeface="Lucida Sans Unicode"/>
              </a:rPr>
              <a:t>is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40%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p.a.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What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is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optimal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ordering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policy?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vendor</a:t>
            </a:r>
            <a:r>
              <a:rPr sz="1900" spc="500" dirty="0">
                <a:latin typeface="Lucida Sans Unicode"/>
                <a:cs typeface="Lucida Sans Unicode"/>
              </a:rPr>
              <a:t>  </a:t>
            </a:r>
            <a:r>
              <a:rPr sz="1900" dirty="0">
                <a:latin typeface="Lucida Sans Unicode"/>
                <a:cs typeface="Lucida Sans Unicode"/>
              </a:rPr>
              <a:t>offers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1%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discount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if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1500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units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are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purchased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at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time.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Do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you </a:t>
            </a:r>
            <a:r>
              <a:rPr sz="1900" dirty="0">
                <a:latin typeface="Lucida Sans Unicode"/>
                <a:cs typeface="Lucida Sans Unicode"/>
              </a:rPr>
              <a:t>accept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discount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offer?</a:t>
            </a:r>
            <a:endParaRPr sz="1900">
              <a:latin typeface="Lucida Sans Unicode"/>
              <a:cs typeface="Lucida Sans Unicode"/>
            </a:endParaRPr>
          </a:p>
          <a:p>
            <a:pPr marL="1385570">
              <a:lnSpc>
                <a:spcPts val="2270"/>
              </a:lnSpc>
            </a:pPr>
            <a:r>
              <a:rPr sz="1900" b="1" dirty="0">
                <a:latin typeface="Lucida Sans Unicode"/>
                <a:cs typeface="Lucida Sans Unicode"/>
              </a:rPr>
              <a:t>[Ans:</a:t>
            </a:r>
            <a:r>
              <a:rPr sz="1900" b="1" spc="-65" dirty="0">
                <a:latin typeface="Lucida Sans Unicode"/>
                <a:cs typeface="Lucida Sans Unicode"/>
              </a:rPr>
              <a:t> </a:t>
            </a:r>
            <a:r>
              <a:rPr sz="1900" b="1" dirty="0">
                <a:latin typeface="Lucida Sans Unicode"/>
                <a:cs typeface="Lucida Sans Unicode"/>
              </a:rPr>
              <a:t>Discount</a:t>
            </a:r>
            <a:r>
              <a:rPr sz="1900" b="1" spc="-60" dirty="0">
                <a:latin typeface="Lucida Sans Unicode"/>
                <a:cs typeface="Lucida Sans Unicode"/>
              </a:rPr>
              <a:t> </a:t>
            </a:r>
            <a:r>
              <a:rPr sz="1900" b="1" dirty="0">
                <a:latin typeface="Lucida Sans Unicode"/>
                <a:cs typeface="Lucida Sans Unicode"/>
              </a:rPr>
              <a:t>offer</a:t>
            </a:r>
            <a:r>
              <a:rPr sz="1900" b="1" spc="-40" dirty="0">
                <a:latin typeface="Lucida Sans Unicode"/>
                <a:cs typeface="Lucida Sans Unicode"/>
              </a:rPr>
              <a:t> </a:t>
            </a:r>
            <a:r>
              <a:rPr sz="1900" b="1" dirty="0">
                <a:latin typeface="Lucida Sans Unicode"/>
                <a:cs typeface="Lucida Sans Unicode"/>
              </a:rPr>
              <a:t>should</a:t>
            </a:r>
            <a:r>
              <a:rPr sz="1900" b="1" spc="-50" dirty="0">
                <a:latin typeface="Lucida Sans Unicode"/>
                <a:cs typeface="Lucida Sans Unicode"/>
              </a:rPr>
              <a:t> </a:t>
            </a:r>
            <a:r>
              <a:rPr sz="1900" b="1" dirty="0">
                <a:latin typeface="Lucida Sans Unicode"/>
                <a:cs typeface="Lucida Sans Unicode"/>
              </a:rPr>
              <a:t>be</a:t>
            </a:r>
            <a:r>
              <a:rPr sz="1900" b="1" spc="-20" dirty="0">
                <a:latin typeface="Lucida Sans Unicode"/>
                <a:cs typeface="Lucida Sans Unicode"/>
              </a:rPr>
              <a:t> </a:t>
            </a:r>
            <a:r>
              <a:rPr sz="1900" b="1" spc="-10" dirty="0">
                <a:latin typeface="Lucida Sans Unicode"/>
                <a:cs typeface="Lucida Sans Unicode"/>
              </a:rPr>
              <a:t>accepted]</a:t>
            </a:r>
            <a:endParaRPr sz="19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7068" y="90932"/>
            <a:ext cx="1706245" cy="376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300" dirty="0">
                <a:solidFill>
                  <a:srgbClr val="000000"/>
                </a:solidFill>
              </a:rPr>
              <a:t>Problem</a:t>
            </a:r>
            <a:r>
              <a:rPr sz="2300" spc="-40" dirty="0">
                <a:solidFill>
                  <a:srgbClr val="000000"/>
                </a:solidFill>
              </a:rPr>
              <a:t> </a:t>
            </a:r>
            <a:r>
              <a:rPr sz="2300" dirty="0">
                <a:solidFill>
                  <a:srgbClr val="000000"/>
                </a:solidFill>
              </a:rPr>
              <a:t>–</a:t>
            </a:r>
            <a:r>
              <a:rPr sz="2300" spc="-5" dirty="0">
                <a:solidFill>
                  <a:srgbClr val="000000"/>
                </a:solidFill>
              </a:rPr>
              <a:t> </a:t>
            </a:r>
            <a:r>
              <a:rPr sz="2300" spc="-60" dirty="0">
                <a:solidFill>
                  <a:srgbClr val="000000"/>
                </a:solidFill>
              </a:rPr>
              <a:t>5</a:t>
            </a:r>
            <a:endParaRPr sz="2300"/>
          </a:p>
        </p:txBody>
      </p:sp>
      <p:sp>
        <p:nvSpPr>
          <p:cNvPr id="4" name="object 4"/>
          <p:cNvSpPr txBox="1"/>
          <p:nvPr/>
        </p:nvSpPr>
        <p:spPr>
          <a:xfrm>
            <a:off x="6739763" y="6429834"/>
            <a:ext cx="222758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spc="-10" dirty="0">
                <a:latin typeface="Times New Roman"/>
                <a:cs typeface="Times New Roman"/>
                <a:hlinkClick r:id="rId2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17068" y="421335"/>
            <a:ext cx="8265159" cy="4932680"/>
          </a:xfrm>
          <a:prstGeom prst="rect">
            <a:avLst/>
          </a:prstGeom>
        </p:spPr>
        <p:txBody>
          <a:bodyPr vert="horz" wrap="square" lIns="0" tIns="83185" rIns="0" bIns="0" rtlCol="0">
            <a:spAutoFit/>
          </a:bodyPr>
          <a:lstStyle/>
          <a:p>
            <a:pPr marL="268605" marR="78740" indent="-256540">
              <a:lnSpc>
                <a:spcPct val="80000"/>
              </a:lnSpc>
              <a:spcBef>
                <a:spcPts val="655"/>
              </a:spcBef>
              <a:buClr>
                <a:srgbClr val="2CA1BE"/>
              </a:buClr>
              <a:buSzPct val="67391"/>
              <a:buFont typeface="Wingdings 3"/>
              <a:buChar char=""/>
              <a:tabLst>
                <a:tab pos="268605" algn="l"/>
              </a:tabLst>
            </a:pPr>
            <a:r>
              <a:rPr sz="2300" dirty="0">
                <a:latin typeface="Lucida Sans Unicode"/>
                <a:cs typeface="Lucida Sans Unicode"/>
              </a:rPr>
              <a:t>For</a:t>
            </a:r>
            <a:r>
              <a:rPr sz="2300" spc="-4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a</a:t>
            </a:r>
            <a:r>
              <a:rPr sz="2300" spc="-1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given</a:t>
            </a:r>
            <a:r>
              <a:rPr sz="2300" spc="-4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item,</a:t>
            </a:r>
            <a:r>
              <a:rPr sz="2300" spc="-1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there</a:t>
            </a:r>
            <a:r>
              <a:rPr sz="2300" spc="-1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is</a:t>
            </a:r>
            <a:r>
              <a:rPr sz="2300" spc="-4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constant</a:t>
            </a:r>
            <a:r>
              <a:rPr sz="2300" spc="-3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demand</a:t>
            </a:r>
            <a:r>
              <a:rPr sz="2300" spc="-2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rate.</a:t>
            </a:r>
            <a:r>
              <a:rPr sz="2300" spc="-20" dirty="0">
                <a:latin typeface="Lucida Sans Unicode"/>
                <a:cs typeface="Lucida Sans Unicode"/>
              </a:rPr>
              <a:t> </a:t>
            </a:r>
            <a:r>
              <a:rPr sz="2300" spc="-10" dirty="0">
                <a:latin typeface="Lucida Sans Unicode"/>
                <a:cs typeface="Lucida Sans Unicode"/>
              </a:rPr>
              <a:t>Annual </a:t>
            </a:r>
            <a:r>
              <a:rPr sz="2300" dirty="0">
                <a:latin typeface="Lucida Sans Unicode"/>
                <a:cs typeface="Lucida Sans Unicode"/>
              </a:rPr>
              <a:t>demand</a:t>
            </a:r>
            <a:r>
              <a:rPr sz="2300" spc="-4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is</a:t>
            </a:r>
            <a:r>
              <a:rPr sz="2300" spc="-4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60,000</a:t>
            </a:r>
            <a:r>
              <a:rPr sz="2300" spc="-6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nos.</a:t>
            </a:r>
            <a:r>
              <a:rPr sz="2300" spc="-4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the</a:t>
            </a:r>
            <a:r>
              <a:rPr sz="2300" spc="-2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price</a:t>
            </a:r>
            <a:r>
              <a:rPr sz="2300" spc="-6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per</a:t>
            </a:r>
            <a:r>
              <a:rPr sz="2300" spc="-2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item</a:t>
            </a:r>
            <a:r>
              <a:rPr sz="2300" spc="-4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is</a:t>
            </a:r>
            <a:r>
              <a:rPr sz="2300" spc="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Rs.</a:t>
            </a:r>
            <a:r>
              <a:rPr sz="2300" spc="-4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30.</a:t>
            </a:r>
            <a:r>
              <a:rPr sz="2300" spc="-25" dirty="0">
                <a:latin typeface="Lucida Sans Unicode"/>
                <a:cs typeface="Lucida Sans Unicode"/>
              </a:rPr>
              <a:t> The </a:t>
            </a:r>
            <a:r>
              <a:rPr sz="2300" dirty="0">
                <a:latin typeface="Lucida Sans Unicode"/>
                <a:cs typeface="Lucida Sans Unicode"/>
              </a:rPr>
              <a:t>ordering</a:t>
            </a:r>
            <a:r>
              <a:rPr sz="2300" spc="-7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cost</a:t>
            </a:r>
            <a:r>
              <a:rPr sz="2300" spc="-3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is</a:t>
            </a:r>
            <a:r>
              <a:rPr sz="2300" spc="-3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estimated</a:t>
            </a:r>
            <a:r>
              <a:rPr sz="2300" spc="-3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as</a:t>
            </a:r>
            <a:r>
              <a:rPr sz="2300" spc="-2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Rs.</a:t>
            </a:r>
            <a:r>
              <a:rPr sz="2300" spc="-3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300</a:t>
            </a:r>
            <a:r>
              <a:rPr sz="2300" spc="-4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per</a:t>
            </a:r>
            <a:r>
              <a:rPr sz="2300" spc="-3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order</a:t>
            </a:r>
            <a:r>
              <a:rPr sz="2300" spc="-55" dirty="0">
                <a:latin typeface="Lucida Sans Unicode"/>
                <a:cs typeface="Lucida Sans Unicode"/>
              </a:rPr>
              <a:t> </a:t>
            </a:r>
            <a:r>
              <a:rPr sz="2300" spc="-25" dirty="0">
                <a:latin typeface="Lucida Sans Unicode"/>
                <a:cs typeface="Lucida Sans Unicode"/>
              </a:rPr>
              <a:t>and </a:t>
            </a:r>
            <a:r>
              <a:rPr sz="2300" dirty="0">
                <a:latin typeface="Lucida Sans Unicode"/>
                <a:cs typeface="Lucida Sans Unicode"/>
              </a:rPr>
              <a:t>inventory</a:t>
            </a:r>
            <a:r>
              <a:rPr sz="2300" spc="-6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carrying</a:t>
            </a:r>
            <a:r>
              <a:rPr sz="2300" spc="-4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cost</a:t>
            </a:r>
            <a:r>
              <a:rPr sz="2300" spc="-2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is</a:t>
            </a:r>
            <a:r>
              <a:rPr sz="2300" spc="-3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30%</a:t>
            </a:r>
            <a:r>
              <a:rPr sz="2300" spc="-3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per</a:t>
            </a:r>
            <a:r>
              <a:rPr sz="2300" spc="-2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annum.</a:t>
            </a:r>
            <a:r>
              <a:rPr sz="2300" spc="-4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What</a:t>
            </a:r>
            <a:r>
              <a:rPr sz="2300" spc="-25" dirty="0">
                <a:latin typeface="Lucida Sans Unicode"/>
                <a:cs typeface="Lucida Sans Unicode"/>
              </a:rPr>
              <a:t> </a:t>
            </a:r>
            <a:r>
              <a:rPr sz="2300" spc="-10" dirty="0">
                <a:latin typeface="Lucida Sans Unicode"/>
                <a:cs typeface="Lucida Sans Unicode"/>
              </a:rPr>
              <a:t>should </a:t>
            </a:r>
            <a:r>
              <a:rPr sz="2300" dirty="0">
                <a:latin typeface="Lucida Sans Unicode"/>
                <a:cs typeface="Lucida Sans Unicode"/>
              </a:rPr>
              <a:t>be</a:t>
            </a:r>
            <a:r>
              <a:rPr sz="2300" spc="-2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the</a:t>
            </a:r>
            <a:r>
              <a:rPr sz="2300" spc="-3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optimal</a:t>
            </a:r>
            <a:r>
              <a:rPr sz="2300" spc="-4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ordering</a:t>
            </a:r>
            <a:r>
              <a:rPr sz="2300" spc="-6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quantity?</a:t>
            </a:r>
            <a:r>
              <a:rPr sz="2300" spc="-4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If</a:t>
            </a:r>
            <a:r>
              <a:rPr sz="2300" spc="-3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3000</a:t>
            </a:r>
            <a:r>
              <a:rPr sz="2300" spc="-40" dirty="0">
                <a:latin typeface="Lucida Sans Unicode"/>
                <a:cs typeface="Lucida Sans Unicode"/>
              </a:rPr>
              <a:t> </a:t>
            </a:r>
            <a:r>
              <a:rPr sz="2300" spc="-10" dirty="0">
                <a:latin typeface="Lucida Sans Unicode"/>
                <a:cs typeface="Lucida Sans Unicode"/>
              </a:rPr>
              <a:t>units </a:t>
            </a:r>
            <a:r>
              <a:rPr sz="2300" dirty="0">
                <a:latin typeface="Lucida Sans Unicode"/>
                <a:cs typeface="Lucida Sans Unicode"/>
              </a:rPr>
              <a:t>purchased</a:t>
            </a:r>
            <a:r>
              <a:rPr sz="2300" spc="-3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at</a:t>
            </a:r>
            <a:r>
              <a:rPr sz="2300" spc="-1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time,</a:t>
            </a:r>
            <a:r>
              <a:rPr sz="2300" spc="-3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a</a:t>
            </a:r>
            <a:r>
              <a:rPr sz="2300" spc="-2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discount</a:t>
            </a:r>
            <a:r>
              <a:rPr sz="2300" spc="-4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of</a:t>
            </a:r>
            <a:r>
              <a:rPr sz="2300" spc="-1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5%</a:t>
            </a:r>
            <a:r>
              <a:rPr sz="2300" spc="-3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on</a:t>
            </a:r>
            <a:r>
              <a:rPr sz="2300" spc="-2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unit</a:t>
            </a:r>
            <a:r>
              <a:rPr sz="2300" spc="-3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price,</a:t>
            </a:r>
            <a:r>
              <a:rPr sz="2300" spc="-45" dirty="0">
                <a:latin typeface="Lucida Sans Unicode"/>
                <a:cs typeface="Lucida Sans Unicode"/>
              </a:rPr>
              <a:t> </a:t>
            </a:r>
            <a:r>
              <a:rPr sz="2300" spc="-25" dirty="0">
                <a:latin typeface="Lucida Sans Unicode"/>
                <a:cs typeface="Lucida Sans Unicode"/>
              </a:rPr>
              <a:t>is </a:t>
            </a:r>
            <a:r>
              <a:rPr sz="2300" dirty="0">
                <a:latin typeface="Lucida Sans Unicode"/>
                <a:cs typeface="Lucida Sans Unicode"/>
              </a:rPr>
              <a:t>offered</a:t>
            </a:r>
            <a:r>
              <a:rPr sz="2300" spc="-5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by</a:t>
            </a:r>
            <a:r>
              <a:rPr sz="2300" spc="-2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the</a:t>
            </a:r>
            <a:r>
              <a:rPr sz="2300" spc="-4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supplier.</a:t>
            </a:r>
            <a:r>
              <a:rPr sz="2300" spc="-6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Do</a:t>
            </a:r>
            <a:r>
              <a:rPr sz="2300" spc="-3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you</a:t>
            </a:r>
            <a:r>
              <a:rPr sz="2300" spc="-4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accept</a:t>
            </a:r>
            <a:r>
              <a:rPr sz="2300" spc="-2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this</a:t>
            </a:r>
            <a:r>
              <a:rPr sz="2300" spc="-35" dirty="0">
                <a:latin typeface="Lucida Sans Unicode"/>
                <a:cs typeface="Lucida Sans Unicode"/>
              </a:rPr>
              <a:t> </a:t>
            </a:r>
            <a:r>
              <a:rPr sz="2300" spc="-10" dirty="0">
                <a:latin typeface="Lucida Sans Unicode"/>
                <a:cs typeface="Lucida Sans Unicode"/>
              </a:rPr>
              <a:t>offer?</a:t>
            </a:r>
            <a:endParaRPr sz="2300">
              <a:latin typeface="Lucida Sans Unicode"/>
              <a:cs typeface="Lucida Sans Unicode"/>
            </a:endParaRPr>
          </a:p>
          <a:p>
            <a:pPr marL="1731645">
              <a:lnSpc>
                <a:spcPct val="100000"/>
              </a:lnSpc>
              <a:spcBef>
                <a:spcPts val="105"/>
              </a:spcBef>
            </a:pPr>
            <a:r>
              <a:rPr sz="1500" b="1" dirty="0">
                <a:latin typeface="Lucida Sans Unicode"/>
                <a:cs typeface="Lucida Sans Unicode"/>
              </a:rPr>
              <a:t>[Ans:</a:t>
            </a:r>
            <a:r>
              <a:rPr sz="1500" b="1" spc="-40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EOQ</a:t>
            </a:r>
            <a:r>
              <a:rPr sz="1500" b="1" spc="-35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=</a:t>
            </a:r>
            <a:r>
              <a:rPr sz="1500" b="1" spc="-10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2000</a:t>
            </a:r>
            <a:r>
              <a:rPr sz="1500" b="1" spc="-25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units,</a:t>
            </a:r>
            <a:r>
              <a:rPr sz="1500" b="1" spc="-35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Discount</a:t>
            </a:r>
            <a:r>
              <a:rPr sz="1500" b="1" spc="-40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offer</a:t>
            </a:r>
            <a:r>
              <a:rPr sz="1500" b="1" spc="-45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should</a:t>
            </a:r>
            <a:r>
              <a:rPr sz="1500" b="1" spc="-40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be </a:t>
            </a:r>
            <a:r>
              <a:rPr sz="1500" b="1" spc="-10" dirty="0">
                <a:latin typeface="Lucida Sans Unicode"/>
                <a:cs typeface="Lucida Sans Unicode"/>
              </a:rPr>
              <a:t>accepted]</a:t>
            </a:r>
            <a:endParaRPr sz="15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85"/>
              </a:spcBef>
            </a:pPr>
            <a:endParaRPr sz="1500">
              <a:latin typeface="Lucida Sans Unicode"/>
              <a:cs typeface="Lucida Sans Unicode"/>
            </a:endParaRPr>
          </a:p>
          <a:p>
            <a:pPr marL="12700">
              <a:lnSpc>
                <a:spcPts val="2680"/>
              </a:lnSpc>
              <a:spcBef>
                <a:spcPts val="5"/>
              </a:spcBef>
            </a:pPr>
            <a:r>
              <a:rPr sz="2300" b="1" dirty="0">
                <a:latin typeface="Lucida Sans Unicode"/>
                <a:cs typeface="Lucida Sans Unicode"/>
              </a:rPr>
              <a:t>Problem</a:t>
            </a:r>
            <a:r>
              <a:rPr sz="2300" b="1" spc="-40" dirty="0">
                <a:latin typeface="Lucida Sans Unicode"/>
                <a:cs typeface="Lucida Sans Unicode"/>
              </a:rPr>
              <a:t> </a:t>
            </a:r>
            <a:r>
              <a:rPr sz="2300" b="1" dirty="0">
                <a:latin typeface="Lucida Sans Unicode"/>
                <a:cs typeface="Lucida Sans Unicode"/>
              </a:rPr>
              <a:t>–</a:t>
            </a:r>
            <a:r>
              <a:rPr sz="2300" b="1" spc="-5" dirty="0">
                <a:latin typeface="Lucida Sans Unicode"/>
                <a:cs typeface="Lucida Sans Unicode"/>
              </a:rPr>
              <a:t> </a:t>
            </a:r>
            <a:r>
              <a:rPr sz="2300" b="1" spc="-60" dirty="0">
                <a:latin typeface="Lucida Sans Unicode"/>
                <a:cs typeface="Lucida Sans Unicode"/>
              </a:rPr>
              <a:t>6</a:t>
            </a:r>
            <a:endParaRPr sz="2300">
              <a:latin typeface="Lucida Sans Unicode"/>
              <a:cs typeface="Lucida Sans Unicode"/>
            </a:endParaRPr>
          </a:p>
          <a:p>
            <a:pPr marL="268605" marR="5080" indent="-256540">
              <a:lnSpc>
                <a:spcPct val="80000"/>
              </a:lnSpc>
              <a:spcBef>
                <a:spcPts val="470"/>
              </a:spcBef>
              <a:buClr>
                <a:srgbClr val="2CA1BE"/>
              </a:buClr>
              <a:buSzPct val="67391"/>
              <a:buFont typeface="Wingdings 3"/>
              <a:buChar char=""/>
              <a:tabLst>
                <a:tab pos="268605" algn="l"/>
              </a:tabLst>
            </a:pPr>
            <a:r>
              <a:rPr sz="2300" dirty="0">
                <a:latin typeface="Lucida Sans Unicode"/>
                <a:cs typeface="Lucida Sans Unicode"/>
              </a:rPr>
              <a:t>We</a:t>
            </a:r>
            <a:r>
              <a:rPr sz="2300" spc="-3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need</a:t>
            </a:r>
            <a:r>
              <a:rPr sz="2300" spc="-3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1,000</a:t>
            </a:r>
            <a:r>
              <a:rPr sz="2300" spc="-5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electric</a:t>
            </a:r>
            <a:r>
              <a:rPr sz="2300" spc="-6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drills</a:t>
            </a:r>
            <a:r>
              <a:rPr sz="2300" spc="-6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per</a:t>
            </a:r>
            <a:r>
              <a:rPr sz="2300" spc="-3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year.</a:t>
            </a:r>
            <a:r>
              <a:rPr sz="2300" spc="-4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The</a:t>
            </a:r>
            <a:r>
              <a:rPr sz="2300" spc="-2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ordering</a:t>
            </a:r>
            <a:r>
              <a:rPr sz="2300" spc="-60" dirty="0">
                <a:latin typeface="Lucida Sans Unicode"/>
                <a:cs typeface="Lucida Sans Unicode"/>
              </a:rPr>
              <a:t> </a:t>
            </a:r>
            <a:r>
              <a:rPr sz="2300" spc="-20" dirty="0">
                <a:latin typeface="Lucida Sans Unicode"/>
                <a:cs typeface="Lucida Sans Unicode"/>
              </a:rPr>
              <a:t>cost </a:t>
            </a:r>
            <a:r>
              <a:rPr sz="2300" dirty="0">
                <a:latin typeface="Lucida Sans Unicode"/>
                <a:cs typeface="Lucida Sans Unicode"/>
              </a:rPr>
              <a:t>for</a:t>
            </a:r>
            <a:r>
              <a:rPr sz="2300" spc="-4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these</a:t>
            </a:r>
            <a:r>
              <a:rPr sz="2300" spc="-1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is</a:t>
            </a:r>
            <a:r>
              <a:rPr sz="2300" spc="-3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$100</a:t>
            </a:r>
            <a:r>
              <a:rPr sz="2300" spc="-3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per</a:t>
            </a:r>
            <a:r>
              <a:rPr sz="2300" spc="-1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order</a:t>
            </a:r>
            <a:r>
              <a:rPr sz="2300" spc="-3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and</a:t>
            </a:r>
            <a:r>
              <a:rPr sz="2300" spc="-2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the</a:t>
            </a:r>
            <a:r>
              <a:rPr sz="2300" spc="-1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carrying</a:t>
            </a:r>
            <a:r>
              <a:rPr sz="2300" spc="-5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cost</a:t>
            </a:r>
            <a:r>
              <a:rPr sz="2300" spc="-25" dirty="0">
                <a:latin typeface="Lucida Sans Unicode"/>
                <a:cs typeface="Lucida Sans Unicode"/>
              </a:rPr>
              <a:t> is </a:t>
            </a:r>
            <a:r>
              <a:rPr sz="2300" dirty="0">
                <a:latin typeface="Lucida Sans Unicode"/>
                <a:cs typeface="Lucida Sans Unicode"/>
              </a:rPr>
              <a:t>assumed</a:t>
            </a:r>
            <a:r>
              <a:rPr sz="2300" spc="-3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to</a:t>
            </a:r>
            <a:r>
              <a:rPr sz="2300" spc="-2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be</a:t>
            </a:r>
            <a:r>
              <a:rPr sz="2300" spc="-2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40%</a:t>
            </a:r>
            <a:r>
              <a:rPr sz="2300" spc="-4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of</a:t>
            </a:r>
            <a:r>
              <a:rPr sz="2300" spc="-2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per</a:t>
            </a:r>
            <a:r>
              <a:rPr sz="2300" spc="-2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unit</a:t>
            </a:r>
            <a:r>
              <a:rPr sz="2300" spc="-3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cost.</a:t>
            </a:r>
            <a:r>
              <a:rPr sz="2300" spc="-4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In</a:t>
            </a:r>
            <a:r>
              <a:rPr sz="2300" spc="-2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orders</a:t>
            </a:r>
            <a:r>
              <a:rPr sz="2300" spc="-5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of</a:t>
            </a:r>
            <a:r>
              <a:rPr sz="2300" spc="-25" dirty="0">
                <a:latin typeface="Lucida Sans Unicode"/>
                <a:cs typeface="Lucida Sans Unicode"/>
              </a:rPr>
              <a:t> </a:t>
            </a:r>
            <a:r>
              <a:rPr sz="2300" spc="-20" dirty="0">
                <a:latin typeface="Lucida Sans Unicode"/>
                <a:cs typeface="Lucida Sans Unicode"/>
              </a:rPr>
              <a:t>less </a:t>
            </a:r>
            <a:r>
              <a:rPr sz="2300" dirty="0">
                <a:latin typeface="Lucida Sans Unicode"/>
                <a:cs typeface="Lucida Sans Unicode"/>
              </a:rPr>
              <a:t>than</a:t>
            </a:r>
            <a:r>
              <a:rPr sz="2300" spc="-3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120,</a:t>
            </a:r>
            <a:r>
              <a:rPr sz="2300" spc="-3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drills</a:t>
            </a:r>
            <a:r>
              <a:rPr sz="2300" spc="-5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cost</a:t>
            </a:r>
            <a:r>
              <a:rPr sz="2300" spc="-2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$78;</a:t>
            </a:r>
            <a:r>
              <a:rPr sz="2300" spc="-3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for</a:t>
            </a:r>
            <a:r>
              <a:rPr sz="2300" spc="-2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orders</a:t>
            </a:r>
            <a:r>
              <a:rPr sz="2300" spc="-4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of</a:t>
            </a:r>
            <a:r>
              <a:rPr sz="2300" spc="-1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120</a:t>
            </a:r>
            <a:r>
              <a:rPr sz="2300" spc="-2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or</a:t>
            </a:r>
            <a:r>
              <a:rPr sz="2300" spc="-3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more,</a:t>
            </a:r>
            <a:r>
              <a:rPr sz="2300" spc="-35" dirty="0">
                <a:latin typeface="Lucida Sans Unicode"/>
                <a:cs typeface="Lucida Sans Unicode"/>
              </a:rPr>
              <a:t> </a:t>
            </a:r>
            <a:r>
              <a:rPr sz="2300" spc="-25" dirty="0">
                <a:latin typeface="Lucida Sans Unicode"/>
                <a:cs typeface="Lucida Sans Unicode"/>
              </a:rPr>
              <a:t>the </a:t>
            </a:r>
            <a:r>
              <a:rPr sz="2300" dirty="0">
                <a:latin typeface="Lucida Sans Unicode"/>
                <a:cs typeface="Lucida Sans Unicode"/>
              </a:rPr>
              <a:t>cost</a:t>
            </a:r>
            <a:r>
              <a:rPr sz="2300" spc="-4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drops</a:t>
            </a:r>
            <a:r>
              <a:rPr sz="2300" spc="-5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to</a:t>
            </a:r>
            <a:r>
              <a:rPr sz="2300" spc="-4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$50</a:t>
            </a:r>
            <a:r>
              <a:rPr sz="2300" spc="-5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per</a:t>
            </a:r>
            <a:r>
              <a:rPr sz="2300" spc="-5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unit.</a:t>
            </a:r>
            <a:r>
              <a:rPr sz="2300" spc="-4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Should</a:t>
            </a:r>
            <a:r>
              <a:rPr sz="2300" spc="-6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we</a:t>
            </a:r>
            <a:r>
              <a:rPr sz="2300" spc="-3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take</a:t>
            </a:r>
            <a:r>
              <a:rPr sz="2300" spc="-3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advantage</a:t>
            </a:r>
            <a:r>
              <a:rPr sz="2300" spc="-35" dirty="0">
                <a:latin typeface="Lucida Sans Unicode"/>
                <a:cs typeface="Lucida Sans Unicode"/>
              </a:rPr>
              <a:t> </a:t>
            </a:r>
            <a:r>
              <a:rPr sz="2300" spc="-25" dirty="0">
                <a:latin typeface="Lucida Sans Unicode"/>
                <a:cs typeface="Lucida Sans Unicode"/>
              </a:rPr>
              <a:t>of </a:t>
            </a:r>
            <a:r>
              <a:rPr sz="2300" dirty="0">
                <a:latin typeface="Lucida Sans Unicode"/>
                <a:cs typeface="Lucida Sans Unicode"/>
              </a:rPr>
              <a:t>the</a:t>
            </a:r>
            <a:r>
              <a:rPr sz="2300" spc="-3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quantity</a:t>
            </a:r>
            <a:r>
              <a:rPr sz="2300" spc="-40" dirty="0">
                <a:latin typeface="Lucida Sans Unicode"/>
                <a:cs typeface="Lucida Sans Unicode"/>
              </a:rPr>
              <a:t> </a:t>
            </a:r>
            <a:r>
              <a:rPr sz="2300" spc="-10" dirty="0">
                <a:latin typeface="Lucida Sans Unicode"/>
                <a:cs typeface="Lucida Sans Unicode"/>
              </a:rPr>
              <a:t>discount?</a:t>
            </a:r>
            <a:endParaRPr sz="23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500" b="1" dirty="0">
                <a:latin typeface="Lucida Sans Unicode"/>
                <a:cs typeface="Lucida Sans Unicode"/>
              </a:rPr>
              <a:t>[Ans:</a:t>
            </a:r>
            <a:r>
              <a:rPr sz="1500" b="1" spc="-45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Optimum</a:t>
            </a:r>
            <a:r>
              <a:rPr sz="1500" b="1" spc="-40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order</a:t>
            </a:r>
            <a:r>
              <a:rPr sz="1500" b="1" spc="-40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quantity</a:t>
            </a:r>
            <a:r>
              <a:rPr sz="1500" b="1" spc="-25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=</a:t>
            </a:r>
            <a:r>
              <a:rPr sz="1500" b="1" spc="-15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120</a:t>
            </a:r>
            <a:r>
              <a:rPr sz="1500" b="1" spc="-30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units</a:t>
            </a:r>
            <a:r>
              <a:rPr sz="1500" b="1" spc="-30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with</a:t>
            </a:r>
            <a:r>
              <a:rPr sz="1500" b="1" spc="-20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total</a:t>
            </a:r>
            <a:r>
              <a:rPr sz="1500" b="1" spc="-25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and</a:t>
            </a:r>
            <a:r>
              <a:rPr sz="1500" b="1" spc="-30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minimum</a:t>
            </a:r>
            <a:r>
              <a:rPr sz="1500" b="1" spc="-45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cost</a:t>
            </a:r>
            <a:r>
              <a:rPr sz="1500" b="1" spc="-30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of</a:t>
            </a:r>
            <a:r>
              <a:rPr sz="1500" b="1" spc="50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Rs.</a:t>
            </a:r>
            <a:r>
              <a:rPr sz="1500" b="1" spc="-35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52,</a:t>
            </a:r>
            <a:r>
              <a:rPr sz="1500" b="1" spc="-30" dirty="0">
                <a:latin typeface="Lucida Sans Unicode"/>
                <a:cs typeface="Lucida Sans Unicode"/>
              </a:rPr>
              <a:t> </a:t>
            </a:r>
            <a:r>
              <a:rPr sz="1500" b="1" spc="-20" dirty="0">
                <a:latin typeface="Lucida Sans Unicode"/>
                <a:cs typeface="Lucida Sans Unicode"/>
              </a:rPr>
              <a:t>033]</a:t>
            </a:r>
            <a:endParaRPr sz="15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5668" y="644397"/>
            <a:ext cx="7896225" cy="1701800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268605" marR="5080" indent="-256540">
              <a:lnSpc>
                <a:spcPct val="80000"/>
              </a:lnSpc>
              <a:spcBef>
                <a:spcPts val="530"/>
              </a:spcBef>
              <a:buClr>
                <a:srgbClr val="2CA1BE"/>
              </a:buClr>
              <a:buSzPct val="66666"/>
              <a:buFont typeface="Wingdings 3"/>
              <a:buChar char=""/>
              <a:tabLst>
                <a:tab pos="268605" algn="l"/>
              </a:tabLst>
            </a:pPr>
            <a:r>
              <a:rPr sz="1800" dirty="0">
                <a:latin typeface="Lucida Sans Unicode"/>
                <a:cs typeface="Lucida Sans Unicode"/>
              </a:rPr>
              <a:t>Inventory</a:t>
            </a:r>
            <a:r>
              <a:rPr sz="1800" spc="-3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decisions</a:t>
            </a:r>
            <a:r>
              <a:rPr sz="1800" spc="-2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in</a:t>
            </a:r>
            <a:r>
              <a:rPr sz="1800" spc="-30" dirty="0">
                <a:latin typeface="Lucida Sans Unicode"/>
                <a:cs typeface="Lucida Sans Unicode"/>
              </a:rPr>
              <a:t> </a:t>
            </a:r>
            <a:r>
              <a:rPr sz="18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service</a:t>
            </a:r>
            <a:r>
              <a:rPr sz="1800" b="1" spc="-6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8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organizations</a:t>
            </a:r>
            <a:r>
              <a:rPr sz="1800" b="1" spc="-6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8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can</a:t>
            </a:r>
            <a:r>
              <a:rPr sz="1800" b="1" spc="-2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8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be</a:t>
            </a:r>
            <a:r>
              <a:rPr sz="1800" b="1" spc="-3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8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critical</a:t>
            </a:r>
            <a:r>
              <a:rPr sz="1800" b="1" spc="-3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800" spc="-25" dirty="0">
                <a:latin typeface="Lucida Sans Unicode"/>
                <a:cs typeface="Lucida Sans Unicode"/>
              </a:rPr>
              <a:t>in </a:t>
            </a:r>
            <a:r>
              <a:rPr sz="1800" dirty="0">
                <a:latin typeface="Lucida Sans Unicode"/>
                <a:cs typeface="Lucida Sans Unicode"/>
              </a:rPr>
              <a:t>comparison</a:t>
            </a:r>
            <a:r>
              <a:rPr sz="1800" spc="-7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to</a:t>
            </a:r>
            <a:r>
              <a:rPr sz="1800" spc="-8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manufacturing</a:t>
            </a:r>
            <a:r>
              <a:rPr sz="1800" spc="-7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organizations.</a:t>
            </a:r>
            <a:r>
              <a:rPr sz="1800" spc="-5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Hospitals,</a:t>
            </a:r>
            <a:r>
              <a:rPr sz="1800" spc="-4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for</a:t>
            </a:r>
            <a:r>
              <a:rPr sz="1800" spc="-80" dirty="0">
                <a:latin typeface="Lucida Sans Unicode"/>
                <a:cs typeface="Lucida Sans Unicode"/>
              </a:rPr>
              <a:t> </a:t>
            </a:r>
            <a:r>
              <a:rPr sz="1800" spc="-10" dirty="0">
                <a:latin typeface="Lucida Sans Unicode"/>
                <a:cs typeface="Lucida Sans Unicode"/>
              </a:rPr>
              <a:t>example, </a:t>
            </a:r>
            <a:r>
              <a:rPr sz="1800" dirty="0">
                <a:latin typeface="Lucida Sans Unicode"/>
                <a:cs typeface="Lucida Sans Unicode"/>
              </a:rPr>
              <a:t>carry</a:t>
            </a:r>
            <a:r>
              <a:rPr sz="1800" spc="-3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an</a:t>
            </a:r>
            <a:r>
              <a:rPr sz="1800" spc="-3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range</a:t>
            </a:r>
            <a:r>
              <a:rPr sz="1800" spc="-2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of</a:t>
            </a:r>
            <a:r>
              <a:rPr sz="1800" spc="-4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drugs</a:t>
            </a:r>
            <a:r>
              <a:rPr sz="1800" spc="-3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and</a:t>
            </a:r>
            <a:r>
              <a:rPr sz="1800" spc="-3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blood</a:t>
            </a:r>
            <a:r>
              <a:rPr sz="1800" spc="-2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supplies</a:t>
            </a:r>
            <a:r>
              <a:rPr sz="1800" spc="-1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that</a:t>
            </a:r>
            <a:r>
              <a:rPr sz="1800" spc="-4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might</a:t>
            </a:r>
            <a:r>
              <a:rPr sz="1800" spc="-3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be</a:t>
            </a:r>
            <a:r>
              <a:rPr sz="1800" spc="-3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needed</a:t>
            </a:r>
            <a:r>
              <a:rPr sz="1800" spc="-45" dirty="0">
                <a:latin typeface="Lucida Sans Unicode"/>
                <a:cs typeface="Lucida Sans Unicode"/>
              </a:rPr>
              <a:t> </a:t>
            </a:r>
            <a:r>
              <a:rPr sz="1800" spc="-25" dirty="0">
                <a:latin typeface="Lucida Sans Unicode"/>
                <a:cs typeface="Lucida Sans Unicode"/>
              </a:rPr>
              <a:t>on </a:t>
            </a:r>
            <a:r>
              <a:rPr sz="1800" dirty="0">
                <a:latin typeface="Lucida Sans Unicode"/>
                <a:cs typeface="Lucida Sans Unicode"/>
              </a:rPr>
              <a:t>short</a:t>
            </a:r>
            <a:r>
              <a:rPr sz="1800" spc="-35" dirty="0">
                <a:latin typeface="Lucida Sans Unicode"/>
                <a:cs typeface="Lucida Sans Unicode"/>
              </a:rPr>
              <a:t> </a:t>
            </a:r>
            <a:r>
              <a:rPr sz="1800" spc="-10" dirty="0">
                <a:latin typeface="Lucida Sans Unicode"/>
                <a:cs typeface="Lucida Sans Unicode"/>
              </a:rPr>
              <a:t>notice.</a:t>
            </a:r>
            <a:endParaRPr sz="1800">
              <a:latin typeface="Lucida Sans Unicode"/>
              <a:cs typeface="Lucida Sans Unicode"/>
            </a:endParaRPr>
          </a:p>
          <a:p>
            <a:pPr marL="268605" indent="-255904">
              <a:lnSpc>
                <a:spcPct val="100000"/>
              </a:lnSpc>
              <a:spcBef>
                <a:spcPts val="770"/>
              </a:spcBef>
              <a:buClr>
                <a:srgbClr val="2CA1BE"/>
              </a:buClr>
              <a:buSzPct val="66666"/>
              <a:buFont typeface="Wingdings 3"/>
              <a:buChar char=""/>
              <a:tabLst>
                <a:tab pos="268605" algn="l"/>
              </a:tabLst>
            </a:pPr>
            <a:r>
              <a:rPr sz="1800" dirty="0">
                <a:latin typeface="Lucida Sans Unicode"/>
                <a:cs typeface="Lucida Sans Unicode"/>
              </a:rPr>
              <a:t>The</a:t>
            </a:r>
            <a:r>
              <a:rPr sz="1800" spc="-4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different</a:t>
            </a:r>
            <a:r>
              <a:rPr sz="1800" spc="-2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kinds</a:t>
            </a:r>
            <a:r>
              <a:rPr sz="1800" spc="-4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of</a:t>
            </a:r>
            <a:r>
              <a:rPr sz="1800" spc="-4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inventories</a:t>
            </a:r>
            <a:r>
              <a:rPr sz="1800" spc="-4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include</a:t>
            </a:r>
            <a:r>
              <a:rPr sz="1800" spc="-1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the</a:t>
            </a:r>
            <a:r>
              <a:rPr sz="1800" spc="-35" dirty="0">
                <a:latin typeface="Lucida Sans Unicode"/>
                <a:cs typeface="Lucida Sans Unicode"/>
              </a:rPr>
              <a:t> </a:t>
            </a:r>
            <a:r>
              <a:rPr sz="1800" spc="-10" dirty="0">
                <a:latin typeface="Lucida Sans Unicode"/>
                <a:cs typeface="Lucida Sans Unicode"/>
              </a:rPr>
              <a:t>following:</a:t>
            </a:r>
            <a:endParaRPr sz="1800">
              <a:latin typeface="Lucida Sans Unicode"/>
              <a:cs typeface="Lucida Sans Unicode"/>
            </a:endParaRPr>
          </a:p>
          <a:p>
            <a:pPr marL="646430" lvl="1" indent="-342900">
              <a:lnSpc>
                <a:spcPct val="100000"/>
              </a:lnSpc>
              <a:spcBef>
                <a:spcPts val="765"/>
              </a:spcBef>
              <a:buClr>
                <a:srgbClr val="2CA1BE"/>
              </a:buClr>
              <a:buSzPct val="66666"/>
              <a:buFont typeface="Wingdings"/>
              <a:buChar char=""/>
              <a:tabLst>
                <a:tab pos="646430" algn="l"/>
              </a:tabLst>
            </a:pPr>
            <a:r>
              <a:rPr sz="1800" dirty="0">
                <a:latin typeface="Lucida Sans Unicode"/>
                <a:cs typeface="Lucida Sans Unicode"/>
              </a:rPr>
              <a:t>Raw</a:t>
            </a:r>
            <a:r>
              <a:rPr sz="1800" spc="-4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materials</a:t>
            </a:r>
            <a:r>
              <a:rPr sz="1800" spc="-4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and</a:t>
            </a:r>
            <a:r>
              <a:rPr sz="1800" spc="-3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purchased</a:t>
            </a:r>
            <a:r>
              <a:rPr sz="1800" spc="-35" dirty="0">
                <a:latin typeface="Lucida Sans Unicode"/>
                <a:cs typeface="Lucida Sans Unicode"/>
              </a:rPr>
              <a:t> </a:t>
            </a:r>
            <a:r>
              <a:rPr sz="1800" spc="-10" dirty="0">
                <a:latin typeface="Lucida Sans Unicode"/>
                <a:cs typeface="Lucida Sans Unicode"/>
              </a:rPr>
              <a:t>parts.</a:t>
            </a:r>
            <a:endParaRPr sz="1800">
              <a:latin typeface="Lucida Sans Unicode"/>
              <a:cs typeface="Lucida Sans Unicode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739763" y="6429834"/>
            <a:ext cx="222758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spc="-10" dirty="0">
                <a:latin typeface="Times New Roman"/>
                <a:cs typeface="Times New Roman"/>
                <a:hlinkClick r:id="rId2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36752" y="2321179"/>
            <a:ext cx="6202045" cy="1732914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65"/>
              </a:spcBef>
              <a:buClr>
                <a:srgbClr val="2CA1BE"/>
              </a:buClr>
              <a:buSzPct val="66666"/>
              <a:buFont typeface="Wingdings"/>
              <a:buChar char=""/>
              <a:tabLst>
                <a:tab pos="355600" algn="l"/>
                <a:tab pos="4168775" algn="l"/>
              </a:tabLst>
            </a:pPr>
            <a:r>
              <a:rPr sz="1800" dirty="0">
                <a:latin typeface="Lucida Sans Unicode"/>
                <a:cs typeface="Lucida Sans Unicode"/>
              </a:rPr>
              <a:t>Partially</a:t>
            </a:r>
            <a:r>
              <a:rPr sz="1800" spc="-4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completed</a:t>
            </a:r>
            <a:r>
              <a:rPr sz="1800" spc="-6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goods,</a:t>
            </a:r>
            <a:r>
              <a:rPr sz="1800" spc="-85" dirty="0">
                <a:latin typeface="Lucida Sans Unicode"/>
                <a:cs typeface="Lucida Sans Unicode"/>
              </a:rPr>
              <a:t> </a:t>
            </a:r>
            <a:r>
              <a:rPr sz="1800" spc="-10" dirty="0">
                <a:latin typeface="Lucida Sans Unicode"/>
                <a:cs typeface="Lucida Sans Unicode"/>
              </a:rPr>
              <a:t>called</a:t>
            </a:r>
            <a:r>
              <a:rPr sz="1800" dirty="0">
                <a:latin typeface="Lucida Sans Unicode"/>
                <a:cs typeface="Lucida Sans Unicode"/>
              </a:rPr>
              <a:t>	work-</a:t>
            </a:r>
            <a:r>
              <a:rPr sz="1800" spc="-10" dirty="0">
                <a:latin typeface="Lucida Sans Unicode"/>
                <a:cs typeface="Lucida Sans Unicode"/>
              </a:rPr>
              <a:t>in-process</a:t>
            </a:r>
            <a:endParaRPr sz="1800">
              <a:latin typeface="Lucida Sans Unicode"/>
              <a:cs typeface="Lucida Sans Unicode"/>
            </a:endParaRPr>
          </a:p>
          <a:p>
            <a:pPr marL="355600" marR="5080" indent="-343535">
              <a:lnSpc>
                <a:spcPct val="80000"/>
              </a:lnSpc>
              <a:spcBef>
                <a:spcPts val="1200"/>
              </a:spcBef>
              <a:buClr>
                <a:srgbClr val="2CA1BE"/>
              </a:buClr>
              <a:buSzPct val="66666"/>
              <a:buFont typeface="Wingdings"/>
              <a:buChar char=""/>
              <a:tabLst>
                <a:tab pos="355600" algn="l"/>
              </a:tabLst>
            </a:pPr>
            <a:r>
              <a:rPr sz="1800" spc="-10" dirty="0">
                <a:latin typeface="Lucida Sans Unicode"/>
                <a:cs typeface="Lucida Sans Unicode"/>
              </a:rPr>
              <a:t>Finished-</a:t>
            </a:r>
            <a:r>
              <a:rPr sz="1800" dirty="0">
                <a:latin typeface="Lucida Sans Unicode"/>
                <a:cs typeface="Lucida Sans Unicode"/>
              </a:rPr>
              <a:t>goods</a:t>
            </a:r>
            <a:r>
              <a:rPr sz="1800" spc="-4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inventories</a:t>
            </a:r>
            <a:r>
              <a:rPr sz="1800" spc="-4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(manufacturing</a:t>
            </a:r>
            <a:r>
              <a:rPr sz="1800" spc="-3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firms)</a:t>
            </a:r>
            <a:r>
              <a:rPr sz="1800" spc="-30" dirty="0">
                <a:latin typeface="Lucida Sans Unicode"/>
                <a:cs typeface="Lucida Sans Unicode"/>
              </a:rPr>
              <a:t> </a:t>
            </a:r>
            <a:r>
              <a:rPr sz="1800" spc="-25" dirty="0">
                <a:latin typeface="Lucida Sans Unicode"/>
                <a:cs typeface="Lucida Sans Unicode"/>
              </a:rPr>
              <a:t>or </a:t>
            </a:r>
            <a:r>
              <a:rPr sz="1800" dirty="0">
                <a:latin typeface="Lucida Sans Unicode"/>
                <a:cs typeface="Lucida Sans Unicode"/>
              </a:rPr>
              <a:t>merchandise</a:t>
            </a:r>
            <a:r>
              <a:rPr sz="1800" spc="-11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(retail</a:t>
            </a:r>
            <a:r>
              <a:rPr sz="1800" spc="-95" dirty="0">
                <a:latin typeface="Lucida Sans Unicode"/>
                <a:cs typeface="Lucida Sans Unicode"/>
              </a:rPr>
              <a:t> </a:t>
            </a:r>
            <a:r>
              <a:rPr sz="1800" spc="-10" dirty="0">
                <a:latin typeface="Lucida Sans Unicode"/>
                <a:cs typeface="Lucida Sans Unicode"/>
              </a:rPr>
              <a:t>stores).</a:t>
            </a:r>
            <a:endParaRPr sz="1800">
              <a:latin typeface="Lucida Sans Unicode"/>
              <a:cs typeface="Lucida Sans Unicode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Clr>
                <a:srgbClr val="2CA1BE"/>
              </a:buClr>
              <a:buSzPct val="66666"/>
              <a:buFont typeface="Wingdings"/>
              <a:buChar char=""/>
              <a:tabLst>
                <a:tab pos="355600" algn="l"/>
              </a:tabLst>
            </a:pPr>
            <a:r>
              <a:rPr sz="1800" dirty="0">
                <a:latin typeface="Lucida Sans Unicode"/>
                <a:cs typeface="Lucida Sans Unicode"/>
              </a:rPr>
              <a:t>Tools</a:t>
            </a:r>
            <a:r>
              <a:rPr sz="1800" spc="-3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and</a:t>
            </a:r>
            <a:r>
              <a:rPr sz="1800" spc="-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other</a:t>
            </a:r>
            <a:r>
              <a:rPr sz="1800" spc="-30" dirty="0">
                <a:latin typeface="Lucida Sans Unicode"/>
                <a:cs typeface="Lucida Sans Unicode"/>
              </a:rPr>
              <a:t> </a:t>
            </a:r>
            <a:r>
              <a:rPr sz="1800" spc="-10" dirty="0">
                <a:latin typeface="Lucida Sans Unicode"/>
                <a:cs typeface="Lucida Sans Unicode"/>
              </a:rPr>
              <a:t>supplies.</a:t>
            </a:r>
            <a:endParaRPr sz="1800">
              <a:latin typeface="Lucida Sans Unicode"/>
              <a:cs typeface="Lucida Sans Unicode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Clr>
                <a:srgbClr val="2CA1BE"/>
              </a:buClr>
              <a:buSzPct val="66666"/>
              <a:buFont typeface="Wingdings"/>
              <a:buChar char=""/>
              <a:tabLst>
                <a:tab pos="355600" algn="l"/>
              </a:tabLst>
            </a:pPr>
            <a:r>
              <a:rPr sz="1800" dirty="0">
                <a:latin typeface="Lucida Sans Unicode"/>
                <a:cs typeface="Lucida Sans Unicode"/>
              </a:rPr>
              <a:t>Maintenance</a:t>
            </a:r>
            <a:r>
              <a:rPr sz="1800" spc="-5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and</a:t>
            </a:r>
            <a:r>
              <a:rPr sz="1800" spc="-5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repairs</a:t>
            </a:r>
            <a:r>
              <a:rPr sz="1800" spc="-35" dirty="0">
                <a:latin typeface="Lucida Sans Unicode"/>
                <a:cs typeface="Lucida Sans Unicode"/>
              </a:rPr>
              <a:t> </a:t>
            </a:r>
            <a:r>
              <a:rPr sz="1800" spc="-10" dirty="0">
                <a:latin typeface="Lucida Sans Unicode"/>
                <a:cs typeface="Lucida Sans Unicode"/>
              </a:rPr>
              <a:t>inventory.</a:t>
            </a:r>
            <a:endParaRPr sz="1800">
              <a:latin typeface="Lucida Sans Unicode"/>
              <a:cs typeface="Lucida Sans Unicod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182708" y="2418715"/>
            <a:ext cx="6337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Lucida Sans Unicode"/>
                <a:cs typeface="Lucida Sans Unicode"/>
              </a:rPr>
              <a:t>(WIP).</a:t>
            </a:r>
            <a:endParaRPr sz="1800">
              <a:latin typeface="Lucida Sans Unicode"/>
              <a:cs typeface="Lucida Sans Unicode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45668" y="4125848"/>
            <a:ext cx="7703820" cy="1572260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646430" marR="435609" indent="-343535">
              <a:lnSpc>
                <a:spcPct val="80000"/>
              </a:lnSpc>
              <a:spcBef>
                <a:spcPts val="530"/>
              </a:spcBef>
              <a:buClr>
                <a:srgbClr val="2CA1BE"/>
              </a:buClr>
              <a:buSzPct val="66666"/>
              <a:buFont typeface="Wingdings"/>
              <a:buChar char=""/>
              <a:tabLst>
                <a:tab pos="646430" algn="l"/>
              </a:tabLst>
            </a:pPr>
            <a:r>
              <a:rPr sz="1800" spc="-10" dirty="0">
                <a:latin typeface="Lucida Sans Unicode"/>
                <a:cs typeface="Lucida Sans Unicode"/>
              </a:rPr>
              <a:t>Goods-in-</a:t>
            </a:r>
            <a:r>
              <a:rPr sz="1800" dirty="0">
                <a:latin typeface="Lucida Sans Unicode"/>
                <a:cs typeface="Lucida Sans Unicode"/>
              </a:rPr>
              <a:t>transit</a:t>
            </a:r>
            <a:r>
              <a:rPr sz="1800" spc="-1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to</a:t>
            </a:r>
            <a:r>
              <a:rPr sz="1800" spc="-4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warehouses,</a:t>
            </a:r>
            <a:r>
              <a:rPr sz="1800" spc="-35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distributors,</a:t>
            </a:r>
            <a:r>
              <a:rPr sz="1800" spc="10" dirty="0">
                <a:latin typeface="Lucida Sans Unicode"/>
                <a:cs typeface="Lucida Sans Unicode"/>
              </a:rPr>
              <a:t> </a:t>
            </a:r>
            <a:r>
              <a:rPr sz="1800" dirty="0">
                <a:latin typeface="Lucida Sans Unicode"/>
                <a:cs typeface="Lucida Sans Unicode"/>
              </a:rPr>
              <a:t>or</a:t>
            </a:r>
            <a:r>
              <a:rPr sz="1800" spc="-35" dirty="0">
                <a:latin typeface="Lucida Sans Unicode"/>
                <a:cs typeface="Lucida Sans Unicode"/>
              </a:rPr>
              <a:t> </a:t>
            </a:r>
            <a:r>
              <a:rPr sz="1800" spc="-10" dirty="0">
                <a:latin typeface="Lucida Sans Unicode"/>
                <a:cs typeface="Lucida Sans Unicode"/>
              </a:rPr>
              <a:t>customers </a:t>
            </a:r>
            <a:r>
              <a:rPr sz="1800" dirty="0">
                <a:latin typeface="Lucida Sans Unicode"/>
                <a:cs typeface="Lucida Sans Unicode"/>
              </a:rPr>
              <a:t>(pipeline</a:t>
            </a:r>
            <a:r>
              <a:rPr sz="1800" spc="-75" dirty="0">
                <a:latin typeface="Lucida Sans Unicode"/>
                <a:cs typeface="Lucida Sans Unicode"/>
              </a:rPr>
              <a:t> </a:t>
            </a:r>
            <a:r>
              <a:rPr sz="1800" spc="-10" dirty="0">
                <a:latin typeface="Lucida Sans Unicode"/>
                <a:cs typeface="Lucida Sans Unicode"/>
              </a:rPr>
              <a:t>inventory).</a:t>
            </a:r>
            <a:endParaRPr sz="1800">
              <a:latin typeface="Lucida Sans Unicode"/>
              <a:cs typeface="Lucida Sans Unicode"/>
            </a:endParaRPr>
          </a:p>
          <a:p>
            <a:pPr marL="267335" marR="5080" indent="-255270">
              <a:lnSpc>
                <a:spcPct val="80000"/>
              </a:lnSpc>
              <a:spcBef>
                <a:spcPts val="995"/>
              </a:spcBef>
              <a:buClr>
                <a:srgbClr val="2CA1BE"/>
              </a:buClr>
              <a:buSzPct val="68421"/>
              <a:buFont typeface="Wingdings"/>
              <a:buChar char=""/>
              <a:tabLst>
                <a:tab pos="268605" algn="l"/>
              </a:tabLst>
            </a:pPr>
            <a:r>
              <a:rPr sz="1900" dirty="0">
                <a:latin typeface="Lucida Sans Unicode"/>
                <a:cs typeface="Lucida Sans Unicode"/>
              </a:rPr>
              <a:t>Inventory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control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is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planned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approach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determining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what</a:t>
            </a:r>
            <a:r>
              <a:rPr sz="1900" b="1" spc="-8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spc="-25" dirty="0">
                <a:solidFill>
                  <a:srgbClr val="006FC0"/>
                </a:solidFill>
                <a:latin typeface="Lucida Sans Unicode"/>
                <a:cs typeface="Lucida Sans Unicode"/>
              </a:rPr>
              <a:t>to 	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order,</a:t>
            </a:r>
            <a:r>
              <a:rPr sz="1900" b="1" spc="-4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when</a:t>
            </a:r>
            <a:r>
              <a:rPr sz="1900" b="1" spc="-4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to</a:t>
            </a:r>
            <a:r>
              <a:rPr sz="1900" b="1" spc="-2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order</a:t>
            </a:r>
            <a:r>
              <a:rPr sz="1900" b="1" spc="-4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and</a:t>
            </a:r>
            <a:r>
              <a:rPr sz="1900" b="1" spc="-2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how</a:t>
            </a:r>
            <a:r>
              <a:rPr sz="1900" b="1" spc="-3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much</a:t>
            </a:r>
            <a:r>
              <a:rPr sz="1900" b="1" spc="-4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to</a:t>
            </a:r>
            <a:r>
              <a:rPr sz="1900" b="1" spc="-2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order</a:t>
            </a:r>
            <a:r>
              <a:rPr sz="1900" b="1" spc="-3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and</a:t>
            </a:r>
            <a:r>
              <a:rPr sz="1900" b="1" spc="-2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how</a:t>
            </a:r>
            <a:r>
              <a:rPr sz="1900" b="1" spc="-3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much</a:t>
            </a:r>
            <a:r>
              <a:rPr sz="1900" b="1" spc="-4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b="1" spc="-25" dirty="0">
                <a:solidFill>
                  <a:srgbClr val="006FC0"/>
                </a:solidFill>
                <a:latin typeface="Lucida Sans Unicode"/>
                <a:cs typeface="Lucida Sans Unicode"/>
              </a:rPr>
              <a:t>to 	</a:t>
            </a:r>
            <a:r>
              <a:rPr sz="19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stock</a:t>
            </a:r>
            <a:r>
              <a:rPr sz="1900" b="1" spc="-7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so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that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costs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associated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with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buying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storing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are 	</a:t>
            </a:r>
            <a:r>
              <a:rPr sz="1900" dirty="0">
                <a:latin typeface="Lucida Sans Unicode"/>
                <a:cs typeface="Lucida Sans Unicode"/>
              </a:rPr>
              <a:t>optimal</a:t>
            </a:r>
            <a:r>
              <a:rPr sz="1900" spc="-8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without</a:t>
            </a:r>
            <a:r>
              <a:rPr sz="1900" spc="-8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interrupting</a:t>
            </a:r>
            <a:r>
              <a:rPr sz="1900" spc="-8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production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9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sales.</a:t>
            </a:r>
            <a:endParaRPr sz="19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45668" y="243332"/>
            <a:ext cx="1616075" cy="376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300" dirty="0">
                <a:solidFill>
                  <a:srgbClr val="000000"/>
                </a:solidFill>
              </a:rPr>
              <a:t>Problem</a:t>
            </a:r>
            <a:r>
              <a:rPr sz="2300" spc="-35" dirty="0">
                <a:solidFill>
                  <a:srgbClr val="000000"/>
                </a:solidFill>
              </a:rPr>
              <a:t> –7</a:t>
            </a:r>
            <a:endParaRPr sz="2300"/>
          </a:p>
        </p:txBody>
      </p:sp>
      <p:sp>
        <p:nvSpPr>
          <p:cNvPr id="6" name="object 6"/>
          <p:cNvSpPr txBox="1"/>
          <p:nvPr/>
        </p:nvSpPr>
        <p:spPr>
          <a:xfrm>
            <a:off x="6739763" y="6429834"/>
            <a:ext cx="222758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spc="-10" dirty="0">
                <a:latin typeface="Times New Roman"/>
                <a:cs typeface="Times New Roman"/>
                <a:hlinkClick r:id="rId2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5668" y="573989"/>
            <a:ext cx="7914640" cy="937894"/>
          </a:xfrm>
          <a:prstGeom prst="rect">
            <a:avLst/>
          </a:prstGeom>
        </p:spPr>
        <p:txBody>
          <a:bodyPr vert="horz" wrap="square" lIns="0" tIns="80645" rIns="0" bIns="0" rtlCol="0">
            <a:spAutoFit/>
          </a:bodyPr>
          <a:lstStyle/>
          <a:p>
            <a:pPr marL="268605" marR="5080" indent="-256540">
              <a:lnSpc>
                <a:spcPts val="2210"/>
              </a:lnSpc>
              <a:spcBef>
                <a:spcPts val="635"/>
              </a:spcBef>
              <a:buClr>
                <a:srgbClr val="2CA1BE"/>
              </a:buClr>
              <a:buSzPct val="67391"/>
              <a:buFont typeface="Wingdings 3"/>
              <a:buChar char=""/>
              <a:tabLst>
                <a:tab pos="268605" algn="l"/>
              </a:tabLst>
            </a:pPr>
            <a:r>
              <a:rPr sz="2300" dirty="0">
                <a:latin typeface="Lucida Sans Unicode"/>
                <a:cs typeface="Lucida Sans Unicode"/>
              </a:rPr>
              <a:t>A</a:t>
            </a:r>
            <a:r>
              <a:rPr sz="2300" spc="-4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supplier</a:t>
            </a:r>
            <a:r>
              <a:rPr sz="2300" spc="-6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for</a:t>
            </a:r>
            <a:r>
              <a:rPr sz="2300" spc="-3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St.</a:t>
            </a:r>
            <a:r>
              <a:rPr sz="2300" spc="-1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LeRoy</a:t>
            </a:r>
            <a:r>
              <a:rPr sz="2300" spc="-1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Hospital</a:t>
            </a:r>
            <a:r>
              <a:rPr sz="2300" spc="-4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has</a:t>
            </a:r>
            <a:r>
              <a:rPr sz="2300" spc="-30" dirty="0">
                <a:latin typeface="Lucida Sans Unicode"/>
                <a:cs typeface="Lucida Sans Unicode"/>
              </a:rPr>
              <a:t> </a:t>
            </a:r>
            <a:r>
              <a:rPr sz="2300" spc="-10" dirty="0">
                <a:latin typeface="Lucida Sans Unicode"/>
                <a:cs typeface="Lucida Sans Unicode"/>
              </a:rPr>
              <a:t>introduced </a:t>
            </a:r>
            <a:r>
              <a:rPr sz="2300" dirty="0">
                <a:latin typeface="Lucida Sans Unicode"/>
                <a:cs typeface="Lucida Sans Unicode"/>
              </a:rPr>
              <a:t>quantity</a:t>
            </a:r>
            <a:r>
              <a:rPr sz="2300" spc="-5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discounts</a:t>
            </a:r>
            <a:r>
              <a:rPr sz="2300" spc="-5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to</a:t>
            </a:r>
            <a:r>
              <a:rPr sz="2300" spc="-3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encourage</a:t>
            </a:r>
            <a:r>
              <a:rPr sz="2300" spc="-3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larger</a:t>
            </a:r>
            <a:r>
              <a:rPr sz="2300" spc="-55" dirty="0">
                <a:latin typeface="Lucida Sans Unicode"/>
                <a:cs typeface="Lucida Sans Unicode"/>
              </a:rPr>
              <a:t> </a:t>
            </a:r>
            <a:r>
              <a:rPr sz="2300" spc="-10" dirty="0">
                <a:latin typeface="Lucida Sans Unicode"/>
                <a:cs typeface="Lucida Sans Unicode"/>
              </a:rPr>
              <a:t>order </a:t>
            </a:r>
            <a:r>
              <a:rPr sz="2300" dirty="0">
                <a:latin typeface="Lucida Sans Unicode"/>
                <a:cs typeface="Lucida Sans Unicode"/>
              </a:rPr>
              <a:t>quantities</a:t>
            </a:r>
            <a:r>
              <a:rPr sz="2300" spc="-5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of</a:t>
            </a:r>
            <a:r>
              <a:rPr sz="2300" spc="-2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a</a:t>
            </a:r>
            <a:r>
              <a:rPr sz="2300" spc="-3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special</a:t>
            </a:r>
            <a:r>
              <a:rPr sz="2300" spc="-4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catheter.</a:t>
            </a:r>
            <a:r>
              <a:rPr sz="2300" spc="-3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The</a:t>
            </a:r>
            <a:r>
              <a:rPr sz="2300" spc="-2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price</a:t>
            </a:r>
            <a:r>
              <a:rPr sz="2300" spc="-6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schedule</a:t>
            </a:r>
            <a:r>
              <a:rPr sz="2300" spc="-5" dirty="0">
                <a:latin typeface="Lucida Sans Unicode"/>
                <a:cs typeface="Lucida Sans Unicode"/>
              </a:rPr>
              <a:t> </a:t>
            </a:r>
            <a:r>
              <a:rPr sz="2300" spc="-25" dirty="0">
                <a:latin typeface="Lucida Sans Unicode"/>
                <a:cs typeface="Lucida Sans Unicode"/>
              </a:rPr>
              <a:t>is:</a:t>
            </a:r>
            <a:endParaRPr sz="2300">
              <a:latin typeface="Lucida Sans Unicode"/>
              <a:cs typeface="Lucida Sans Unicod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07568" y="3122802"/>
            <a:ext cx="8046720" cy="2414270"/>
          </a:xfrm>
          <a:prstGeom prst="rect">
            <a:avLst/>
          </a:prstGeom>
        </p:spPr>
        <p:txBody>
          <a:bodyPr vert="horz" wrap="square" lIns="0" tIns="83185" rIns="0" bIns="0" rtlCol="0">
            <a:spAutoFit/>
          </a:bodyPr>
          <a:lstStyle/>
          <a:p>
            <a:pPr marL="306705" marR="55880" indent="-256540">
              <a:lnSpc>
                <a:spcPct val="80000"/>
              </a:lnSpc>
              <a:spcBef>
                <a:spcPts val="655"/>
              </a:spcBef>
              <a:buClr>
                <a:srgbClr val="2CA1BE"/>
              </a:buClr>
              <a:buSzPct val="67391"/>
              <a:buFont typeface="Wingdings 3"/>
              <a:buChar char=""/>
              <a:tabLst>
                <a:tab pos="306705" algn="l"/>
              </a:tabLst>
            </a:pPr>
            <a:r>
              <a:rPr sz="2300" dirty="0">
                <a:latin typeface="Lucida Sans Unicode"/>
                <a:cs typeface="Lucida Sans Unicode"/>
              </a:rPr>
              <a:t>The</a:t>
            </a:r>
            <a:r>
              <a:rPr sz="2300" spc="-4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hospital</a:t>
            </a:r>
            <a:r>
              <a:rPr sz="2300" spc="-6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estimates</a:t>
            </a:r>
            <a:r>
              <a:rPr sz="2300" spc="-3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that</a:t>
            </a:r>
            <a:r>
              <a:rPr sz="2300" spc="-3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its</a:t>
            </a:r>
            <a:r>
              <a:rPr sz="2300" spc="-5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annual</a:t>
            </a:r>
            <a:r>
              <a:rPr sz="2300" spc="-3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demand</a:t>
            </a:r>
            <a:r>
              <a:rPr sz="2300" spc="-45" dirty="0">
                <a:latin typeface="Lucida Sans Unicode"/>
                <a:cs typeface="Lucida Sans Unicode"/>
              </a:rPr>
              <a:t> </a:t>
            </a:r>
            <a:r>
              <a:rPr sz="2300" spc="-25" dirty="0">
                <a:latin typeface="Lucida Sans Unicode"/>
                <a:cs typeface="Lucida Sans Unicode"/>
              </a:rPr>
              <a:t>for</a:t>
            </a:r>
            <a:r>
              <a:rPr sz="2300" spc="57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this</a:t>
            </a:r>
            <a:r>
              <a:rPr sz="2300" spc="-3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item</a:t>
            </a:r>
            <a:r>
              <a:rPr sz="2300" spc="-3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is</a:t>
            </a:r>
            <a:r>
              <a:rPr sz="2300" spc="-2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936</a:t>
            </a:r>
            <a:r>
              <a:rPr sz="2300" spc="-3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units,</a:t>
            </a:r>
            <a:r>
              <a:rPr sz="2300" spc="-4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its</a:t>
            </a:r>
            <a:r>
              <a:rPr sz="2300" spc="-3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operating</a:t>
            </a:r>
            <a:r>
              <a:rPr sz="2300" spc="-3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cost</a:t>
            </a:r>
            <a:r>
              <a:rPr sz="2300" spc="-3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is</a:t>
            </a:r>
            <a:r>
              <a:rPr sz="2300" spc="-2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$45.00</a:t>
            </a:r>
            <a:r>
              <a:rPr sz="2300" spc="-50" dirty="0">
                <a:latin typeface="Lucida Sans Unicode"/>
                <a:cs typeface="Lucida Sans Unicode"/>
              </a:rPr>
              <a:t> </a:t>
            </a:r>
            <a:r>
              <a:rPr sz="2300" spc="-25" dirty="0">
                <a:latin typeface="Lucida Sans Unicode"/>
                <a:cs typeface="Lucida Sans Unicode"/>
              </a:rPr>
              <a:t>per </a:t>
            </a:r>
            <a:r>
              <a:rPr sz="2300" dirty="0">
                <a:latin typeface="Lucida Sans Unicode"/>
                <a:cs typeface="Lucida Sans Unicode"/>
              </a:rPr>
              <a:t>order,</a:t>
            </a:r>
            <a:r>
              <a:rPr sz="2300" spc="-4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and</a:t>
            </a:r>
            <a:r>
              <a:rPr sz="2300" spc="-2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its</a:t>
            </a:r>
            <a:r>
              <a:rPr sz="2300" spc="-1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annual</a:t>
            </a:r>
            <a:r>
              <a:rPr sz="2300" spc="-3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holding</a:t>
            </a:r>
            <a:r>
              <a:rPr sz="2300" spc="-5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cost</a:t>
            </a:r>
            <a:r>
              <a:rPr sz="2300" spc="-3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is</a:t>
            </a:r>
            <a:r>
              <a:rPr sz="2300" spc="-1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25</a:t>
            </a:r>
            <a:r>
              <a:rPr sz="2300" spc="-2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percent</a:t>
            </a:r>
            <a:r>
              <a:rPr sz="2300" spc="-3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of</a:t>
            </a:r>
            <a:r>
              <a:rPr sz="2300" spc="-10" dirty="0">
                <a:latin typeface="Lucida Sans Unicode"/>
                <a:cs typeface="Lucida Sans Unicode"/>
              </a:rPr>
              <a:t> </a:t>
            </a:r>
            <a:r>
              <a:rPr sz="2300" spc="-25" dirty="0">
                <a:latin typeface="Lucida Sans Unicode"/>
                <a:cs typeface="Lucida Sans Unicode"/>
              </a:rPr>
              <a:t>the </a:t>
            </a:r>
            <a:r>
              <a:rPr sz="2300" dirty="0">
                <a:latin typeface="Lucida Sans Unicode"/>
                <a:cs typeface="Lucida Sans Unicode"/>
              </a:rPr>
              <a:t>catheter’s</a:t>
            </a:r>
            <a:r>
              <a:rPr sz="2300" spc="-4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unit</a:t>
            </a:r>
            <a:r>
              <a:rPr sz="2300" spc="-3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price.</a:t>
            </a:r>
            <a:r>
              <a:rPr sz="2300" spc="-4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What</a:t>
            </a:r>
            <a:r>
              <a:rPr sz="2300" spc="-3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quantity</a:t>
            </a:r>
            <a:r>
              <a:rPr sz="2300" spc="-4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of</a:t>
            </a:r>
            <a:r>
              <a:rPr sz="2300" spc="-2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this</a:t>
            </a:r>
            <a:r>
              <a:rPr sz="2300" spc="-35" dirty="0">
                <a:latin typeface="Lucida Sans Unicode"/>
                <a:cs typeface="Lucida Sans Unicode"/>
              </a:rPr>
              <a:t> </a:t>
            </a:r>
            <a:r>
              <a:rPr sz="2300" spc="-10" dirty="0">
                <a:latin typeface="Lucida Sans Unicode"/>
                <a:cs typeface="Lucida Sans Unicode"/>
              </a:rPr>
              <a:t>catheter </a:t>
            </a:r>
            <a:r>
              <a:rPr sz="2300" dirty="0">
                <a:latin typeface="Lucida Sans Unicode"/>
                <a:cs typeface="Lucida Sans Unicode"/>
              </a:rPr>
              <a:t>should</a:t>
            </a:r>
            <a:r>
              <a:rPr sz="2300" spc="-3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the</a:t>
            </a:r>
            <a:r>
              <a:rPr sz="2300" spc="-3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hospital</a:t>
            </a:r>
            <a:r>
              <a:rPr sz="2300" spc="-5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order</a:t>
            </a:r>
            <a:r>
              <a:rPr sz="2300" spc="-3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to</a:t>
            </a:r>
            <a:r>
              <a:rPr sz="2300" spc="-2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minimize</a:t>
            </a:r>
            <a:r>
              <a:rPr sz="2300" spc="-6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total</a:t>
            </a:r>
            <a:r>
              <a:rPr sz="2300" spc="-15" dirty="0">
                <a:latin typeface="Lucida Sans Unicode"/>
                <a:cs typeface="Lucida Sans Unicode"/>
              </a:rPr>
              <a:t> </a:t>
            </a:r>
            <a:r>
              <a:rPr sz="2300" spc="-10" dirty="0">
                <a:latin typeface="Lucida Sans Unicode"/>
                <a:cs typeface="Lucida Sans Unicode"/>
              </a:rPr>
              <a:t>costs? </a:t>
            </a:r>
            <a:r>
              <a:rPr sz="2300" dirty="0">
                <a:latin typeface="Lucida Sans Unicode"/>
                <a:cs typeface="Lucida Sans Unicode"/>
              </a:rPr>
              <a:t>Suppose</a:t>
            </a:r>
            <a:r>
              <a:rPr sz="2300" spc="-4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price</a:t>
            </a:r>
            <a:r>
              <a:rPr sz="2300" spc="-5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for</a:t>
            </a:r>
            <a:r>
              <a:rPr sz="2300" spc="-4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quantities</a:t>
            </a:r>
            <a:r>
              <a:rPr sz="2300" spc="-5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between</a:t>
            </a:r>
            <a:r>
              <a:rPr sz="2300" spc="-2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300</a:t>
            </a:r>
            <a:r>
              <a:rPr sz="2300" spc="-4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and</a:t>
            </a:r>
            <a:r>
              <a:rPr sz="2300" spc="-3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499</a:t>
            </a:r>
            <a:r>
              <a:rPr sz="2300" spc="-45" dirty="0">
                <a:latin typeface="Lucida Sans Unicode"/>
                <a:cs typeface="Lucida Sans Unicode"/>
              </a:rPr>
              <a:t> </a:t>
            </a:r>
            <a:r>
              <a:rPr sz="2300" spc="-25" dirty="0">
                <a:latin typeface="Lucida Sans Unicode"/>
                <a:cs typeface="Lucida Sans Unicode"/>
              </a:rPr>
              <a:t>is </a:t>
            </a:r>
            <a:r>
              <a:rPr sz="2300" dirty="0">
                <a:latin typeface="Lucida Sans Unicode"/>
                <a:cs typeface="Lucida Sans Unicode"/>
              </a:rPr>
              <a:t>reduced</a:t>
            </a:r>
            <a:r>
              <a:rPr sz="2300" spc="-4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to</a:t>
            </a:r>
            <a:r>
              <a:rPr sz="2300" spc="-3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$58.00.</a:t>
            </a:r>
            <a:r>
              <a:rPr sz="2300" spc="-4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Should</a:t>
            </a:r>
            <a:r>
              <a:rPr sz="2300" spc="-4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the</a:t>
            </a:r>
            <a:r>
              <a:rPr sz="2300" spc="-3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order</a:t>
            </a:r>
            <a:r>
              <a:rPr sz="2300" spc="-3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quantity</a:t>
            </a:r>
            <a:r>
              <a:rPr sz="2300" spc="-55" dirty="0">
                <a:latin typeface="Lucida Sans Unicode"/>
                <a:cs typeface="Lucida Sans Unicode"/>
              </a:rPr>
              <a:t> </a:t>
            </a:r>
            <a:r>
              <a:rPr sz="2300" spc="-10" dirty="0">
                <a:latin typeface="Lucida Sans Unicode"/>
                <a:cs typeface="Lucida Sans Unicode"/>
              </a:rPr>
              <a:t>change?</a:t>
            </a:r>
            <a:endParaRPr sz="2300">
              <a:latin typeface="Lucida Sans Unicode"/>
              <a:cs typeface="Lucida Sans Unicode"/>
            </a:endParaRPr>
          </a:p>
          <a:p>
            <a:pPr marL="306705" indent="-255904">
              <a:lnSpc>
                <a:spcPts val="1300"/>
              </a:lnSpc>
              <a:spcBef>
                <a:spcPts val="200"/>
              </a:spcBef>
              <a:buClr>
                <a:srgbClr val="2CA1BE"/>
              </a:buClr>
              <a:buSzPct val="66666"/>
              <a:buFont typeface="Wingdings 3"/>
              <a:buChar char=""/>
              <a:tabLst>
                <a:tab pos="306705" algn="l"/>
              </a:tabLst>
            </a:pPr>
            <a:r>
              <a:rPr sz="1200" b="1" dirty="0">
                <a:latin typeface="Lucida Sans Unicode"/>
                <a:cs typeface="Lucida Sans Unicode"/>
              </a:rPr>
              <a:t>[Ans:</a:t>
            </a:r>
            <a:r>
              <a:rPr sz="1200" b="1" spc="-55" dirty="0">
                <a:latin typeface="Lucida Sans Unicode"/>
                <a:cs typeface="Lucida Sans Unicode"/>
              </a:rPr>
              <a:t> </a:t>
            </a:r>
            <a:r>
              <a:rPr sz="1200" b="1" dirty="0">
                <a:latin typeface="Lucida Sans Unicode"/>
                <a:cs typeface="Lucida Sans Unicode"/>
              </a:rPr>
              <a:t>EOQ</a:t>
            </a:r>
            <a:r>
              <a:rPr sz="1200" b="1" baseline="-20833" dirty="0">
                <a:latin typeface="Lucida Sans Unicode"/>
                <a:cs typeface="Lucida Sans Unicode"/>
              </a:rPr>
              <a:t>57</a:t>
            </a:r>
            <a:r>
              <a:rPr sz="1200" b="1" spc="135" baseline="-20833" dirty="0">
                <a:latin typeface="Lucida Sans Unicode"/>
                <a:cs typeface="Lucida Sans Unicode"/>
              </a:rPr>
              <a:t> </a:t>
            </a:r>
            <a:r>
              <a:rPr sz="1200" b="1" dirty="0">
                <a:latin typeface="Lucida Sans Unicode"/>
                <a:cs typeface="Lucida Sans Unicode"/>
              </a:rPr>
              <a:t>=</a:t>
            </a:r>
            <a:r>
              <a:rPr sz="1200" b="1" spc="-5" dirty="0">
                <a:latin typeface="Lucida Sans Unicode"/>
                <a:cs typeface="Lucida Sans Unicode"/>
              </a:rPr>
              <a:t> </a:t>
            </a:r>
            <a:r>
              <a:rPr sz="1200" b="1" dirty="0">
                <a:latin typeface="Lucida Sans Unicode"/>
                <a:cs typeface="Lucida Sans Unicode"/>
              </a:rPr>
              <a:t>77</a:t>
            </a:r>
            <a:r>
              <a:rPr sz="1200" b="1" spc="-15" dirty="0">
                <a:latin typeface="Lucida Sans Unicode"/>
                <a:cs typeface="Lucida Sans Unicode"/>
              </a:rPr>
              <a:t> </a:t>
            </a:r>
            <a:r>
              <a:rPr sz="1200" b="1" dirty="0">
                <a:latin typeface="Lucida Sans Unicode"/>
                <a:cs typeface="Lucida Sans Unicode"/>
              </a:rPr>
              <a:t>units,</a:t>
            </a:r>
            <a:r>
              <a:rPr sz="1200" b="1" spc="-35" dirty="0">
                <a:latin typeface="Lucida Sans Unicode"/>
                <a:cs typeface="Lucida Sans Unicode"/>
              </a:rPr>
              <a:t> </a:t>
            </a:r>
            <a:r>
              <a:rPr sz="1200" b="1" dirty="0">
                <a:latin typeface="Lucida Sans Unicode"/>
                <a:cs typeface="Lucida Sans Unicode"/>
              </a:rPr>
              <a:t>TC</a:t>
            </a:r>
            <a:r>
              <a:rPr sz="1200" b="1" baseline="-20833" dirty="0">
                <a:latin typeface="Lucida Sans Unicode"/>
                <a:cs typeface="Lucida Sans Unicode"/>
              </a:rPr>
              <a:t>57</a:t>
            </a:r>
            <a:r>
              <a:rPr sz="1200" b="1" spc="150" baseline="-20833" dirty="0">
                <a:latin typeface="Lucida Sans Unicode"/>
                <a:cs typeface="Lucida Sans Unicode"/>
              </a:rPr>
              <a:t> </a:t>
            </a:r>
            <a:r>
              <a:rPr sz="1200" b="1" dirty="0">
                <a:latin typeface="Lucida Sans Unicode"/>
                <a:cs typeface="Lucida Sans Unicode"/>
              </a:rPr>
              <a:t>= $57,284,</a:t>
            </a:r>
            <a:r>
              <a:rPr sz="1200" b="1" spc="-25" dirty="0">
                <a:latin typeface="Lucida Sans Unicode"/>
                <a:cs typeface="Lucida Sans Unicode"/>
              </a:rPr>
              <a:t> </a:t>
            </a:r>
            <a:r>
              <a:rPr sz="1200" b="1" dirty="0">
                <a:latin typeface="Lucida Sans Unicode"/>
                <a:cs typeface="Lucida Sans Unicode"/>
              </a:rPr>
              <a:t>EOQ</a:t>
            </a:r>
            <a:r>
              <a:rPr sz="1200" b="1" baseline="-20833" dirty="0">
                <a:latin typeface="Lucida Sans Unicode"/>
                <a:cs typeface="Lucida Sans Unicode"/>
              </a:rPr>
              <a:t>58.8</a:t>
            </a:r>
            <a:r>
              <a:rPr sz="1200" b="1" spc="127" baseline="-20833" dirty="0">
                <a:latin typeface="Lucida Sans Unicode"/>
                <a:cs typeface="Lucida Sans Unicode"/>
              </a:rPr>
              <a:t> </a:t>
            </a:r>
            <a:r>
              <a:rPr sz="1200" b="1" dirty="0">
                <a:latin typeface="Lucida Sans Unicode"/>
                <a:cs typeface="Lucida Sans Unicode"/>
              </a:rPr>
              <a:t>=</a:t>
            </a:r>
            <a:r>
              <a:rPr sz="1200" b="1" spc="-5" dirty="0">
                <a:latin typeface="Lucida Sans Unicode"/>
                <a:cs typeface="Lucida Sans Unicode"/>
              </a:rPr>
              <a:t> </a:t>
            </a:r>
            <a:r>
              <a:rPr sz="1200" b="1" dirty="0">
                <a:latin typeface="Lucida Sans Unicode"/>
                <a:cs typeface="Lucida Sans Unicode"/>
              </a:rPr>
              <a:t>76</a:t>
            </a:r>
            <a:r>
              <a:rPr sz="1200" b="1" spc="-15" dirty="0">
                <a:latin typeface="Lucida Sans Unicode"/>
                <a:cs typeface="Lucida Sans Unicode"/>
              </a:rPr>
              <a:t> </a:t>
            </a:r>
            <a:r>
              <a:rPr sz="1200" b="1" dirty="0">
                <a:latin typeface="Lucida Sans Unicode"/>
                <a:cs typeface="Lucida Sans Unicode"/>
              </a:rPr>
              <a:t>units,</a:t>
            </a:r>
            <a:r>
              <a:rPr sz="1200" b="1" spc="-45" dirty="0">
                <a:latin typeface="Lucida Sans Unicode"/>
                <a:cs typeface="Lucida Sans Unicode"/>
              </a:rPr>
              <a:t> </a:t>
            </a:r>
            <a:r>
              <a:rPr sz="1200" b="1" dirty="0">
                <a:latin typeface="Lucida Sans Unicode"/>
                <a:cs typeface="Lucida Sans Unicode"/>
              </a:rPr>
              <a:t>TC</a:t>
            </a:r>
            <a:r>
              <a:rPr sz="1200" b="1" baseline="-20833" dirty="0">
                <a:latin typeface="Lucida Sans Unicode"/>
                <a:cs typeface="Lucida Sans Unicode"/>
              </a:rPr>
              <a:t>300</a:t>
            </a:r>
            <a:r>
              <a:rPr sz="1200" b="1" spc="-44" baseline="-20833" dirty="0">
                <a:latin typeface="Lucida Sans Unicode"/>
                <a:cs typeface="Lucida Sans Unicode"/>
              </a:rPr>
              <a:t> </a:t>
            </a:r>
            <a:r>
              <a:rPr sz="1200" b="1" dirty="0">
                <a:latin typeface="Lucida Sans Unicode"/>
                <a:cs typeface="Lucida Sans Unicode"/>
              </a:rPr>
              <a:t>=</a:t>
            </a:r>
            <a:r>
              <a:rPr sz="1200" b="1" spc="-5" dirty="0">
                <a:latin typeface="Lucida Sans Unicode"/>
                <a:cs typeface="Lucida Sans Unicode"/>
              </a:rPr>
              <a:t> </a:t>
            </a:r>
            <a:r>
              <a:rPr sz="1200" b="1" dirty="0">
                <a:latin typeface="Lucida Sans Unicode"/>
                <a:cs typeface="Lucida Sans Unicode"/>
              </a:rPr>
              <a:t>$57,382,</a:t>
            </a:r>
            <a:r>
              <a:rPr sz="1200" b="1" spc="-40" dirty="0">
                <a:latin typeface="Lucida Sans Unicode"/>
                <a:cs typeface="Lucida Sans Unicode"/>
              </a:rPr>
              <a:t> </a:t>
            </a:r>
            <a:r>
              <a:rPr sz="1200" b="1" dirty="0">
                <a:latin typeface="Lucida Sans Unicode"/>
                <a:cs typeface="Lucida Sans Unicode"/>
              </a:rPr>
              <a:t>EOQ</a:t>
            </a:r>
            <a:r>
              <a:rPr sz="1200" b="1" baseline="-20833" dirty="0">
                <a:latin typeface="Lucida Sans Unicode"/>
                <a:cs typeface="Lucida Sans Unicode"/>
              </a:rPr>
              <a:t>60</a:t>
            </a:r>
            <a:r>
              <a:rPr sz="1200" b="1" spc="135" baseline="-20833" dirty="0">
                <a:latin typeface="Lucida Sans Unicode"/>
                <a:cs typeface="Lucida Sans Unicode"/>
              </a:rPr>
              <a:t> </a:t>
            </a:r>
            <a:r>
              <a:rPr sz="1200" b="1" dirty="0">
                <a:latin typeface="Lucida Sans Unicode"/>
                <a:cs typeface="Lucida Sans Unicode"/>
              </a:rPr>
              <a:t>=</a:t>
            </a:r>
            <a:r>
              <a:rPr sz="1200" b="1" spc="-20" dirty="0">
                <a:latin typeface="Lucida Sans Unicode"/>
                <a:cs typeface="Lucida Sans Unicode"/>
              </a:rPr>
              <a:t> </a:t>
            </a:r>
            <a:r>
              <a:rPr sz="1200" b="1" dirty="0">
                <a:latin typeface="Lucida Sans Unicode"/>
                <a:cs typeface="Lucida Sans Unicode"/>
              </a:rPr>
              <a:t>75</a:t>
            </a:r>
            <a:r>
              <a:rPr sz="1200" b="1" spc="-5" dirty="0">
                <a:latin typeface="Lucida Sans Unicode"/>
                <a:cs typeface="Lucida Sans Unicode"/>
              </a:rPr>
              <a:t> </a:t>
            </a:r>
            <a:r>
              <a:rPr sz="1200" b="1" dirty="0">
                <a:latin typeface="Lucida Sans Unicode"/>
                <a:cs typeface="Lucida Sans Unicode"/>
              </a:rPr>
              <a:t>units,</a:t>
            </a:r>
            <a:r>
              <a:rPr sz="1200" b="1" spc="-45" dirty="0">
                <a:latin typeface="Lucida Sans Unicode"/>
                <a:cs typeface="Lucida Sans Unicode"/>
              </a:rPr>
              <a:t> </a:t>
            </a:r>
            <a:r>
              <a:rPr sz="1200" b="1" spc="-10" dirty="0">
                <a:latin typeface="Lucida Sans Unicode"/>
                <a:cs typeface="Lucida Sans Unicode"/>
              </a:rPr>
              <a:t>TC</a:t>
            </a:r>
            <a:r>
              <a:rPr sz="1200" b="1" spc="-15" baseline="-20833" dirty="0">
                <a:latin typeface="Lucida Sans Unicode"/>
                <a:cs typeface="Lucida Sans Unicode"/>
              </a:rPr>
              <a:t>500</a:t>
            </a:r>
            <a:endParaRPr sz="1200" baseline="-20833">
              <a:latin typeface="Lucida Sans Unicode"/>
              <a:cs typeface="Lucida Sans Unicode"/>
            </a:endParaRPr>
          </a:p>
          <a:p>
            <a:pPr marL="306705">
              <a:lnSpc>
                <a:spcPts val="1300"/>
              </a:lnSpc>
            </a:pPr>
            <a:r>
              <a:rPr sz="1200" b="1" dirty="0">
                <a:latin typeface="Lucida Sans Unicode"/>
                <a:cs typeface="Lucida Sans Unicode"/>
              </a:rPr>
              <a:t>=</a:t>
            </a:r>
            <a:r>
              <a:rPr sz="1200" b="1" spc="-30" dirty="0">
                <a:latin typeface="Lucida Sans Unicode"/>
                <a:cs typeface="Lucida Sans Unicode"/>
              </a:rPr>
              <a:t> </a:t>
            </a:r>
            <a:r>
              <a:rPr sz="1200" b="1" dirty="0">
                <a:latin typeface="Lucida Sans Unicode"/>
                <a:cs typeface="Lucida Sans Unicode"/>
              </a:rPr>
              <a:t>$56,999,</a:t>
            </a:r>
            <a:r>
              <a:rPr sz="1200" b="1" spc="-55" dirty="0">
                <a:latin typeface="Lucida Sans Unicode"/>
                <a:cs typeface="Lucida Sans Unicode"/>
              </a:rPr>
              <a:t> </a:t>
            </a:r>
            <a:r>
              <a:rPr sz="1200" b="1" dirty="0">
                <a:latin typeface="Lucida Sans Unicode"/>
                <a:cs typeface="Lucida Sans Unicode"/>
              </a:rPr>
              <a:t>optimum</a:t>
            </a:r>
            <a:r>
              <a:rPr sz="1200" b="1" spc="-50" dirty="0">
                <a:latin typeface="Lucida Sans Unicode"/>
                <a:cs typeface="Lucida Sans Unicode"/>
              </a:rPr>
              <a:t> </a:t>
            </a:r>
            <a:r>
              <a:rPr sz="1200" b="1" dirty="0">
                <a:latin typeface="Lucida Sans Unicode"/>
                <a:cs typeface="Lucida Sans Unicode"/>
              </a:rPr>
              <a:t>order</a:t>
            </a:r>
            <a:r>
              <a:rPr sz="1200" b="1" spc="-50" dirty="0">
                <a:latin typeface="Lucida Sans Unicode"/>
                <a:cs typeface="Lucida Sans Unicode"/>
              </a:rPr>
              <a:t> </a:t>
            </a:r>
            <a:r>
              <a:rPr sz="1200" b="1" dirty="0">
                <a:latin typeface="Lucida Sans Unicode"/>
                <a:cs typeface="Lucida Sans Unicode"/>
              </a:rPr>
              <a:t>quantity</a:t>
            </a:r>
            <a:r>
              <a:rPr sz="1200" b="1" spc="-60" dirty="0">
                <a:latin typeface="Lucida Sans Unicode"/>
                <a:cs typeface="Lucida Sans Unicode"/>
              </a:rPr>
              <a:t> </a:t>
            </a:r>
            <a:r>
              <a:rPr sz="1200" b="1" dirty="0">
                <a:latin typeface="Lucida Sans Unicode"/>
                <a:cs typeface="Lucida Sans Unicode"/>
              </a:rPr>
              <a:t>=</a:t>
            </a:r>
            <a:r>
              <a:rPr sz="1200" b="1" spc="-20" dirty="0">
                <a:latin typeface="Lucida Sans Unicode"/>
                <a:cs typeface="Lucida Sans Unicode"/>
              </a:rPr>
              <a:t> </a:t>
            </a:r>
            <a:r>
              <a:rPr sz="1200" b="1" dirty="0">
                <a:latin typeface="Lucida Sans Unicode"/>
                <a:cs typeface="Lucida Sans Unicode"/>
              </a:rPr>
              <a:t>500</a:t>
            </a:r>
            <a:r>
              <a:rPr sz="1200" b="1" spc="-20" dirty="0">
                <a:latin typeface="Lucida Sans Unicode"/>
                <a:cs typeface="Lucida Sans Unicode"/>
              </a:rPr>
              <a:t> </a:t>
            </a:r>
            <a:r>
              <a:rPr sz="1200" b="1" spc="-10" dirty="0">
                <a:latin typeface="Lucida Sans Unicode"/>
                <a:cs typeface="Lucida Sans Unicode"/>
              </a:rPr>
              <a:t>units]</a:t>
            </a:r>
            <a:endParaRPr sz="1200">
              <a:latin typeface="Lucida Sans Unicode"/>
              <a:cs typeface="Lucida Sans Unicode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136650" y="1593850"/>
          <a:ext cx="7010400" cy="14471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6550">
                <a:tc>
                  <a:txBody>
                    <a:bodyPr/>
                    <a:lstStyle/>
                    <a:p>
                      <a:pPr algn="ctr">
                        <a:lnSpc>
                          <a:spcPts val="1635"/>
                        </a:lnSpc>
                      </a:pPr>
                      <a:r>
                        <a:rPr sz="1500" b="1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Order</a:t>
                      </a:r>
                      <a:r>
                        <a:rPr sz="1500" b="1" spc="-5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Quantity</a:t>
                      </a:r>
                      <a:endParaRPr sz="15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2CA1B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35"/>
                        </a:lnSpc>
                      </a:pPr>
                      <a:r>
                        <a:rPr sz="1500" b="1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Price</a:t>
                      </a:r>
                      <a:r>
                        <a:rPr sz="1500" b="1" spc="-4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per</a:t>
                      </a:r>
                      <a:r>
                        <a:rPr sz="1500" b="1" spc="-2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unit</a:t>
                      </a:r>
                      <a:endParaRPr sz="15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2CA1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algn="ctr">
                        <a:lnSpc>
                          <a:spcPts val="1635"/>
                        </a:lnSpc>
                      </a:pPr>
                      <a:r>
                        <a:rPr sz="1500" b="1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0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to</a:t>
                      </a:r>
                      <a:r>
                        <a:rPr sz="1500" b="1" spc="-2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299</a:t>
                      </a:r>
                      <a:endParaRPr sz="15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CA1BE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635"/>
                        </a:lnSpc>
                      </a:pPr>
                      <a:r>
                        <a:rPr sz="1500" spc="-10" dirty="0">
                          <a:latin typeface="Lucida Sans Unicode"/>
                          <a:cs typeface="Lucida Sans Unicode"/>
                        </a:rPr>
                        <a:t>$60.00</a:t>
                      </a:r>
                      <a:endParaRPr sz="15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F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7515">
                <a:tc>
                  <a:txBody>
                    <a:bodyPr/>
                    <a:lstStyle/>
                    <a:p>
                      <a:pPr algn="ctr">
                        <a:lnSpc>
                          <a:spcPts val="1635"/>
                        </a:lnSpc>
                      </a:pPr>
                      <a:r>
                        <a:rPr sz="1500" b="1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300</a:t>
                      </a:r>
                      <a:r>
                        <a:rPr sz="1500" b="1" spc="-3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to</a:t>
                      </a:r>
                      <a:r>
                        <a:rPr sz="1500" b="1" spc="-1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500" b="1" spc="-2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499</a:t>
                      </a:r>
                      <a:endParaRPr sz="15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CA1BE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635"/>
                        </a:lnSpc>
                      </a:pPr>
                      <a:r>
                        <a:rPr sz="1500" spc="-10" dirty="0">
                          <a:latin typeface="Lucida Sans Unicode"/>
                          <a:cs typeface="Lucida Sans Unicode"/>
                        </a:rPr>
                        <a:t>$58.80</a:t>
                      </a:r>
                      <a:endParaRPr sz="15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F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algn="ctr">
                        <a:lnSpc>
                          <a:spcPts val="1635"/>
                        </a:lnSpc>
                      </a:pPr>
                      <a:r>
                        <a:rPr sz="1500" b="1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500</a:t>
                      </a:r>
                      <a:r>
                        <a:rPr sz="1500" b="1" spc="-3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or</a:t>
                      </a:r>
                      <a:r>
                        <a:rPr sz="1500" b="1" spc="-2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more</a:t>
                      </a:r>
                      <a:endParaRPr sz="15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CA1BE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635"/>
                        </a:lnSpc>
                      </a:pPr>
                      <a:r>
                        <a:rPr sz="1500" spc="-10" dirty="0">
                          <a:latin typeface="Lucida Sans Unicode"/>
                          <a:cs typeface="Lucida Sans Unicode"/>
                        </a:rPr>
                        <a:t>$57.00</a:t>
                      </a:r>
                      <a:endParaRPr sz="15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F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45668" y="212852"/>
            <a:ext cx="1997075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dirty="0">
                <a:solidFill>
                  <a:srgbClr val="000000"/>
                </a:solidFill>
              </a:rPr>
              <a:t>Problem</a:t>
            </a:r>
            <a:r>
              <a:rPr sz="2700" spc="-60" dirty="0">
                <a:solidFill>
                  <a:srgbClr val="000000"/>
                </a:solidFill>
              </a:rPr>
              <a:t> </a:t>
            </a:r>
            <a:r>
              <a:rPr sz="2700" dirty="0">
                <a:solidFill>
                  <a:srgbClr val="000000"/>
                </a:solidFill>
              </a:rPr>
              <a:t>–</a:t>
            </a:r>
            <a:r>
              <a:rPr sz="2700" spc="-45" dirty="0">
                <a:solidFill>
                  <a:srgbClr val="000000"/>
                </a:solidFill>
              </a:rPr>
              <a:t> </a:t>
            </a:r>
            <a:r>
              <a:rPr sz="2700" spc="-50" dirty="0">
                <a:solidFill>
                  <a:srgbClr val="000000"/>
                </a:solidFill>
              </a:rPr>
              <a:t>8</a:t>
            </a:r>
            <a:endParaRPr sz="2700"/>
          </a:p>
        </p:txBody>
      </p:sp>
      <p:sp>
        <p:nvSpPr>
          <p:cNvPr id="6" name="object 6"/>
          <p:cNvSpPr txBox="1"/>
          <p:nvPr/>
        </p:nvSpPr>
        <p:spPr>
          <a:xfrm>
            <a:off x="6739763" y="6429834"/>
            <a:ext cx="222758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spc="-10" dirty="0">
                <a:latin typeface="Times New Roman"/>
                <a:cs typeface="Times New Roman"/>
                <a:hlinkClick r:id="rId2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5668" y="686765"/>
            <a:ext cx="7752080" cy="15506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68605" marR="5080" indent="-256540">
              <a:lnSpc>
                <a:spcPct val="100000"/>
              </a:lnSpc>
              <a:spcBef>
                <a:spcPts val="105"/>
              </a:spcBef>
              <a:buClr>
                <a:srgbClr val="2CA1BE"/>
              </a:buClr>
              <a:buSzPct val="67500"/>
              <a:buFont typeface="Wingdings 3"/>
              <a:buChar char=""/>
              <a:tabLst>
                <a:tab pos="268605" algn="l"/>
              </a:tabLst>
            </a:pPr>
            <a:r>
              <a:rPr sz="2000" dirty="0">
                <a:latin typeface="Lucida Sans Unicode"/>
                <a:cs typeface="Lucida Sans Unicode"/>
              </a:rPr>
              <a:t>ABC</a:t>
            </a:r>
            <a:r>
              <a:rPr sz="2000" spc="-3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company</a:t>
            </a:r>
            <a:r>
              <a:rPr sz="2000" spc="-4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proposes</a:t>
            </a:r>
            <a:r>
              <a:rPr sz="2000" spc="-4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to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buy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an</a:t>
            </a:r>
            <a:r>
              <a:rPr sz="2000" spc="-2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item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for</a:t>
            </a:r>
            <a:r>
              <a:rPr sz="2000" spc="-2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which</a:t>
            </a:r>
            <a:r>
              <a:rPr sz="2000" spc="-4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the</a:t>
            </a:r>
            <a:r>
              <a:rPr sz="2000" spc="-20" dirty="0">
                <a:latin typeface="Lucida Sans Unicode"/>
                <a:cs typeface="Lucida Sans Unicode"/>
              </a:rPr>
              <a:t> </a:t>
            </a:r>
            <a:r>
              <a:rPr sz="2000" spc="-10" dirty="0">
                <a:latin typeface="Lucida Sans Unicode"/>
                <a:cs typeface="Lucida Sans Unicode"/>
              </a:rPr>
              <a:t>annual </a:t>
            </a:r>
            <a:r>
              <a:rPr sz="2000" dirty="0">
                <a:latin typeface="Lucida Sans Unicode"/>
                <a:cs typeface="Lucida Sans Unicode"/>
              </a:rPr>
              <a:t>demand</a:t>
            </a:r>
            <a:r>
              <a:rPr sz="2000" spc="-3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is</a:t>
            </a:r>
            <a:r>
              <a:rPr sz="2000" spc="-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2,000</a:t>
            </a:r>
            <a:r>
              <a:rPr sz="2000" spc="-4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units.</a:t>
            </a:r>
            <a:r>
              <a:rPr sz="2000" spc="-2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The</a:t>
            </a:r>
            <a:r>
              <a:rPr sz="2000" spc="-3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ordering</a:t>
            </a:r>
            <a:r>
              <a:rPr sz="2000" spc="-3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cost</a:t>
            </a:r>
            <a:r>
              <a:rPr sz="2000" spc="-2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is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estimated</a:t>
            </a:r>
            <a:r>
              <a:rPr sz="2000" spc="-1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at </a:t>
            </a:r>
            <a:r>
              <a:rPr sz="2000" spc="-25" dirty="0">
                <a:latin typeface="Lucida Sans Unicode"/>
                <a:cs typeface="Lucida Sans Unicode"/>
              </a:rPr>
              <a:t>Rs. </a:t>
            </a:r>
            <a:r>
              <a:rPr sz="2000" dirty="0">
                <a:latin typeface="Lucida Sans Unicode"/>
                <a:cs typeface="Lucida Sans Unicode"/>
              </a:rPr>
              <a:t>25</a:t>
            </a:r>
            <a:r>
              <a:rPr sz="2000" spc="-2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per</a:t>
            </a:r>
            <a:r>
              <a:rPr sz="2000" spc="-3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order</a:t>
            </a:r>
            <a:r>
              <a:rPr sz="2000" spc="-3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and</a:t>
            </a:r>
            <a:r>
              <a:rPr sz="2000" spc="-2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the</a:t>
            </a:r>
            <a:r>
              <a:rPr sz="2000" spc="-3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inventory</a:t>
            </a:r>
            <a:r>
              <a:rPr sz="2000" spc="-3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carrying</a:t>
            </a:r>
            <a:r>
              <a:rPr sz="2000" spc="-3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costs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are</a:t>
            </a:r>
            <a:r>
              <a:rPr sz="2000" spc="-3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charged</a:t>
            </a:r>
            <a:r>
              <a:rPr sz="2000" spc="-40" dirty="0">
                <a:latin typeface="Lucida Sans Unicode"/>
                <a:cs typeface="Lucida Sans Unicode"/>
              </a:rPr>
              <a:t> </a:t>
            </a:r>
            <a:r>
              <a:rPr sz="2000" spc="-25" dirty="0">
                <a:latin typeface="Lucida Sans Unicode"/>
                <a:cs typeface="Lucida Sans Unicode"/>
              </a:rPr>
              <a:t>at </a:t>
            </a:r>
            <a:r>
              <a:rPr sz="2000" dirty="0">
                <a:latin typeface="Lucida Sans Unicode"/>
                <a:cs typeface="Lucida Sans Unicode"/>
              </a:rPr>
              <a:t>30%</a:t>
            </a:r>
            <a:r>
              <a:rPr sz="2000" spc="-4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p.a.</a:t>
            </a:r>
            <a:r>
              <a:rPr sz="2000" spc="-2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The</a:t>
            </a:r>
            <a:r>
              <a:rPr sz="2000" spc="-3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price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schedule</a:t>
            </a:r>
            <a:r>
              <a:rPr sz="2000" spc="-5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quoted</a:t>
            </a:r>
            <a:r>
              <a:rPr sz="2000" spc="-4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by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the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supplier</a:t>
            </a:r>
            <a:r>
              <a:rPr sz="2000" spc="-4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is</a:t>
            </a:r>
            <a:r>
              <a:rPr sz="2000" spc="-15" dirty="0">
                <a:latin typeface="Lucida Sans Unicode"/>
                <a:cs typeface="Lucida Sans Unicode"/>
              </a:rPr>
              <a:t> </a:t>
            </a:r>
            <a:r>
              <a:rPr sz="2000" spc="-25" dirty="0">
                <a:latin typeface="Lucida Sans Unicode"/>
                <a:cs typeface="Lucida Sans Unicode"/>
              </a:rPr>
              <a:t>as </a:t>
            </a:r>
            <a:r>
              <a:rPr sz="2000" spc="-10" dirty="0">
                <a:latin typeface="Lucida Sans Unicode"/>
                <a:cs typeface="Lucida Sans Unicode"/>
              </a:rPr>
              <a:t>below:</a:t>
            </a:r>
            <a:endParaRPr sz="2000">
              <a:latin typeface="Lucida Sans Unicode"/>
              <a:cs typeface="Lucida Sans Unicod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20268" y="3959876"/>
            <a:ext cx="8012430" cy="700405"/>
          </a:xfrm>
          <a:prstGeom prst="rect">
            <a:avLst/>
          </a:prstGeom>
        </p:spPr>
        <p:txBody>
          <a:bodyPr vert="horz" wrap="square" lIns="0" tIns="93345" rIns="0" bIns="0" rtlCol="0">
            <a:spAutoFit/>
          </a:bodyPr>
          <a:lstStyle/>
          <a:p>
            <a:pPr marL="294005" indent="-255904">
              <a:lnSpc>
                <a:spcPct val="100000"/>
              </a:lnSpc>
              <a:spcBef>
                <a:spcPts val="735"/>
              </a:spcBef>
              <a:buClr>
                <a:srgbClr val="2CA1BE"/>
              </a:buClr>
              <a:buSzPct val="67500"/>
              <a:buFont typeface="Wingdings 3"/>
              <a:buChar char=""/>
              <a:tabLst>
                <a:tab pos="294005" algn="l"/>
              </a:tabLst>
            </a:pPr>
            <a:r>
              <a:rPr sz="2000" dirty="0">
                <a:latin typeface="Lucida Sans Unicode"/>
                <a:cs typeface="Lucida Sans Unicode"/>
              </a:rPr>
              <a:t>What</a:t>
            </a:r>
            <a:r>
              <a:rPr sz="2000" spc="-3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is</a:t>
            </a:r>
            <a:r>
              <a:rPr sz="2000" spc="-5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the</a:t>
            </a:r>
            <a:r>
              <a:rPr sz="2000" spc="-3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optimal</a:t>
            </a:r>
            <a:r>
              <a:rPr sz="2000" spc="-30" dirty="0">
                <a:latin typeface="Lucida Sans Unicode"/>
                <a:cs typeface="Lucida Sans Unicode"/>
              </a:rPr>
              <a:t> </a:t>
            </a:r>
            <a:r>
              <a:rPr sz="2000" dirty="0">
                <a:latin typeface="Lucida Sans Unicode"/>
                <a:cs typeface="Lucida Sans Unicode"/>
              </a:rPr>
              <a:t>order</a:t>
            </a:r>
            <a:r>
              <a:rPr sz="2000" spc="-35" dirty="0">
                <a:latin typeface="Lucida Sans Unicode"/>
                <a:cs typeface="Lucida Sans Unicode"/>
              </a:rPr>
              <a:t> </a:t>
            </a:r>
            <a:r>
              <a:rPr sz="2000" spc="-10" dirty="0">
                <a:latin typeface="Lucida Sans Unicode"/>
                <a:cs typeface="Lucida Sans Unicode"/>
              </a:rPr>
              <a:t>quantity?</a:t>
            </a:r>
            <a:endParaRPr sz="2000">
              <a:latin typeface="Lucida Sans Unicode"/>
              <a:cs typeface="Lucida Sans Unicode"/>
            </a:endParaRPr>
          </a:p>
          <a:p>
            <a:pPr marL="1795145">
              <a:lnSpc>
                <a:spcPct val="100000"/>
              </a:lnSpc>
              <a:spcBef>
                <a:spcPts val="480"/>
              </a:spcBef>
            </a:pPr>
            <a:r>
              <a:rPr sz="1500" b="1" dirty="0">
                <a:latin typeface="Lucida Sans Unicode"/>
                <a:cs typeface="Lucida Sans Unicode"/>
              </a:rPr>
              <a:t>[Ans:</a:t>
            </a:r>
            <a:r>
              <a:rPr sz="1500" b="1" spc="-40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Optimum</a:t>
            </a:r>
            <a:r>
              <a:rPr sz="1500" b="1" spc="-40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order</a:t>
            </a:r>
            <a:r>
              <a:rPr sz="1500" b="1" spc="-35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quantity</a:t>
            </a:r>
            <a:r>
              <a:rPr sz="1500" b="1" spc="-20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=</a:t>
            </a:r>
            <a:r>
              <a:rPr sz="1500" b="1" spc="-15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500</a:t>
            </a:r>
            <a:r>
              <a:rPr sz="1500" b="1" spc="-25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units</a:t>
            </a:r>
            <a:r>
              <a:rPr sz="1500" b="1" spc="-30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and</a:t>
            </a:r>
            <a:r>
              <a:rPr sz="1500" b="1" spc="-15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TC</a:t>
            </a:r>
            <a:r>
              <a:rPr sz="1500" b="1" baseline="-19444" dirty="0">
                <a:latin typeface="Lucida Sans Unicode"/>
                <a:cs typeface="Lucida Sans Unicode"/>
              </a:rPr>
              <a:t>500</a:t>
            </a:r>
            <a:r>
              <a:rPr sz="1500" b="1" spc="217" baseline="-19444" dirty="0">
                <a:latin typeface="Lucida Sans Unicode"/>
                <a:cs typeface="Lucida Sans Unicode"/>
              </a:rPr>
              <a:t> </a:t>
            </a:r>
            <a:r>
              <a:rPr sz="1500" b="1" dirty="0">
                <a:latin typeface="Lucida Sans Unicode"/>
                <a:cs typeface="Lucida Sans Unicode"/>
              </a:rPr>
              <a:t>= Rs</a:t>
            </a:r>
            <a:r>
              <a:rPr sz="1500" b="1" spc="-15" dirty="0">
                <a:latin typeface="Lucida Sans Unicode"/>
                <a:cs typeface="Lucida Sans Unicode"/>
              </a:rPr>
              <a:t> </a:t>
            </a:r>
            <a:r>
              <a:rPr sz="1500" b="1" spc="-10" dirty="0">
                <a:latin typeface="Lucida Sans Unicode"/>
                <a:cs typeface="Lucida Sans Unicode"/>
              </a:rPr>
              <a:t>83,100]</a:t>
            </a:r>
            <a:endParaRPr sz="1500">
              <a:latin typeface="Lucida Sans Unicode"/>
              <a:cs typeface="Lucida Sans Unicode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212850" y="2279650"/>
          <a:ext cx="6781800" cy="13950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90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90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0675">
                <a:tc>
                  <a:txBody>
                    <a:bodyPr/>
                    <a:lstStyle/>
                    <a:p>
                      <a:pPr marL="1003300">
                        <a:lnSpc>
                          <a:spcPts val="1635"/>
                        </a:lnSpc>
                      </a:pPr>
                      <a:r>
                        <a:rPr sz="1500" b="1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Order</a:t>
                      </a:r>
                      <a:r>
                        <a:rPr sz="1500" b="1" spc="-5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Quantity</a:t>
                      </a:r>
                      <a:endParaRPr sz="15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2CA1BE"/>
                    </a:solidFill>
                  </a:tcPr>
                </a:tc>
                <a:tc>
                  <a:txBody>
                    <a:bodyPr/>
                    <a:lstStyle/>
                    <a:p>
                      <a:pPr marL="839469">
                        <a:lnSpc>
                          <a:spcPts val="1635"/>
                        </a:lnSpc>
                      </a:pPr>
                      <a:r>
                        <a:rPr sz="1500" b="1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Price</a:t>
                      </a:r>
                      <a:r>
                        <a:rPr sz="1500" b="1" spc="-4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per</a:t>
                      </a:r>
                      <a:r>
                        <a:rPr sz="1500" b="1" spc="-2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Unit</a:t>
                      </a:r>
                      <a:r>
                        <a:rPr sz="1500" b="1" spc="-3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(Rs.)</a:t>
                      </a:r>
                      <a:endParaRPr sz="15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2CA1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74420">
                <a:tc>
                  <a:txBody>
                    <a:bodyPr/>
                    <a:lstStyle/>
                    <a:p>
                      <a:pPr algn="ctr">
                        <a:lnSpc>
                          <a:spcPts val="1590"/>
                        </a:lnSpc>
                      </a:pPr>
                      <a:r>
                        <a:rPr sz="1500" b="1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1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to</a:t>
                      </a:r>
                      <a:r>
                        <a:rPr sz="1500" b="1" spc="-2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99</a:t>
                      </a:r>
                      <a:endParaRPr sz="1500">
                        <a:latin typeface="Lucida Sans Unicode"/>
                        <a:cs typeface="Lucida Sans Unicode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900"/>
                        </a:spcBef>
                      </a:pPr>
                      <a:r>
                        <a:rPr sz="1500" b="1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100</a:t>
                      </a:r>
                      <a:r>
                        <a:rPr sz="1500" b="1" spc="-3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to</a:t>
                      </a:r>
                      <a:r>
                        <a:rPr sz="1500" b="1" spc="-1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500" b="1" spc="-2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499</a:t>
                      </a:r>
                      <a:endParaRPr sz="1500">
                        <a:latin typeface="Lucida Sans Unicode"/>
                        <a:cs typeface="Lucida Sans Unicode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944"/>
                        </a:spcBef>
                      </a:pPr>
                      <a:r>
                        <a:rPr sz="1500" b="1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500</a:t>
                      </a:r>
                      <a:r>
                        <a:rPr sz="1500" b="1" spc="-35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&amp;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Lucida Sans Unicode"/>
                          <a:cs typeface="Lucida Sans Unicode"/>
                        </a:rPr>
                        <a:t> above</a:t>
                      </a:r>
                      <a:endParaRPr sz="15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CA1BE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590"/>
                        </a:lnSpc>
                      </a:pPr>
                      <a:r>
                        <a:rPr sz="1500" spc="-25" dirty="0">
                          <a:latin typeface="Lucida Sans Unicode"/>
                          <a:cs typeface="Lucida Sans Unicode"/>
                        </a:rPr>
                        <a:t>50</a:t>
                      </a:r>
                      <a:endParaRPr sz="1500">
                        <a:latin typeface="Lucida Sans Unicode"/>
                        <a:cs typeface="Lucida Sans Unicode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900"/>
                        </a:spcBef>
                      </a:pPr>
                      <a:r>
                        <a:rPr sz="1500" spc="-25" dirty="0">
                          <a:latin typeface="Lucida Sans Unicode"/>
                          <a:cs typeface="Lucida Sans Unicode"/>
                        </a:rPr>
                        <a:t>45</a:t>
                      </a:r>
                      <a:endParaRPr sz="1500">
                        <a:latin typeface="Lucida Sans Unicode"/>
                        <a:cs typeface="Lucida Sans Unicode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944"/>
                        </a:spcBef>
                      </a:pPr>
                      <a:r>
                        <a:rPr sz="1500" spc="-25" dirty="0">
                          <a:latin typeface="Lucida Sans Unicode"/>
                          <a:cs typeface="Lucida Sans Unicode"/>
                        </a:rPr>
                        <a:t>40</a:t>
                      </a:r>
                      <a:endParaRPr sz="1500">
                        <a:latin typeface="Lucida Sans Unicode"/>
                        <a:cs typeface="Lucida Sans Unicode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F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5668" y="953770"/>
            <a:ext cx="7852409" cy="4779010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L="12700" marR="680085">
              <a:lnSpc>
                <a:spcPct val="80000"/>
              </a:lnSpc>
              <a:spcBef>
                <a:spcPts val="509"/>
              </a:spcBef>
            </a:pPr>
            <a:r>
              <a:rPr sz="1700" dirty="0">
                <a:latin typeface="Lucida Sans Unicode"/>
                <a:cs typeface="Lucida Sans Unicode"/>
              </a:rPr>
              <a:t>Need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or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importance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of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inventories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can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be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explained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with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the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help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spc="-25" dirty="0">
                <a:latin typeface="Lucida Sans Unicode"/>
                <a:cs typeface="Lucida Sans Unicode"/>
              </a:rPr>
              <a:t>of </a:t>
            </a:r>
            <a:r>
              <a:rPr sz="1700" dirty="0">
                <a:latin typeface="Lucida Sans Unicode"/>
                <a:cs typeface="Lucida Sans Unicode"/>
              </a:rPr>
              <a:t>following</a:t>
            </a:r>
            <a:r>
              <a:rPr sz="1700" spc="-55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points:</a:t>
            </a:r>
            <a:endParaRPr sz="1700">
              <a:latin typeface="Lucida Sans Unicode"/>
              <a:cs typeface="Lucida Sans Unicode"/>
            </a:endParaRPr>
          </a:p>
          <a:p>
            <a:pPr marL="354965" indent="-342265">
              <a:lnSpc>
                <a:spcPct val="100000"/>
              </a:lnSpc>
              <a:spcBef>
                <a:spcPts val="590"/>
              </a:spcBef>
              <a:buAutoNum type="arabicPeriod"/>
              <a:tabLst>
                <a:tab pos="354965" algn="l"/>
              </a:tabLst>
            </a:pPr>
            <a:r>
              <a:rPr sz="17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To</a:t>
            </a:r>
            <a:r>
              <a:rPr sz="1700" b="1" spc="-4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7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Take</a:t>
            </a:r>
            <a:r>
              <a:rPr sz="1700" b="1" spc="-5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7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Advantage</a:t>
            </a:r>
            <a:r>
              <a:rPr sz="1700" b="1" spc="-5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7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of</a:t>
            </a:r>
            <a:r>
              <a:rPr sz="1700" b="1" spc="-2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7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Price</a:t>
            </a:r>
            <a:r>
              <a:rPr sz="1700" b="1" spc="-5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700" b="1" spc="-10" dirty="0">
                <a:solidFill>
                  <a:srgbClr val="006FC0"/>
                </a:solidFill>
                <a:latin typeface="Lucida Sans Unicode"/>
                <a:cs typeface="Lucida Sans Unicode"/>
              </a:rPr>
              <a:t>Discounts</a:t>
            </a:r>
            <a:endParaRPr sz="1700">
              <a:latin typeface="Lucida Sans Unicode"/>
              <a:cs typeface="Lucida Sans Unicode"/>
            </a:endParaRPr>
          </a:p>
          <a:p>
            <a:pPr marL="12700" marR="142875">
              <a:lnSpc>
                <a:spcPct val="80000"/>
              </a:lnSpc>
              <a:spcBef>
                <a:spcPts val="1005"/>
              </a:spcBef>
            </a:pPr>
            <a:r>
              <a:rPr sz="1700" dirty="0">
                <a:latin typeface="Lucida Sans Unicode"/>
                <a:cs typeface="Lucida Sans Unicode"/>
              </a:rPr>
              <a:t>Usually</a:t>
            </a:r>
            <a:r>
              <a:rPr sz="1700" spc="-5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the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manufactures</a:t>
            </a:r>
            <a:r>
              <a:rPr sz="1700" spc="-5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offer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discounts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for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bulk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buying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and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to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gain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spc="-20" dirty="0">
                <a:latin typeface="Lucida Sans Unicode"/>
                <a:cs typeface="Lucida Sans Unicode"/>
              </a:rPr>
              <a:t>this </a:t>
            </a:r>
            <a:r>
              <a:rPr sz="1700" dirty="0">
                <a:latin typeface="Lucida Sans Unicode"/>
                <a:cs typeface="Lucida Sans Unicode"/>
              </a:rPr>
              <a:t>price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advantage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the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materials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are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bought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in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bulk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even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though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it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is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spc="-25" dirty="0">
                <a:latin typeface="Lucida Sans Unicode"/>
                <a:cs typeface="Lucida Sans Unicode"/>
              </a:rPr>
              <a:t>not </a:t>
            </a:r>
            <a:r>
              <a:rPr sz="1700" dirty="0">
                <a:latin typeface="Lucida Sans Unicode"/>
                <a:cs typeface="Lucida Sans Unicode"/>
              </a:rPr>
              <a:t>required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immediately.</a:t>
            </a:r>
            <a:r>
              <a:rPr sz="1700" spc="-5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Thus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inventory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is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maintained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to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gain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economy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spc="-25" dirty="0">
                <a:latin typeface="Lucida Sans Unicode"/>
                <a:cs typeface="Lucida Sans Unicode"/>
              </a:rPr>
              <a:t>in </a:t>
            </a:r>
            <a:r>
              <a:rPr sz="1700" spc="-10" dirty="0">
                <a:latin typeface="Lucida Sans Unicode"/>
                <a:cs typeface="Lucida Sans Unicode"/>
              </a:rPr>
              <a:t>purchasing.</a:t>
            </a:r>
            <a:endParaRPr sz="1700">
              <a:latin typeface="Lucida Sans Unicode"/>
              <a:cs typeface="Lucida Sans Unicode"/>
            </a:endParaRPr>
          </a:p>
          <a:p>
            <a:pPr marL="354965" indent="-342265">
              <a:lnSpc>
                <a:spcPct val="100000"/>
              </a:lnSpc>
              <a:spcBef>
                <a:spcPts val="590"/>
              </a:spcBef>
              <a:buAutoNum type="arabicPeriod" startAt="2"/>
              <a:tabLst>
                <a:tab pos="354965" algn="l"/>
              </a:tabLst>
            </a:pPr>
            <a:r>
              <a:rPr sz="17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To</a:t>
            </a:r>
            <a:r>
              <a:rPr sz="1700" b="1" spc="-4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7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Stabilize</a:t>
            </a:r>
            <a:r>
              <a:rPr sz="1700" b="1" spc="-5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700" b="1" spc="-10" dirty="0">
                <a:solidFill>
                  <a:srgbClr val="006FC0"/>
                </a:solidFill>
                <a:latin typeface="Lucida Sans Unicode"/>
                <a:cs typeface="Lucida Sans Unicode"/>
              </a:rPr>
              <a:t>Production</a:t>
            </a:r>
            <a:endParaRPr sz="1700">
              <a:latin typeface="Lucida Sans Unicode"/>
              <a:cs typeface="Lucida Sans Unicode"/>
            </a:endParaRPr>
          </a:p>
          <a:p>
            <a:pPr marL="12700" marR="34290">
              <a:lnSpc>
                <a:spcPct val="80000"/>
              </a:lnSpc>
              <a:spcBef>
                <a:spcPts val="994"/>
              </a:spcBef>
            </a:pPr>
            <a:r>
              <a:rPr sz="1700" dirty="0">
                <a:latin typeface="Lucida Sans Unicode"/>
                <a:cs typeface="Lucida Sans Unicode"/>
              </a:rPr>
              <a:t>The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demand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for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an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item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fluctuates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because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of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the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number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of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factors.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spc="-20" dirty="0">
                <a:latin typeface="Lucida Sans Unicode"/>
                <a:cs typeface="Lucida Sans Unicode"/>
              </a:rPr>
              <a:t>E.g. </a:t>
            </a:r>
            <a:r>
              <a:rPr sz="1700" dirty="0">
                <a:latin typeface="Lucida Sans Unicode"/>
                <a:cs typeface="Lucida Sans Unicode"/>
              </a:rPr>
              <a:t>seasonally</a:t>
            </a:r>
            <a:r>
              <a:rPr sz="1700" spc="-5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production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schedule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etc.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The</a:t>
            </a:r>
            <a:r>
              <a:rPr sz="1700" spc="-5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inventories</a:t>
            </a:r>
            <a:r>
              <a:rPr sz="1700" spc="-5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(raw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materials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spc="-25" dirty="0">
                <a:latin typeface="Lucida Sans Unicode"/>
                <a:cs typeface="Lucida Sans Unicode"/>
              </a:rPr>
              <a:t>and </a:t>
            </a:r>
            <a:r>
              <a:rPr sz="1700" dirty="0">
                <a:latin typeface="Lucida Sans Unicode"/>
                <a:cs typeface="Lucida Sans Unicode"/>
              </a:rPr>
              <a:t>components)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should</a:t>
            </a:r>
            <a:r>
              <a:rPr sz="1700" spc="-5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be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made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available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to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the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production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as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per</a:t>
            </a:r>
            <a:r>
              <a:rPr sz="1700" spc="-25" dirty="0">
                <a:latin typeface="Lucida Sans Unicode"/>
                <a:cs typeface="Lucida Sans Unicode"/>
              </a:rPr>
              <a:t> the </a:t>
            </a:r>
            <a:r>
              <a:rPr sz="1700" dirty="0">
                <a:latin typeface="Lucida Sans Unicode"/>
                <a:cs typeface="Lucida Sans Unicode"/>
              </a:rPr>
              <a:t>demand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failing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which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results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in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stock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out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and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the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production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stoppage </a:t>
            </a:r>
            <a:r>
              <a:rPr sz="1700" dirty="0">
                <a:latin typeface="Lucida Sans Unicode"/>
                <a:cs typeface="Lucida Sans Unicode"/>
              </a:rPr>
              <a:t>takes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place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for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want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of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materials.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Hence,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the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inventory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is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kept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to</a:t>
            </a:r>
            <a:r>
              <a:rPr sz="1700" spc="-1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take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spc="-20" dirty="0">
                <a:latin typeface="Lucida Sans Unicode"/>
                <a:cs typeface="Lucida Sans Unicode"/>
              </a:rPr>
              <a:t>care </a:t>
            </a:r>
            <a:r>
              <a:rPr sz="1700" dirty="0">
                <a:latin typeface="Lucida Sans Unicode"/>
                <a:cs typeface="Lucida Sans Unicode"/>
              </a:rPr>
              <a:t>of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this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fluctuation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so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that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the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production</a:t>
            </a:r>
            <a:r>
              <a:rPr sz="1700" spc="-1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is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smooth.</a:t>
            </a:r>
            <a:endParaRPr sz="1700">
              <a:latin typeface="Lucida Sans Unicode"/>
              <a:cs typeface="Lucida Sans Unicode"/>
            </a:endParaRPr>
          </a:p>
          <a:p>
            <a:pPr marL="283845" indent="-271145">
              <a:lnSpc>
                <a:spcPct val="100000"/>
              </a:lnSpc>
              <a:spcBef>
                <a:spcPts val="600"/>
              </a:spcBef>
              <a:buAutoNum type="arabicPeriod" startAt="3"/>
              <a:tabLst>
                <a:tab pos="283845" algn="l"/>
              </a:tabLst>
            </a:pPr>
            <a:r>
              <a:rPr sz="17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To</a:t>
            </a:r>
            <a:r>
              <a:rPr sz="1700" b="1" spc="-2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7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Prevent</a:t>
            </a:r>
            <a:r>
              <a:rPr sz="1700" b="1" spc="-4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7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Loss</a:t>
            </a:r>
            <a:r>
              <a:rPr sz="1700" b="1" spc="-5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7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of</a:t>
            </a:r>
            <a:r>
              <a:rPr sz="1700" b="1" spc="-1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7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Orders</a:t>
            </a:r>
            <a:r>
              <a:rPr sz="1700" b="1" spc="-5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1700" b="1" spc="-10" dirty="0">
                <a:solidFill>
                  <a:srgbClr val="006FC0"/>
                </a:solidFill>
                <a:latin typeface="Lucida Sans Unicode"/>
                <a:cs typeface="Lucida Sans Unicode"/>
              </a:rPr>
              <a:t>(Sales)</a:t>
            </a:r>
            <a:endParaRPr sz="1700">
              <a:latin typeface="Lucida Sans Unicode"/>
              <a:cs typeface="Lucida Sans Unicode"/>
            </a:endParaRPr>
          </a:p>
          <a:p>
            <a:pPr marL="12700" marR="5080">
              <a:lnSpc>
                <a:spcPct val="80000"/>
              </a:lnSpc>
              <a:spcBef>
                <a:spcPts val="994"/>
              </a:spcBef>
            </a:pPr>
            <a:r>
              <a:rPr sz="1700" dirty="0">
                <a:latin typeface="Lucida Sans Unicode"/>
                <a:cs typeface="Lucida Sans Unicode"/>
              </a:rPr>
              <a:t>In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this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competitive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scenario,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one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has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to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meet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the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delivery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schedules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spc="-25" dirty="0">
                <a:latin typeface="Lucida Sans Unicode"/>
                <a:cs typeface="Lucida Sans Unicode"/>
              </a:rPr>
              <a:t>at </a:t>
            </a:r>
            <a:r>
              <a:rPr sz="1700" dirty="0">
                <a:latin typeface="Lucida Sans Unicode"/>
                <a:cs typeface="Lucida Sans Unicode"/>
              </a:rPr>
              <a:t>100%</a:t>
            </a:r>
            <a:r>
              <a:rPr sz="1700" spc="-5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service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level,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means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they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cannot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afford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to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miss</a:t>
            </a:r>
            <a:r>
              <a:rPr sz="1700" spc="-5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the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delivery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schedule </a:t>
            </a:r>
            <a:r>
              <a:rPr sz="1700" dirty="0">
                <a:latin typeface="Lucida Sans Unicode"/>
                <a:cs typeface="Lucida Sans Unicode"/>
              </a:rPr>
              <a:t>which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may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result</a:t>
            </a:r>
            <a:r>
              <a:rPr sz="1700" spc="-4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in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loss</a:t>
            </a:r>
            <a:r>
              <a:rPr sz="1700" spc="-3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of</a:t>
            </a:r>
            <a:r>
              <a:rPr sz="1700" spc="-2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sales.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To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avoid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this</a:t>
            </a:r>
            <a:r>
              <a:rPr sz="1700" spc="-3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organizations</a:t>
            </a:r>
            <a:r>
              <a:rPr sz="1700" spc="-45" dirty="0">
                <a:latin typeface="Lucida Sans Unicode"/>
                <a:cs typeface="Lucida Sans Unicode"/>
              </a:rPr>
              <a:t> </a:t>
            </a:r>
            <a:r>
              <a:rPr sz="1700" dirty="0">
                <a:latin typeface="Lucida Sans Unicode"/>
                <a:cs typeface="Lucida Sans Unicode"/>
              </a:rPr>
              <a:t>have</a:t>
            </a:r>
            <a:r>
              <a:rPr sz="1700" spc="-20" dirty="0">
                <a:latin typeface="Lucida Sans Unicode"/>
                <a:cs typeface="Lucida Sans Unicode"/>
              </a:rPr>
              <a:t> </a:t>
            </a:r>
            <a:r>
              <a:rPr sz="1700" spc="-25" dirty="0">
                <a:latin typeface="Lucida Sans Unicode"/>
                <a:cs typeface="Lucida Sans Unicode"/>
              </a:rPr>
              <a:t>to </a:t>
            </a:r>
            <a:r>
              <a:rPr sz="1700" dirty="0">
                <a:latin typeface="Lucida Sans Unicode"/>
                <a:cs typeface="Lucida Sans Unicode"/>
              </a:rPr>
              <a:t>maintain</a:t>
            </a:r>
            <a:r>
              <a:rPr sz="1700" spc="-60" dirty="0">
                <a:latin typeface="Lucida Sans Unicode"/>
                <a:cs typeface="Lucida Sans Unicode"/>
              </a:rPr>
              <a:t> </a:t>
            </a:r>
            <a:r>
              <a:rPr sz="1700" spc="-10" dirty="0">
                <a:latin typeface="Lucida Sans Unicode"/>
                <a:cs typeface="Lucida Sans Unicode"/>
              </a:rPr>
              <a:t>inventory.</a:t>
            </a:r>
            <a:endParaRPr sz="1700">
              <a:latin typeface="Lucida Sans Unicode"/>
              <a:cs typeface="Lucida Sans Unicode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4988" y="257556"/>
            <a:ext cx="5391912" cy="894588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6739763" y="6429834"/>
            <a:ext cx="222758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spc="-10" dirty="0">
                <a:latin typeface="Times New Roman"/>
                <a:cs typeface="Times New Roman"/>
                <a:hlinkClick r:id="rId3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5668" y="802894"/>
            <a:ext cx="7934959" cy="5048885"/>
          </a:xfrm>
          <a:prstGeom prst="rect">
            <a:avLst/>
          </a:prstGeom>
        </p:spPr>
        <p:txBody>
          <a:bodyPr vert="horz" wrap="square" lIns="0" tIns="31115" rIns="0" bIns="0" rtlCol="0">
            <a:spAutoFit/>
          </a:bodyPr>
          <a:lstStyle/>
          <a:p>
            <a:pPr marL="12700" marR="5080" indent="367665">
              <a:lnSpc>
                <a:spcPct val="94800"/>
              </a:lnSpc>
              <a:spcBef>
                <a:spcPts val="245"/>
              </a:spcBef>
              <a:buAutoNum type="arabicPeriod" startAt="4"/>
              <a:tabLst>
                <a:tab pos="380365" algn="l"/>
              </a:tabLst>
            </a:pPr>
            <a:r>
              <a:rPr sz="23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To</a:t>
            </a:r>
            <a:r>
              <a:rPr sz="2300" b="1" spc="-4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23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Meet</a:t>
            </a:r>
            <a:r>
              <a:rPr sz="2300" b="1" spc="-5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23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the</a:t>
            </a:r>
            <a:r>
              <a:rPr sz="2300" b="1" spc="-5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23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Demand</a:t>
            </a:r>
            <a:r>
              <a:rPr sz="2300" b="1" spc="-6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23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During</a:t>
            </a:r>
            <a:r>
              <a:rPr sz="2300" b="1" spc="-7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23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the</a:t>
            </a:r>
            <a:r>
              <a:rPr sz="2300" b="1" spc="-2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23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Procurement</a:t>
            </a:r>
            <a:r>
              <a:rPr sz="2300" b="1" spc="-5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2300" b="1" spc="-10" dirty="0">
                <a:solidFill>
                  <a:srgbClr val="006FC0"/>
                </a:solidFill>
                <a:latin typeface="Lucida Sans Unicode"/>
                <a:cs typeface="Lucida Sans Unicode"/>
              </a:rPr>
              <a:t>Period </a:t>
            </a:r>
            <a:r>
              <a:rPr sz="2300" dirty="0">
                <a:latin typeface="Lucida Sans Unicode"/>
                <a:cs typeface="Lucida Sans Unicode"/>
              </a:rPr>
              <a:t>The</a:t>
            </a:r>
            <a:r>
              <a:rPr sz="2300" spc="-4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lead</a:t>
            </a:r>
            <a:r>
              <a:rPr sz="2300" spc="-3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time</a:t>
            </a:r>
            <a:r>
              <a:rPr sz="2300" spc="-4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for</a:t>
            </a:r>
            <a:r>
              <a:rPr sz="2300" spc="-4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procurement</a:t>
            </a:r>
            <a:r>
              <a:rPr sz="2300" spc="-5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of</a:t>
            </a:r>
            <a:r>
              <a:rPr sz="2300" spc="-2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materials</a:t>
            </a:r>
            <a:r>
              <a:rPr sz="2300" spc="-60" dirty="0">
                <a:latin typeface="Lucida Sans Unicode"/>
                <a:cs typeface="Lucida Sans Unicode"/>
              </a:rPr>
              <a:t> </a:t>
            </a:r>
            <a:r>
              <a:rPr sz="2300" spc="-10" dirty="0">
                <a:latin typeface="Lucida Sans Unicode"/>
                <a:cs typeface="Lucida Sans Unicode"/>
              </a:rPr>
              <a:t>depends </a:t>
            </a:r>
            <a:r>
              <a:rPr sz="2300" dirty="0">
                <a:latin typeface="Lucida Sans Unicode"/>
                <a:cs typeface="Lucida Sans Unicode"/>
              </a:rPr>
              <a:t>upon</a:t>
            </a:r>
            <a:r>
              <a:rPr sz="2300" spc="-3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many</a:t>
            </a:r>
            <a:r>
              <a:rPr sz="2300" spc="-2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factors</a:t>
            </a:r>
            <a:r>
              <a:rPr sz="2300" spc="-3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like</a:t>
            </a:r>
            <a:r>
              <a:rPr sz="2300" spc="-2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location</a:t>
            </a:r>
            <a:r>
              <a:rPr sz="2300" spc="-4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of</a:t>
            </a:r>
            <a:r>
              <a:rPr sz="2300" spc="-1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the</a:t>
            </a:r>
            <a:r>
              <a:rPr sz="2300" spc="-3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sources,</a:t>
            </a:r>
            <a:r>
              <a:rPr sz="2300" spc="-30" dirty="0">
                <a:latin typeface="Lucida Sans Unicode"/>
                <a:cs typeface="Lucida Sans Unicode"/>
              </a:rPr>
              <a:t> </a:t>
            </a:r>
            <a:r>
              <a:rPr sz="2300" spc="-10" dirty="0">
                <a:latin typeface="Lucida Sans Unicode"/>
                <a:cs typeface="Lucida Sans Unicode"/>
              </a:rPr>
              <a:t>demand </a:t>
            </a:r>
            <a:r>
              <a:rPr sz="2300" dirty="0">
                <a:latin typeface="Lucida Sans Unicode"/>
                <a:cs typeface="Lucida Sans Unicode"/>
              </a:rPr>
              <a:t>supply</a:t>
            </a:r>
            <a:r>
              <a:rPr sz="2300" spc="-4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condition</a:t>
            </a:r>
            <a:r>
              <a:rPr sz="2300" spc="-6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etc.</a:t>
            </a:r>
            <a:r>
              <a:rPr sz="2300" spc="-2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So</a:t>
            </a:r>
            <a:r>
              <a:rPr sz="2300" spc="-2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inventory</a:t>
            </a:r>
            <a:r>
              <a:rPr sz="2300" spc="-6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is</a:t>
            </a:r>
            <a:r>
              <a:rPr sz="2300" spc="-4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maintained</a:t>
            </a:r>
            <a:r>
              <a:rPr sz="2300" spc="-35" dirty="0">
                <a:latin typeface="Lucida Sans Unicode"/>
                <a:cs typeface="Lucida Sans Unicode"/>
              </a:rPr>
              <a:t> </a:t>
            </a:r>
            <a:r>
              <a:rPr sz="2300" spc="-25" dirty="0">
                <a:latin typeface="Lucida Sans Unicode"/>
                <a:cs typeface="Lucida Sans Unicode"/>
              </a:rPr>
              <a:t>to</a:t>
            </a:r>
            <a:endParaRPr sz="2300">
              <a:latin typeface="Lucida Sans Unicode"/>
              <a:cs typeface="Lucida Sans Unicode"/>
            </a:endParaRPr>
          </a:p>
          <a:p>
            <a:pPr marL="12700">
              <a:lnSpc>
                <a:spcPts val="2485"/>
              </a:lnSpc>
            </a:pPr>
            <a:r>
              <a:rPr sz="2300" dirty="0">
                <a:latin typeface="Lucida Sans Unicode"/>
                <a:cs typeface="Lucida Sans Unicode"/>
              </a:rPr>
              <a:t>meet</a:t>
            </a:r>
            <a:r>
              <a:rPr sz="2300" spc="-2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the</a:t>
            </a:r>
            <a:r>
              <a:rPr sz="2300" spc="-3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demand</a:t>
            </a:r>
            <a:r>
              <a:rPr sz="2300" spc="-2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during</a:t>
            </a:r>
            <a:r>
              <a:rPr sz="2300" spc="-6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the</a:t>
            </a:r>
            <a:r>
              <a:rPr sz="2300" spc="-2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procurement</a:t>
            </a:r>
            <a:r>
              <a:rPr sz="2300" spc="-60" dirty="0">
                <a:latin typeface="Lucida Sans Unicode"/>
                <a:cs typeface="Lucida Sans Unicode"/>
              </a:rPr>
              <a:t> </a:t>
            </a:r>
            <a:r>
              <a:rPr sz="2300" spc="-10" dirty="0">
                <a:latin typeface="Lucida Sans Unicode"/>
                <a:cs typeface="Lucida Sans Unicode"/>
              </a:rPr>
              <a:t>period.</a:t>
            </a:r>
            <a:endParaRPr sz="2300">
              <a:latin typeface="Lucida Sans Unicode"/>
              <a:cs typeface="Lucida Sans Unicode"/>
            </a:endParaRPr>
          </a:p>
          <a:p>
            <a:pPr marL="12700" marR="207010" indent="367665">
              <a:lnSpc>
                <a:spcPct val="94800"/>
              </a:lnSpc>
              <a:spcBef>
                <a:spcPts val="275"/>
              </a:spcBef>
              <a:buAutoNum type="arabicPeriod" startAt="5"/>
              <a:tabLst>
                <a:tab pos="380365" algn="l"/>
              </a:tabLst>
            </a:pPr>
            <a:r>
              <a:rPr sz="23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To</a:t>
            </a:r>
            <a:r>
              <a:rPr sz="2300" b="1" spc="-3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23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Keep</a:t>
            </a:r>
            <a:r>
              <a:rPr sz="2300" b="1" spc="-5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23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Pace</a:t>
            </a:r>
            <a:r>
              <a:rPr sz="2300" b="1" spc="-3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23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with</a:t>
            </a:r>
            <a:r>
              <a:rPr sz="2300" b="1" spc="-5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23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Changing</a:t>
            </a:r>
            <a:r>
              <a:rPr sz="2300" b="1" spc="-5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23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Market</a:t>
            </a:r>
            <a:r>
              <a:rPr sz="2300" b="1" spc="-4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2300" b="1" spc="-10" dirty="0">
                <a:solidFill>
                  <a:srgbClr val="006FC0"/>
                </a:solidFill>
                <a:latin typeface="Lucida Sans Unicode"/>
                <a:cs typeface="Lucida Sans Unicode"/>
              </a:rPr>
              <a:t>Conditions</a:t>
            </a:r>
            <a:r>
              <a:rPr sz="2300" b="1" spc="57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The</a:t>
            </a:r>
            <a:r>
              <a:rPr sz="2300" spc="-4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organizations</a:t>
            </a:r>
            <a:r>
              <a:rPr sz="2300" spc="-6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have</a:t>
            </a:r>
            <a:r>
              <a:rPr sz="2300" spc="-4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to</a:t>
            </a:r>
            <a:r>
              <a:rPr sz="2300" spc="-3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anticipate</a:t>
            </a:r>
            <a:r>
              <a:rPr sz="2300" spc="-5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the</a:t>
            </a:r>
            <a:r>
              <a:rPr sz="2300" spc="-30" dirty="0">
                <a:latin typeface="Lucida Sans Unicode"/>
                <a:cs typeface="Lucida Sans Unicode"/>
              </a:rPr>
              <a:t> </a:t>
            </a:r>
            <a:r>
              <a:rPr sz="2300" spc="-10" dirty="0">
                <a:latin typeface="Lucida Sans Unicode"/>
                <a:cs typeface="Lucida Sans Unicode"/>
              </a:rPr>
              <a:t>changing </a:t>
            </a:r>
            <a:r>
              <a:rPr sz="2300" dirty="0">
                <a:latin typeface="Lucida Sans Unicode"/>
                <a:cs typeface="Lucida Sans Unicode"/>
              </a:rPr>
              <a:t>market</a:t>
            </a:r>
            <a:r>
              <a:rPr sz="2300" spc="-3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sentiments</a:t>
            </a:r>
            <a:r>
              <a:rPr sz="2300" spc="-5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and</a:t>
            </a:r>
            <a:r>
              <a:rPr sz="2300" spc="-3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they</a:t>
            </a:r>
            <a:r>
              <a:rPr sz="2300" spc="-3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have</a:t>
            </a:r>
            <a:r>
              <a:rPr sz="2300" spc="-4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to</a:t>
            </a:r>
            <a:r>
              <a:rPr sz="2300" spc="-3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stock</a:t>
            </a:r>
            <a:r>
              <a:rPr sz="2300" spc="-3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materials</a:t>
            </a:r>
            <a:r>
              <a:rPr sz="2300" spc="-55" dirty="0">
                <a:latin typeface="Lucida Sans Unicode"/>
                <a:cs typeface="Lucida Sans Unicode"/>
              </a:rPr>
              <a:t> </a:t>
            </a:r>
            <a:r>
              <a:rPr sz="2300" spc="-25" dirty="0">
                <a:latin typeface="Lucida Sans Unicode"/>
                <a:cs typeface="Lucida Sans Unicode"/>
              </a:rPr>
              <a:t>in </a:t>
            </a:r>
            <a:r>
              <a:rPr sz="2300" dirty="0">
                <a:latin typeface="Lucida Sans Unicode"/>
                <a:cs typeface="Lucida Sans Unicode"/>
              </a:rPr>
              <a:t>anticipation</a:t>
            </a:r>
            <a:r>
              <a:rPr sz="2300" spc="-7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of</a:t>
            </a:r>
            <a:r>
              <a:rPr sz="2300" spc="-1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non</a:t>
            </a:r>
            <a:r>
              <a:rPr sz="2300" spc="-3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availability</a:t>
            </a:r>
            <a:r>
              <a:rPr sz="2300" spc="-6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of</a:t>
            </a:r>
            <a:r>
              <a:rPr sz="2300" spc="-2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materials</a:t>
            </a:r>
            <a:r>
              <a:rPr sz="2300" spc="-4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or</a:t>
            </a:r>
            <a:r>
              <a:rPr sz="2300" spc="-15" dirty="0">
                <a:latin typeface="Lucida Sans Unicode"/>
                <a:cs typeface="Lucida Sans Unicode"/>
              </a:rPr>
              <a:t> </a:t>
            </a:r>
            <a:r>
              <a:rPr sz="2300" spc="-10" dirty="0">
                <a:latin typeface="Lucida Sans Unicode"/>
                <a:cs typeface="Lucida Sans Unicode"/>
              </a:rPr>
              <a:t>sudden</a:t>
            </a:r>
            <a:endParaRPr sz="2300">
              <a:latin typeface="Lucida Sans Unicode"/>
              <a:cs typeface="Lucida Sans Unicode"/>
            </a:endParaRPr>
          </a:p>
          <a:p>
            <a:pPr marL="12700">
              <a:lnSpc>
                <a:spcPts val="2485"/>
              </a:lnSpc>
            </a:pPr>
            <a:r>
              <a:rPr sz="2300" dirty="0">
                <a:latin typeface="Lucida Sans Unicode"/>
                <a:cs typeface="Lucida Sans Unicode"/>
              </a:rPr>
              <a:t>increase</a:t>
            </a:r>
            <a:r>
              <a:rPr sz="2300" spc="-2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in</a:t>
            </a:r>
            <a:r>
              <a:rPr sz="2300" spc="-5" dirty="0">
                <a:latin typeface="Lucida Sans Unicode"/>
                <a:cs typeface="Lucida Sans Unicode"/>
              </a:rPr>
              <a:t> </a:t>
            </a:r>
            <a:r>
              <a:rPr sz="2300" spc="-10" dirty="0">
                <a:latin typeface="Lucida Sans Unicode"/>
                <a:cs typeface="Lucida Sans Unicode"/>
              </a:rPr>
              <a:t>prices.</a:t>
            </a:r>
            <a:endParaRPr sz="2300">
              <a:latin typeface="Lucida Sans Unicode"/>
              <a:cs typeface="Lucida Sans Unicode"/>
            </a:endParaRPr>
          </a:p>
          <a:p>
            <a:pPr marL="380365" indent="-367665">
              <a:lnSpc>
                <a:spcPct val="100000"/>
              </a:lnSpc>
              <a:spcBef>
                <a:spcPts val="120"/>
              </a:spcBef>
              <a:buAutoNum type="arabicPeriod" startAt="6"/>
              <a:tabLst>
                <a:tab pos="380365" algn="l"/>
              </a:tabLst>
            </a:pPr>
            <a:r>
              <a:rPr sz="2300" b="1" spc="-10" dirty="0">
                <a:solidFill>
                  <a:srgbClr val="006FC0"/>
                </a:solidFill>
                <a:latin typeface="Lucida Sans Unicode"/>
                <a:cs typeface="Lucida Sans Unicode"/>
              </a:rPr>
              <a:t>Others</a:t>
            </a:r>
            <a:endParaRPr sz="2300">
              <a:latin typeface="Lucida Sans Unicode"/>
              <a:cs typeface="Lucida Sans Unicode"/>
            </a:endParaRPr>
          </a:p>
          <a:p>
            <a:pPr marL="12700" marR="266700">
              <a:lnSpc>
                <a:spcPct val="90000"/>
              </a:lnSpc>
              <a:spcBef>
                <a:spcPts val="409"/>
              </a:spcBef>
            </a:pPr>
            <a:r>
              <a:rPr sz="2300" dirty="0">
                <a:latin typeface="Lucida Sans Unicode"/>
                <a:cs typeface="Lucida Sans Unicode"/>
              </a:rPr>
              <a:t>Sometimes</a:t>
            </a:r>
            <a:r>
              <a:rPr sz="2300" spc="-5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the</a:t>
            </a:r>
            <a:r>
              <a:rPr sz="2300" spc="-3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organizations</a:t>
            </a:r>
            <a:r>
              <a:rPr sz="2300" spc="-7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have</a:t>
            </a:r>
            <a:r>
              <a:rPr sz="2300" spc="-3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to</a:t>
            </a:r>
            <a:r>
              <a:rPr sz="2300" spc="-3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stock</a:t>
            </a:r>
            <a:r>
              <a:rPr sz="2300" spc="-55" dirty="0">
                <a:latin typeface="Lucida Sans Unicode"/>
                <a:cs typeface="Lucida Sans Unicode"/>
              </a:rPr>
              <a:t> </a:t>
            </a:r>
            <a:r>
              <a:rPr sz="2300" spc="-10" dirty="0">
                <a:latin typeface="Lucida Sans Unicode"/>
                <a:cs typeface="Lucida Sans Unicode"/>
              </a:rPr>
              <a:t>materials </a:t>
            </a:r>
            <a:r>
              <a:rPr sz="2300" dirty="0">
                <a:latin typeface="Lucida Sans Unicode"/>
                <a:cs typeface="Lucida Sans Unicode"/>
              </a:rPr>
              <a:t>due</a:t>
            </a:r>
            <a:r>
              <a:rPr sz="2300" spc="-3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to</a:t>
            </a:r>
            <a:r>
              <a:rPr sz="2300" spc="-20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other</a:t>
            </a:r>
            <a:r>
              <a:rPr sz="2300" spc="-3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reasons</a:t>
            </a:r>
            <a:r>
              <a:rPr sz="2300" spc="-25" dirty="0">
                <a:latin typeface="Lucida Sans Unicode"/>
                <a:cs typeface="Lucida Sans Unicode"/>
              </a:rPr>
              <a:t> </a:t>
            </a:r>
            <a:r>
              <a:rPr sz="2300" dirty="0">
                <a:latin typeface="Lucida Sans Unicode"/>
                <a:cs typeface="Lucida Sans Unicode"/>
              </a:rPr>
              <a:t>like</a:t>
            </a:r>
            <a:r>
              <a:rPr sz="2300" spc="-30" dirty="0">
                <a:latin typeface="Lucida Sans Unicode"/>
                <a:cs typeface="Lucida Sans Unicode"/>
              </a:rPr>
              <a:t> </a:t>
            </a:r>
            <a:r>
              <a:rPr sz="23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suppliers</a:t>
            </a:r>
            <a:r>
              <a:rPr sz="2300" b="1" spc="-5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23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minimum</a:t>
            </a:r>
            <a:r>
              <a:rPr sz="2300" b="1" spc="-6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2300" b="1" spc="-10" dirty="0">
                <a:solidFill>
                  <a:srgbClr val="006FC0"/>
                </a:solidFill>
                <a:latin typeface="Lucida Sans Unicode"/>
                <a:cs typeface="Lucida Sans Unicode"/>
              </a:rPr>
              <a:t>quantity </a:t>
            </a:r>
            <a:r>
              <a:rPr sz="23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condition,</a:t>
            </a:r>
            <a:r>
              <a:rPr sz="2300" b="1" spc="-6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23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seasonal</a:t>
            </a:r>
            <a:r>
              <a:rPr sz="2300" b="1" spc="-6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23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availability</a:t>
            </a:r>
            <a:r>
              <a:rPr sz="2300" b="1" spc="-7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23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of</a:t>
            </a:r>
            <a:r>
              <a:rPr sz="2300" b="1" spc="-3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23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materials</a:t>
            </a:r>
            <a:r>
              <a:rPr sz="2300" b="1" spc="-6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23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or</a:t>
            </a:r>
            <a:r>
              <a:rPr sz="2300" b="1" spc="-5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2300" b="1" spc="-10" dirty="0">
                <a:solidFill>
                  <a:srgbClr val="006FC0"/>
                </a:solidFill>
                <a:latin typeface="Lucida Sans Unicode"/>
                <a:cs typeface="Lucida Sans Unicode"/>
              </a:rPr>
              <a:t>sudden </a:t>
            </a:r>
            <a:r>
              <a:rPr sz="23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increase</a:t>
            </a:r>
            <a:r>
              <a:rPr sz="2300" b="1" spc="-60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2300" b="1" dirty="0">
                <a:solidFill>
                  <a:srgbClr val="006FC0"/>
                </a:solidFill>
                <a:latin typeface="Lucida Sans Unicode"/>
                <a:cs typeface="Lucida Sans Unicode"/>
              </a:rPr>
              <a:t>in</a:t>
            </a:r>
            <a:r>
              <a:rPr sz="2300" b="1" spc="-55" dirty="0">
                <a:solidFill>
                  <a:srgbClr val="006FC0"/>
                </a:solidFill>
                <a:latin typeface="Lucida Sans Unicode"/>
                <a:cs typeface="Lucida Sans Unicode"/>
              </a:rPr>
              <a:t> </a:t>
            </a:r>
            <a:r>
              <a:rPr sz="2300" b="1" spc="-10" dirty="0">
                <a:solidFill>
                  <a:srgbClr val="006FC0"/>
                </a:solidFill>
                <a:latin typeface="Lucida Sans Unicode"/>
                <a:cs typeface="Lucida Sans Unicode"/>
              </a:rPr>
              <a:t>prices.</a:t>
            </a:r>
            <a:endParaRPr sz="23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739763" y="6429834"/>
            <a:ext cx="222758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spc="-10" dirty="0">
                <a:latin typeface="Times New Roman"/>
                <a:cs typeface="Times New Roman"/>
                <a:hlinkClick r:id="rId2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3760" y="310895"/>
            <a:ext cx="1905282" cy="260603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4602543" y="1162811"/>
            <a:ext cx="1309370" cy="466725"/>
            <a:chOff x="4602543" y="1162811"/>
            <a:chExt cx="1309370" cy="466725"/>
          </a:xfrm>
        </p:grpSpPr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626863" y="1214627"/>
              <a:ext cx="1284732" cy="414527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812791" y="1162811"/>
              <a:ext cx="967739" cy="40233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4607305" y="1195146"/>
              <a:ext cx="1272540" cy="403225"/>
            </a:xfrm>
            <a:custGeom>
              <a:avLst/>
              <a:gdLst/>
              <a:ahLst/>
              <a:cxnLst/>
              <a:rect l="l" t="t" r="r" b="b"/>
              <a:pathLst>
                <a:path w="1272539" h="403225">
                  <a:moveTo>
                    <a:pt x="1272159" y="0"/>
                  </a:moveTo>
                  <a:lnTo>
                    <a:pt x="0" y="0"/>
                  </a:lnTo>
                  <a:lnTo>
                    <a:pt x="0" y="402767"/>
                  </a:lnTo>
                  <a:lnTo>
                    <a:pt x="1272159" y="402767"/>
                  </a:lnTo>
                  <a:lnTo>
                    <a:pt x="12721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607305" y="1195146"/>
              <a:ext cx="1272540" cy="403225"/>
            </a:xfrm>
            <a:custGeom>
              <a:avLst/>
              <a:gdLst/>
              <a:ahLst/>
              <a:cxnLst/>
              <a:rect l="l" t="t" r="r" b="b"/>
              <a:pathLst>
                <a:path w="1272539" h="403225">
                  <a:moveTo>
                    <a:pt x="0" y="402767"/>
                  </a:moveTo>
                  <a:lnTo>
                    <a:pt x="1272159" y="402767"/>
                  </a:lnTo>
                  <a:lnTo>
                    <a:pt x="1272159" y="0"/>
                  </a:lnTo>
                  <a:lnTo>
                    <a:pt x="0" y="0"/>
                  </a:lnTo>
                  <a:lnTo>
                    <a:pt x="0" y="402767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4903978" y="1178178"/>
            <a:ext cx="702310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500" b="1" spc="-10" dirty="0">
                <a:solidFill>
                  <a:srgbClr val="C00000"/>
                </a:solidFill>
                <a:latin typeface="Arial"/>
                <a:cs typeface="Arial"/>
              </a:rPr>
              <a:t>Factory</a:t>
            </a:r>
            <a:endParaRPr sz="1500">
              <a:latin typeface="Arial"/>
              <a:cs typeface="Arial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6804659" y="1155191"/>
            <a:ext cx="1412875" cy="467995"/>
            <a:chOff x="6804659" y="1155191"/>
            <a:chExt cx="1412875" cy="467995"/>
          </a:xfrm>
        </p:grpSpPr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841235" y="1207007"/>
              <a:ext cx="1284731" cy="416051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804659" y="1155191"/>
              <a:ext cx="1412748" cy="402336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6821931" y="1188415"/>
              <a:ext cx="1272540" cy="403225"/>
            </a:xfrm>
            <a:custGeom>
              <a:avLst/>
              <a:gdLst/>
              <a:ahLst/>
              <a:cxnLst/>
              <a:rect l="l" t="t" r="r" b="b"/>
              <a:pathLst>
                <a:path w="1272540" h="403225">
                  <a:moveTo>
                    <a:pt x="1272158" y="0"/>
                  </a:moveTo>
                  <a:lnTo>
                    <a:pt x="0" y="0"/>
                  </a:lnTo>
                  <a:lnTo>
                    <a:pt x="0" y="402767"/>
                  </a:lnTo>
                  <a:lnTo>
                    <a:pt x="1272158" y="402767"/>
                  </a:lnTo>
                  <a:lnTo>
                    <a:pt x="127215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821931" y="1188415"/>
              <a:ext cx="1272540" cy="403225"/>
            </a:xfrm>
            <a:custGeom>
              <a:avLst/>
              <a:gdLst/>
              <a:ahLst/>
              <a:cxnLst/>
              <a:rect l="l" t="t" r="r" b="b"/>
              <a:pathLst>
                <a:path w="1272540" h="403225">
                  <a:moveTo>
                    <a:pt x="0" y="402767"/>
                  </a:moveTo>
                  <a:lnTo>
                    <a:pt x="1272158" y="402767"/>
                  </a:lnTo>
                  <a:lnTo>
                    <a:pt x="1272158" y="0"/>
                  </a:lnTo>
                  <a:lnTo>
                    <a:pt x="0" y="0"/>
                  </a:lnTo>
                  <a:lnTo>
                    <a:pt x="0" y="402767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6896354" y="1171447"/>
            <a:ext cx="1139190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500" b="1" spc="-10" dirty="0">
                <a:solidFill>
                  <a:srgbClr val="C00000"/>
                </a:solidFill>
                <a:latin typeface="Arial"/>
                <a:cs typeface="Arial"/>
              </a:rPr>
              <a:t>Warehouses</a:t>
            </a:r>
            <a:endParaRPr sz="15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2179256" y="1379855"/>
            <a:ext cx="5278755" cy="3020060"/>
            <a:chOff x="2179256" y="1379855"/>
            <a:chExt cx="5278755" cy="3020060"/>
          </a:xfrm>
        </p:grpSpPr>
        <p:sp>
          <p:nvSpPr>
            <p:cNvPr id="16" name="object 16"/>
            <p:cNvSpPr/>
            <p:nvPr/>
          </p:nvSpPr>
          <p:spPr>
            <a:xfrm>
              <a:off x="2385822" y="1379854"/>
              <a:ext cx="5071745" cy="2805430"/>
            </a:xfrm>
            <a:custGeom>
              <a:avLst/>
              <a:gdLst/>
              <a:ahLst/>
              <a:cxnLst/>
              <a:rect l="l" t="t" r="r" b="b"/>
              <a:pathLst>
                <a:path w="5071745" h="2805429">
                  <a:moveTo>
                    <a:pt x="50800" y="2445258"/>
                  </a:moveTo>
                  <a:lnTo>
                    <a:pt x="32639" y="2463419"/>
                  </a:lnTo>
                  <a:lnTo>
                    <a:pt x="32639" y="278638"/>
                  </a:lnTo>
                  <a:lnTo>
                    <a:pt x="18034" y="278638"/>
                  </a:lnTo>
                  <a:lnTo>
                    <a:pt x="18034" y="2463292"/>
                  </a:lnTo>
                  <a:lnTo>
                    <a:pt x="0" y="2445258"/>
                  </a:lnTo>
                  <a:lnTo>
                    <a:pt x="25400" y="2521458"/>
                  </a:lnTo>
                  <a:lnTo>
                    <a:pt x="42329" y="2470658"/>
                  </a:lnTo>
                  <a:lnTo>
                    <a:pt x="50800" y="2445258"/>
                  </a:lnTo>
                  <a:close/>
                </a:path>
                <a:path w="5071745" h="2805429">
                  <a:moveTo>
                    <a:pt x="2221484" y="25400"/>
                  </a:moveTo>
                  <a:lnTo>
                    <a:pt x="2199767" y="18161"/>
                  </a:lnTo>
                  <a:lnTo>
                    <a:pt x="2145284" y="0"/>
                  </a:lnTo>
                  <a:lnTo>
                    <a:pt x="2163445" y="18161"/>
                  </a:lnTo>
                  <a:lnTo>
                    <a:pt x="1716913" y="18161"/>
                  </a:lnTo>
                  <a:lnTo>
                    <a:pt x="1713611" y="21463"/>
                  </a:lnTo>
                  <a:lnTo>
                    <a:pt x="1713611" y="2789059"/>
                  </a:lnTo>
                  <a:lnTo>
                    <a:pt x="656717" y="2790317"/>
                  </a:lnTo>
                  <a:lnTo>
                    <a:pt x="656844" y="2804922"/>
                  </a:lnTo>
                  <a:lnTo>
                    <a:pt x="1724914" y="2803652"/>
                  </a:lnTo>
                  <a:lnTo>
                    <a:pt x="1728216" y="2800350"/>
                  </a:lnTo>
                  <a:lnTo>
                    <a:pt x="1728216" y="2796286"/>
                  </a:lnTo>
                  <a:lnTo>
                    <a:pt x="1728216" y="2789047"/>
                  </a:lnTo>
                  <a:lnTo>
                    <a:pt x="1728216" y="32766"/>
                  </a:lnTo>
                  <a:lnTo>
                    <a:pt x="2163305" y="32766"/>
                  </a:lnTo>
                  <a:lnTo>
                    <a:pt x="2170684" y="25400"/>
                  </a:lnTo>
                  <a:lnTo>
                    <a:pt x="2145284" y="50800"/>
                  </a:lnTo>
                  <a:lnTo>
                    <a:pt x="2199373" y="32766"/>
                  </a:lnTo>
                  <a:lnTo>
                    <a:pt x="2221484" y="25400"/>
                  </a:lnTo>
                  <a:close/>
                </a:path>
                <a:path w="5071745" h="2805429">
                  <a:moveTo>
                    <a:pt x="4429633" y="25400"/>
                  </a:moveTo>
                  <a:lnTo>
                    <a:pt x="4407916" y="18161"/>
                  </a:lnTo>
                  <a:lnTo>
                    <a:pt x="4353433" y="0"/>
                  </a:lnTo>
                  <a:lnTo>
                    <a:pt x="4371581" y="18161"/>
                  </a:lnTo>
                  <a:lnTo>
                    <a:pt x="3515741" y="18161"/>
                  </a:lnTo>
                  <a:lnTo>
                    <a:pt x="3515741" y="32766"/>
                  </a:lnTo>
                  <a:lnTo>
                    <a:pt x="4371454" y="32766"/>
                  </a:lnTo>
                  <a:lnTo>
                    <a:pt x="4378833" y="25400"/>
                  </a:lnTo>
                  <a:lnTo>
                    <a:pt x="4353433" y="50800"/>
                  </a:lnTo>
                  <a:lnTo>
                    <a:pt x="4407522" y="32766"/>
                  </a:lnTo>
                  <a:lnTo>
                    <a:pt x="4429633" y="25400"/>
                  </a:lnTo>
                  <a:close/>
                </a:path>
                <a:path w="5071745" h="2805429">
                  <a:moveTo>
                    <a:pt x="5071745" y="2433193"/>
                  </a:moveTo>
                  <a:lnTo>
                    <a:pt x="5053584" y="2451366"/>
                  </a:lnTo>
                  <a:lnTo>
                    <a:pt x="5053584" y="266573"/>
                  </a:lnTo>
                  <a:lnTo>
                    <a:pt x="5038979" y="266573"/>
                  </a:lnTo>
                  <a:lnTo>
                    <a:pt x="5038979" y="2451227"/>
                  </a:lnTo>
                  <a:lnTo>
                    <a:pt x="5020945" y="2433193"/>
                  </a:lnTo>
                  <a:lnTo>
                    <a:pt x="5046345" y="2509393"/>
                  </a:lnTo>
                  <a:lnTo>
                    <a:pt x="5063274" y="2458593"/>
                  </a:lnTo>
                  <a:lnTo>
                    <a:pt x="5071745" y="243319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203704" y="3985259"/>
              <a:ext cx="1284732" cy="414527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433828" y="3933444"/>
              <a:ext cx="879348" cy="402336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2184019" y="3966032"/>
              <a:ext cx="1272540" cy="403225"/>
            </a:xfrm>
            <a:custGeom>
              <a:avLst/>
              <a:gdLst/>
              <a:ahLst/>
              <a:cxnLst/>
              <a:rect l="l" t="t" r="r" b="b"/>
              <a:pathLst>
                <a:path w="1272539" h="403225">
                  <a:moveTo>
                    <a:pt x="1272158" y="0"/>
                  </a:moveTo>
                  <a:lnTo>
                    <a:pt x="0" y="0"/>
                  </a:lnTo>
                  <a:lnTo>
                    <a:pt x="0" y="402767"/>
                  </a:lnTo>
                  <a:lnTo>
                    <a:pt x="1272158" y="402767"/>
                  </a:lnTo>
                  <a:lnTo>
                    <a:pt x="127215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2184019" y="3966032"/>
              <a:ext cx="1272540" cy="403225"/>
            </a:xfrm>
            <a:custGeom>
              <a:avLst/>
              <a:gdLst/>
              <a:ahLst/>
              <a:cxnLst/>
              <a:rect l="l" t="t" r="r" b="b"/>
              <a:pathLst>
                <a:path w="1272539" h="403225">
                  <a:moveTo>
                    <a:pt x="0" y="402767"/>
                  </a:moveTo>
                  <a:lnTo>
                    <a:pt x="1272158" y="402767"/>
                  </a:lnTo>
                  <a:lnTo>
                    <a:pt x="1272158" y="0"/>
                  </a:lnTo>
                  <a:lnTo>
                    <a:pt x="0" y="0"/>
                  </a:lnTo>
                  <a:lnTo>
                    <a:pt x="0" y="402767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2524379" y="3949395"/>
            <a:ext cx="606425" cy="254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500" b="1" spc="-10" dirty="0">
                <a:solidFill>
                  <a:srgbClr val="C00000"/>
                </a:solidFill>
                <a:latin typeface="Arial"/>
                <a:cs typeface="Arial"/>
              </a:rPr>
              <a:t>Stores</a:t>
            </a:r>
            <a:endParaRPr sz="1500">
              <a:latin typeface="Arial"/>
              <a:cs typeface="Arial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1421764" y="935227"/>
            <a:ext cx="6903084" cy="3674745"/>
            <a:chOff x="1421764" y="935227"/>
            <a:chExt cx="6903084" cy="3674745"/>
          </a:xfrm>
        </p:grpSpPr>
        <p:sp>
          <p:nvSpPr>
            <p:cNvPr id="23" name="object 23"/>
            <p:cNvSpPr/>
            <p:nvPr/>
          </p:nvSpPr>
          <p:spPr>
            <a:xfrm>
              <a:off x="1421764" y="1024889"/>
              <a:ext cx="1788795" cy="2938780"/>
            </a:xfrm>
            <a:custGeom>
              <a:avLst/>
              <a:gdLst/>
              <a:ahLst/>
              <a:cxnLst/>
              <a:rect l="l" t="t" r="r" b="b"/>
              <a:pathLst>
                <a:path w="1788795" h="2938779">
                  <a:moveTo>
                    <a:pt x="898905" y="2869819"/>
                  </a:moveTo>
                  <a:lnTo>
                    <a:pt x="887476" y="2875534"/>
                  </a:lnTo>
                  <a:lnTo>
                    <a:pt x="892429" y="2885567"/>
                  </a:lnTo>
                  <a:lnTo>
                    <a:pt x="901699" y="2904236"/>
                  </a:lnTo>
                  <a:lnTo>
                    <a:pt x="909828" y="2921000"/>
                  </a:lnTo>
                  <a:lnTo>
                    <a:pt x="921258" y="2915539"/>
                  </a:lnTo>
                  <a:lnTo>
                    <a:pt x="913129" y="2898775"/>
                  </a:lnTo>
                  <a:lnTo>
                    <a:pt x="903859" y="2879979"/>
                  </a:lnTo>
                  <a:lnTo>
                    <a:pt x="898905" y="2869819"/>
                  </a:lnTo>
                  <a:close/>
                </a:path>
                <a:path w="1788795" h="2938779">
                  <a:moveTo>
                    <a:pt x="859535" y="2790063"/>
                  </a:moveTo>
                  <a:lnTo>
                    <a:pt x="848233" y="2795778"/>
                  </a:lnTo>
                  <a:lnTo>
                    <a:pt x="870711" y="2841244"/>
                  </a:lnTo>
                  <a:lnTo>
                    <a:pt x="882141" y="2835656"/>
                  </a:lnTo>
                  <a:lnTo>
                    <a:pt x="870839" y="2812796"/>
                  </a:lnTo>
                  <a:lnTo>
                    <a:pt x="859535" y="2790063"/>
                  </a:lnTo>
                  <a:close/>
                </a:path>
                <a:path w="1788795" h="2938779">
                  <a:moveTo>
                    <a:pt x="820166" y="2710434"/>
                  </a:moveTo>
                  <a:lnTo>
                    <a:pt x="808735" y="2716149"/>
                  </a:lnTo>
                  <a:lnTo>
                    <a:pt x="819277" y="2737358"/>
                  </a:lnTo>
                  <a:lnTo>
                    <a:pt x="831215" y="2761615"/>
                  </a:lnTo>
                  <a:lnTo>
                    <a:pt x="842645" y="2756027"/>
                  </a:lnTo>
                  <a:lnTo>
                    <a:pt x="820166" y="2710434"/>
                  </a:lnTo>
                  <a:close/>
                </a:path>
                <a:path w="1788795" h="2938779">
                  <a:moveTo>
                    <a:pt x="780668" y="2630805"/>
                  </a:moveTo>
                  <a:lnTo>
                    <a:pt x="769239" y="2636393"/>
                  </a:lnTo>
                  <a:lnTo>
                    <a:pt x="773429" y="2644902"/>
                  </a:lnTo>
                  <a:lnTo>
                    <a:pt x="789304" y="2676779"/>
                  </a:lnTo>
                  <a:lnTo>
                    <a:pt x="791845" y="2681986"/>
                  </a:lnTo>
                  <a:lnTo>
                    <a:pt x="803274" y="2676271"/>
                  </a:lnTo>
                  <a:lnTo>
                    <a:pt x="784860" y="2639314"/>
                  </a:lnTo>
                  <a:lnTo>
                    <a:pt x="780668" y="2630805"/>
                  </a:lnTo>
                  <a:close/>
                </a:path>
                <a:path w="1788795" h="2938779">
                  <a:moveTo>
                    <a:pt x="741298" y="2551049"/>
                  </a:moveTo>
                  <a:lnTo>
                    <a:pt x="729868" y="2556764"/>
                  </a:lnTo>
                  <a:lnTo>
                    <a:pt x="740664" y="2578354"/>
                  </a:lnTo>
                  <a:lnTo>
                    <a:pt x="752474" y="2602230"/>
                  </a:lnTo>
                  <a:lnTo>
                    <a:pt x="763778" y="2596642"/>
                  </a:lnTo>
                  <a:lnTo>
                    <a:pt x="751966" y="2572766"/>
                  </a:lnTo>
                  <a:lnTo>
                    <a:pt x="741298" y="2551049"/>
                  </a:lnTo>
                  <a:close/>
                </a:path>
                <a:path w="1788795" h="2938779">
                  <a:moveTo>
                    <a:pt x="701929" y="2471420"/>
                  </a:moveTo>
                  <a:lnTo>
                    <a:pt x="690498" y="2477008"/>
                  </a:lnTo>
                  <a:lnTo>
                    <a:pt x="706247" y="2508885"/>
                  </a:lnTo>
                  <a:lnTo>
                    <a:pt x="712978" y="2522601"/>
                  </a:lnTo>
                  <a:lnTo>
                    <a:pt x="724408" y="2516886"/>
                  </a:lnTo>
                  <a:lnTo>
                    <a:pt x="701929" y="2471420"/>
                  </a:lnTo>
                  <a:close/>
                </a:path>
                <a:path w="1788795" h="2938779">
                  <a:moveTo>
                    <a:pt x="662559" y="2391664"/>
                  </a:moveTo>
                  <a:lnTo>
                    <a:pt x="651255" y="2397252"/>
                  </a:lnTo>
                  <a:lnTo>
                    <a:pt x="653034" y="2400935"/>
                  </a:lnTo>
                  <a:lnTo>
                    <a:pt x="673608" y="2442845"/>
                  </a:lnTo>
                  <a:lnTo>
                    <a:pt x="685037" y="2437257"/>
                  </a:lnTo>
                  <a:lnTo>
                    <a:pt x="664336" y="2395347"/>
                  </a:lnTo>
                  <a:lnTo>
                    <a:pt x="662559" y="2391664"/>
                  </a:lnTo>
                  <a:close/>
                </a:path>
                <a:path w="1788795" h="2938779">
                  <a:moveTo>
                    <a:pt x="623442" y="2311908"/>
                  </a:moveTo>
                  <a:lnTo>
                    <a:pt x="612012" y="2317496"/>
                  </a:lnTo>
                  <a:lnTo>
                    <a:pt x="616966" y="2327529"/>
                  </a:lnTo>
                  <a:lnTo>
                    <a:pt x="634365" y="2363089"/>
                  </a:lnTo>
                  <a:lnTo>
                    <a:pt x="645795" y="2357501"/>
                  </a:lnTo>
                  <a:lnTo>
                    <a:pt x="628396" y="2321941"/>
                  </a:lnTo>
                  <a:lnTo>
                    <a:pt x="623442" y="2311908"/>
                  </a:lnTo>
                  <a:close/>
                </a:path>
                <a:path w="1788795" h="2938779">
                  <a:moveTo>
                    <a:pt x="584327" y="2232025"/>
                  </a:moveTo>
                  <a:lnTo>
                    <a:pt x="572897" y="2237613"/>
                  </a:lnTo>
                  <a:lnTo>
                    <a:pt x="581024" y="2254123"/>
                  </a:lnTo>
                  <a:lnTo>
                    <a:pt x="595248" y="2283206"/>
                  </a:lnTo>
                  <a:lnTo>
                    <a:pt x="606679" y="2277618"/>
                  </a:lnTo>
                  <a:lnTo>
                    <a:pt x="592328" y="2248535"/>
                  </a:lnTo>
                  <a:lnTo>
                    <a:pt x="584327" y="2232025"/>
                  </a:lnTo>
                  <a:close/>
                </a:path>
                <a:path w="1788795" h="2938779">
                  <a:moveTo>
                    <a:pt x="545465" y="2152142"/>
                  </a:moveTo>
                  <a:lnTo>
                    <a:pt x="534035" y="2157603"/>
                  </a:lnTo>
                  <a:lnTo>
                    <a:pt x="556260" y="2203323"/>
                  </a:lnTo>
                  <a:lnTo>
                    <a:pt x="567690" y="2197735"/>
                  </a:lnTo>
                  <a:lnTo>
                    <a:pt x="556895" y="2175764"/>
                  </a:lnTo>
                  <a:lnTo>
                    <a:pt x="545465" y="2152142"/>
                  </a:lnTo>
                  <a:close/>
                </a:path>
                <a:path w="1788795" h="2938779">
                  <a:moveTo>
                    <a:pt x="506729" y="2072132"/>
                  </a:moveTo>
                  <a:lnTo>
                    <a:pt x="495299" y="2077593"/>
                  </a:lnTo>
                  <a:lnTo>
                    <a:pt x="510921" y="2110105"/>
                  </a:lnTo>
                  <a:lnTo>
                    <a:pt x="517397" y="2123313"/>
                  </a:lnTo>
                  <a:lnTo>
                    <a:pt x="528828" y="2117852"/>
                  </a:lnTo>
                  <a:lnTo>
                    <a:pt x="522351" y="2104517"/>
                  </a:lnTo>
                  <a:lnTo>
                    <a:pt x="506729" y="2072132"/>
                  </a:lnTo>
                  <a:close/>
                </a:path>
                <a:path w="1788795" h="2938779">
                  <a:moveTo>
                    <a:pt x="468248" y="1991995"/>
                  </a:moveTo>
                  <a:lnTo>
                    <a:pt x="456818" y="1997456"/>
                  </a:lnTo>
                  <a:lnTo>
                    <a:pt x="461645" y="2007743"/>
                  </a:lnTo>
                  <a:lnTo>
                    <a:pt x="477647" y="2041144"/>
                  </a:lnTo>
                  <a:lnTo>
                    <a:pt x="478790" y="2043302"/>
                  </a:lnTo>
                  <a:lnTo>
                    <a:pt x="490220" y="2037714"/>
                  </a:lnTo>
                  <a:lnTo>
                    <a:pt x="489203" y="2035556"/>
                  </a:lnTo>
                  <a:lnTo>
                    <a:pt x="468248" y="1991995"/>
                  </a:lnTo>
                  <a:close/>
                </a:path>
                <a:path w="1788795" h="2938779">
                  <a:moveTo>
                    <a:pt x="430148" y="1911731"/>
                  </a:moveTo>
                  <a:lnTo>
                    <a:pt x="418718" y="1917064"/>
                  </a:lnTo>
                  <a:lnTo>
                    <a:pt x="431291" y="1943862"/>
                  </a:lnTo>
                  <a:lnTo>
                    <a:pt x="440435" y="1963039"/>
                  </a:lnTo>
                  <a:lnTo>
                    <a:pt x="451866" y="1957577"/>
                  </a:lnTo>
                  <a:lnTo>
                    <a:pt x="442722" y="1938401"/>
                  </a:lnTo>
                  <a:lnTo>
                    <a:pt x="430148" y="1911731"/>
                  </a:lnTo>
                  <a:close/>
                </a:path>
                <a:path w="1788795" h="2938779">
                  <a:moveTo>
                    <a:pt x="391159" y="1831594"/>
                  </a:moveTo>
                  <a:lnTo>
                    <a:pt x="379729" y="1837309"/>
                  </a:lnTo>
                  <a:lnTo>
                    <a:pt x="388239" y="1854073"/>
                  </a:lnTo>
                  <a:lnTo>
                    <a:pt x="402082" y="1882902"/>
                  </a:lnTo>
                  <a:lnTo>
                    <a:pt x="413511" y="1877314"/>
                  </a:lnTo>
                  <a:lnTo>
                    <a:pt x="399668" y="1848612"/>
                  </a:lnTo>
                  <a:lnTo>
                    <a:pt x="391159" y="1831594"/>
                  </a:lnTo>
                  <a:close/>
                </a:path>
                <a:path w="1788795" h="2938779">
                  <a:moveTo>
                    <a:pt x="350392" y="1752473"/>
                  </a:moveTo>
                  <a:lnTo>
                    <a:pt x="339216" y="1758442"/>
                  </a:lnTo>
                  <a:lnTo>
                    <a:pt x="358521" y="1795272"/>
                  </a:lnTo>
                  <a:lnTo>
                    <a:pt x="362584" y="1803400"/>
                  </a:lnTo>
                  <a:lnTo>
                    <a:pt x="373887" y="1797685"/>
                  </a:lnTo>
                  <a:lnTo>
                    <a:pt x="369823" y="1789557"/>
                  </a:lnTo>
                  <a:lnTo>
                    <a:pt x="350392" y="1752473"/>
                  </a:lnTo>
                  <a:close/>
                </a:path>
                <a:path w="1788795" h="2938779">
                  <a:moveTo>
                    <a:pt x="308736" y="1673987"/>
                  </a:moveTo>
                  <a:lnTo>
                    <a:pt x="297434" y="1679956"/>
                  </a:lnTo>
                  <a:lnTo>
                    <a:pt x="321436" y="1724787"/>
                  </a:lnTo>
                  <a:lnTo>
                    <a:pt x="332612" y="1718818"/>
                  </a:lnTo>
                  <a:lnTo>
                    <a:pt x="308736" y="1673987"/>
                  </a:lnTo>
                  <a:close/>
                </a:path>
                <a:path w="1788795" h="2938779">
                  <a:moveTo>
                    <a:pt x="266318" y="1595755"/>
                  </a:moveTo>
                  <a:lnTo>
                    <a:pt x="255142" y="1601724"/>
                  </a:lnTo>
                  <a:lnTo>
                    <a:pt x="279399" y="1646427"/>
                  </a:lnTo>
                  <a:lnTo>
                    <a:pt x="290576" y="1640459"/>
                  </a:lnTo>
                  <a:lnTo>
                    <a:pt x="276986" y="1615313"/>
                  </a:lnTo>
                  <a:lnTo>
                    <a:pt x="266318" y="1595755"/>
                  </a:lnTo>
                  <a:close/>
                </a:path>
                <a:path w="1788795" h="2938779">
                  <a:moveTo>
                    <a:pt x="224409" y="1517396"/>
                  </a:moveTo>
                  <a:lnTo>
                    <a:pt x="213105" y="1523364"/>
                  </a:lnTo>
                  <a:lnTo>
                    <a:pt x="234949" y="1564259"/>
                  </a:lnTo>
                  <a:lnTo>
                    <a:pt x="237109" y="1568196"/>
                  </a:lnTo>
                  <a:lnTo>
                    <a:pt x="248284" y="1562227"/>
                  </a:lnTo>
                  <a:lnTo>
                    <a:pt x="224409" y="1517396"/>
                  </a:lnTo>
                  <a:close/>
                </a:path>
                <a:path w="1788795" h="2938779">
                  <a:moveTo>
                    <a:pt x="183260" y="1438783"/>
                  </a:moveTo>
                  <a:lnTo>
                    <a:pt x="171957" y="1444498"/>
                  </a:lnTo>
                  <a:lnTo>
                    <a:pt x="175259" y="1451102"/>
                  </a:lnTo>
                  <a:lnTo>
                    <a:pt x="195325" y="1489583"/>
                  </a:lnTo>
                  <a:lnTo>
                    <a:pt x="206628" y="1483740"/>
                  </a:lnTo>
                  <a:lnTo>
                    <a:pt x="186562" y="1445260"/>
                  </a:lnTo>
                  <a:lnTo>
                    <a:pt x="183260" y="1438783"/>
                  </a:lnTo>
                  <a:close/>
                </a:path>
                <a:path w="1788795" h="2938779">
                  <a:moveTo>
                    <a:pt x="144018" y="1359154"/>
                  </a:moveTo>
                  <a:lnTo>
                    <a:pt x="132587" y="1364614"/>
                  </a:lnTo>
                  <a:lnTo>
                    <a:pt x="147193" y="1394968"/>
                  </a:lnTo>
                  <a:lnTo>
                    <a:pt x="154812" y="1410335"/>
                  </a:lnTo>
                  <a:lnTo>
                    <a:pt x="166243" y="1404747"/>
                  </a:lnTo>
                  <a:lnTo>
                    <a:pt x="158496" y="1389380"/>
                  </a:lnTo>
                  <a:lnTo>
                    <a:pt x="144018" y="1359154"/>
                  </a:lnTo>
                  <a:close/>
                </a:path>
                <a:path w="1788795" h="2938779">
                  <a:moveTo>
                    <a:pt x="107441" y="1278509"/>
                  </a:moveTo>
                  <a:lnTo>
                    <a:pt x="95631" y="1283335"/>
                  </a:lnTo>
                  <a:lnTo>
                    <a:pt x="96012" y="1284097"/>
                  </a:lnTo>
                  <a:lnTo>
                    <a:pt x="116331" y="1329944"/>
                  </a:lnTo>
                  <a:lnTo>
                    <a:pt x="128015" y="1324737"/>
                  </a:lnTo>
                  <a:lnTo>
                    <a:pt x="107568" y="1278889"/>
                  </a:lnTo>
                  <a:lnTo>
                    <a:pt x="107441" y="1278509"/>
                  </a:lnTo>
                  <a:close/>
                </a:path>
                <a:path w="1788795" h="2938779">
                  <a:moveTo>
                    <a:pt x="74929" y="1196086"/>
                  </a:moveTo>
                  <a:lnTo>
                    <a:pt x="62991" y="1200277"/>
                  </a:lnTo>
                  <a:lnTo>
                    <a:pt x="63372" y="1201547"/>
                  </a:lnTo>
                  <a:lnTo>
                    <a:pt x="73532" y="1229106"/>
                  </a:lnTo>
                  <a:lnTo>
                    <a:pt x="81153" y="1248029"/>
                  </a:lnTo>
                  <a:lnTo>
                    <a:pt x="92963" y="1243330"/>
                  </a:lnTo>
                  <a:lnTo>
                    <a:pt x="85343" y="1224407"/>
                  </a:lnTo>
                  <a:lnTo>
                    <a:pt x="75310" y="1197229"/>
                  </a:lnTo>
                  <a:lnTo>
                    <a:pt x="74929" y="1196086"/>
                  </a:lnTo>
                  <a:close/>
                </a:path>
                <a:path w="1788795" h="2938779">
                  <a:moveTo>
                    <a:pt x="48132" y="1111885"/>
                  </a:moveTo>
                  <a:lnTo>
                    <a:pt x="35813" y="1115187"/>
                  </a:lnTo>
                  <a:lnTo>
                    <a:pt x="37084" y="1119886"/>
                  </a:lnTo>
                  <a:lnTo>
                    <a:pt x="45084" y="1147064"/>
                  </a:lnTo>
                  <a:lnTo>
                    <a:pt x="50546" y="1164082"/>
                  </a:lnTo>
                  <a:lnTo>
                    <a:pt x="62737" y="1160272"/>
                  </a:lnTo>
                  <a:lnTo>
                    <a:pt x="57276" y="1143127"/>
                  </a:lnTo>
                  <a:lnTo>
                    <a:pt x="49275" y="1116330"/>
                  </a:lnTo>
                  <a:lnTo>
                    <a:pt x="48132" y="1111885"/>
                  </a:lnTo>
                  <a:close/>
                </a:path>
                <a:path w="1788795" h="2938779">
                  <a:moveTo>
                    <a:pt x="28956" y="1025779"/>
                  </a:moveTo>
                  <a:lnTo>
                    <a:pt x="16509" y="1027811"/>
                  </a:lnTo>
                  <a:lnTo>
                    <a:pt x="18287" y="1038860"/>
                  </a:lnTo>
                  <a:lnTo>
                    <a:pt x="23621" y="1065784"/>
                  </a:lnTo>
                  <a:lnTo>
                    <a:pt x="26543" y="1077976"/>
                  </a:lnTo>
                  <a:lnTo>
                    <a:pt x="38862" y="1075182"/>
                  </a:lnTo>
                  <a:lnTo>
                    <a:pt x="36068" y="1062863"/>
                  </a:lnTo>
                  <a:lnTo>
                    <a:pt x="30734" y="1036320"/>
                  </a:lnTo>
                  <a:lnTo>
                    <a:pt x="28956" y="1025779"/>
                  </a:lnTo>
                  <a:close/>
                </a:path>
                <a:path w="1788795" h="2938779">
                  <a:moveTo>
                    <a:pt x="18287" y="938022"/>
                  </a:moveTo>
                  <a:lnTo>
                    <a:pt x="5587" y="939038"/>
                  </a:lnTo>
                  <a:lnTo>
                    <a:pt x="7112" y="957580"/>
                  </a:lnTo>
                  <a:lnTo>
                    <a:pt x="11175" y="989838"/>
                  </a:lnTo>
                  <a:lnTo>
                    <a:pt x="23748" y="988313"/>
                  </a:lnTo>
                  <a:lnTo>
                    <a:pt x="19812" y="956056"/>
                  </a:lnTo>
                  <a:lnTo>
                    <a:pt x="18287" y="938022"/>
                  </a:lnTo>
                  <a:close/>
                </a:path>
                <a:path w="1788795" h="2938779">
                  <a:moveTo>
                    <a:pt x="13081" y="849630"/>
                  </a:moveTo>
                  <a:lnTo>
                    <a:pt x="381" y="850138"/>
                  </a:lnTo>
                  <a:lnTo>
                    <a:pt x="2540" y="900811"/>
                  </a:lnTo>
                  <a:lnTo>
                    <a:pt x="15240" y="900302"/>
                  </a:lnTo>
                  <a:lnTo>
                    <a:pt x="13081" y="849630"/>
                  </a:lnTo>
                  <a:close/>
                </a:path>
                <a:path w="1788795" h="2938779">
                  <a:moveTo>
                    <a:pt x="888" y="760730"/>
                  </a:moveTo>
                  <a:lnTo>
                    <a:pt x="0" y="788162"/>
                  </a:lnTo>
                  <a:lnTo>
                    <a:pt x="0" y="811784"/>
                  </a:lnTo>
                  <a:lnTo>
                    <a:pt x="12700" y="811784"/>
                  </a:lnTo>
                  <a:lnTo>
                    <a:pt x="12700" y="788162"/>
                  </a:lnTo>
                  <a:lnTo>
                    <a:pt x="13588" y="761238"/>
                  </a:lnTo>
                  <a:lnTo>
                    <a:pt x="888" y="760730"/>
                  </a:lnTo>
                  <a:close/>
                </a:path>
                <a:path w="1788795" h="2938779">
                  <a:moveTo>
                    <a:pt x="6350" y="671576"/>
                  </a:moveTo>
                  <a:lnTo>
                    <a:pt x="6096" y="673862"/>
                  </a:lnTo>
                  <a:lnTo>
                    <a:pt x="2540" y="722502"/>
                  </a:lnTo>
                  <a:lnTo>
                    <a:pt x="15112" y="723392"/>
                  </a:lnTo>
                  <a:lnTo>
                    <a:pt x="18922" y="672973"/>
                  </a:lnTo>
                  <a:lnTo>
                    <a:pt x="6350" y="671576"/>
                  </a:lnTo>
                  <a:close/>
                </a:path>
                <a:path w="1788795" h="2938779">
                  <a:moveTo>
                    <a:pt x="17653" y="583184"/>
                  </a:moveTo>
                  <a:lnTo>
                    <a:pt x="12446" y="617347"/>
                  </a:lnTo>
                  <a:lnTo>
                    <a:pt x="10540" y="633730"/>
                  </a:lnTo>
                  <a:lnTo>
                    <a:pt x="23240" y="635126"/>
                  </a:lnTo>
                  <a:lnTo>
                    <a:pt x="25018" y="618744"/>
                  </a:lnTo>
                  <a:lnTo>
                    <a:pt x="30225" y="585088"/>
                  </a:lnTo>
                  <a:lnTo>
                    <a:pt x="17653" y="583184"/>
                  </a:lnTo>
                  <a:close/>
                </a:path>
                <a:path w="1788795" h="2938779">
                  <a:moveTo>
                    <a:pt x="34671" y="495300"/>
                  </a:moveTo>
                  <a:lnTo>
                    <a:pt x="31622" y="507746"/>
                  </a:lnTo>
                  <a:lnTo>
                    <a:pt x="24129" y="545338"/>
                  </a:lnTo>
                  <a:lnTo>
                    <a:pt x="36575" y="547751"/>
                  </a:lnTo>
                  <a:lnTo>
                    <a:pt x="44068" y="510159"/>
                  </a:lnTo>
                  <a:lnTo>
                    <a:pt x="46990" y="498348"/>
                  </a:lnTo>
                  <a:lnTo>
                    <a:pt x="34671" y="495300"/>
                  </a:lnTo>
                  <a:close/>
                </a:path>
                <a:path w="1788795" h="2938779">
                  <a:moveTo>
                    <a:pt x="58293" y="409194"/>
                  </a:moveTo>
                  <a:lnTo>
                    <a:pt x="51688" y="429768"/>
                  </a:lnTo>
                  <a:lnTo>
                    <a:pt x="44450" y="455295"/>
                  </a:lnTo>
                  <a:lnTo>
                    <a:pt x="43687" y="458343"/>
                  </a:lnTo>
                  <a:lnTo>
                    <a:pt x="56006" y="461390"/>
                  </a:lnTo>
                  <a:lnTo>
                    <a:pt x="56768" y="458343"/>
                  </a:lnTo>
                  <a:lnTo>
                    <a:pt x="64007" y="433324"/>
                  </a:lnTo>
                  <a:lnTo>
                    <a:pt x="70357" y="413004"/>
                  </a:lnTo>
                  <a:lnTo>
                    <a:pt x="58293" y="409194"/>
                  </a:lnTo>
                  <a:close/>
                </a:path>
                <a:path w="1788795" h="2938779">
                  <a:moveTo>
                    <a:pt x="90423" y="325500"/>
                  </a:moveTo>
                  <a:lnTo>
                    <a:pt x="86359" y="334390"/>
                  </a:lnTo>
                  <a:lnTo>
                    <a:pt x="76834" y="357250"/>
                  </a:lnTo>
                  <a:lnTo>
                    <a:pt x="70865" y="372872"/>
                  </a:lnTo>
                  <a:lnTo>
                    <a:pt x="82803" y="377444"/>
                  </a:lnTo>
                  <a:lnTo>
                    <a:pt x="88772" y="361696"/>
                  </a:lnTo>
                  <a:lnTo>
                    <a:pt x="98043" y="339217"/>
                  </a:lnTo>
                  <a:lnTo>
                    <a:pt x="101981" y="330835"/>
                  </a:lnTo>
                  <a:lnTo>
                    <a:pt x="90423" y="325500"/>
                  </a:lnTo>
                  <a:close/>
                </a:path>
                <a:path w="1788795" h="2938779">
                  <a:moveTo>
                    <a:pt x="132969" y="246507"/>
                  </a:moveTo>
                  <a:lnTo>
                    <a:pt x="129921" y="251079"/>
                  </a:lnTo>
                  <a:lnTo>
                    <a:pt x="118237" y="270637"/>
                  </a:lnTo>
                  <a:lnTo>
                    <a:pt x="107060" y="290957"/>
                  </a:lnTo>
                  <a:lnTo>
                    <a:pt x="118363" y="296672"/>
                  </a:lnTo>
                  <a:lnTo>
                    <a:pt x="129285" y="276860"/>
                  </a:lnTo>
                  <a:lnTo>
                    <a:pt x="140843" y="257683"/>
                  </a:lnTo>
                  <a:lnTo>
                    <a:pt x="143637" y="253492"/>
                  </a:lnTo>
                  <a:lnTo>
                    <a:pt x="132969" y="246507"/>
                  </a:lnTo>
                  <a:close/>
                </a:path>
                <a:path w="1788795" h="2938779">
                  <a:moveTo>
                    <a:pt x="189737" y="176530"/>
                  </a:moveTo>
                  <a:lnTo>
                    <a:pt x="182879" y="183134"/>
                  </a:lnTo>
                  <a:lnTo>
                    <a:pt x="168528" y="198627"/>
                  </a:lnTo>
                  <a:lnTo>
                    <a:pt x="155321" y="214884"/>
                  </a:lnTo>
                  <a:lnTo>
                    <a:pt x="165100" y="222885"/>
                  </a:lnTo>
                  <a:lnTo>
                    <a:pt x="178307" y="206756"/>
                  </a:lnTo>
                  <a:lnTo>
                    <a:pt x="192150" y="191770"/>
                  </a:lnTo>
                  <a:lnTo>
                    <a:pt x="198500" y="185800"/>
                  </a:lnTo>
                  <a:lnTo>
                    <a:pt x="189737" y="176530"/>
                  </a:lnTo>
                  <a:close/>
                </a:path>
                <a:path w="1788795" h="2938779">
                  <a:moveTo>
                    <a:pt x="261873" y="122555"/>
                  </a:moveTo>
                  <a:lnTo>
                    <a:pt x="250571" y="129286"/>
                  </a:lnTo>
                  <a:lnTo>
                    <a:pt x="232155" y="141605"/>
                  </a:lnTo>
                  <a:lnTo>
                    <a:pt x="219202" y="151257"/>
                  </a:lnTo>
                  <a:lnTo>
                    <a:pt x="226822" y="161417"/>
                  </a:lnTo>
                  <a:lnTo>
                    <a:pt x="239776" y="151764"/>
                  </a:lnTo>
                  <a:lnTo>
                    <a:pt x="257555" y="139826"/>
                  </a:lnTo>
                  <a:lnTo>
                    <a:pt x="268351" y="133476"/>
                  </a:lnTo>
                  <a:lnTo>
                    <a:pt x="261873" y="122555"/>
                  </a:lnTo>
                  <a:close/>
                </a:path>
                <a:path w="1788795" h="2938779">
                  <a:moveTo>
                    <a:pt x="342772" y="83565"/>
                  </a:moveTo>
                  <a:lnTo>
                    <a:pt x="331851" y="87757"/>
                  </a:lnTo>
                  <a:lnTo>
                    <a:pt x="310515" y="97155"/>
                  </a:lnTo>
                  <a:lnTo>
                    <a:pt x="295909" y="104139"/>
                  </a:lnTo>
                  <a:lnTo>
                    <a:pt x="301371" y="115697"/>
                  </a:lnTo>
                  <a:lnTo>
                    <a:pt x="316103" y="108585"/>
                  </a:lnTo>
                  <a:lnTo>
                    <a:pt x="337058" y="99440"/>
                  </a:lnTo>
                  <a:lnTo>
                    <a:pt x="347472" y="95376"/>
                  </a:lnTo>
                  <a:lnTo>
                    <a:pt x="342772" y="83565"/>
                  </a:lnTo>
                  <a:close/>
                </a:path>
                <a:path w="1788795" h="2938779">
                  <a:moveTo>
                    <a:pt x="427862" y="55752"/>
                  </a:moveTo>
                  <a:lnTo>
                    <a:pt x="399796" y="63626"/>
                  </a:lnTo>
                  <a:lnTo>
                    <a:pt x="378967" y="70358"/>
                  </a:lnTo>
                  <a:lnTo>
                    <a:pt x="382904" y="82423"/>
                  </a:lnTo>
                  <a:lnTo>
                    <a:pt x="403605" y="75692"/>
                  </a:lnTo>
                  <a:lnTo>
                    <a:pt x="431291" y="68072"/>
                  </a:lnTo>
                  <a:lnTo>
                    <a:pt x="427862" y="55752"/>
                  </a:lnTo>
                  <a:close/>
                </a:path>
                <a:path w="1788795" h="2938779">
                  <a:moveTo>
                    <a:pt x="515111" y="35940"/>
                  </a:moveTo>
                  <a:lnTo>
                    <a:pt x="496316" y="39370"/>
                  </a:lnTo>
                  <a:lnTo>
                    <a:pt x="465073" y="46355"/>
                  </a:lnTo>
                  <a:lnTo>
                    <a:pt x="467995" y="58800"/>
                  </a:lnTo>
                  <a:lnTo>
                    <a:pt x="499109" y="51688"/>
                  </a:lnTo>
                  <a:lnTo>
                    <a:pt x="517397" y="48387"/>
                  </a:lnTo>
                  <a:lnTo>
                    <a:pt x="515111" y="35940"/>
                  </a:lnTo>
                  <a:close/>
                </a:path>
                <a:path w="1788795" h="2938779">
                  <a:moveTo>
                    <a:pt x="603249" y="21844"/>
                  </a:moveTo>
                  <a:lnTo>
                    <a:pt x="596646" y="22733"/>
                  </a:lnTo>
                  <a:lnTo>
                    <a:pt x="552830" y="29210"/>
                  </a:lnTo>
                  <a:lnTo>
                    <a:pt x="554609" y="41783"/>
                  </a:lnTo>
                  <a:lnTo>
                    <a:pt x="598551" y="35179"/>
                  </a:lnTo>
                  <a:lnTo>
                    <a:pt x="604773" y="34544"/>
                  </a:lnTo>
                  <a:lnTo>
                    <a:pt x="603249" y="21844"/>
                  </a:lnTo>
                  <a:close/>
                </a:path>
                <a:path w="1788795" h="2938779">
                  <a:moveTo>
                    <a:pt x="691768" y="12446"/>
                  </a:moveTo>
                  <a:lnTo>
                    <a:pt x="647318" y="16763"/>
                  </a:lnTo>
                  <a:lnTo>
                    <a:pt x="641096" y="17525"/>
                  </a:lnTo>
                  <a:lnTo>
                    <a:pt x="642620" y="30099"/>
                  </a:lnTo>
                  <a:lnTo>
                    <a:pt x="648716" y="29337"/>
                  </a:lnTo>
                  <a:lnTo>
                    <a:pt x="693039" y="25146"/>
                  </a:lnTo>
                  <a:lnTo>
                    <a:pt x="691768" y="12446"/>
                  </a:lnTo>
                  <a:close/>
                </a:path>
                <a:path w="1788795" h="2938779">
                  <a:moveTo>
                    <a:pt x="780796" y="6476"/>
                  </a:moveTo>
                  <a:lnTo>
                    <a:pt x="746633" y="8382"/>
                  </a:lnTo>
                  <a:lnTo>
                    <a:pt x="729996" y="9651"/>
                  </a:lnTo>
                  <a:lnTo>
                    <a:pt x="730885" y="22351"/>
                  </a:lnTo>
                  <a:lnTo>
                    <a:pt x="747522" y="21082"/>
                  </a:lnTo>
                  <a:lnTo>
                    <a:pt x="781430" y="19176"/>
                  </a:lnTo>
                  <a:lnTo>
                    <a:pt x="780796" y="6476"/>
                  </a:lnTo>
                  <a:close/>
                </a:path>
                <a:path w="1788795" h="2938779">
                  <a:moveTo>
                    <a:pt x="869696" y="2794"/>
                  </a:moveTo>
                  <a:lnTo>
                    <a:pt x="818896" y="4699"/>
                  </a:lnTo>
                  <a:lnTo>
                    <a:pt x="819404" y="17399"/>
                  </a:lnTo>
                  <a:lnTo>
                    <a:pt x="841374" y="16383"/>
                  </a:lnTo>
                  <a:lnTo>
                    <a:pt x="863599" y="15621"/>
                  </a:lnTo>
                  <a:lnTo>
                    <a:pt x="870077" y="15494"/>
                  </a:lnTo>
                  <a:lnTo>
                    <a:pt x="869696" y="2794"/>
                  </a:lnTo>
                  <a:close/>
                </a:path>
                <a:path w="1788795" h="2938779">
                  <a:moveTo>
                    <a:pt x="958722" y="635"/>
                  </a:moveTo>
                  <a:lnTo>
                    <a:pt x="928242" y="1143"/>
                  </a:lnTo>
                  <a:lnTo>
                    <a:pt x="907796" y="1777"/>
                  </a:lnTo>
                  <a:lnTo>
                    <a:pt x="908177" y="14350"/>
                  </a:lnTo>
                  <a:lnTo>
                    <a:pt x="958977" y="13335"/>
                  </a:lnTo>
                  <a:lnTo>
                    <a:pt x="958722" y="635"/>
                  </a:lnTo>
                  <a:close/>
                </a:path>
                <a:path w="1788795" h="2938779">
                  <a:moveTo>
                    <a:pt x="1047626" y="12700"/>
                  </a:moveTo>
                  <a:lnTo>
                    <a:pt x="1018032" y="12700"/>
                  </a:lnTo>
                  <a:lnTo>
                    <a:pt x="1047622" y="13081"/>
                  </a:lnTo>
                  <a:lnTo>
                    <a:pt x="1047626" y="12700"/>
                  </a:lnTo>
                  <a:close/>
                </a:path>
                <a:path w="1788795" h="2938779">
                  <a:moveTo>
                    <a:pt x="1017904" y="0"/>
                  </a:moveTo>
                  <a:lnTo>
                    <a:pt x="996822" y="126"/>
                  </a:lnTo>
                  <a:lnTo>
                    <a:pt x="996949" y="12826"/>
                  </a:lnTo>
                  <a:lnTo>
                    <a:pt x="1047626" y="12700"/>
                  </a:lnTo>
                  <a:lnTo>
                    <a:pt x="1047749" y="381"/>
                  </a:lnTo>
                  <a:lnTo>
                    <a:pt x="1017904" y="0"/>
                  </a:lnTo>
                  <a:close/>
                </a:path>
                <a:path w="1788795" h="2938779">
                  <a:moveTo>
                    <a:pt x="1085977" y="1270"/>
                  </a:moveTo>
                  <a:lnTo>
                    <a:pt x="1085596" y="13970"/>
                  </a:lnTo>
                  <a:lnTo>
                    <a:pt x="1108964" y="14732"/>
                  </a:lnTo>
                  <a:lnTo>
                    <a:pt x="1136142" y="16383"/>
                  </a:lnTo>
                  <a:lnTo>
                    <a:pt x="1136904" y="3683"/>
                  </a:lnTo>
                  <a:lnTo>
                    <a:pt x="1109472" y="2032"/>
                  </a:lnTo>
                  <a:lnTo>
                    <a:pt x="1085977" y="1270"/>
                  </a:lnTo>
                  <a:close/>
                </a:path>
                <a:path w="1788795" h="2938779">
                  <a:moveTo>
                    <a:pt x="1175130" y="6731"/>
                  </a:moveTo>
                  <a:lnTo>
                    <a:pt x="1173861" y="19304"/>
                  </a:lnTo>
                  <a:lnTo>
                    <a:pt x="1199515" y="21717"/>
                  </a:lnTo>
                  <a:lnTo>
                    <a:pt x="1224153" y="25019"/>
                  </a:lnTo>
                  <a:lnTo>
                    <a:pt x="1225804" y="12446"/>
                  </a:lnTo>
                  <a:lnTo>
                    <a:pt x="1200658" y="9144"/>
                  </a:lnTo>
                  <a:lnTo>
                    <a:pt x="1175130" y="6731"/>
                  </a:lnTo>
                  <a:close/>
                </a:path>
                <a:path w="1788795" h="2938779">
                  <a:moveTo>
                    <a:pt x="1263777" y="18542"/>
                  </a:moveTo>
                  <a:lnTo>
                    <a:pt x="1261491" y="30987"/>
                  </a:lnTo>
                  <a:lnTo>
                    <a:pt x="1287017" y="35687"/>
                  </a:lnTo>
                  <a:lnTo>
                    <a:pt x="1308099" y="40386"/>
                  </a:lnTo>
                  <a:lnTo>
                    <a:pt x="1310767" y="41021"/>
                  </a:lnTo>
                  <a:lnTo>
                    <a:pt x="1313942" y="28701"/>
                  </a:lnTo>
                  <a:lnTo>
                    <a:pt x="1310893" y="27939"/>
                  </a:lnTo>
                  <a:lnTo>
                    <a:pt x="1289304" y="23240"/>
                  </a:lnTo>
                  <a:lnTo>
                    <a:pt x="1263777" y="18542"/>
                  </a:lnTo>
                  <a:close/>
                </a:path>
                <a:path w="1788795" h="2938779">
                  <a:moveTo>
                    <a:pt x="1350898" y="38862"/>
                  </a:moveTo>
                  <a:lnTo>
                    <a:pt x="1347342" y="51054"/>
                  </a:lnTo>
                  <a:lnTo>
                    <a:pt x="1349248" y="51562"/>
                  </a:lnTo>
                  <a:lnTo>
                    <a:pt x="1369314" y="58165"/>
                  </a:lnTo>
                  <a:lnTo>
                    <a:pt x="1388745" y="65405"/>
                  </a:lnTo>
                  <a:lnTo>
                    <a:pt x="1394460" y="67818"/>
                  </a:lnTo>
                  <a:lnTo>
                    <a:pt x="1399412" y="56007"/>
                  </a:lnTo>
                  <a:lnTo>
                    <a:pt x="1393190" y="53467"/>
                  </a:lnTo>
                  <a:lnTo>
                    <a:pt x="1373251" y="46227"/>
                  </a:lnTo>
                  <a:lnTo>
                    <a:pt x="1352804" y="39370"/>
                  </a:lnTo>
                  <a:lnTo>
                    <a:pt x="1350898" y="38862"/>
                  </a:lnTo>
                  <a:close/>
                </a:path>
                <a:path w="1788795" h="2938779">
                  <a:moveTo>
                    <a:pt x="1434592" y="71882"/>
                  </a:moveTo>
                  <a:lnTo>
                    <a:pt x="1428749" y="83185"/>
                  </a:lnTo>
                  <a:lnTo>
                    <a:pt x="1444243" y="91186"/>
                  </a:lnTo>
                  <a:lnTo>
                    <a:pt x="1461516" y="101219"/>
                  </a:lnTo>
                  <a:lnTo>
                    <a:pt x="1472184" y="108204"/>
                  </a:lnTo>
                  <a:lnTo>
                    <a:pt x="1479168" y="97536"/>
                  </a:lnTo>
                  <a:lnTo>
                    <a:pt x="1467866" y="90297"/>
                  </a:lnTo>
                  <a:lnTo>
                    <a:pt x="1450086" y="79883"/>
                  </a:lnTo>
                  <a:lnTo>
                    <a:pt x="1434592" y="71882"/>
                  </a:lnTo>
                  <a:close/>
                </a:path>
                <a:path w="1788795" h="2938779">
                  <a:moveTo>
                    <a:pt x="1510284" y="120523"/>
                  </a:moveTo>
                  <a:lnTo>
                    <a:pt x="1502283" y="130429"/>
                  </a:lnTo>
                  <a:lnTo>
                    <a:pt x="1509395" y="136271"/>
                  </a:lnTo>
                  <a:lnTo>
                    <a:pt x="1523999" y="149606"/>
                  </a:lnTo>
                  <a:lnTo>
                    <a:pt x="1537842" y="163957"/>
                  </a:lnTo>
                  <a:lnTo>
                    <a:pt x="1538478" y="164592"/>
                  </a:lnTo>
                  <a:lnTo>
                    <a:pt x="1547876" y="156083"/>
                  </a:lnTo>
                  <a:lnTo>
                    <a:pt x="1546986" y="155067"/>
                  </a:lnTo>
                  <a:lnTo>
                    <a:pt x="1532636" y="140335"/>
                  </a:lnTo>
                  <a:lnTo>
                    <a:pt x="1517523" y="126492"/>
                  </a:lnTo>
                  <a:lnTo>
                    <a:pt x="1510284" y="120523"/>
                  </a:lnTo>
                  <a:close/>
                </a:path>
                <a:path w="1788795" h="2938779">
                  <a:moveTo>
                    <a:pt x="1573403" y="184404"/>
                  </a:moveTo>
                  <a:lnTo>
                    <a:pt x="1563878" y="192912"/>
                  </a:lnTo>
                  <a:lnTo>
                    <a:pt x="1565021" y="194183"/>
                  </a:lnTo>
                  <a:lnTo>
                    <a:pt x="1592198" y="225425"/>
                  </a:lnTo>
                  <a:lnTo>
                    <a:pt x="1596898" y="231139"/>
                  </a:lnTo>
                  <a:lnTo>
                    <a:pt x="1606677" y="223138"/>
                  </a:lnTo>
                  <a:lnTo>
                    <a:pt x="1601723" y="217043"/>
                  </a:lnTo>
                  <a:lnTo>
                    <a:pt x="1574418" y="185674"/>
                  </a:lnTo>
                  <a:lnTo>
                    <a:pt x="1573403" y="184404"/>
                  </a:lnTo>
                  <a:close/>
                </a:path>
                <a:path w="1788795" h="2938779">
                  <a:moveTo>
                    <a:pt x="1630934" y="252984"/>
                  </a:moveTo>
                  <a:lnTo>
                    <a:pt x="1620647" y="260604"/>
                  </a:lnTo>
                  <a:lnTo>
                    <a:pt x="1644268" y="292100"/>
                  </a:lnTo>
                  <a:lnTo>
                    <a:pt x="1650746" y="301371"/>
                  </a:lnTo>
                  <a:lnTo>
                    <a:pt x="1661160" y="294005"/>
                  </a:lnTo>
                  <a:lnTo>
                    <a:pt x="1654428" y="284480"/>
                  </a:lnTo>
                  <a:lnTo>
                    <a:pt x="1630934" y="252984"/>
                  </a:lnTo>
                  <a:close/>
                </a:path>
                <a:path w="1788795" h="2938779">
                  <a:moveTo>
                    <a:pt x="1682241" y="326136"/>
                  </a:moveTo>
                  <a:lnTo>
                    <a:pt x="1671447" y="332867"/>
                  </a:lnTo>
                  <a:lnTo>
                    <a:pt x="1680210" y="347090"/>
                  </a:lnTo>
                  <a:lnTo>
                    <a:pt x="1691259" y="366649"/>
                  </a:lnTo>
                  <a:lnTo>
                    <a:pt x="1696465" y="376555"/>
                  </a:lnTo>
                  <a:lnTo>
                    <a:pt x="1707768" y="370586"/>
                  </a:lnTo>
                  <a:lnTo>
                    <a:pt x="1702308" y="360425"/>
                  </a:lnTo>
                  <a:lnTo>
                    <a:pt x="1691004" y="340487"/>
                  </a:lnTo>
                  <a:lnTo>
                    <a:pt x="1682241" y="326136"/>
                  </a:lnTo>
                  <a:close/>
                </a:path>
                <a:path w="1788795" h="2938779">
                  <a:moveTo>
                    <a:pt x="1724660" y="405257"/>
                  </a:moveTo>
                  <a:lnTo>
                    <a:pt x="1713102" y="410337"/>
                  </a:lnTo>
                  <a:lnTo>
                    <a:pt x="1721612" y="429768"/>
                  </a:lnTo>
                  <a:lnTo>
                    <a:pt x="1730375" y="452247"/>
                  </a:lnTo>
                  <a:lnTo>
                    <a:pt x="1732026" y="456946"/>
                  </a:lnTo>
                  <a:lnTo>
                    <a:pt x="1744090" y="452627"/>
                  </a:lnTo>
                  <a:lnTo>
                    <a:pt x="1742313" y="447675"/>
                  </a:lnTo>
                  <a:lnTo>
                    <a:pt x="1733168" y="424688"/>
                  </a:lnTo>
                  <a:lnTo>
                    <a:pt x="1724660" y="405257"/>
                  </a:lnTo>
                  <a:close/>
                </a:path>
                <a:path w="1788795" h="2938779">
                  <a:moveTo>
                    <a:pt x="1756155" y="489076"/>
                  </a:moveTo>
                  <a:lnTo>
                    <a:pt x="1743964" y="492760"/>
                  </a:lnTo>
                  <a:lnTo>
                    <a:pt x="1746250" y="500252"/>
                  </a:lnTo>
                  <a:lnTo>
                    <a:pt x="1753108" y="525652"/>
                  </a:lnTo>
                  <a:lnTo>
                    <a:pt x="1756664" y="541527"/>
                  </a:lnTo>
                  <a:lnTo>
                    <a:pt x="1769110" y="538607"/>
                  </a:lnTo>
                  <a:lnTo>
                    <a:pt x="1765300" y="522350"/>
                  </a:lnTo>
                  <a:lnTo>
                    <a:pt x="1758441" y="496443"/>
                  </a:lnTo>
                  <a:lnTo>
                    <a:pt x="1756155" y="489076"/>
                  </a:lnTo>
                  <a:close/>
                </a:path>
                <a:path w="1788795" h="2938779">
                  <a:moveTo>
                    <a:pt x="1776602" y="576199"/>
                  </a:moveTo>
                  <a:lnTo>
                    <a:pt x="1764157" y="578612"/>
                  </a:lnTo>
                  <a:lnTo>
                    <a:pt x="1768602" y="608202"/>
                  </a:lnTo>
                  <a:lnTo>
                    <a:pt x="1770888" y="628523"/>
                  </a:lnTo>
                  <a:lnTo>
                    <a:pt x="1783461" y="626999"/>
                  </a:lnTo>
                  <a:lnTo>
                    <a:pt x="1781048" y="606298"/>
                  </a:lnTo>
                  <a:lnTo>
                    <a:pt x="1776729" y="577214"/>
                  </a:lnTo>
                  <a:lnTo>
                    <a:pt x="1776602" y="576199"/>
                  </a:lnTo>
                  <a:close/>
                </a:path>
                <a:path w="1788795" h="2938779">
                  <a:moveTo>
                    <a:pt x="1786763" y="665226"/>
                  </a:moveTo>
                  <a:lnTo>
                    <a:pt x="1774063" y="666242"/>
                  </a:lnTo>
                  <a:lnTo>
                    <a:pt x="1774316" y="668909"/>
                  </a:lnTo>
                  <a:lnTo>
                    <a:pt x="1775714" y="701294"/>
                  </a:lnTo>
                  <a:lnTo>
                    <a:pt x="1775840" y="716534"/>
                  </a:lnTo>
                  <a:lnTo>
                    <a:pt x="1788540" y="716407"/>
                  </a:lnTo>
                  <a:lnTo>
                    <a:pt x="1788414" y="700786"/>
                  </a:lnTo>
                  <a:lnTo>
                    <a:pt x="1787016" y="668020"/>
                  </a:lnTo>
                  <a:lnTo>
                    <a:pt x="1786763" y="665226"/>
                  </a:lnTo>
                  <a:close/>
                </a:path>
                <a:path w="1788795" h="2938779">
                  <a:moveTo>
                    <a:pt x="1775587" y="754380"/>
                  </a:moveTo>
                  <a:lnTo>
                    <a:pt x="1775192" y="770127"/>
                  </a:lnTo>
                  <a:lnTo>
                    <a:pt x="1773301" y="804926"/>
                  </a:lnTo>
                  <a:lnTo>
                    <a:pt x="1786001" y="805688"/>
                  </a:lnTo>
                  <a:lnTo>
                    <a:pt x="1787912" y="769874"/>
                  </a:lnTo>
                  <a:lnTo>
                    <a:pt x="1788287" y="754761"/>
                  </a:lnTo>
                  <a:lnTo>
                    <a:pt x="1775587" y="754380"/>
                  </a:lnTo>
                  <a:close/>
                </a:path>
                <a:path w="1788795" h="2938779">
                  <a:moveTo>
                    <a:pt x="1770252" y="842772"/>
                  </a:moveTo>
                  <a:lnTo>
                    <a:pt x="1765808" y="883285"/>
                  </a:lnTo>
                  <a:lnTo>
                    <a:pt x="1764411" y="892937"/>
                  </a:lnTo>
                  <a:lnTo>
                    <a:pt x="1776984" y="894588"/>
                  </a:lnTo>
                  <a:lnTo>
                    <a:pt x="1778380" y="884682"/>
                  </a:lnTo>
                  <a:lnTo>
                    <a:pt x="1782826" y="845058"/>
                  </a:lnTo>
                  <a:lnTo>
                    <a:pt x="1782826" y="843788"/>
                  </a:lnTo>
                  <a:lnTo>
                    <a:pt x="1770252" y="842772"/>
                  </a:lnTo>
                  <a:close/>
                </a:path>
                <a:path w="1788795" h="2938779">
                  <a:moveTo>
                    <a:pt x="1759077" y="930401"/>
                  </a:moveTo>
                  <a:lnTo>
                    <a:pt x="1753108" y="966724"/>
                  </a:lnTo>
                  <a:lnTo>
                    <a:pt x="1750440" y="980313"/>
                  </a:lnTo>
                  <a:lnTo>
                    <a:pt x="1762887" y="982726"/>
                  </a:lnTo>
                  <a:lnTo>
                    <a:pt x="1765680" y="968756"/>
                  </a:lnTo>
                  <a:lnTo>
                    <a:pt x="1771650" y="932561"/>
                  </a:lnTo>
                  <a:lnTo>
                    <a:pt x="1759077" y="930401"/>
                  </a:lnTo>
                  <a:close/>
                </a:path>
                <a:path w="1788795" h="2938779">
                  <a:moveTo>
                    <a:pt x="1742948" y="1017524"/>
                  </a:moveTo>
                  <a:lnTo>
                    <a:pt x="1733296" y="1060323"/>
                  </a:lnTo>
                  <a:lnTo>
                    <a:pt x="1731645" y="1066800"/>
                  </a:lnTo>
                  <a:lnTo>
                    <a:pt x="1743964" y="1069975"/>
                  </a:lnTo>
                  <a:lnTo>
                    <a:pt x="1745741" y="1063117"/>
                  </a:lnTo>
                  <a:lnTo>
                    <a:pt x="1755393" y="1020318"/>
                  </a:lnTo>
                  <a:lnTo>
                    <a:pt x="1742948" y="1017524"/>
                  </a:lnTo>
                  <a:close/>
                </a:path>
                <a:path w="1788795" h="2938779">
                  <a:moveTo>
                    <a:pt x="1722247" y="1103757"/>
                  </a:moveTo>
                  <a:lnTo>
                    <a:pt x="1720214" y="1112139"/>
                  </a:lnTo>
                  <a:lnTo>
                    <a:pt x="1709039" y="1152652"/>
                  </a:lnTo>
                  <a:lnTo>
                    <a:pt x="1721358" y="1156081"/>
                  </a:lnTo>
                  <a:lnTo>
                    <a:pt x="1732534" y="1115187"/>
                  </a:lnTo>
                  <a:lnTo>
                    <a:pt x="1734565" y="1106932"/>
                  </a:lnTo>
                  <a:lnTo>
                    <a:pt x="1722247" y="1103757"/>
                  </a:lnTo>
                  <a:close/>
                </a:path>
                <a:path w="1788795" h="2938779">
                  <a:moveTo>
                    <a:pt x="1698625" y="1189227"/>
                  </a:moveTo>
                  <a:lnTo>
                    <a:pt x="1688338" y="1224407"/>
                  </a:lnTo>
                  <a:lnTo>
                    <a:pt x="1684274" y="1237869"/>
                  </a:lnTo>
                  <a:lnTo>
                    <a:pt x="1696339" y="1241552"/>
                  </a:lnTo>
                  <a:lnTo>
                    <a:pt x="1700529" y="1228089"/>
                  </a:lnTo>
                  <a:lnTo>
                    <a:pt x="1710816" y="1192784"/>
                  </a:lnTo>
                  <a:lnTo>
                    <a:pt x="1698625" y="1189227"/>
                  </a:lnTo>
                  <a:close/>
                </a:path>
                <a:path w="1788795" h="2938779">
                  <a:moveTo>
                    <a:pt x="1673098" y="1274190"/>
                  </a:moveTo>
                  <a:lnTo>
                    <a:pt x="1669923" y="1284605"/>
                  </a:lnTo>
                  <a:lnTo>
                    <a:pt x="1657603" y="1322577"/>
                  </a:lnTo>
                  <a:lnTo>
                    <a:pt x="1669796" y="1326514"/>
                  </a:lnTo>
                  <a:lnTo>
                    <a:pt x="1681988" y="1288288"/>
                  </a:lnTo>
                  <a:lnTo>
                    <a:pt x="1685163" y="1278001"/>
                  </a:lnTo>
                  <a:lnTo>
                    <a:pt x="1673098" y="1274190"/>
                  </a:lnTo>
                  <a:close/>
                </a:path>
                <a:path w="1788795" h="2938779">
                  <a:moveTo>
                    <a:pt x="1645920" y="1358773"/>
                  </a:moveTo>
                  <a:lnTo>
                    <a:pt x="1629917" y="1406906"/>
                  </a:lnTo>
                  <a:lnTo>
                    <a:pt x="1641983" y="1410970"/>
                  </a:lnTo>
                  <a:lnTo>
                    <a:pt x="1657985" y="1362710"/>
                  </a:lnTo>
                  <a:lnTo>
                    <a:pt x="1645920" y="1358773"/>
                  </a:lnTo>
                  <a:close/>
                </a:path>
                <a:path w="1788795" h="2938779">
                  <a:moveTo>
                    <a:pt x="1617598" y="1442974"/>
                  </a:moveTo>
                  <a:lnTo>
                    <a:pt x="1605661" y="1477518"/>
                  </a:lnTo>
                  <a:lnTo>
                    <a:pt x="1600961" y="1490852"/>
                  </a:lnTo>
                  <a:lnTo>
                    <a:pt x="1612899" y="1495171"/>
                  </a:lnTo>
                  <a:lnTo>
                    <a:pt x="1617726" y="1481709"/>
                  </a:lnTo>
                  <a:lnTo>
                    <a:pt x="1629537" y="1447038"/>
                  </a:lnTo>
                  <a:lnTo>
                    <a:pt x="1617598" y="1442974"/>
                  </a:lnTo>
                  <a:close/>
                </a:path>
                <a:path w="1788795" h="2938779">
                  <a:moveTo>
                    <a:pt x="1588389" y="1526794"/>
                  </a:moveTo>
                  <a:lnTo>
                    <a:pt x="1581911" y="1545336"/>
                  </a:lnTo>
                  <a:lnTo>
                    <a:pt x="1571243" y="1574546"/>
                  </a:lnTo>
                  <a:lnTo>
                    <a:pt x="1583182" y="1578990"/>
                  </a:lnTo>
                  <a:lnTo>
                    <a:pt x="1593849" y="1549527"/>
                  </a:lnTo>
                  <a:lnTo>
                    <a:pt x="1600327" y="1531112"/>
                  </a:lnTo>
                  <a:lnTo>
                    <a:pt x="1588389" y="1526794"/>
                  </a:lnTo>
                  <a:close/>
                </a:path>
                <a:path w="1788795" h="2938779">
                  <a:moveTo>
                    <a:pt x="1558162" y="1610360"/>
                  </a:moveTo>
                  <a:lnTo>
                    <a:pt x="1540891" y="1658112"/>
                  </a:lnTo>
                  <a:lnTo>
                    <a:pt x="1552829" y="1662557"/>
                  </a:lnTo>
                  <a:lnTo>
                    <a:pt x="1570101" y="1614805"/>
                  </a:lnTo>
                  <a:lnTo>
                    <a:pt x="1558162" y="1610360"/>
                  </a:lnTo>
                  <a:close/>
                </a:path>
                <a:path w="1788795" h="2938779">
                  <a:moveTo>
                    <a:pt x="1527810" y="1693926"/>
                  </a:moveTo>
                  <a:lnTo>
                    <a:pt x="1509903" y="1741424"/>
                  </a:lnTo>
                  <a:lnTo>
                    <a:pt x="1521841" y="1745869"/>
                  </a:lnTo>
                  <a:lnTo>
                    <a:pt x="1539621" y="1698371"/>
                  </a:lnTo>
                  <a:lnTo>
                    <a:pt x="1527810" y="1693926"/>
                  </a:lnTo>
                  <a:close/>
                </a:path>
                <a:path w="1788795" h="2938779">
                  <a:moveTo>
                    <a:pt x="1496441" y="1777111"/>
                  </a:moveTo>
                  <a:lnTo>
                    <a:pt x="1478661" y="1824609"/>
                  </a:lnTo>
                  <a:lnTo>
                    <a:pt x="1490472" y="1829054"/>
                  </a:lnTo>
                  <a:lnTo>
                    <a:pt x="1508379" y="1781556"/>
                  </a:lnTo>
                  <a:lnTo>
                    <a:pt x="1496441" y="1777111"/>
                  </a:lnTo>
                  <a:close/>
                </a:path>
                <a:path w="1788795" h="2938779">
                  <a:moveTo>
                    <a:pt x="1464945" y="1860169"/>
                  </a:moveTo>
                  <a:lnTo>
                    <a:pt x="1446657" y="1907539"/>
                  </a:lnTo>
                  <a:lnTo>
                    <a:pt x="1458595" y="1912112"/>
                  </a:lnTo>
                  <a:lnTo>
                    <a:pt x="1476883" y="1864740"/>
                  </a:lnTo>
                  <a:lnTo>
                    <a:pt x="1464945" y="1860169"/>
                  </a:lnTo>
                  <a:close/>
                </a:path>
                <a:path w="1788795" h="2938779">
                  <a:moveTo>
                    <a:pt x="1433067" y="1943100"/>
                  </a:moveTo>
                  <a:lnTo>
                    <a:pt x="1422527" y="1970532"/>
                  </a:lnTo>
                  <a:lnTo>
                    <a:pt x="1414653" y="1990471"/>
                  </a:lnTo>
                  <a:lnTo>
                    <a:pt x="1426464" y="1995043"/>
                  </a:lnTo>
                  <a:lnTo>
                    <a:pt x="1434337" y="1975104"/>
                  </a:lnTo>
                  <a:lnTo>
                    <a:pt x="1444879" y="1947672"/>
                  </a:lnTo>
                  <a:lnTo>
                    <a:pt x="1433067" y="1943100"/>
                  </a:lnTo>
                  <a:close/>
                </a:path>
                <a:path w="1788795" h="2938779">
                  <a:moveTo>
                    <a:pt x="1400810" y="2025904"/>
                  </a:moveTo>
                  <a:lnTo>
                    <a:pt x="1382267" y="2073275"/>
                  </a:lnTo>
                  <a:lnTo>
                    <a:pt x="1394079" y="2077847"/>
                  </a:lnTo>
                  <a:lnTo>
                    <a:pt x="1412621" y="2030602"/>
                  </a:lnTo>
                  <a:lnTo>
                    <a:pt x="1400810" y="2025904"/>
                  </a:lnTo>
                  <a:close/>
                </a:path>
                <a:path w="1788795" h="2938779">
                  <a:moveTo>
                    <a:pt x="1368298" y="2108708"/>
                  </a:moveTo>
                  <a:lnTo>
                    <a:pt x="1366392" y="2113661"/>
                  </a:lnTo>
                  <a:lnTo>
                    <a:pt x="1349629" y="2155825"/>
                  </a:lnTo>
                  <a:lnTo>
                    <a:pt x="1361440" y="2160524"/>
                  </a:lnTo>
                  <a:lnTo>
                    <a:pt x="1378204" y="2118233"/>
                  </a:lnTo>
                  <a:lnTo>
                    <a:pt x="1380109" y="2113280"/>
                  </a:lnTo>
                  <a:lnTo>
                    <a:pt x="1368298" y="2108708"/>
                  </a:lnTo>
                  <a:close/>
                </a:path>
                <a:path w="1788795" h="2938779">
                  <a:moveTo>
                    <a:pt x="1335532" y="2191258"/>
                  </a:moveTo>
                  <a:lnTo>
                    <a:pt x="1316862" y="2238502"/>
                  </a:lnTo>
                  <a:lnTo>
                    <a:pt x="1328673" y="2243201"/>
                  </a:lnTo>
                  <a:lnTo>
                    <a:pt x="1347342" y="2195957"/>
                  </a:lnTo>
                  <a:lnTo>
                    <a:pt x="1335532" y="2191258"/>
                  </a:lnTo>
                  <a:close/>
                </a:path>
                <a:path w="1788795" h="2938779">
                  <a:moveTo>
                    <a:pt x="1302766" y="2273935"/>
                  </a:moveTo>
                  <a:lnTo>
                    <a:pt x="1283842" y="2321052"/>
                  </a:lnTo>
                  <a:lnTo>
                    <a:pt x="1295654" y="2325751"/>
                  </a:lnTo>
                  <a:lnTo>
                    <a:pt x="1314449" y="2278634"/>
                  </a:lnTo>
                  <a:lnTo>
                    <a:pt x="1302766" y="2273935"/>
                  </a:lnTo>
                  <a:close/>
                </a:path>
                <a:path w="1788795" h="2938779">
                  <a:moveTo>
                    <a:pt x="1269618" y="2356358"/>
                  </a:moveTo>
                  <a:lnTo>
                    <a:pt x="1256157" y="2390267"/>
                  </a:lnTo>
                  <a:lnTo>
                    <a:pt x="1250823" y="2403602"/>
                  </a:lnTo>
                  <a:lnTo>
                    <a:pt x="1262634" y="2408301"/>
                  </a:lnTo>
                  <a:lnTo>
                    <a:pt x="1267841" y="2395093"/>
                  </a:lnTo>
                  <a:lnTo>
                    <a:pt x="1281430" y="2361184"/>
                  </a:lnTo>
                  <a:lnTo>
                    <a:pt x="1269618" y="2356358"/>
                  </a:lnTo>
                  <a:close/>
                </a:path>
                <a:path w="1788795" h="2938779">
                  <a:moveTo>
                    <a:pt x="1236598" y="2438908"/>
                  </a:moveTo>
                  <a:lnTo>
                    <a:pt x="1229741" y="2456180"/>
                  </a:lnTo>
                  <a:lnTo>
                    <a:pt x="1217676" y="2486025"/>
                  </a:lnTo>
                  <a:lnTo>
                    <a:pt x="1229486" y="2490851"/>
                  </a:lnTo>
                  <a:lnTo>
                    <a:pt x="1241552" y="2460879"/>
                  </a:lnTo>
                  <a:lnTo>
                    <a:pt x="1248410" y="2443607"/>
                  </a:lnTo>
                  <a:lnTo>
                    <a:pt x="1236598" y="2438908"/>
                  </a:lnTo>
                  <a:close/>
                </a:path>
                <a:path w="1788795" h="2938779">
                  <a:moveTo>
                    <a:pt x="1203452" y="2521458"/>
                  </a:moveTo>
                  <a:lnTo>
                    <a:pt x="1184529" y="2568575"/>
                  </a:lnTo>
                  <a:lnTo>
                    <a:pt x="1196340" y="2573274"/>
                  </a:lnTo>
                  <a:lnTo>
                    <a:pt x="1215262" y="2526157"/>
                  </a:lnTo>
                  <a:lnTo>
                    <a:pt x="1203452" y="2521458"/>
                  </a:lnTo>
                  <a:close/>
                </a:path>
                <a:path w="1788795" h="2938779">
                  <a:moveTo>
                    <a:pt x="1170432" y="2604008"/>
                  </a:moveTo>
                  <a:lnTo>
                    <a:pt x="1155573" y="2641346"/>
                  </a:lnTo>
                  <a:lnTo>
                    <a:pt x="1151636" y="2651125"/>
                  </a:lnTo>
                  <a:lnTo>
                    <a:pt x="1163447" y="2655824"/>
                  </a:lnTo>
                  <a:lnTo>
                    <a:pt x="1167257" y="2646045"/>
                  </a:lnTo>
                  <a:lnTo>
                    <a:pt x="1182242" y="2608707"/>
                  </a:lnTo>
                  <a:lnTo>
                    <a:pt x="1170432" y="2604008"/>
                  </a:lnTo>
                  <a:close/>
                </a:path>
                <a:path w="1788795" h="2938779">
                  <a:moveTo>
                    <a:pt x="1137539" y="2686558"/>
                  </a:moveTo>
                  <a:lnTo>
                    <a:pt x="1132967" y="2698369"/>
                  </a:lnTo>
                  <a:lnTo>
                    <a:pt x="1118997" y="2733802"/>
                  </a:lnTo>
                  <a:lnTo>
                    <a:pt x="1130808" y="2738501"/>
                  </a:lnTo>
                  <a:lnTo>
                    <a:pt x="1144778" y="2703068"/>
                  </a:lnTo>
                  <a:lnTo>
                    <a:pt x="1149349" y="2691257"/>
                  </a:lnTo>
                  <a:lnTo>
                    <a:pt x="1137539" y="2686558"/>
                  </a:lnTo>
                  <a:close/>
                </a:path>
                <a:path w="1788795" h="2938779">
                  <a:moveTo>
                    <a:pt x="1105027" y="2769362"/>
                  </a:moveTo>
                  <a:lnTo>
                    <a:pt x="1091565" y="2803652"/>
                  </a:lnTo>
                  <a:lnTo>
                    <a:pt x="1086611" y="2816733"/>
                  </a:lnTo>
                  <a:lnTo>
                    <a:pt x="1098423" y="2821305"/>
                  </a:lnTo>
                  <a:lnTo>
                    <a:pt x="1103376" y="2808224"/>
                  </a:lnTo>
                  <a:lnTo>
                    <a:pt x="1116837" y="2773934"/>
                  </a:lnTo>
                  <a:lnTo>
                    <a:pt x="1105027" y="2769362"/>
                  </a:lnTo>
                  <a:close/>
                </a:path>
                <a:path w="1788795" h="2938779">
                  <a:moveTo>
                    <a:pt x="1050162" y="2858135"/>
                  </a:moveTo>
                  <a:lnTo>
                    <a:pt x="1047622" y="2938399"/>
                  </a:lnTo>
                  <a:lnTo>
                    <a:pt x="1083949" y="2893060"/>
                  </a:lnTo>
                  <a:lnTo>
                    <a:pt x="1071117" y="2893060"/>
                  </a:lnTo>
                  <a:lnTo>
                    <a:pt x="1059180" y="2888488"/>
                  </a:lnTo>
                  <a:lnTo>
                    <a:pt x="1061404" y="2882618"/>
                  </a:lnTo>
                  <a:lnTo>
                    <a:pt x="1050162" y="2858135"/>
                  </a:lnTo>
                  <a:close/>
                </a:path>
                <a:path w="1788795" h="2938779">
                  <a:moveTo>
                    <a:pt x="1073424" y="2886974"/>
                  </a:moveTo>
                  <a:lnTo>
                    <a:pt x="1065148" y="2890774"/>
                  </a:lnTo>
                  <a:lnTo>
                    <a:pt x="1071117" y="2893060"/>
                  </a:lnTo>
                  <a:lnTo>
                    <a:pt x="1073424" y="2886974"/>
                  </a:lnTo>
                  <a:close/>
                </a:path>
                <a:path w="1788795" h="2938779">
                  <a:moveTo>
                    <a:pt x="1097787" y="2875788"/>
                  </a:moveTo>
                  <a:lnTo>
                    <a:pt x="1073424" y="2886974"/>
                  </a:lnTo>
                  <a:lnTo>
                    <a:pt x="1071117" y="2893060"/>
                  </a:lnTo>
                  <a:lnTo>
                    <a:pt x="1083949" y="2893060"/>
                  </a:lnTo>
                  <a:lnTo>
                    <a:pt x="1097787" y="2875788"/>
                  </a:lnTo>
                  <a:close/>
                </a:path>
                <a:path w="1788795" h="2938779">
                  <a:moveTo>
                    <a:pt x="1061404" y="2882618"/>
                  </a:moveTo>
                  <a:lnTo>
                    <a:pt x="1059180" y="2888488"/>
                  </a:lnTo>
                  <a:lnTo>
                    <a:pt x="1065148" y="2890774"/>
                  </a:lnTo>
                  <a:lnTo>
                    <a:pt x="1061404" y="2882618"/>
                  </a:lnTo>
                  <a:close/>
                </a:path>
                <a:path w="1788795" h="2938779">
                  <a:moveTo>
                    <a:pt x="1072896" y="2852293"/>
                  </a:moveTo>
                  <a:lnTo>
                    <a:pt x="1061404" y="2882618"/>
                  </a:lnTo>
                  <a:lnTo>
                    <a:pt x="1065148" y="2890774"/>
                  </a:lnTo>
                  <a:lnTo>
                    <a:pt x="1073424" y="2886974"/>
                  </a:lnTo>
                  <a:lnTo>
                    <a:pt x="1084834" y="2856865"/>
                  </a:lnTo>
                  <a:lnTo>
                    <a:pt x="1072896" y="285229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4" name="object 2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036063" y="935227"/>
              <a:ext cx="6288786" cy="3674618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824472" y="3982211"/>
              <a:ext cx="1284731" cy="416051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6853427" y="3930395"/>
              <a:ext cx="1281683" cy="402336"/>
            </a:xfrm>
            <a:prstGeom prst="rect">
              <a:avLst/>
            </a:prstGeom>
          </p:spPr>
        </p:pic>
        <p:sp>
          <p:nvSpPr>
            <p:cNvPr id="27" name="object 27"/>
            <p:cNvSpPr/>
            <p:nvPr/>
          </p:nvSpPr>
          <p:spPr>
            <a:xfrm>
              <a:off x="6805294" y="3963365"/>
              <a:ext cx="1272540" cy="403225"/>
            </a:xfrm>
            <a:custGeom>
              <a:avLst/>
              <a:gdLst/>
              <a:ahLst/>
              <a:cxnLst/>
              <a:rect l="l" t="t" r="r" b="b"/>
              <a:pathLst>
                <a:path w="1272540" h="403225">
                  <a:moveTo>
                    <a:pt x="1272158" y="0"/>
                  </a:moveTo>
                  <a:lnTo>
                    <a:pt x="0" y="0"/>
                  </a:lnTo>
                  <a:lnTo>
                    <a:pt x="0" y="402767"/>
                  </a:lnTo>
                  <a:lnTo>
                    <a:pt x="1272158" y="402767"/>
                  </a:lnTo>
                  <a:lnTo>
                    <a:pt x="127215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6805294" y="3963365"/>
              <a:ext cx="1272540" cy="403225"/>
            </a:xfrm>
            <a:custGeom>
              <a:avLst/>
              <a:gdLst/>
              <a:ahLst/>
              <a:cxnLst/>
              <a:rect l="l" t="t" r="r" b="b"/>
              <a:pathLst>
                <a:path w="1272540" h="403225">
                  <a:moveTo>
                    <a:pt x="0" y="402767"/>
                  </a:moveTo>
                  <a:lnTo>
                    <a:pt x="1272158" y="402767"/>
                  </a:lnTo>
                  <a:lnTo>
                    <a:pt x="1272158" y="0"/>
                  </a:lnTo>
                  <a:lnTo>
                    <a:pt x="0" y="0"/>
                  </a:lnTo>
                  <a:lnTo>
                    <a:pt x="0" y="402767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29"/>
          <p:cNvSpPr txBox="1"/>
          <p:nvPr/>
        </p:nvSpPr>
        <p:spPr>
          <a:xfrm>
            <a:off x="6805294" y="3963365"/>
            <a:ext cx="1272540" cy="4032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9700">
              <a:lnSpc>
                <a:spcPts val="1770"/>
              </a:lnSpc>
            </a:pPr>
            <a:r>
              <a:rPr sz="1500" b="1" spc="-10" dirty="0">
                <a:solidFill>
                  <a:srgbClr val="C00000"/>
                </a:solidFill>
                <a:latin typeface="Arial"/>
                <a:cs typeface="Arial"/>
              </a:rPr>
              <a:t>Customers</a:t>
            </a:r>
            <a:endParaRPr sz="15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767181" y="2994101"/>
            <a:ext cx="1016635" cy="711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indent="1270">
              <a:lnSpc>
                <a:spcPct val="100000"/>
              </a:lnSpc>
              <a:spcBef>
                <a:spcPts val="100"/>
              </a:spcBef>
            </a:pPr>
            <a:r>
              <a:rPr sz="1500" b="1" spc="-10" dirty="0">
                <a:solidFill>
                  <a:srgbClr val="006FC0"/>
                </a:solidFill>
                <a:latin typeface="Arial"/>
                <a:cs typeface="Arial"/>
              </a:rPr>
              <a:t>Ordering </a:t>
            </a:r>
            <a:r>
              <a:rPr sz="1500" b="1" dirty="0">
                <a:solidFill>
                  <a:srgbClr val="006FC0"/>
                </a:solidFill>
                <a:latin typeface="Arial"/>
                <a:cs typeface="Arial"/>
              </a:rPr>
              <a:t>Cost</a:t>
            </a:r>
            <a:r>
              <a:rPr sz="1500" b="1" spc="-5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500" b="1" spc="-25" dirty="0">
                <a:solidFill>
                  <a:srgbClr val="006FC0"/>
                </a:solidFill>
                <a:latin typeface="Arial"/>
                <a:cs typeface="Arial"/>
              </a:rPr>
              <a:t>or </a:t>
            </a:r>
            <a:r>
              <a:rPr sz="1500" b="1" dirty="0">
                <a:solidFill>
                  <a:srgbClr val="006FC0"/>
                </a:solidFill>
                <a:latin typeface="Arial"/>
                <a:cs typeface="Arial"/>
              </a:rPr>
              <a:t>Setup</a:t>
            </a:r>
            <a:r>
              <a:rPr sz="1500" b="1" spc="-3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500" b="1" spc="-20" dirty="0">
                <a:solidFill>
                  <a:srgbClr val="006FC0"/>
                </a:solidFill>
                <a:latin typeface="Arial"/>
                <a:cs typeface="Arial"/>
              </a:rPr>
              <a:t>Cost</a:t>
            </a:r>
            <a:endParaRPr sz="15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767181" y="1962403"/>
            <a:ext cx="45974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indent="1270">
              <a:lnSpc>
                <a:spcPct val="100000"/>
              </a:lnSpc>
              <a:spcBef>
                <a:spcPts val="100"/>
              </a:spcBef>
            </a:pPr>
            <a:r>
              <a:rPr sz="1500" b="1" spc="-20" dirty="0">
                <a:solidFill>
                  <a:srgbClr val="6F2F9F"/>
                </a:solidFill>
                <a:latin typeface="Arial"/>
                <a:cs typeface="Arial"/>
              </a:rPr>
              <a:t>Lead Time</a:t>
            </a:r>
            <a:endParaRPr sz="15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837176" y="3859148"/>
            <a:ext cx="1272540" cy="711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ctr">
              <a:lnSpc>
                <a:spcPct val="100000"/>
              </a:lnSpc>
              <a:spcBef>
                <a:spcPts val="100"/>
              </a:spcBef>
            </a:pPr>
            <a:r>
              <a:rPr sz="1500" b="1" dirty="0">
                <a:solidFill>
                  <a:srgbClr val="006FC0"/>
                </a:solidFill>
                <a:latin typeface="Arial"/>
                <a:cs typeface="Arial"/>
              </a:rPr>
              <a:t>Carrying</a:t>
            </a:r>
            <a:r>
              <a:rPr sz="1500" b="1" spc="-5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500" b="1" spc="-20" dirty="0">
                <a:solidFill>
                  <a:srgbClr val="006FC0"/>
                </a:solidFill>
                <a:latin typeface="Arial"/>
                <a:cs typeface="Arial"/>
              </a:rPr>
              <a:t>Cost </a:t>
            </a:r>
            <a:r>
              <a:rPr sz="1500" b="1" dirty="0">
                <a:solidFill>
                  <a:srgbClr val="006FC0"/>
                </a:solidFill>
                <a:latin typeface="Arial"/>
                <a:cs typeface="Arial"/>
              </a:rPr>
              <a:t>or</a:t>
            </a:r>
            <a:r>
              <a:rPr sz="1500" b="1" spc="-3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500" b="1" spc="-10" dirty="0">
                <a:solidFill>
                  <a:srgbClr val="006FC0"/>
                </a:solidFill>
                <a:latin typeface="Arial"/>
                <a:cs typeface="Arial"/>
              </a:rPr>
              <a:t>Holding </a:t>
            </a:r>
            <a:r>
              <a:rPr sz="1500" b="1" spc="-20" dirty="0">
                <a:solidFill>
                  <a:srgbClr val="006FC0"/>
                </a:solidFill>
                <a:latin typeface="Arial"/>
                <a:cs typeface="Arial"/>
              </a:rPr>
              <a:t>Cost</a:t>
            </a:r>
            <a:endParaRPr sz="1500">
              <a:latin typeface="Arial"/>
              <a:cs typeface="Arial"/>
            </a:endParaRPr>
          </a:p>
        </p:txBody>
      </p:sp>
      <p:grpSp>
        <p:nvGrpSpPr>
          <p:cNvPr id="33" name="object 33"/>
          <p:cNvGrpSpPr/>
          <p:nvPr/>
        </p:nvGrpSpPr>
        <p:grpSpPr>
          <a:xfrm>
            <a:off x="1673415" y="1435608"/>
            <a:ext cx="1309370" cy="467995"/>
            <a:chOff x="1673415" y="1435608"/>
            <a:chExt cx="1309370" cy="467995"/>
          </a:xfrm>
        </p:grpSpPr>
        <p:pic>
          <p:nvPicPr>
            <p:cNvPr id="34" name="object 34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697735" y="1487424"/>
              <a:ext cx="1284732" cy="416051"/>
            </a:xfrm>
            <a:prstGeom prst="rect">
              <a:avLst/>
            </a:prstGeom>
          </p:spPr>
        </p:pic>
        <p:pic>
          <p:nvPicPr>
            <p:cNvPr id="35" name="object 35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790699" y="1435608"/>
              <a:ext cx="1153668" cy="402336"/>
            </a:xfrm>
            <a:prstGeom prst="rect">
              <a:avLst/>
            </a:prstGeom>
          </p:spPr>
        </p:pic>
        <p:sp>
          <p:nvSpPr>
            <p:cNvPr id="36" name="object 36"/>
            <p:cNvSpPr/>
            <p:nvPr/>
          </p:nvSpPr>
          <p:spPr>
            <a:xfrm>
              <a:off x="1678177" y="1468577"/>
              <a:ext cx="1272540" cy="403225"/>
            </a:xfrm>
            <a:custGeom>
              <a:avLst/>
              <a:gdLst/>
              <a:ahLst/>
              <a:cxnLst/>
              <a:rect l="l" t="t" r="r" b="b"/>
              <a:pathLst>
                <a:path w="1272539" h="403225">
                  <a:moveTo>
                    <a:pt x="1272159" y="0"/>
                  </a:moveTo>
                  <a:lnTo>
                    <a:pt x="0" y="0"/>
                  </a:lnTo>
                  <a:lnTo>
                    <a:pt x="0" y="402767"/>
                  </a:lnTo>
                  <a:lnTo>
                    <a:pt x="1272159" y="402767"/>
                  </a:lnTo>
                  <a:lnTo>
                    <a:pt x="12721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1678177" y="1468577"/>
              <a:ext cx="1272540" cy="403225"/>
            </a:xfrm>
            <a:custGeom>
              <a:avLst/>
              <a:gdLst/>
              <a:ahLst/>
              <a:cxnLst/>
              <a:rect l="l" t="t" r="r" b="b"/>
              <a:pathLst>
                <a:path w="1272539" h="403225">
                  <a:moveTo>
                    <a:pt x="0" y="402767"/>
                  </a:moveTo>
                  <a:lnTo>
                    <a:pt x="1272159" y="402767"/>
                  </a:lnTo>
                  <a:lnTo>
                    <a:pt x="1272159" y="0"/>
                  </a:lnTo>
                  <a:lnTo>
                    <a:pt x="0" y="0"/>
                  </a:lnTo>
                  <a:lnTo>
                    <a:pt x="0" y="402767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8" name="object 38"/>
          <p:cNvSpPr txBox="1"/>
          <p:nvPr/>
        </p:nvSpPr>
        <p:spPr>
          <a:xfrm>
            <a:off x="1678177" y="1468577"/>
            <a:ext cx="1272540" cy="4032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02565">
              <a:lnSpc>
                <a:spcPts val="1764"/>
              </a:lnSpc>
            </a:pPr>
            <a:r>
              <a:rPr sz="1500" b="1" spc="-10" dirty="0">
                <a:solidFill>
                  <a:srgbClr val="C00000"/>
                </a:solidFill>
                <a:latin typeface="Arial"/>
                <a:cs typeface="Arial"/>
              </a:rPr>
              <a:t>Suppliers</a:t>
            </a:r>
            <a:endParaRPr sz="1500">
              <a:latin typeface="Arial"/>
              <a:cs typeface="Arial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685800" y="838200"/>
            <a:ext cx="7848600" cy="3886200"/>
          </a:xfrm>
          <a:custGeom>
            <a:avLst/>
            <a:gdLst/>
            <a:ahLst/>
            <a:cxnLst/>
            <a:rect l="l" t="t" r="r" b="b"/>
            <a:pathLst>
              <a:path w="7848600" h="3886200">
                <a:moveTo>
                  <a:pt x="0" y="3886200"/>
                </a:moveTo>
                <a:lnTo>
                  <a:pt x="7848600" y="3886200"/>
                </a:lnTo>
                <a:lnTo>
                  <a:pt x="7848600" y="0"/>
                </a:lnTo>
                <a:lnTo>
                  <a:pt x="0" y="0"/>
                </a:lnTo>
                <a:lnTo>
                  <a:pt x="0" y="3886200"/>
                </a:lnTo>
                <a:close/>
              </a:path>
            </a:pathLst>
          </a:custGeom>
          <a:ln w="1460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6739763" y="6429834"/>
            <a:ext cx="222758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spc="-10" dirty="0">
                <a:latin typeface="Times New Roman"/>
                <a:cs typeface="Times New Roman"/>
                <a:hlinkClick r:id="rId13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5668" y="641349"/>
            <a:ext cx="7928609" cy="47898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16230" indent="-303530">
              <a:lnSpc>
                <a:spcPts val="2250"/>
              </a:lnSpc>
              <a:spcBef>
                <a:spcPts val="95"/>
              </a:spcBef>
              <a:buAutoNum type="arabicPeriod"/>
              <a:tabLst>
                <a:tab pos="316230" algn="l"/>
              </a:tabLst>
            </a:pP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Purchase</a:t>
            </a:r>
            <a:r>
              <a:rPr sz="1900" b="1" spc="-7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(or</a:t>
            </a:r>
            <a:r>
              <a:rPr sz="1900" b="1" spc="-6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Production)</a:t>
            </a:r>
            <a:r>
              <a:rPr sz="1900" b="1" spc="-8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spc="-20" dirty="0">
                <a:solidFill>
                  <a:srgbClr val="6F2F9F"/>
                </a:solidFill>
                <a:latin typeface="Lucida Sans Unicode"/>
                <a:cs typeface="Lucida Sans Unicode"/>
              </a:rPr>
              <a:t>Cost</a:t>
            </a:r>
            <a:endParaRPr sz="1900">
              <a:latin typeface="Lucida Sans Unicode"/>
              <a:cs typeface="Lucida Sans Unicode"/>
            </a:endParaRPr>
          </a:p>
          <a:p>
            <a:pPr marL="12700" marR="257175">
              <a:lnSpc>
                <a:spcPts val="1820"/>
              </a:lnSpc>
              <a:spcBef>
                <a:spcPts val="415"/>
              </a:spcBef>
            </a:pP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value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item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is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its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unit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purchasing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(production)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cost.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spc="-20" dirty="0">
                <a:latin typeface="Lucida Sans Unicode"/>
                <a:cs typeface="Lucida Sans Unicode"/>
              </a:rPr>
              <a:t>This </a:t>
            </a:r>
            <a:r>
              <a:rPr sz="1900" dirty="0">
                <a:latin typeface="Lucida Sans Unicode"/>
                <a:cs typeface="Lucida Sans Unicode"/>
              </a:rPr>
              <a:t>cost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becomes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significant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when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availing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price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discounts.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spc="-20" dirty="0">
                <a:latin typeface="Lucida Sans Unicode"/>
                <a:cs typeface="Lucida Sans Unicode"/>
              </a:rPr>
              <a:t>This </a:t>
            </a:r>
            <a:r>
              <a:rPr sz="1900" dirty="0">
                <a:latin typeface="Lucida Sans Unicode"/>
                <a:cs typeface="Lucida Sans Unicode"/>
              </a:rPr>
              <a:t>cost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is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expressed</a:t>
            </a:r>
            <a:r>
              <a:rPr sz="1900" spc="-1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as</a:t>
            </a:r>
            <a:r>
              <a:rPr sz="1900" spc="-2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Rs/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unit.</a:t>
            </a:r>
            <a:endParaRPr sz="1900">
              <a:latin typeface="Lucida Sans Unicode"/>
              <a:cs typeface="Lucida Sans Unicode"/>
            </a:endParaRPr>
          </a:p>
          <a:p>
            <a:pPr marL="316230" indent="-303530">
              <a:lnSpc>
                <a:spcPts val="2225"/>
              </a:lnSpc>
              <a:buAutoNum type="arabicPeriod" startAt="2"/>
              <a:tabLst>
                <a:tab pos="316230" algn="l"/>
              </a:tabLst>
            </a:pPr>
            <a:r>
              <a:rPr sz="19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Ordering</a:t>
            </a:r>
            <a:r>
              <a:rPr sz="1900" b="1" spc="-8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1900" b="1" spc="-20" dirty="0">
                <a:solidFill>
                  <a:srgbClr val="6F2F9F"/>
                </a:solidFill>
                <a:latin typeface="Lucida Sans Unicode"/>
                <a:cs typeface="Lucida Sans Unicode"/>
              </a:rPr>
              <a:t>Cost</a:t>
            </a:r>
            <a:endParaRPr sz="1900">
              <a:latin typeface="Lucida Sans Unicode"/>
              <a:cs typeface="Lucida Sans Unicode"/>
            </a:endParaRPr>
          </a:p>
          <a:p>
            <a:pPr marL="12700" marR="5080">
              <a:lnSpc>
                <a:spcPct val="80000"/>
              </a:lnSpc>
              <a:spcBef>
                <a:spcPts val="425"/>
              </a:spcBef>
            </a:pPr>
            <a:r>
              <a:rPr sz="1900" dirty="0">
                <a:latin typeface="Lucida Sans Unicode"/>
                <a:cs typeface="Lucida Sans Unicode"/>
              </a:rPr>
              <a:t>It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is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also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known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by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name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procurement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cost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or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replenishment </a:t>
            </a:r>
            <a:r>
              <a:rPr sz="1900" dirty="0">
                <a:latin typeface="Lucida Sans Unicode"/>
                <a:cs typeface="Lucida Sans Unicode"/>
              </a:rPr>
              <a:t>cost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or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acquisition</a:t>
            </a:r>
            <a:r>
              <a:rPr sz="1900" spc="-1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cost.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Cost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ordering</a:t>
            </a:r>
            <a:r>
              <a:rPr sz="1900" spc="-1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is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2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amount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money </a:t>
            </a:r>
            <a:r>
              <a:rPr sz="1900" dirty="0">
                <a:latin typeface="Lucida Sans Unicode"/>
                <a:cs typeface="Lucida Sans Unicode"/>
              </a:rPr>
              <a:t>expended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get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item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into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inventory.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This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takes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into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account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all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costs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incurred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from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calling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quotations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point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at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which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items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are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taken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to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stock.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Ordering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costs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are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generally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classified </a:t>
            </a:r>
            <a:r>
              <a:rPr sz="1900" dirty="0">
                <a:latin typeface="Lucida Sans Unicode"/>
                <a:cs typeface="Lucida Sans Unicode"/>
              </a:rPr>
              <a:t>under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following</a:t>
            </a:r>
            <a:r>
              <a:rPr sz="1900" spc="-8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heads:</a:t>
            </a:r>
            <a:endParaRPr sz="1900">
              <a:latin typeface="Lucida Sans Unicode"/>
              <a:cs typeface="Lucida Sans Unicode"/>
            </a:endParaRPr>
          </a:p>
          <a:p>
            <a:pPr marL="409575" marR="49530" lvl="1" indent="-220979">
              <a:lnSpc>
                <a:spcPts val="1830"/>
              </a:lnSpc>
              <a:spcBef>
                <a:spcPts val="375"/>
              </a:spcBef>
              <a:buAutoNum type="romanLcPeriod"/>
              <a:tabLst>
                <a:tab pos="532130" algn="l"/>
              </a:tabLst>
            </a:pPr>
            <a:r>
              <a:rPr sz="1900" b="1" dirty="0">
                <a:latin typeface="Lucida Sans Unicode"/>
                <a:cs typeface="Lucida Sans Unicode"/>
              </a:rPr>
              <a:t>Purchasing:</a:t>
            </a:r>
            <a:r>
              <a:rPr sz="1900" b="1" spc="-10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clerical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7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administrative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cost</a:t>
            </a:r>
            <a:r>
              <a:rPr sz="1900" spc="-8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associated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spc="-20" dirty="0">
                <a:latin typeface="Lucida Sans Unicode"/>
                <a:cs typeface="Lucida Sans Unicode"/>
              </a:rPr>
              <a:t>with 	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purchasing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cost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requisitioning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material,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placing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the 	</a:t>
            </a:r>
            <a:r>
              <a:rPr sz="1900" dirty="0">
                <a:latin typeface="Lucida Sans Unicode"/>
                <a:cs typeface="Lucida Sans Unicode"/>
              </a:rPr>
              <a:t>order,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follow-</a:t>
            </a:r>
            <a:r>
              <a:rPr sz="1900" dirty="0">
                <a:latin typeface="Lucida Sans Unicode"/>
                <a:cs typeface="Lucida Sans Unicode"/>
              </a:rPr>
              <a:t>up,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receiving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evaluating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quotations.</a:t>
            </a:r>
            <a:endParaRPr sz="1900">
              <a:latin typeface="Lucida Sans Unicode"/>
              <a:cs typeface="Lucida Sans Unicode"/>
            </a:endParaRPr>
          </a:p>
          <a:p>
            <a:pPr marL="480059" marR="974090" lvl="1" indent="-291465">
              <a:lnSpc>
                <a:spcPct val="80000"/>
              </a:lnSpc>
              <a:spcBef>
                <a:spcPts val="414"/>
              </a:spcBef>
              <a:buAutoNum type="romanLcPeriod"/>
              <a:tabLst>
                <a:tab pos="532130" algn="l"/>
              </a:tabLst>
            </a:pPr>
            <a:r>
              <a:rPr sz="1900" b="1" dirty="0">
                <a:latin typeface="Lucida Sans Unicode"/>
                <a:cs typeface="Lucida Sans Unicode"/>
              </a:rPr>
              <a:t>Inspection:</a:t>
            </a:r>
            <a:r>
              <a:rPr sz="1900" b="1" spc="-9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cost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checking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material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after</a:t>
            </a:r>
            <a:r>
              <a:rPr sz="1900" spc="-3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they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are 	</a:t>
            </a:r>
            <a:r>
              <a:rPr sz="1900" dirty="0">
                <a:latin typeface="Lucida Sans Unicode"/>
                <a:cs typeface="Lucida Sans Unicode"/>
              </a:rPr>
              <a:t>received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by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supplier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for</a:t>
            </a:r>
            <a:r>
              <a:rPr sz="1900" spc="-7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quantity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quality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spc="-25" dirty="0">
                <a:latin typeface="Lucida Sans Unicode"/>
                <a:cs typeface="Lucida Sans Unicode"/>
              </a:rPr>
              <a:t>and 	</a:t>
            </a:r>
            <a:r>
              <a:rPr sz="1900" dirty="0">
                <a:latin typeface="Lucida Sans Unicode"/>
                <a:cs typeface="Lucida Sans Unicode"/>
              </a:rPr>
              <a:t>maintaining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records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6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5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receipts.</a:t>
            </a:r>
            <a:endParaRPr sz="1900">
              <a:latin typeface="Lucida Sans Unicode"/>
              <a:cs typeface="Lucida Sans Unicode"/>
            </a:endParaRPr>
          </a:p>
          <a:p>
            <a:pPr marL="548005" lvl="1" indent="-358775">
              <a:lnSpc>
                <a:spcPts val="1989"/>
              </a:lnSpc>
              <a:buAutoNum type="romanLcPeriod"/>
              <a:tabLst>
                <a:tab pos="548005" algn="l"/>
              </a:tabLst>
            </a:pPr>
            <a:r>
              <a:rPr sz="1900" b="1" dirty="0">
                <a:latin typeface="Lucida Sans Unicode"/>
                <a:cs typeface="Lucida Sans Unicode"/>
              </a:rPr>
              <a:t>Accounting:</a:t>
            </a:r>
            <a:r>
              <a:rPr sz="1900" b="1" spc="-9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The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cost</a:t>
            </a:r>
            <a:r>
              <a:rPr sz="1900" spc="-6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4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checking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supply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against</a:t>
            </a:r>
            <a:r>
              <a:rPr sz="1900" spc="-5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each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order</a:t>
            </a:r>
            <a:endParaRPr sz="1900">
              <a:latin typeface="Lucida Sans Unicode"/>
              <a:cs typeface="Lucida Sans Unicode"/>
            </a:endParaRPr>
          </a:p>
          <a:p>
            <a:pPr marL="532130">
              <a:lnSpc>
                <a:spcPts val="2050"/>
              </a:lnSpc>
            </a:pPr>
            <a:r>
              <a:rPr sz="1900" dirty="0">
                <a:latin typeface="Lucida Sans Unicode"/>
                <a:cs typeface="Lucida Sans Unicode"/>
              </a:rPr>
              <a:t>making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payments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and</a:t>
            </a:r>
            <a:r>
              <a:rPr sz="1900" spc="-3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maintaining</a:t>
            </a:r>
            <a:r>
              <a:rPr sz="1900" spc="-25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records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dirty="0">
                <a:latin typeface="Lucida Sans Unicode"/>
                <a:cs typeface="Lucida Sans Unicode"/>
              </a:rPr>
              <a:t>of</a:t>
            </a:r>
            <a:r>
              <a:rPr sz="1900" spc="-40" dirty="0">
                <a:latin typeface="Lucida Sans Unicode"/>
                <a:cs typeface="Lucida Sans Unicode"/>
              </a:rPr>
              <a:t> </a:t>
            </a:r>
            <a:r>
              <a:rPr sz="1900" spc="-10" dirty="0">
                <a:latin typeface="Lucida Sans Unicode"/>
                <a:cs typeface="Lucida Sans Unicode"/>
              </a:rPr>
              <a:t>purchases.</a:t>
            </a:r>
            <a:endParaRPr sz="1900">
              <a:latin typeface="Lucida Sans Unicode"/>
              <a:cs typeface="Lucida Sans Unicode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7847" y="0"/>
            <a:ext cx="3384804" cy="1350264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6739763" y="6429834"/>
            <a:ext cx="222758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spc="-10" dirty="0">
                <a:latin typeface="Times New Roman"/>
                <a:cs typeface="Times New Roman"/>
                <a:hlinkClick r:id="rId3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5668" y="769366"/>
            <a:ext cx="7954009" cy="50812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13384" indent="-400685">
              <a:lnSpc>
                <a:spcPts val="2900"/>
              </a:lnSpc>
              <a:spcBef>
                <a:spcPts val="95"/>
              </a:spcBef>
              <a:buAutoNum type="arabicPeriod" startAt="3"/>
              <a:tabLst>
                <a:tab pos="413384" algn="l"/>
              </a:tabLst>
            </a:pPr>
            <a:r>
              <a:rPr sz="25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Inventory</a:t>
            </a:r>
            <a:r>
              <a:rPr sz="2500" b="1" spc="-8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25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Carrying</a:t>
            </a:r>
            <a:r>
              <a:rPr sz="2500" b="1" spc="-9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25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Costs</a:t>
            </a:r>
            <a:r>
              <a:rPr sz="2500" b="1" spc="-9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25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(Holding</a:t>
            </a:r>
            <a:r>
              <a:rPr sz="2500" b="1" spc="-100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2500" b="1" spc="-10" dirty="0">
                <a:solidFill>
                  <a:srgbClr val="6F2F9F"/>
                </a:solidFill>
                <a:latin typeface="Lucida Sans Unicode"/>
                <a:cs typeface="Lucida Sans Unicode"/>
              </a:rPr>
              <a:t>Costs)</a:t>
            </a:r>
            <a:endParaRPr sz="2500">
              <a:latin typeface="Lucida Sans Unicode"/>
              <a:cs typeface="Lucida Sans Unicode"/>
            </a:endParaRPr>
          </a:p>
          <a:p>
            <a:pPr marL="12700" marR="5080">
              <a:lnSpc>
                <a:spcPct val="80000"/>
              </a:lnSpc>
              <a:spcBef>
                <a:spcPts val="495"/>
              </a:spcBef>
            </a:pPr>
            <a:r>
              <a:rPr sz="2500" dirty="0">
                <a:latin typeface="Lucida Sans Unicode"/>
                <a:cs typeface="Lucida Sans Unicode"/>
              </a:rPr>
              <a:t>These</a:t>
            </a:r>
            <a:r>
              <a:rPr sz="2500" spc="-6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are</a:t>
            </a:r>
            <a:r>
              <a:rPr sz="2500" spc="-6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the</a:t>
            </a:r>
            <a:r>
              <a:rPr sz="2500" spc="-7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costs</a:t>
            </a:r>
            <a:r>
              <a:rPr sz="2500" spc="-6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associated</a:t>
            </a:r>
            <a:r>
              <a:rPr sz="2500" spc="-6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with</a:t>
            </a:r>
            <a:r>
              <a:rPr sz="2500" spc="-4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holding</a:t>
            </a:r>
            <a:r>
              <a:rPr sz="2500" spc="-5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a</a:t>
            </a:r>
            <a:r>
              <a:rPr sz="2500" spc="-60" dirty="0">
                <a:latin typeface="Lucida Sans Unicode"/>
                <a:cs typeface="Lucida Sans Unicode"/>
              </a:rPr>
              <a:t> </a:t>
            </a:r>
            <a:r>
              <a:rPr sz="2500" spc="-10" dirty="0">
                <a:latin typeface="Lucida Sans Unicode"/>
                <a:cs typeface="Lucida Sans Unicode"/>
              </a:rPr>
              <a:t>given </a:t>
            </a:r>
            <a:r>
              <a:rPr sz="2500" dirty="0">
                <a:latin typeface="Lucida Sans Unicode"/>
                <a:cs typeface="Lucida Sans Unicode"/>
              </a:rPr>
              <a:t>level</a:t>
            </a:r>
            <a:r>
              <a:rPr sz="2500" spc="-6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of</a:t>
            </a:r>
            <a:r>
              <a:rPr sz="2500" spc="-5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inventory</a:t>
            </a:r>
            <a:r>
              <a:rPr sz="2500" spc="-6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on</a:t>
            </a:r>
            <a:r>
              <a:rPr sz="2500" spc="-6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hand</a:t>
            </a:r>
            <a:r>
              <a:rPr sz="2500" spc="-6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and</a:t>
            </a:r>
            <a:r>
              <a:rPr sz="2500" spc="-6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this</a:t>
            </a:r>
            <a:r>
              <a:rPr sz="2500" spc="-6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cost</a:t>
            </a:r>
            <a:r>
              <a:rPr sz="2500" spc="-6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vary</a:t>
            </a:r>
            <a:r>
              <a:rPr sz="2500" spc="-65" dirty="0">
                <a:latin typeface="Lucida Sans Unicode"/>
                <a:cs typeface="Lucida Sans Unicode"/>
              </a:rPr>
              <a:t> </a:t>
            </a:r>
            <a:r>
              <a:rPr sz="2500" spc="-25" dirty="0">
                <a:latin typeface="Lucida Sans Unicode"/>
                <a:cs typeface="Lucida Sans Unicode"/>
              </a:rPr>
              <a:t>in </a:t>
            </a:r>
            <a:r>
              <a:rPr sz="2500" dirty="0">
                <a:latin typeface="Lucida Sans Unicode"/>
                <a:cs typeface="Lucida Sans Unicode"/>
              </a:rPr>
              <a:t>direct</a:t>
            </a:r>
            <a:r>
              <a:rPr sz="2500" spc="-8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proportion</a:t>
            </a:r>
            <a:r>
              <a:rPr sz="2500" spc="-5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to</a:t>
            </a:r>
            <a:r>
              <a:rPr sz="2500" spc="-7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the</a:t>
            </a:r>
            <a:r>
              <a:rPr sz="2500" spc="-8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amount</a:t>
            </a:r>
            <a:r>
              <a:rPr sz="2500" spc="-7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of</a:t>
            </a:r>
            <a:r>
              <a:rPr sz="2500" spc="-7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holding</a:t>
            </a:r>
            <a:r>
              <a:rPr sz="2500" spc="-70" dirty="0">
                <a:latin typeface="Lucida Sans Unicode"/>
                <a:cs typeface="Lucida Sans Unicode"/>
              </a:rPr>
              <a:t> </a:t>
            </a:r>
            <a:r>
              <a:rPr sz="2500" spc="-25" dirty="0">
                <a:latin typeface="Lucida Sans Unicode"/>
                <a:cs typeface="Lucida Sans Unicode"/>
              </a:rPr>
              <a:t>and </a:t>
            </a:r>
            <a:r>
              <a:rPr sz="2500" dirty="0">
                <a:latin typeface="Lucida Sans Unicode"/>
                <a:cs typeface="Lucida Sans Unicode"/>
              </a:rPr>
              <a:t>period</a:t>
            </a:r>
            <a:r>
              <a:rPr sz="2500" spc="-5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of</a:t>
            </a:r>
            <a:r>
              <a:rPr sz="2500" spc="-5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holding</a:t>
            </a:r>
            <a:r>
              <a:rPr sz="2500" spc="-5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the</a:t>
            </a:r>
            <a:r>
              <a:rPr sz="2500" spc="-7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stock</a:t>
            </a:r>
            <a:r>
              <a:rPr sz="2500" spc="-6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in</a:t>
            </a:r>
            <a:r>
              <a:rPr sz="2500" spc="-60" dirty="0">
                <a:latin typeface="Lucida Sans Unicode"/>
                <a:cs typeface="Lucida Sans Unicode"/>
              </a:rPr>
              <a:t> </a:t>
            </a:r>
            <a:r>
              <a:rPr sz="2500" spc="-10" dirty="0">
                <a:latin typeface="Lucida Sans Unicode"/>
                <a:cs typeface="Lucida Sans Unicode"/>
              </a:rPr>
              <a:t>stores.</a:t>
            </a:r>
            <a:endParaRPr sz="2500">
              <a:latin typeface="Lucida Sans Unicode"/>
              <a:cs typeface="Lucida Sans Unicode"/>
            </a:endParaRPr>
          </a:p>
          <a:p>
            <a:pPr marL="12700">
              <a:lnSpc>
                <a:spcPts val="2705"/>
              </a:lnSpc>
            </a:pPr>
            <a:r>
              <a:rPr sz="2500" dirty="0">
                <a:latin typeface="Lucida Sans Unicode"/>
                <a:cs typeface="Lucida Sans Unicode"/>
              </a:rPr>
              <a:t>The</a:t>
            </a:r>
            <a:r>
              <a:rPr sz="2500" spc="-6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holding</a:t>
            </a:r>
            <a:r>
              <a:rPr sz="2500" spc="-5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costs</a:t>
            </a:r>
            <a:r>
              <a:rPr sz="2500" spc="-55" dirty="0">
                <a:latin typeface="Lucida Sans Unicode"/>
                <a:cs typeface="Lucida Sans Unicode"/>
              </a:rPr>
              <a:t> </a:t>
            </a:r>
            <a:r>
              <a:rPr sz="2500" spc="-10" dirty="0">
                <a:latin typeface="Lucida Sans Unicode"/>
                <a:cs typeface="Lucida Sans Unicode"/>
              </a:rPr>
              <a:t>include:</a:t>
            </a:r>
            <a:endParaRPr sz="2500">
              <a:latin typeface="Lucida Sans Unicode"/>
              <a:cs typeface="Lucida Sans Unicode"/>
            </a:endParaRPr>
          </a:p>
          <a:p>
            <a:pPr marL="268605" lvl="1" indent="-255904">
              <a:lnSpc>
                <a:spcPts val="2795"/>
              </a:lnSpc>
              <a:buClr>
                <a:srgbClr val="2CA1BE"/>
              </a:buClr>
              <a:buSzPct val="68000"/>
              <a:buFont typeface="Wingdings 3"/>
              <a:buChar char=""/>
              <a:tabLst>
                <a:tab pos="268605" algn="l"/>
              </a:tabLst>
            </a:pPr>
            <a:r>
              <a:rPr sz="2500" dirty="0">
                <a:latin typeface="Lucida Sans Unicode"/>
                <a:cs typeface="Lucida Sans Unicode"/>
              </a:rPr>
              <a:t>Storage</a:t>
            </a:r>
            <a:r>
              <a:rPr sz="2500" spc="-9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costs</a:t>
            </a:r>
            <a:r>
              <a:rPr sz="2500" spc="-9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(rent,</a:t>
            </a:r>
            <a:r>
              <a:rPr sz="2500" spc="-9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heating,</a:t>
            </a:r>
            <a:r>
              <a:rPr sz="2500" spc="-9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lighting</a:t>
            </a:r>
            <a:r>
              <a:rPr sz="2500" spc="-75" dirty="0">
                <a:latin typeface="Lucida Sans Unicode"/>
                <a:cs typeface="Lucida Sans Unicode"/>
              </a:rPr>
              <a:t> </a:t>
            </a:r>
            <a:r>
              <a:rPr sz="2500" spc="-10" dirty="0">
                <a:latin typeface="Lucida Sans Unicode"/>
                <a:cs typeface="Lucida Sans Unicode"/>
              </a:rPr>
              <a:t>etc.)</a:t>
            </a:r>
            <a:endParaRPr sz="2500">
              <a:latin typeface="Lucida Sans Unicode"/>
              <a:cs typeface="Lucida Sans Unicode"/>
            </a:endParaRPr>
          </a:p>
          <a:p>
            <a:pPr marL="268605" marR="29845" lvl="1" indent="-256540">
              <a:lnSpc>
                <a:spcPct val="80000"/>
              </a:lnSpc>
              <a:spcBef>
                <a:spcPts val="500"/>
              </a:spcBef>
              <a:buClr>
                <a:srgbClr val="2CA1BE"/>
              </a:buClr>
              <a:buSzPct val="68000"/>
              <a:buFont typeface="Wingdings 3"/>
              <a:buChar char=""/>
              <a:tabLst>
                <a:tab pos="268605" algn="l"/>
              </a:tabLst>
            </a:pPr>
            <a:r>
              <a:rPr sz="2500" dirty="0">
                <a:latin typeface="Lucida Sans Unicode"/>
                <a:cs typeface="Lucida Sans Unicode"/>
              </a:rPr>
              <a:t>Handling</a:t>
            </a:r>
            <a:r>
              <a:rPr sz="2500" spc="-9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costs:</a:t>
            </a:r>
            <a:r>
              <a:rPr sz="2500" spc="-10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Costs</a:t>
            </a:r>
            <a:r>
              <a:rPr sz="2500" spc="-10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associated</a:t>
            </a:r>
            <a:r>
              <a:rPr sz="2500" spc="-10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with</a:t>
            </a:r>
            <a:r>
              <a:rPr sz="2500" spc="-9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moving</a:t>
            </a:r>
            <a:r>
              <a:rPr sz="2500" spc="-75" dirty="0">
                <a:latin typeface="Lucida Sans Unicode"/>
                <a:cs typeface="Lucida Sans Unicode"/>
              </a:rPr>
              <a:t> </a:t>
            </a:r>
            <a:r>
              <a:rPr sz="2500" spc="-25" dirty="0">
                <a:latin typeface="Lucida Sans Unicode"/>
                <a:cs typeface="Lucida Sans Unicode"/>
              </a:rPr>
              <a:t>the </a:t>
            </a:r>
            <a:r>
              <a:rPr sz="2500" dirty="0">
                <a:latin typeface="Lucida Sans Unicode"/>
                <a:cs typeface="Lucida Sans Unicode"/>
              </a:rPr>
              <a:t>items</a:t>
            </a:r>
            <a:r>
              <a:rPr sz="2500" spc="-5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such</a:t>
            </a:r>
            <a:r>
              <a:rPr sz="2500" spc="-7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as</a:t>
            </a:r>
            <a:r>
              <a:rPr sz="2500" spc="-6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cost</a:t>
            </a:r>
            <a:r>
              <a:rPr sz="2500" spc="-7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of</a:t>
            </a:r>
            <a:r>
              <a:rPr sz="2500" spc="-5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labour,</a:t>
            </a:r>
            <a:r>
              <a:rPr sz="2500" spc="-7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equipment</a:t>
            </a:r>
            <a:r>
              <a:rPr sz="2500" spc="-50" dirty="0">
                <a:latin typeface="Lucida Sans Unicode"/>
                <a:cs typeface="Lucida Sans Unicode"/>
              </a:rPr>
              <a:t> </a:t>
            </a:r>
            <a:r>
              <a:rPr sz="2500" spc="-25" dirty="0">
                <a:latin typeface="Lucida Sans Unicode"/>
                <a:cs typeface="Lucida Sans Unicode"/>
              </a:rPr>
              <a:t>for </a:t>
            </a:r>
            <a:r>
              <a:rPr sz="2500" spc="-10" dirty="0">
                <a:latin typeface="Lucida Sans Unicode"/>
                <a:cs typeface="Lucida Sans Unicode"/>
              </a:rPr>
              <a:t>handling.</a:t>
            </a:r>
            <a:endParaRPr sz="2500">
              <a:latin typeface="Lucida Sans Unicode"/>
              <a:cs typeface="Lucida Sans Unicode"/>
            </a:endParaRPr>
          </a:p>
          <a:p>
            <a:pPr marL="268605" lvl="1" indent="-255904">
              <a:lnSpc>
                <a:spcPts val="2705"/>
              </a:lnSpc>
              <a:buClr>
                <a:srgbClr val="2CA1BE"/>
              </a:buClr>
              <a:buSzPct val="68000"/>
              <a:buFont typeface="Wingdings 3"/>
              <a:buChar char=""/>
              <a:tabLst>
                <a:tab pos="268605" algn="l"/>
              </a:tabLst>
            </a:pPr>
            <a:r>
              <a:rPr sz="2500" dirty="0">
                <a:latin typeface="Lucida Sans Unicode"/>
                <a:cs typeface="Lucida Sans Unicode"/>
              </a:rPr>
              <a:t>Depreciation,</a:t>
            </a:r>
            <a:r>
              <a:rPr sz="2500" spc="-9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Taxes</a:t>
            </a:r>
            <a:r>
              <a:rPr sz="2500" spc="-11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and</a:t>
            </a:r>
            <a:r>
              <a:rPr sz="2500" spc="-90" dirty="0">
                <a:latin typeface="Lucida Sans Unicode"/>
                <a:cs typeface="Lucida Sans Unicode"/>
              </a:rPr>
              <a:t> </a:t>
            </a:r>
            <a:r>
              <a:rPr sz="2500" spc="-10" dirty="0">
                <a:latin typeface="Lucida Sans Unicode"/>
                <a:cs typeface="Lucida Sans Unicode"/>
              </a:rPr>
              <a:t>insurance.</a:t>
            </a:r>
            <a:endParaRPr sz="2500">
              <a:latin typeface="Lucida Sans Unicode"/>
              <a:cs typeface="Lucida Sans Unicode"/>
            </a:endParaRPr>
          </a:p>
          <a:p>
            <a:pPr marL="268605" lvl="1" indent="-255904">
              <a:lnSpc>
                <a:spcPts val="2795"/>
              </a:lnSpc>
              <a:buClr>
                <a:srgbClr val="2CA1BE"/>
              </a:buClr>
              <a:buSzPct val="68000"/>
              <a:buFont typeface="Wingdings 3"/>
              <a:buChar char=""/>
              <a:tabLst>
                <a:tab pos="268605" algn="l"/>
              </a:tabLst>
            </a:pPr>
            <a:r>
              <a:rPr sz="2500" dirty="0">
                <a:latin typeface="Lucida Sans Unicode"/>
                <a:cs typeface="Lucida Sans Unicode"/>
              </a:rPr>
              <a:t>Costs</a:t>
            </a:r>
            <a:r>
              <a:rPr sz="2500" spc="-5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on</a:t>
            </a:r>
            <a:r>
              <a:rPr sz="2500" spc="-5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record</a:t>
            </a:r>
            <a:r>
              <a:rPr sz="2500" spc="-50" dirty="0">
                <a:latin typeface="Lucida Sans Unicode"/>
                <a:cs typeface="Lucida Sans Unicode"/>
              </a:rPr>
              <a:t> </a:t>
            </a:r>
            <a:r>
              <a:rPr sz="2500" spc="-10" dirty="0">
                <a:latin typeface="Lucida Sans Unicode"/>
                <a:cs typeface="Lucida Sans Unicode"/>
              </a:rPr>
              <a:t>keeping.</a:t>
            </a:r>
            <a:endParaRPr sz="2500">
              <a:latin typeface="Lucida Sans Unicode"/>
              <a:cs typeface="Lucida Sans Unicode"/>
            </a:endParaRPr>
          </a:p>
          <a:p>
            <a:pPr marL="268605" lvl="1" indent="-255904">
              <a:lnSpc>
                <a:spcPts val="2805"/>
              </a:lnSpc>
              <a:buClr>
                <a:srgbClr val="2CA1BE"/>
              </a:buClr>
              <a:buSzPct val="68000"/>
              <a:buFont typeface="Wingdings 3"/>
              <a:buChar char=""/>
              <a:tabLst>
                <a:tab pos="268605" algn="l"/>
              </a:tabLst>
            </a:pPr>
            <a:r>
              <a:rPr sz="2500" dirty="0">
                <a:latin typeface="Lucida Sans Unicode"/>
                <a:cs typeface="Lucida Sans Unicode"/>
              </a:rPr>
              <a:t>Product</a:t>
            </a:r>
            <a:r>
              <a:rPr sz="2500" spc="-10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deteriorations</a:t>
            </a:r>
            <a:r>
              <a:rPr sz="2500" spc="-10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and</a:t>
            </a:r>
            <a:r>
              <a:rPr sz="2500" spc="-120" dirty="0">
                <a:latin typeface="Lucida Sans Unicode"/>
                <a:cs typeface="Lucida Sans Unicode"/>
              </a:rPr>
              <a:t> </a:t>
            </a:r>
            <a:r>
              <a:rPr sz="2500" spc="-10" dirty="0">
                <a:latin typeface="Lucida Sans Unicode"/>
                <a:cs typeface="Lucida Sans Unicode"/>
              </a:rPr>
              <a:t>obsolescence.</a:t>
            </a:r>
            <a:endParaRPr sz="2500">
              <a:latin typeface="Lucida Sans Unicode"/>
              <a:cs typeface="Lucida Sans Unicode"/>
            </a:endParaRPr>
          </a:p>
          <a:p>
            <a:pPr marL="268605" marR="735330" lvl="1" indent="-256540">
              <a:lnSpc>
                <a:spcPct val="80000"/>
              </a:lnSpc>
              <a:spcBef>
                <a:spcPts val="505"/>
              </a:spcBef>
              <a:buClr>
                <a:srgbClr val="2CA1BE"/>
              </a:buClr>
              <a:buSzPct val="68000"/>
              <a:buFont typeface="Wingdings 3"/>
              <a:buChar char=""/>
              <a:tabLst>
                <a:tab pos="268605" algn="l"/>
              </a:tabLst>
            </a:pPr>
            <a:r>
              <a:rPr sz="2500" dirty="0">
                <a:latin typeface="Lucida Sans Unicode"/>
                <a:cs typeface="Lucida Sans Unicode"/>
              </a:rPr>
              <a:t>Spoilage,</a:t>
            </a:r>
            <a:r>
              <a:rPr sz="2500" spc="-6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breakage,</a:t>
            </a:r>
            <a:r>
              <a:rPr sz="2500" spc="-6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pilferage</a:t>
            </a:r>
            <a:r>
              <a:rPr sz="2500" spc="-5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and</a:t>
            </a:r>
            <a:r>
              <a:rPr sz="2500" spc="-6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loss</a:t>
            </a:r>
            <a:r>
              <a:rPr sz="2500" spc="-6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due</a:t>
            </a:r>
            <a:r>
              <a:rPr sz="2500" spc="-60" dirty="0">
                <a:latin typeface="Lucida Sans Unicode"/>
                <a:cs typeface="Lucida Sans Unicode"/>
              </a:rPr>
              <a:t> </a:t>
            </a:r>
            <a:r>
              <a:rPr sz="2500" spc="-25" dirty="0">
                <a:latin typeface="Lucida Sans Unicode"/>
                <a:cs typeface="Lucida Sans Unicode"/>
              </a:rPr>
              <a:t>to </a:t>
            </a:r>
            <a:r>
              <a:rPr sz="2500" dirty="0">
                <a:latin typeface="Lucida Sans Unicode"/>
                <a:cs typeface="Lucida Sans Unicode"/>
              </a:rPr>
              <a:t>perishable</a:t>
            </a:r>
            <a:r>
              <a:rPr sz="2500" spc="-165" dirty="0">
                <a:latin typeface="Lucida Sans Unicode"/>
                <a:cs typeface="Lucida Sans Unicode"/>
              </a:rPr>
              <a:t> </a:t>
            </a:r>
            <a:r>
              <a:rPr sz="2500" spc="-10" dirty="0">
                <a:latin typeface="Lucida Sans Unicode"/>
                <a:cs typeface="Lucida Sans Unicode"/>
              </a:rPr>
              <a:t>nature.</a:t>
            </a:r>
            <a:endParaRPr sz="25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739763" y="6429834"/>
            <a:ext cx="222758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spc="-10" dirty="0">
                <a:latin typeface="Times New Roman"/>
                <a:cs typeface="Times New Roman"/>
                <a:hlinkClick r:id="rId2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5668" y="531012"/>
            <a:ext cx="7437755" cy="5360670"/>
          </a:xfrm>
          <a:prstGeom prst="rect">
            <a:avLst/>
          </a:prstGeom>
        </p:spPr>
        <p:txBody>
          <a:bodyPr vert="horz" wrap="square" lIns="0" tIns="127000" rIns="0" bIns="0" rtlCol="0">
            <a:spAutoFit/>
          </a:bodyPr>
          <a:lstStyle/>
          <a:p>
            <a:pPr marL="413384" indent="-400685">
              <a:lnSpc>
                <a:spcPct val="100000"/>
              </a:lnSpc>
              <a:spcBef>
                <a:spcPts val="1000"/>
              </a:spcBef>
              <a:buAutoNum type="arabicPeriod" startAt="4"/>
              <a:tabLst>
                <a:tab pos="413384" algn="l"/>
              </a:tabLst>
            </a:pPr>
            <a:r>
              <a:rPr sz="2500" b="1" dirty="0">
                <a:solidFill>
                  <a:srgbClr val="6F2F9F"/>
                </a:solidFill>
                <a:latin typeface="Lucida Sans Unicode"/>
                <a:cs typeface="Lucida Sans Unicode"/>
              </a:rPr>
              <a:t>Shortage</a:t>
            </a:r>
            <a:r>
              <a:rPr sz="2500" b="1" spc="-105" dirty="0">
                <a:solidFill>
                  <a:srgbClr val="6F2F9F"/>
                </a:solidFill>
                <a:latin typeface="Lucida Sans Unicode"/>
                <a:cs typeface="Lucida Sans Unicode"/>
              </a:rPr>
              <a:t> </a:t>
            </a:r>
            <a:r>
              <a:rPr sz="2500" b="1" spc="-10" dirty="0">
                <a:solidFill>
                  <a:srgbClr val="6F2F9F"/>
                </a:solidFill>
                <a:latin typeface="Lucida Sans Unicode"/>
                <a:cs typeface="Lucida Sans Unicode"/>
              </a:rPr>
              <a:t>Costs</a:t>
            </a:r>
            <a:endParaRPr sz="2500">
              <a:latin typeface="Lucida Sans Unicode"/>
              <a:cs typeface="Lucida Sans Unicode"/>
            </a:endParaRPr>
          </a:p>
          <a:p>
            <a:pPr marL="12700" marR="5080">
              <a:lnSpc>
                <a:spcPts val="2700"/>
              </a:lnSpc>
              <a:spcBef>
                <a:spcPts val="1240"/>
              </a:spcBef>
            </a:pPr>
            <a:r>
              <a:rPr sz="2500" dirty="0">
                <a:latin typeface="Lucida Sans Unicode"/>
                <a:cs typeface="Lucida Sans Unicode"/>
              </a:rPr>
              <a:t>When</a:t>
            </a:r>
            <a:r>
              <a:rPr sz="2500" spc="-6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there</a:t>
            </a:r>
            <a:r>
              <a:rPr sz="2500" spc="-6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is</a:t>
            </a:r>
            <a:r>
              <a:rPr sz="2500" spc="-6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a</a:t>
            </a:r>
            <a:r>
              <a:rPr sz="2500" spc="-6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demand</a:t>
            </a:r>
            <a:r>
              <a:rPr sz="2500" spc="-6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for</a:t>
            </a:r>
            <a:r>
              <a:rPr sz="2500" spc="-6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the</a:t>
            </a:r>
            <a:r>
              <a:rPr sz="2500" spc="-6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product</a:t>
            </a:r>
            <a:r>
              <a:rPr sz="2500" spc="-6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and</a:t>
            </a:r>
            <a:r>
              <a:rPr sz="2500" spc="-65" dirty="0">
                <a:latin typeface="Lucida Sans Unicode"/>
                <a:cs typeface="Lucida Sans Unicode"/>
              </a:rPr>
              <a:t> </a:t>
            </a:r>
            <a:r>
              <a:rPr sz="2500" spc="-25" dirty="0">
                <a:latin typeface="Lucida Sans Unicode"/>
                <a:cs typeface="Lucida Sans Unicode"/>
              </a:rPr>
              <a:t>the </a:t>
            </a:r>
            <a:r>
              <a:rPr sz="2500" dirty="0">
                <a:latin typeface="Lucida Sans Unicode"/>
                <a:cs typeface="Lucida Sans Unicode"/>
              </a:rPr>
              <a:t>item</a:t>
            </a:r>
            <a:r>
              <a:rPr sz="2500" spc="-3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needed</a:t>
            </a:r>
            <a:r>
              <a:rPr sz="2500" spc="-5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is</a:t>
            </a:r>
            <a:r>
              <a:rPr sz="2500" spc="-5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not</a:t>
            </a:r>
            <a:r>
              <a:rPr sz="2500" spc="-5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in</a:t>
            </a:r>
            <a:r>
              <a:rPr sz="2500" spc="-4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stock,</a:t>
            </a:r>
            <a:r>
              <a:rPr sz="2500" spc="-5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then</a:t>
            </a:r>
            <a:r>
              <a:rPr sz="2500" spc="-5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we</a:t>
            </a:r>
            <a:r>
              <a:rPr sz="2500" spc="-5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incur</a:t>
            </a:r>
            <a:r>
              <a:rPr sz="2500" spc="-50" dirty="0">
                <a:latin typeface="Lucida Sans Unicode"/>
                <a:cs typeface="Lucida Sans Unicode"/>
              </a:rPr>
              <a:t> a </a:t>
            </a:r>
            <a:r>
              <a:rPr sz="2500" dirty="0">
                <a:latin typeface="Lucida Sans Unicode"/>
                <a:cs typeface="Lucida Sans Unicode"/>
              </a:rPr>
              <a:t>shortage</a:t>
            </a:r>
            <a:r>
              <a:rPr sz="2500" spc="-8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cost</a:t>
            </a:r>
            <a:r>
              <a:rPr sz="2500" spc="-8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or</a:t>
            </a:r>
            <a:r>
              <a:rPr sz="2500" spc="-8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cost</a:t>
            </a:r>
            <a:r>
              <a:rPr sz="2500" spc="-8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associated</a:t>
            </a:r>
            <a:r>
              <a:rPr sz="2500" spc="-8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with</a:t>
            </a:r>
            <a:r>
              <a:rPr sz="2500" spc="-7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stock</a:t>
            </a:r>
            <a:r>
              <a:rPr sz="2500" spc="-85" dirty="0">
                <a:latin typeface="Lucida Sans Unicode"/>
                <a:cs typeface="Lucida Sans Unicode"/>
              </a:rPr>
              <a:t> </a:t>
            </a:r>
            <a:r>
              <a:rPr sz="2500" spc="-20" dirty="0">
                <a:latin typeface="Lucida Sans Unicode"/>
                <a:cs typeface="Lucida Sans Unicode"/>
              </a:rPr>
              <a:t>out.</a:t>
            </a:r>
            <a:endParaRPr sz="2500">
              <a:latin typeface="Lucida Sans Unicode"/>
              <a:cs typeface="Lucida Sans Unicode"/>
            </a:endParaRPr>
          </a:p>
          <a:p>
            <a:pPr marL="268605" lvl="1" indent="-255904">
              <a:lnSpc>
                <a:spcPct val="100000"/>
              </a:lnSpc>
              <a:spcBef>
                <a:spcPts val="860"/>
              </a:spcBef>
              <a:buClr>
                <a:srgbClr val="2CA1BE"/>
              </a:buClr>
              <a:buSzPct val="68000"/>
              <a:buFont typeface="Wingdings 3"/>
              <a:buChar char=""/>
              <a:tabLst>
                <a:tab pos="268605" algn="l"/>
              </a:tabLst>
            </a:pPr>
            <a:r>
              <a:rPr sz="2500" dirty="0">
                <a:latin typeface="Lucida Sans Unicode"/>
                <a:cs typeface="Lucida Sans Unicode"/>
              </a:rPr>
              <a:t>Then</a:t>
            </a:r>
            <a:r>
              <a:rPr sz="2500" spc="-5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storage</a:t>
            </a:r>
            <a:r>
              <a:rPr sz="2500" spc="-4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costs</a:t>
            </a:r>
            <a:r>
              <a:rPr sz="2500" spc="-45" dirty="0">
                <a:latin typeface="Lucida Sans Unicode"/>
                <a:cs typeface="Lucida Sans Unicode"/>
              </a:rPr>
              <a:t> </a:t>
            </a:r>
            <a:r>
              <a:rPr sz="2500" spc="-10" dirty="0">
                <a:latin typeface="Lucida Sans Unicode"/>
                <a:cs typeface="Lucida Sans Unicode"/>
              </a:rPr>
              <a:t>include:</a:t>
            </a:r>
            <a:endParaRPr sz="2500">
              <a:latin typeface="Lucida Sans Unicode"/>
              <a:cs typeface="Lucida Sans Unicode"/>
            </a:endParaRPr>
          </a:p>
          <a:p>
            <a:pPr marL="817244" lvl="2" indent="-457200">
              <a:lnSpc>
                <a:spcPct val="100000"/>
              </a:lnSpc>
              <a:spcBef>
                <a:spcPts val="900"/>
              </a:spcBef>
              <a:buClr>
                <a:srgbClr val="2CA1BE"/>
              </a:buClr>
              <a:buSzPct val="68000"/>
              <a:buFont typeface="Wingdings"/>
              <a:buChar char=""/>
              <a:tabLst>
                <a:tab pos="817244" algn="l"/>
              </a:tabLst>
            </a:pPr>
            <a:r>
              <a:rPr sz="2500" dirty="0">
                <a:latin typeface="Lucida Sans Unicode"/>
                <a:cs typeface="Lucida Sans Unicode"/>
              </a:rPr>
              <a:t>Backorder</a:t>
            </a:r>
            <a:r>
              <a:rPr sz="2500" spc="-114" dirty="0">
                <a:latin typeface="Lucida Sans Unicode"/>
                <a:cs typeface="Lucida Sans Unicode"/>
              </a:rPr>
              <a:t> </a:t>
            </a:r>
            <a:r>
              <a:rPr sz="2500" spc="-10" dirty="0">
                <a:latin typeface="Lucida Sans Unicode"/>
                <a:cs typeface="Lucida Sans Unicode"/>
              </a:rPr>
              <a:t>costs.</a:t>
            </a:r>
            <a:endParaRPr sz="2500">
              <a:latin typeface="Lucida Sans Unicode"/>
              <a:cs typeface="Lucida Sans Unicode"/>
            </a:endParaRPr>
          </a:p>
          <a:p>
            <a:pPr marL="817244" lvl="2" indent="-457200">
              <a:lnSpc>
                <a:spcPct val="100000"/>
              </a:lnSpc>
              <a:spcBef>
                <a:spcPts val="900"/>
              </a:spcBef>
              <a:buClr>
                <a:srgbClr val="2CA1BE"/>
              </a:buClr>
              <a:buSzPct val="68000"/>
              <a:buFont typeface="Wingdings"/>
              <a:buChar char=""/>
              <a:tabLst>
                <a:tab pos="817244" algn="l"/>
              </a:tabLst>
            </a:pPr>
            <a:r>
              <a:rPr sz="2500" dirty="0">
                <a:latin typeface="Lucida Sans Unicode"/>
                <a:cs typeface="Lucida Sans Unicode"/>
              </a:rPr>
              <a:t>Loss</a:t>
            </a:r>
            <a:r>
              <a:rPr sz="2500" spc="-5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of</a:t>
            </a:r>
            <a:r>
              <a:rPr sz="2500" spc="-5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future</a:t>
            </a:r>
            <a:r>
              <a:rPr sz="2500" spc="-50" dirty="0">
                <a:latin typeface="Lucida Sans Unicode"/>
                <a:cs typeface="Lucida Sans Unicode"/>
              </a:rPr>
              <a:t> </a:t>
            </a:r>
            <a:r>
              <a:rPr sz="2500" spc="-10" dirty="0">
                <a:latin typeface="Lucida Sans Unicode"/>
                <a:cs typeface="Lucida Sans Unicode"/>
              </a:rPr>
              <a:t>sales.</a:t>
            </a:r>
            <a:endParaRPr sz="2500">
              <a:latin typeface="Lucida Sans Unicode"/>
              <a:cs typeface="Lucida Sans Unicode"/>
            </a:endParaRPr>
          </a:p>
          <a:p>
            <a:pPr marL="817244" lvl="2" indent="-457200">
              <a:lnSpc>
                <a:spcPct val="100000"/>
              </a:lnSpc>
              <a:spcBef>
                <a:spcPts val="905"/>
              </a:spcBef>
              <a:buClr>
                <a:srgbClr val="2CA1BE"/>
              </a:buClr>
              <a:buSzPct val="68000"/>
              <a:buFont typeface="Wingdings"/>
              <a:buChar char=""/>
              <a:tabLst>
                <a:tab pos="817244" algn="l"/>
              </a:tabLst>
            </a:pPr>
            <a:r>
              <a:rPr sz="2500" dirty="0">
                <a:latin typeface="Lucida Sans Unicode"/>
                <a:cs typeface="Lucida Sans Unicode"/>
              </a:rPr>
              <a:t>Loss</a:t>
            </a:r>
            <a:r>
              <a:rPr sz="2500" spc="-7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of</a:t>
            </a:r>
            <a:r>
              <a:rPr sz="2500" spc="-7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customer</a:t>
            </a:r>
            <a:r>
              <a:rPr sz="2500" spc="-8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good</a:t>
            </a:r>
            <a:r>
              <a:rPr sz="2500" spc="-80" dirty="0">
                <a:latin typeface="Lucida Sans Unicode"/>
                <a:cs typeface="Lucida Sans Unicode"/>
              </a:rPr>
              <a:t> </a:t>
            </a:r>
            <a:r>
              <a:rPr sz="2500" spc="-10" dirty="0">
                <a:latin typeface="Lucida Sans Unicode"/>
                <a:cs typeface="Lucida Sans Unicode"/>
              </a:rPr>
              <a:t>will.</a:t>
            </a:r>
            <a:endParaRPr sz="2500">
              <a:latin typeface="Lucida Sans Unicode"/>
              <a:cs typeface="Lucida Sans Unicode"/>
            </a:endParaRPr>
          </a:p>
          <a:p>
            <a:pPr marL="817244" marR="481330" lvl="2" indent="-457834">
              <a:lnSpc>
                <a:spcPts val="2700"/>
              </a:lnSpc>
              <a:spcBef>
                <a:spcPts val="1240"/>
              </a:spcBef>
              <a:buClr>
                <a:srgbClr val="2CA1BE"/>
              </a:buClr>
              <a:buSzPct val="68000"/>
              <a:buFont typeface="Wingdings"/>
              <a:buChar char=""/>
              <a:tabLst>
                <a:tab pos="817244" algn="l"/>
              </a:tabLst>
            </a:pPr>
            <a:r>
              <a:rPr sz="2500" dirty="0">
                <a:latin typeface="Lucida Sans Unicode"/>
                <a:cs typeface="Lucida Sans Unicode"/>
              </a:rPr>
              <a:t>Extra</a:t>
            </a:r>
            <a:r>
              <a:rPr sz="2500" spc="-10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cost</a:t>
            </a:r>
            <a:r>
              <a:rPr sz="2500" spc="-9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associated</a:t>
            </a:r>
            <a:r>
              <a:rPr sz="2500" spc="-10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with</a:t>
            </a:r>
            <a:r>
              <a:rPr sz="2500" spc="-8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urgent,</a:t>
            </a:r>
            <a:r>
              <a:rPr sz="2500" spc="-90" dirty="0">
                <a:latin typeface="Lucida Sans Unicode"/>
                <a:cs typeface="Lucida Sans Unicode"/>
              </a:rPr>
              <a:t> </a:t>
            </a:r>
            <a:r>
              <a:rPr sz="2500" spc="-10" dirty="0">
                <a:latin typeface="Lucida Sans Unicode"/>
                <a:cs typeface="Lucida Sans Unicode"/>
              </a:rPr>
              <a:t>small </a:t>
            </a:r>
            <a:r>
              <a:rPr sz="2500" dirty="0">
                <a:latin typeface="Lucida Sans Unicode"/>
                <a:cs typeface="Lucida Sans Unicode"/>
              </a:rPr>
              <a:t>quantity</a:t>
            </a:r>
            <a:r>
              <a:rPr sz="2500" spc="-12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ordering</a:t>
            </a:r>
            <a:r>
              <a:rPr sz="2500" spc="-114" dirty="0">
                <a:latin typeface="Lucida Sans Unicode"/>
                <a:cs typeface="Lucida Sans Unicode"/>
              </a:rPr>
              <a:t> </a:t>
            </a:r>
            <a:r>
              <a:rPr sz="2500" spc="-10" dirty="0">
                <a:latin typeface="Lucida Sans Unicode"/>
                <a:cs typeface="Lucida Sans Unicode"/>
              </a:rPr>
              <a:t>costs.</a:t>
            </a:r>
            <a:endParaRPr sz="2500">
              <a:latin typeface="Lucida Sans Unicode"/>
              <a:cs typeface="Lucida Sans Unicode"/>
            </a:endParaRPr>
          </a:p>
          <a:p>
            <a:pPr marL="817244" marR="558800" lvl="2" indent="-457834">
              <a:lnSpc>
                <a:spcPts val="2700"/>
              </a:lnSpc>
              <a:spcBef>
                <a:spcPts val="1200"/>
              </a:spcBef>
              <a:buClr>
                <a:srgbClr val="2CA1BE"/>
              </a:buClr>
              <a:buSzPct val="68000"/>
              <a:buFont typeface="Wingdings"/>
              <a:buChar char=""/>
              <a:tabLst>
                <a:tab pos="817244" algn="l"/>
              </a:tabLst>
            </a:pPr>
            <a:r>
              <a:rPr sz="2500" dirty="0">
                <a:latin typeface="Lucida Sans Unicode"/>
                <a:cs typeface="Lucida Sans Unicode"/>
              </a:rPr>
              <a:t>Loss</a:t>
            </a:r>
            <a:r>
              <a:rPr sz="2500" spc="-6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of</a:t>
            </a:r>
            <a:r>
              <a:rPr sz="2500" spc="-6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profit</a:t>
            </a:r>
            <a:r>
              <a:rPr sz="2500" spc="-45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contribution</a:t>
            </a:r>
            <a:r>
              <a:rPr sz="2500" spc="-6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by</a:t>
            </a:r>
            <a:r>
              <a:rPr sz="2500" spc="-70" dirty="0">
                <a:latin typeface="Lucida Sans Unicode"/>
                <a:cs typeface="Lucida Sans Unicode"/>
              </a:rPr>
              <a:t> </a:t>
            </a:r>
            <a:r>
              <a:rPr sz="2500" dirty="0">
                <a:latin typeface="Lucida Sans Unicode"/>
                <a:cs typeface="Lucida Sans Unicode"/>
              </a:rPr>
              <a:t>lost</a:t>
            </a:r>
            <a:r>
              <a:rPr sz="2500" spc="-70" dirty="0">
                <a:latin typeface="Lucida Sans Unicode"/>
                <a:cs typeface="Lucida Sans Unicode"/>
              </a:rPr>
              <a:t> </a:t>
            </a:r>
            <a:r>
              <a:rPr sz="2500" spc="-10" dirty="0">
                <a:latin typeface="Lucida Sans Unicode"/>
                <a:cs typeface="Lucida Sans Unicode"/>
              </a:rPr>
              <a:t>sales revenue.</a:t>
            </a:r>
            <a:endParaRPr sz="25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739763" y="6429834"/>
            <a:ext cx="222758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lang="en-US" sz="1600" spc="-10" dirty="0">
                <a:latin typeface="Times New Roman"/>
                <a:cs typeface="Times New Roman"/>
                <a:hlinkClick r:id="rId2"/>
              </a:rPr>
              <a:t> </a:t>
            </a:r>
            <a:endParaRPr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4199</Words>
  <Application>Microsoft Office PowerPoint</Application>
  <PresentationFormat>On-screen Show (4:3)</PresentationFormat>
  <Paragraphs>442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42" baseType="lpstr">
      <vt:lpstr>Arial</vt:lpstr>
      <vt:lpstr>Book Antiqua</vt:lpstr>
      <vt:lpstr>Calibri</vt:lpstr>
      <vt:lpstr>Cambria Math</vt:lpstr>
      <vt:lpstr>Ebrima</vt:lpstr>
      <vt:lpstr>Lucida Sans Unicode</vt:lpstr>
      <vt:lpstr>Symbol</vt:lpstr>
      <vt:lpstr>Times New Roman</vt:lpstr>
      <vt:lpstr>Wingdings</vt:lpstr>
      <vt:lpstr>Wingdings 3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2. Continuous Inventory System/Perpetual Inventory System (Q-model)</vt:lpstr>
      <vt:lpstr>PowerPoint Presentation</vt:lpstr>
      <vt:lpstr>PowerPoint Presentation</vt:lpstr>
      <vt:lpstr>PowerPoint Presentation</vt:lpstr>
      <vt:lpstr>PowerPoint Presentation</vt:lpstr>
      <vt:lpstr>1. Economic Order Quantity (EOQ)/Optimum</vt:lpstr>
      <vt:lpstr>PowerPoint Presentation</vt:lpstr>
      <vt:lpstr>PowerPoint Presentation</vt:lpstr>
      <vt:lpstr>PowerPoint Presentation</vt:lpstr>
      <vt:lpstr>Calculation of total annual cost (TC)</vt:lpstr>
      <vt:lpstr>Solution Given, Annual requirements (A) = 100,000 units Ordering cost (O) = Rs 800</vt:lpstr>
      <vt:lpstr>Calculation of EOQ for “25000 – 40000” order size</vt:lpstr>
      <vt:lpstr>PowerPoint Presentation</vt:lpstr>
      <vt:lpstr>PowerPoint Presentation</vt:lpstr>
      <vt:lpstr>Numerical Problems for the Practices Problem – 1</vt:lpstr>
      <vt:lpstr>Problem – 3</vt:lpstr>
      <vt:lpstr>Problem – 5</vt:lpstr>
      <vt:lpstr>Problem –7</vt:lpstr>
      <vt:lpstr>Problem – 8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anish pahi</cp:lastModifiedBy>
  <cp:revision>1</cp:revision>
  <dcterms:created xsi:type="dcterms:W3CDTF">2024-08-03T14:59:53Z</dcterms:created>
  <dcterms:modified xsi:type="dcterms:W3CDTF">2024-08-03T15:00:29Z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2024-08-03T00:00:00Z</vt:filetime>
  </property>
  <property fmtid="{D5CDD505-2E9C-101B-9397-08002B2CF9AE}" pid="3" name="Producer">
    <vt:lpwstr>3-Heights™ PDF Toolbox API 6.12.0.6 (http://www.pdf-tools.com)</vt:lpwstr>
  </property>
</Properties>
</file>