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28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25" y="21310"/>
                </a:moveTo>
                <a:lnTo>
                  <a:pt x="3636696" y="913063"/>
                </a:lnTo>
                <a:lnTo>
                  <a:pt x="4897398" y="913063"/>
                </a:lnTo>
                <a:lnTo>
                  <a:pt x="85525" y="21310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0"/>
                </a:lnTo>
                <a:lnTo>
                  <a:pt x="85525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9" y="918981"/>
                </a:lnTo>
                <a:lnTo>
                  <a:pt x="3651882" y="9189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8151"/>
            <a:ext cx="3398520" cy="10698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350"/>
            <a:ext cx="3371840" cy="10736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972" y="380746"/>
            <a:ext cx="7702550" cy="8489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3476" y="1447838"/>
            <a:ext cx="4957445" cy="1872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udynotesnepal.com/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tudynotesnepal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hyperlink" Target="http://www.studynotesnepal.com/" TargetMode="External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tudynotesnepal.com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studynotesnepal.com/" TargetMode="External"/><Relationship Id="rId4" Type="http://schemas.openxmlformats.org/officeDocument/2006/relationships/image" Target="../media/image60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tudynotesnepal.com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ynotesnepal.com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ynotesnepal.com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hyperlink" Target="http://www.studynotesnepa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studynotesnepal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690412"/>
            <a:ext cx="7675245" cy="499618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6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Introduction</a:t>
            </a:r>
            <a:r>
              <a:rPr sz="2000" b="1" spc="-10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to</a:t>
            </a:r>
            <a:r>
              <a:rPr sz="2000" b="1" spc="-3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Quality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Historical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evolution</a:t>
            </a:r>
            <a:r>
              <a:rPr sz="2000" b="1" spc="-8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Total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Quality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Management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Definitions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Total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Quality</a:t>
            </a:r>
            <a:r>
              <a:rPr sz="2000" b="1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Management</a:t>
            </a:r>
            <a:r>
              <a:rPr sz="2000" b="1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(TQM)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  <a:tab pos="319849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Philosophy</a:t>
            </a:r>
            <a:r>
              <a:rPr sz="2000" b="1" spc="-9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(Principles)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	of</a:t>
            </a:r>
            <a:r>
              <a:rPr sz="2000" b="1" spc="-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Total</a:t>
            </a:r>
            <a:r>
              <a:rPr sz="2000" b="1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Quality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Management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Costs</a:t>
            </a:r>
            <a:r>
              <a:rPr sz="2000" b="1" spc="-3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of</a:t>
            </a:r>
            <a:r>
              <a:rPr sz="2000" b="1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Quality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Quality</a:t>
            </a:r>
            <a:r>
              <a:rPr sz="2000" b="1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Control:</a:t>
            </a:r>
            <a:r>
              <a:rPr sz="2000" b="1" spc="-8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Introduction,</a:t>
            </a:r>
            <a:r>
              <a:rPr sz="2000" b="1" spc="-8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Objectives,</a:t>
            </a:r>
            <a:r>
              <a:rPr sz="2000" b="1" spc="-8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Advantages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280"/>
              </a:lnSpc>
              <a:spcBef>
                <a:spcPts val="9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Statistical</a:t>
            </a:r>
            <a:r>
              <a:rPr sz="2000" b="1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Process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Control</a:t>
            </a:r>
            <a:r>
              <a:rPr sz="2000" b="1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–Control</a:t>
            </a:r>
            <a:r>
              <a:rPr sz="2000" b="1" spc="-5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Charts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for</a:t>
            </a:r>
            <a:r>
              <a:rPr sz="2000" b="1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Variables</a:t>
            </a:r>
            <a:r>
              <a:rPr sz="2000" b="1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Lucida Sans Unicode"/>
                <a:cs typeface="Lucida Sans Unicode"/>
              </a:rPr>
              <a:t>and</a:t>
            </a:r>
            <a:endParaRPr sz="2000">
              <a:latin typeface="Lucida Sans Unicode"/>
              <a:cs typeface="Lucida Sans Unicode"/>
            </a:endParaRPr>
          </a:p>
          <a:p>
            <a:pPr marL="268605">
              <a:lnSpc>
                <a:spcPts val="2280"/>
              </a:lnSpc>
            </a:pP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Attributes;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Just-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in-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Time</a:t>
            </a:r>
            <a:r>
              <a:rPr sz="2000" b="1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Lucida Sans Unicode"/>
                <a:cs typeface="Lucida Sans Unicode"/>
              </a:rPr>
              <a:t>(JIT)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5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Six</a:t>
            </a:r>
            <a:r>
              <a:rPr sz="20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Sigma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Quality</a:t>
            </a:r>
            <a:r>
              <a:rPr sz="2000" b="1" spc="-6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Management</a:t>
            </a:r>
            <a:r>
              <a:rPr sz="2000" b="1" spc="-8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System:</a:t>
            </a:r>
            <a:r>
              <a:rPr sz="2000" b="1" spc="-7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ISO</a:t>
            </a:r>
            <a:r>
              <a:rPr sz="2000" b="1" spc="-5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9000</a:t>
            </a:r>
            <a:r>
              <a:rPr sz="2000" b="1" spc="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Series</a:t>
            </a:r>
            <a:endParaRPr sz="20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960"/>
              </a:spcBef>
              <a:buClr>
                <a:srgbClr val="2CA1BE"/>
              </a:buClr>
              <a:buSzPct val="67500"/>
              <a:buFont typeface="Wingdings 3"/>
              <a:buChar char=""/>
              <a:tabLst>
                <a:tab pos="268605" algn="l"/>
              </a:tabLst>
            </a:pP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7</a:t>
            </a:r>
            <a:r>
              <a:rPr sz="2000" b="1" spc="2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Tools</a:t>
            </a:r>
            <a:r>
              <a:rPr sz="2000" b="1" spc="-4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for</a:t>
            </a:r>
            <a:r>
              <a:rPr sz="2000" b="1" spc="-1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001F5F"/>
                </a:solidFill>
                <a:latin typeface="Lucida Sans Unicode"/>
                <a:cs typeface="Lucida Sans Unicode"/>
              </a:rPr>
              <a:t>the</a:t>
            </a:r>
            <a:r>
              <a:rPr sz="2000" b="1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 Quality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5" y="149352"/>
            <a:ext cx="4047744" cy="9022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" y="533400"/>
            <a:ext cx="8534400" cy="5334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7620" y="1484502"/>
            <a:ext cx="12128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400">
              <a:latin typeface="Wingdings 3"/>
              <a:cs typeface="Wingdings 3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972" y="1088262"/>
            <a:ext cx="7054850" cy="6553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470"/>
              </a:lnSpc>
              <a:spcBef>
                <a:spcPts val="110"/>
              </a:spcBef>
              <a:tabLst>
                <a:tab pos="527685" algn="l"/>
              </a:tabLst>
            </a:pPr>
            <a:r>
              <a:rPr sz="1400" b="1" spc="-25" dirty="0">
                <a:solidFill>
                  <a:srgbClr val="2CA1BE"/>
                </a:solidFill>
                <a:latin typeface="Lucida Sans Unicode"/>
                <a:cs typeface="Lucida Sans Unicode"/>
              </a:rPr>
              <a:t>1.</a:t>
            </a:r>
            <a:r>
              <a:rPr sz="1400" b="1" dirty="0">
                <a:solidFill>
                  <a:srgbClr val="2CA1BE"/>
                </a:solidFill>
                <a:latin typeface="Lucida Sans Unicode"/>
                <a:cs typeface="Lucida Sans Unicode"/>
              </a:rPr>
              <a:t>	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Prevention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Costs</a:t>
            </a:r>
            <a:r>
              <a:rPr sz="21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/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Pre-processing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Costs</a:t>
            </a:r>
            <a:endParaRPr sz="2100">
              <a:latin typeface="Lucida Sans Unicode"/>
              <a:cs typeface="Lucida Sans Unicode"/>
            </a:endParaRPr>
          </a:p>
          <a:p>
            <a:pPr marL="872490">
              <a:lnSpc>
                <a:spcPts val="2470"/>
              </a:lnSpc>
            </a:pPr>
            <a:r>
              <a:rPr sz="2100" dirty="0"/>
              <a:t>Cost</a:t>
            </a:r>
            <a:r>
              <a:rPr sz="2100" spc="-55" dirty="0"/>
              <a:t> </a:t>
            </a:r>
            <a:r>
              <a:rPr sz="2100" dirty="0"/>
              <a:t>of</a:t>
            </a:r>
            <a:r>
              <a:rPr sz="2100" spc="-50" dirty="0"/>
              <a:t> </a:t>
            </a:r>
            <a:r>
              <a:rPr sz="2100" dirty="0"/>
              <a:t>quality</a:t>
            </a:r>
            <a:r>
              <a:rPr sz="2100" spc="-15" dirty="0"/>
              <a:t> </a:t>
            </a:r>
            <a:r>
              <a:rPr sz="2100" dirty="0"/>
              <a:t>data</a:t>
            </a:r>
            <a:r>
              <a:rPr sz="2100" spc="-55" dirty="0"/>
              <a:t> </a:t>
            </a:r>
            <a:r>
              <a:rPr sz="2100" dirty="0"/>
              <a:t>acquisition</a:t>
            </a:r>
            <a:r>
              <a:rPr sz="2100" spc="-50" dirty="0"/>
              <a:t> </a:t>
            </a:r>
            <a:r>
              <a:rPr sz="2100" dirty="0"/>
              <a:t>and</a:t>
            </a:r>
            <a:r>
              <a:rPr sz="2100" spc="-50" dirty="0"/>
              <a:t> </a:t>
            </a:r>
            <a:r>
              <a:rPr sz="2100" dirty="0"/>
              <a:t>analysis</a:t>
            </a:r>
            <a:r>
              <a:rPr sz="2100" spc="-65" dirty="0"/>
              <a:t> </a:t>
            </a:r>
            <a:r>
              <a:rPr sz="2100" spc="-25" dirty="0"/>
              <a:t>for</a:t>
            </a:r>
            <a:endParaRPr sz="2100"/>
          </a:p>
        </p:txBody>
      </p:sp>
      <p:sp>
        <p:nvSpPr>
          <p:cNvPr id="4" name="object 4"/>
          <p:cNvSpPr txBox="1"/>
          <p:nvPr/>
        </p:nvSpPr>
        <p:spPr>
          <a:xfrm>
            <a:off x="877620" y="2048636"/>
            <a:ext cx="12128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400">
              <a:latin typeface="Wingdings 3"/>
              <a:cs typeface="Wingdings 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7620" y="2517800"/>
            <a:ext cx="121285" cy="125412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4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spc="-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4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400" spc="-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400">
              <a:latin typeface="Wingdings 3"/>
              <a:cs typeface="Wingdings 3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spc="-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400">
              <a:latin typeface="Wingdings 3"/>
              <a:cs typeface="Wingdings 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620" y="4094734"/>
            <a:ext cx="121285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50" dirty="0">
                <a:solidFill>
                  <a:srgbClr val="2CA1BE"/>
                </a:solidFill>
                <a:latin typeface="Wingdings 3"/>
                <a:cs typeface="Wingdings 3"/>
              </a:rPr>
              <a:t></a:t>
            </a:r>
            <a:endParaRPr sz="1400">
              <a:latin typeface="Wingdings 3"/>
              <a:cs typeface="Wingdings 3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50975" y="1652092"/>
            <a:ext cx="7041515" cy="270192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ts val="2470"/>
              </a:lnSpc>
              <a:spcBef>
                <a:spcPts val="115"/>
              </a:spcBef>
            </a:pPr>
            <a:r>
              <a:rPr sz="2100" spc="-10" dirty="0">
                <a:latin typeface="Lucida Sans Unicode"/>
                <a:cs typeface="Lucida Sans Unicode"/>
              </a:rPr>
              <a:t>prevention.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220"/>
              </a:lnSpc>
            </a:pP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pilot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production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scientific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product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210"/>
              </a:lnSpc>
            </a:pPr>
            <a:r>
              <a:rPr sz="2100" spc="-10" dirty="0">
                <a:latin typeface="Lucida Sans Unicode"/>
                <a:cs typeface="Lucida Sans Unicode"/>
              </a:rPr>
              <a:t>development.</a:t>
            </a:r>
            <a:endParaRPr sz="2100">
              <a:latin typeface="Lucida Sans Unicode"/>
              <a:cs typeface="Lucida Sans Unicode"/>
            </a:endParaRPr>
          </a:p>
          <a:p>
            <a:pPr marL="12700" marR="1355090">
              <a:lnSpc>
                <a:spcPts val="2420"/>
              </a:lnSpc>
              <a:spcBef>
                <a:spcPts val="105"/>
              </a:spcBef>
            </a:pP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engineering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quality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design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stage. </a:t>
            </a: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quality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planning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organization.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305"/>
              </a:lnSpc>
            </a:pPr>
            <a:r>
              <a:rPr sz="2100" dirty="0">
                <a:latin typeface="Lucida Sans Unicode"/>
                <a:cs typeface="Lucida Sans Unicode"/>
              </a:rPr>
              <a:t>Product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review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analysis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210"/>
              </a:lnSpc>
            </a:pP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process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control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design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process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control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220"/>
              </a:lnSpc>
            </a:pPr>
            <a:r>
              <a:rPr sz="2100" spc="-10" dirty="0">
                <a:latin typeface="Lucida Sans Unicode"/>
                <a:cs typeface="Lucida Sans Unicode"/>
              </a:rPr>
              <a:t>systems.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470"/>
              </a:lnSpc>
            </a:pPr>
            <a:r>
              <a:rPr sz="2100" dirty="0">
                <a:latin typeface="Lucida Sans Unicode"/>
                <a:cs typeface="Lucida Sans Unicode"/>
              </a:rPr>
              <a:t>Research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testing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costs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aimed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at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quality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assurance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7620" y="4262373"/>
            <a:ext cx="6030595" cy="1832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85470">
              <a:lnSpc>
                <a:spcPts val="2475"/>
              </a:lnSpc>
              <a:spcBef>
                <a:spcPts val="110"/>
              </a:spcBef>
              <a:tabLst>
                <a:tab pos="1499870" algn="l"/>
              </a:tabLst>
            </a:pPr>
            <a:r>
              <a:rPr sz="2100" spc="-25" dirty="0">
                <a:latin typeface="Lucida Sans Unicode"/>
                <a:cs typeface="Lucida Sans Unicode"/>
              </a:rPr>
              <a:t>and</a:t>
            </a:r>
            <a:r>
              <a:rPr sz="2100" dirty="0">
                <a:latin typeface="Lucida Sans Unicode"/>
                <a:cs typeface="Lucida Sans Unicode"/>
              </a:rPr>
              <a:t>	quality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enhancement</a:t>
            </a:r>
            <a:endParaRPr sz="2100">
              <a:latin typeface="Lucida Sans Unicode"/>
              <a:cs typeface="Lucida Sans Unicode"/>
            </a:endParaRPr>
          </a:p>
          <a:p>
            <a:pPr marL="585470" indent="-572770">
              <a:lnSpc>
                <a:spcPts val="241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585470" algn="l"/>
              </a:tabLst>
            </a:pP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training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quality</a:t>
            </a:r>
            <a:endParaRPr sz="2100">
              <a:latin typeface="Lucida Sans Unicode"/>
              <a:cs typeface="Lucida Sans Unicode"/>
            </a:endParaRPr>
          </a:p>
          <a:p>
            <a:pPr marL="585470" indent="-572770">
              <a:lnSpc>
                <a:spcPts val="241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585470" algn="l"/>
              </a:tabLst>
            </a:pPr>
            <a:r>
              <a:rPr sz="2100" dirty="0">
                <a:latin typeface="Lucida Sans Unicode"/>
                <a:cs typeface="Lucida Sans Unicode"/>
              </a:rPr>
              <a:t>Trouble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shooting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failure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analysis.</a:t>
            </a:r>
            <a:endParaRPr sz="2100">
              <a:latin typeface="Lucida Sans Unicode"/>
              <a:cs typeface="Lucida Sans Unicode"/>
            </a:endParaRPr>
          </a:p>
          <a:p>
            <a:pPr marL="585470" indent="-572770">
              <a:lnSpc>
                <a:spcPts val="222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585470" algn="l"/>
              </a:tabLst>
            </a:pP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planned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adjustments,</a:t>
            </a:r>
            <a:r>
              <a:rPr sz="2100" spc="-10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repairs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and</a:t>
            </a:r>
            <a:endParaRPr sz="2100">
              <a:latin typeface="Lucida Sans Unicode"/>
              <a:cs typeface="Lucida Sans Unicode"/>
            </a:endParaRPr>
          </a:p>
          <a:p>
            <a:pPr marL="585470">
              <a:lnSpc>
                <a:spcPts val="2220"/>
              </a:lnSpc>
              <a:tabLst>
                <a:tab pos="3329304" algn="l"/>
              </a:tabLst>
            </a:pPr>
            <a:r>
              <a:rPr sz="2100" dirty="0">
                <a:latin typeface="Lucida Sans Unicode"/>
                <a:cs typeface="Lucida Sans Unicode"/>
              </a:rPr>
              <a:t>replacements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on</a:t>
            </a:r>
            <a:r>
              <a:rPr sz="2100" dirty="0">
                <a:latin typeface="Lucida Sans Unicode"/>
                <a:cs typeface="Lucida Sans Unicode"/>
              </a:rPr>
              <a:t>	process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machinery.</a:t>
            </a:r>
            <a:endParaRPr sz="2100">
              <a:latin typeface="Lucida Sans Unicode"/>
              <a:cs typeface="Lucida Sans Unicode"/>
            </a:endParaRPr>
          </a:p>
          <a:p>
            <a:pPr marL="585470" indent="-572770">
              <a:lnSpc>
                <a:spcPts val="247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585470" algn="l"/>
              </a:tabLst>
            </a:pPr>
            <a:r>
              <a:rPr sz="2100" dirty="0">
                <a:latin typeface="Lucida Sans Unicode"/>
                <a:cs typeface="Lucida Sans Unicode"/>
              </a:rPr>
              <a:t>Administrative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costs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systems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staff.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00" y="415513"/>
            <a:ext cx="3167172" cy="42832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624586"/>
            <a:ext cx="7880984" cy="5039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9730" indent="-36703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379730" algn="l"/>
              </a:tabLst>
            </a:pPr>
            <a:r>
              <a:rPr sz="23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Appraisal</a:t>
            </a:r>
            <a:r>
              <a:rPr sz="23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Costs</a:t>
            </a:r>
            <a:r>
              <a:rPr sz="23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/On-processing</a:t>
            </a:r>
            <a:r>
              <a:rPr sz="23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Costs</a:t>
            </a:r>
            <a:endParaRPr sz="2300">
              <a:latin typeface="Lucida Sans Unicode"/>
              <a:cs typeface="Lucida Sans Unicode"/>
            </a:endParaRPr>
          </a:p>
          <a:p>
            <a:pPr marL="817244" lvl="1" indent="-280670">
              <a:lnSpc>
                <a:spcPct val="100000"/>
              </a:lnSpc>
              <a:spcBef>
                <a:spcPts val="50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  <a:tab pos="6305550" algn="l"/>
              </a:tabLst>
            </a:pPr>
            <a:r>
              <a:rPr sz="2300" dirty="0">
                <a:latin typeface="Lucida Sans Unicode"/>
                <a:cs typeface="Lucida Sans Unicode"/>
              </a:rPr>
              <a:t>Cost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inwards,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process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final</a:t>
            </a:r>
            <a:r>
              <a:rPr sz="2300" dirty="0">
                <a:latin typeface="Lucida Sans Unicode"/>
                <a:cs typeface="Lucida Sans Unicode"/>
              </a:rPr>
              <a:t>	</a:t>
            </a:r>
            <a:r>
              <a:rPr sz="2300" spc="-10" dirty="0">
                <a:latin typeface="Lucida Sans Unicode"/>
                <a:cs typeface="Lucida Sans Unicode"/>
              </a:rPr>
              <a:t>inspection.</a:t>
            </a:r>
            <a:endParaRPr sz="2300">
              <a:latin typeface="Lucida Sans Unicode"/>
              <a:cs typeface="Lucida Sans Unicode"/>
            </a:endParaRPr>
          </a:p>
          <a:p>
            <a:pPr marL="817244" lvl="1" indent="-280670">
              <a:lnSpc>
                <a:spcPct val="100000"/>
              </a:lnSpc>
              <a:spcBef>
                <a:spcPts val="645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</a:tabLst>
            </a:pPr>
            <a:r>
              <a:rPr sz="2300" dirty="0">
                <a:latin typeface="Lucida Sans Unicode"/>
                <a:cs typeface="Lucida Sans Unicode"/>
              </a:rPr>
              <a:t>Cost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destructive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test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losses,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if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any.</a:t>
            </a:r>
            <a:endParaRPr sz="2300">
              <a:latin typeface="Lucida Sans Unicode"/>
              <a:cs typeface="Lucida Sans Unicode"/>
            </a:endParaRPr>
          </a:p>
          <a:p>
            <a:pPr marL="817244" lvl="1" indent="-280670">
              <a:lnSpc>
                <a:spcPct val="100000"/>
              </a:lnSpc>
              <a:spcBef>
                <a:spcPts val="650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</a:tabLst>
            </a:pPr>
            <a:r>
              <a:rPr sz="2300" dirty="0">
                <a:latin typeface="Lucida Sans Unicode"/>
                <a:cs typeface="Lucida Sans Unicode"/>
              </a:rPr>
              <a:t>Cost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preparation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reports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audits.</a:t>
            </a:r>
            <a:endParaRPr sz="2300">
              <a:latin typeface="Lucida Sans Unicode"/>
              <a:cs typeface="Lucida Sans Unicode"/>
            </a:endParaRPr>
          </a:p>
          <a:p>
            <a:pPr marL="817244" lvl="1" indent="-280670">
              <a:lnSpc>
                <a:spcPts val="2485"/>
              </a:lnSpc>
              <a:spcBef>
                <a:spcPts val="650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</a:tabLst>
            </a:pPr>
            <a:r>
              <a:rPr sz="2300" dirty="0">
                <a:latin typeface="Lucida Sans Unicode"/>
                <a:cs typeface="Lucida Sans Unicode"/>
              </a:rPr>
              <a:t>Cost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maintenance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collaboration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20" dirty="0">
                <a:latin typeface="Lucida Sans Unicode"/>
                <a:cs typeface="Lucida Sans Unicode"/>
              </a:rPr>
              <a:t> test</a:t>
            </a:r>
            <a:endParaRPr sz="2300">
              <a:latin typeface="Lucida Sans Unicode"/>
              <a:cs typeface="Lucida Sans Unicode"/>
            </a:endParaRPr>
          </a:p>
          <a:p>
            <a:pPr marL="817244">
              <a:lnSpc>
                <a:spcPts val="2485"/>
              </a:lnSpc>
            </a:pPr>
            <a:r>
              <a:rPr sz="2300" dirty="0">
                <a:latin typeface="Lucida Sans Unicode"/>
                <a:cs typeface="Lucida Sans Unicode"/>
              </a:rPr>
              <a:t>instrumentation</a:t>
            </a:r>
            <a:r>
              <a:rPr sz="2300" spc="-9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facilities.</a:t>
            </a:r>
            <a:endParaRPr sz="2300">
              <a:latin typeface="Lucida Sans Unicode"/>
              <a:cs typeface="Lucida Sans Unicode"/>
            </a:endParaRPr>
          </a:p>
          <a:p>
            <a:pPr marL="817244" marR="1425575" lvl="1" indent="-281305">
              <a:lnSpc>
                <a:spcPts val="2210"/>
              </a:lnSpc>
              <a:spcBef>
                <a:spcPts val="1185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</a:tabLst>
            </a:pPr>
            <a:r>
              <a:rPr sz="2300" dirty="0">
                <a:latin typeface="Lucida Sans Unicode"/>
                <a:cs typeface="Lucida Sans Unicode"/>
              </a:rPr>
              <a:t>Cost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administrative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machinery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and </a:t>
            </a:r>
            <a:r>
              <a:rPr sz="2300" dirty="0">
                <a:latin typeface="Lucida Sans Unicode"/>
                <a:cs typeface="Lucida Sans Unicode"/>
              </a:rPr>
              <a:t>organization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for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inspection,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testing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and </a:t>
            </a:r>
            <a:r>
              <a:rPr sz="2300" spc="-10" dirty="0">
                <a:latin typeface="Lucida Sans Unicode"/>
                <a:cs typeface="Lucida Sans Unicode"/>
              </a:rPr>
              <a:t>appraisal.</a:t>
            </a:r>
            <a:endParaRPr sz="2300">
              <a:latin typeface="Lucida Sans Unicode"/>
              <a:cs typeface="Lucida Sans Unicode"/>
            </a:endParaRPr>
          </a:p>
          <a:p>
            <a:pPr marL="817244" lvl="1" indent="-280670">
              <a:lnSpc>
                <a:spcPct val="100000"/>
              </a:lnSpc>
              <a:spcBef>
                <a:spcPts val="665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</a:tabLst>
            </a:pPr>
            <a:r>
              <a:rPr sz="2300" dirty="0">
                <a:latin typeface="Lucida Sans Unicode"/>
                <a:cs typeface="Lucida Sans Unicode"/>
              </a:rPr>
              <a:t>Products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review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cost.</a:t>
            </a:r>
            <a:endParaRPr sz="2300">
              <a:latin typeface="Lucida Sans Unicode"/>
              <a:cs typeface="Lucida Sans Unicode"/>
            </a:endParaRPr>
          </a:p>
          <a:p>
            <a:pPr marL="817244" lvl="1" indent="-280670">
              <a:lnSpc>
                <a:spcPct val="100000"/>
              </a:lnSpc>
              <a:spcBef>
                <a:spcPts val="650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</a:tabLst>
            </a:pPr>
            <a:r>
              <a:rPr sz="2300" dirty="0">
                <a:latin typeface="Lucida Sans Unicode"/>
                <a:cs typeface="Lucida Sans Unicode"/>
              </a:rPr>
              <a:t>Process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control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cost.</a:t>
            </a:r>
            <a:endParaRPr sz="2300">
              <a:latin typeface="Lucida Sans Unicode"/>
              <a:cs typeface="Lucida Sans Unicode"/>
            </a:endParaRPr>
          </a:p>
          <a:p>
            <a:pPr marL="817244" lvl="1" indent="-280670">
              <a:lnSpc>
                <a:spcPct val="100000"/>
              </a:lnSpc>
              <a:spcBef>
                <a:spcPts val="645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</a:tabLst>
            </a:pPr>
            <a:r>
              <a:rPr sz="2300" dirty="0">
                <a:latin typeface="Lucida Sans Unicode"/>
                <a:cs typeface="Lucida Sans Unicode"/>
              </a:rPr>
              <a:t>Quality</a:t>
            </a:r>
            <a:r>
              <a:rPr sz="2300" spc="-10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engineering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cost.</a:t>
            </a:r>
            <a:endParaRPr sz="2300">
              <a:latin typeface="Lucida Sans Unicode"/>
              <a:cs typeface="Lucida Sans Unicode"/>
            </a:endParaRPr>
          </a:p>
          <a:p>
            <a:pPr marL="817244" lvl="1" indent="-280670">
              <a:lnSpc>
                <a:spcPct val="100000"/>
              </a:lnSpc>
              <a:spcBef>
                <a:spcPts val="655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817244" algn="l"/>
              </a:tabLst>
            </a:pPr>
            <a:r>
              <a:rPr sz="2300" dirty="0">
                <a:latin typeface="Lucida Sans Unicode"/>
                <a:cs typeface="Lucida Sans Unicode"/>
              </a:rPr>
              <a:t>Field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evaluation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cost.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712673"/>
            <a:ext cx="6415405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3.</a:t>
            </a:r>
            <a:r>
              <a:rPr sz="2700" b="1" spc="-3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Failure</a:t>
            </a:r>
            <a:r>
              <a:rPr sz="27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Costs</a:t>
            </a:r>
            <a:r>
              <a:rPr sz="27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(Internal</a:t>
            </a:r>
            <a:r>
              <a:rPr sz="27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27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7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External)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1161415"/>
            <a:ext cx="7694930" cy="47504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32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first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kind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failure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costs–costs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associated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manufacture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fail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requirements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are </a:t>
            </a:r>
            <a:r>
              <a:rPr sz="1900" dirty="0">
                <a:latin typeface="Lucida Sans Unicode"/>
                <a:cs typeface="Lucida Sans Unicode"/>
              </a:rPr>
              <a:t>generally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recognized</a:t>
            </a:r>
            <a:r>
              <a:rPr sz="1900" spc="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internal</a:t>
            </a:r>
            <a:r>
              <a:rPr sz="1900" b="1" spc="-10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failure</a:t>
            </a:r>
            <a:r>
              <a:rPr sz="1900" b="1" spc="-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costs</a:t>
            </a:r>
            <a:r>
              <a:rPr sz="1900" b="1" spc="-9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such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as::</a:t>
            </a:r>
            <a:endParaRPr sz="1900">
              <a:latin typeface="Lucida Sans Unicode"/>
              <a:cs typeface="Lucida Sans Unicode"/>
            </a:endParaRPr>
          </a:p>
          <a:p>
            <a:pPr marL="817244" lvl="1" indent="-451484">
              <a:lnSpc>
                <a:spcPts val="2175"/>
              </a:lnSpc>
              <a:spcBef>
                <a:spcPts val="170"/>
              </a:spcBef>
              <a:buClr>
                <a:srgbClr val="2CA1BE"/>
              </a:buClr>
              <a:buSzPct val="68421"/>
              <a:buFont typeface="Wingdings"/>
              <a:buChar char=""/>
              <a:tabLst>
                <a:tab pos="817244" algn="l"/>
              </a:tabLst>
            </a:pP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labour,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materials,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machine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hours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etc,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loss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in</a:t>
            </a:r>
            <a:endParaRPr sz="1900">
              <a:latin typeface="Lucida Sans Unicode"/>
              <a:cs typeface="Lucida Sans Unicode"/>
            </a:endParaRPr>
          </a:p>
          <a:p>
            <a:pPr marL="817244">
              <a:lnSpc>
                <a:spcPts val="2175"/>
              </a:lnSpc>
            </a:pPr>
            <a:r>
              <a:rPr sz="1900" dirty="0">
                <a:latin typeface="Lucida Sans Unicode"/>
                <a:cs typeface="Lucida Sans Unicode"/>
              </a:rPr>
              <a:t>scrapped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items.</a:t>
            </a:r>
            <a:endParaRPr sz="1900">
              <a:latin typeface="Lucida Sans Unicode"/>
              <a:cs typeface="Lucida Sans Unicode"/>
            </a:endParaRPr>
          </a:p>
          <a:p>
            <a:pPr marL="817244" lvl="1" indent="-451484">
              <a:lnSpc>
                <a:spcPct val="100000"/>
              </a:lnSpc>
              <a:spcBef>
                <a:spcPts val="170"/>
              </a:spcBef>
              <a:buClr>
                <a:srgbClr val="2CA1BE"/>
              </a:buClr>
              <a:buSzPct val="68421"/>
              <a:buFont typeface="Wingdings"/>
              <a:buChar char=""/>
              <a:tabLst>
                <a:tab pos="817244" algn="l"/>
              </a:tabLst>
            </a:pPr>
            <a:r>
              <a:rPr sz="1900" dirty="0">
                <a:latin typeface="Lucida Sans Unicode"/>
                <a:cs typeface="Lucida Sans Unicode"/>
              </a:rPr>
              <a:t>Costs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rework/reassembly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subsequent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stages.</a:t>
            </a:r>
            <a:endParaRPr sz="1900">
              <a:latin typeface="Lucida Sans Unicode"/>
              <a:cs typeface="Lucida Sans Unicode"/>
            </a:endParaRPr>
          </a:p>
          <a:p>
            <a:pPr marL="817244" lvl="1" indent="-451484">
              <a:lnSpc>
                <a:spcPct val="100000"/>
              </a:lnSpc>
              <a:spcBef>
                <a:spcPts val="165"/>
              </a:spcBef>
              <a:buClr>
                <a:srgbClr val="2CA1BE"/>
              </a:buClr>
              <a:buSzPct val="68421"/>
              <a:buFont typeface="Wingdings"/>
              <a:buChar char=""/>
              <a:tabLst>
                <a:tab pos="817244" algn="l"/>
              </a:tabLst>
            </a:pP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reprocessing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loss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worker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morale.</a:t>
            </a:r>
            <a:endParaRPr sz="1900">
              <a:latin typeface="Lucida Sans Unicode"/>
              <a:cs typeface="Lucida Sans Unicode"/>
            </a:endParaRPr>
          </a:p>
          <a:p>
            <a:pPr marL="817244" lvl="1" indent="-451484">
              <a:lnSpc>
                <a:spcPct val="100000"/>
              </a:lnSpc>
              <a:spcBef>
                <a:spcPts val="170"/>
              </a:spcBef>
              <a:buClr>
                <a:srgbClr val="2CA1BE"/>
              </a:buClr>
              <a:buSzPct val="68421"/>
              <a:buFont typeface="Wingdings"/>
              <a:buChar char=""/>
              <a:tabLst>
                <a:tab pos="817244" algn="l"/>
              </a:tabLst>
            </a:pPr>
            <a:r>
              <a:rPr sz="1900" dirty="0">
                <a:latin typeface="Lucida Sans Unicode"/>
                <a:cs typeface="Lucida Sans Unicode"/>
              </a:rPr>
              <a:t>Cost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failings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meet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contracted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schedules.</a:t>
            </a:r>
            <a:endParaRPr sz="1900">
              <a:latin typeface="Lucida Sans Unicode"/>
              <a:cs typeface="Lucida Sans Unicode"/>
            </a:endParaRPr>
          </a:p>
          <a:p>
            <a:pPr marL="267335" marR="194945" indent="-255270">
              <a:lnSpc>
                <a:spcPct val="90000"/>
              </a:lnSpc>
              <a:spcBef>
                <a:spcPts val="400"/>
              </a:spcBef>
              <a:buClr>
                <a:srgbClr val="2CA1BE"/>
              </a:buClr>
              <a:buSzPct val="68421"/>
              <a:buFont typeface="Wingdings"/>
              <a:buChar char="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second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type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failure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costs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are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those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associated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with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	</a:t>
            </a:r>
            <a:r>
              <a:rPr sz="1900" dirty="0">
                <a:latin typeface="Lucida Sans Unicode"/>
                <a:cs typeface="Lucida Sans Unicode"/>
              </a:rPr>
              <a:t>usage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fail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requirements,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called 	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external</a:t>
            </a:r>
            <a:r>
              <a:rPr sz="1900" b="1" spc="-7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failure</a:t>
            </a:r>
            <a:r>
              <a:rPr sz="1900" b="1" spc="-7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costs,</a:t>
            </a:r>
            <a:r>
              <a:rPr sz="1900" b="1" spc="-4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such</a:t>
            </a:r>
            <a:r>
              <a:rPr sz="1900" spc="2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as:</a:t>
            </a:r>
            <a:endParaRPr sz="1900">
              <a:latin typeface="Lucida Sans Unicode"/>
              <a:cs typeface="Lucida Sans Unicode"/>
            </a:endParaRPr>
          </a:p>
          <a:p>
            <a:pPr marL="820419" lvl="1" indent="-344805">
              <a:lnSpc>
                <a:spcPct val="100000"/>
              </a:lnSpc>
              <a:spcBef>
                <a:spcPts val="160"/>
              </a:spcBef>
              <a:buClr>
                <a:srgbClr val="2CA1BE"/>
              </a:buClr>
              <a:buSzPct val="67500"/>
              <a:buFont typeface="Wingdings"/>
              <a:buChar char=""/>
              <a:tabLst>
                <a:tab pos="820419" algn="l"/>
              </a:tabLst>
            </a:pPr>
            <a:r>
              <a:rPr sz="2000" dirty="0">
                <a:latin typeface="Lucida Sans Unicode"/>
                <a:cs typeface="Lucida Sans Unicode"/>
              </a:rPr>
              <a:t>Cost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loss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consumer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goodwill.</a:t>
            </a:r>
            <a:endParaRPr sz="2000">
              <a:latin typeface="Lucida Sans Unicode"/>
              <a:cs typeface="Lucida Sans Unicode"/>
            </a:endParaRPr>
          </a:p>
          <a:p>
            <a:pPr marL="820419" lvl="1" indent="-344805">
              <a:lnSpc>
                <a:spcPct val="100000"/>
              </a:lnSpc>
              <a:spcBef>
                <a:spcPts val="150"/>
              </a:spcBef>
              <a:buClr>
                <a:srgbClr val="2CA1BE"/>
              </a:buClr>
              <a:buSzPct val="67500"/>
              <a:buFont typeface="Wingdings"/>
              <a:buChar char=""/>
              <a:tabLst>
                <a:tab pos="820419" algn="l"/>
              </a:tabLst>
            </a:pPr>
            <a:r>
              <a:rPr sz="2000" dirty="0">
                <a:latin typeface="Lucida Sans Unicode"/>
                <a:cs typeface="Lucida Sans Unicode"/>
              </a:rPr>
              <a:t>Cost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loss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sales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due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publicity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failures.</a:t>
            </a:r>
            <a:endParaRPr sz="2000">
              <a:latin typeface="Lucida Sans Unicode"/>
              <a:cs typeface="Lucida Sans Unicode"/>
            </a:endParaRPr>
          </a:p>
          <a:p>
            <a:pPr marL="820419" lvl="1" indent="-344805">
              <a:lnSpc>
                <a:spcPts val="2280"/>
              </a:lnSpc>
              <a:spcBef>
                <a:spcPts val="165"/>
              </a:spcBef>
              <a:buClr>
                <a:srgbClr val="2CA1BE"/>
              </a:buClr>
              <a:buSzPct val="67500"/>
              <a:buFont typeface="Wingdings"/>
              <a:buChar char=""/>
              <a:tabLst>
                <a:tab pos="820419" algn="l"/>
              </a:tabLst>
            </a:pPr>
            <a:r>
              <a:rPr sz="2000" dirty="0">
                <a:latin typeface="Lucida Sans Unicode"/>
                <a:cs typeface="Lucida Sans Unicode"/>
              </a:rPr>
              <a:t>Cost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attending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consumer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complaints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repairs</a:t>
            </a:r>
            <a:endParaRPr sz="2000">
              <a:latin typeface="Lucida Sans Unicode"/>
              <a:cs typeface="Lucida Sans Unicode"/>
            </a:endParaRPr>
          </a:p>
          <a:p>
            <a:pPr marL="817244">
              <a:lnSpc>
                <a:spcPts val="2280"/>
              </a:lnSpc>
            </a:pPr>
            <a:r>
              <a:rPr sz="2000" dirty="0">
                <a:latin typeface="Lucida Sans Unicode"/>
                <a:cs typeface="Lucida Sans Unicode"/>
              </a:rPr>
              <a:t>(service</a:t>
            </a:r>
            <a:r>
              <a:rPr sz="2000" spc="-8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costs).</a:t>
            </a:r>
            <a:endParaRPr sz="2000">
              <a:latin typeface="Lucida Sans Unicode"/>
              <a:cs typeface="Lucida Sans Unicode"/>
            </a:endParaRPr>
          </a:p>
          <a:p>
            <a:pPr marL="820419" lvl="1" indent="-344805">
              <a:lnSpc>
                <a:spcPct val="100000"/>
              </a:lnSpc>
              <a:spcBef>
                <a:spcPts val="170"/>
              </a:spcBef>
              <a:buClr>
                <a:srgbClr val="2CA1BE"/>
              </a:buClr>
              <a:buSzPct val="67500"/>
              <a:buFont typeface="Wingdings"/>
              <a:buChar char=""/>
              <a:tabLst>
                <a:tab pos="820419" algn="l"/>
              </a:tabLst>
            </a:pPr>
            <a:r>
              <a:rPr sz="2000" dirty="0">
                <a:latin typeface="Lucida Sans Unicode"/>
                <a:cs typeface="Lucida Sans Unicode"/>
              </a:rPr>
              <a:t>Cost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replacements.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0"/>
            <a:ext cx="8382000" cy="5791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99" y="152400"/>
            <a:ext cx="8686800" cy="59771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1420190"/>
            <a:ext cx="8190230" cy="455803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68605" marR="283210" indent="-256540">
              <a:lnSpc>
                <a:spcPts val="2210"/>
              </a:lnSpc>
              <a:spcBef>
                <a:spcPts val="635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A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quality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control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system is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designed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ensure </a:t>
            </a:r>
            <a:r>
              <a:rPr sz="2300" dirty="0">
                <a:latin typeface="Lucida Sans Unicode"/>
                <a:cs typeface="Lucida Sans Unicode"/>
              </a:rPr>
              <a:t>economical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production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products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uniform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quality </a:t>
            </a:r>
            <a:r>
              <a:rPr sz="2300" dirty="0">
                <a:latin typeface="Lucida Sans Unicode"/>
                <a:cs typeface="Lucida Sans Unicode"/>
              </a:rPr>
              <a:t>which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acceptable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customer.</a:t>
            </a:r>
            <a:endParaRPr sz="2300">
              <a:latin typeface="Lucida Sans Unicode"/>
              <a:cs typeface="Lucida Sans Unicode"/>
            </a:endParaRPr>
          </a:p>
          <a:p>
            <a:pPr marL="268605" marR="1021080" indent="-256540">
              <a:lnSpc>
                <a:spcPts val="2210"/>
              </a:lnSpc>
              <a:spcBef>
                <a:spcPts val="409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ultimate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aim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quality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control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provide </a:t>
            </a:r>
            <a:r>
              <a:rPr sz="2300" dirty="0">
                <a:latin typeface="Lucida Sans Unicode"/>
                <a:cs typeface="Lucida Sans Unicode"/>
              </a:rPr>
              <a:t>products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which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are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dependable,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satisfactory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and </a:t>
            </a:r>
            <a:r>
              <a:rPr sz="2300" spc="-10" dirty="0">
                <a:latin typeface="Lucida Sans Unicode"/>
                <a:cs typeface="Lucida Sans Unicode"/>
              </a:rPr>
              <a:t>economical.</a:t>
            </a:r>
            <a:endParaRPr sz="2300">
              <a:latin typeface="Lucida Sans Unicode"/>
              <a:cs typeface="Lucida Sans Unicode"/>
            </a:endParaRPr>
          </a:p>
          <a:p>
            <a:pPr marL="268605" marR="618490" indent="-256540">
              <a:lnSpc>
                <a:spcPts val="2210"/>
              </a:lnSpc>
              <a:spcBef>
                <a:spcPts val="380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purpose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quality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control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assure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that </a:t>
            </a:r>
            <a:r>
              <a:rPr sz="2300" dirty="0">
                <a:latin typeface="Lucida Sans Unicode"/>
                <a:cs typeface="Lucida Sans Unicode"/>
              </a:rPr>
              <a:t>processes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are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performing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acceptable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manner.</a:t>
            </a:r>
            <a:endParaRPr sz="23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360"/>
              </a:lnSpc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Companies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accomplish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this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by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monitoring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process</a:t>
            </a:r>
            <a:endParaRPr sz="2300">
              <a:latin typeface="Lucida Sans Unicode"/>
              <a:cs typeface="Lucida Sans Unicode"/>
            </a:endParaRPr>
          </a:p>
          <a:p>
            <a:pPr marL="268605">
              <a:lnSpc>
                <a:spcPts val="2415"/>
              </a:lnSpc>
            </a:pPr>
            <a:r>
              <a:rPr sz="2300" dirty="0">
                <a:latin typeface="Lucida Sans Unicode"/>
                <a:cs typeface="Lucida Sans Unicode"/>
              </a:rPr>
              <a:t>output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using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statistical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techniques.</a:t>
            </a:r>
            <a:endParaRPr sz="2300">
              <a:latin typeface="Lucida Sans Unicode"/>
              <a:cs typeface="Lucida Sans Unicode"/>
            </a:endParaRPr>
          </a:p>
          <a:p>
            <a:pPr marL="268605" marR="149225" indent="-256540">
              <a:lnSpc>
                <a:spcPts val="2210"/>
              </a:lnSpc>
              <a:spcBef>
                <a:spcPts val="459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Quality</a:t>
            </a:r>
            <a:r>
              <a:rPr sz="2300" spc="-8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control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process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that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measures</a:t>
            </a:r>
            <a:r>
              <a:rPr sz="2300" spc="-10" dirty="0">
                <a:latin typeface="Lucida Sans Unicode"/>
                <a:cs typeface="Lucida Sans Unicode"/>
              </a:rPr>
              <a:t> output </a:t>
            </a:r>
            <a:r>
              <a:rPr sz="2300" dirty="0">
                <a:latin typeface="Lucida Sans Unicode"/>
                <a:cs typeface="Lucida Sans Unicode"/>
              </a:rPr>
              <a:t>relative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standard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takes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corrective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action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when </a:t>
            </a:r>
            <a:r>
              <a:rPr sz="2300" dirty="0">
                <a:latin typeface="Lucida Sans Unicode"/>
                <a:cs typeface="Lucida Sans Unicode"/>
              </a:rPr>
              <a:t>output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does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not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meet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standards.</a:t>
            </a:r>
            <a:endParaRPr sz="23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210"/>
              </a:lnSpc>
              <a:spcBef>
                <a:spcPts val="380"/>
              </a:spcBef>
              <a:buClr>
                <a:srgbClr val="2CA1BE"/>
              </a:buClr>
              <a:buSzPct val="67391"/>
              <a:buFont typeface="Wingdings 3"/>
              <a:buChar char=""/>
              <a:tabLst>
                <a:tab pos="268605" algn="l"/>
              </a:tabLst>
            </a:pPr>
            <a:r>
              <a:rPr sz="2300" dirty="0">
                <a:latin typeface="Lucida Sans Unicode"/>
                <a:cs typeface="Lucida Sans Unicode"/>
              </a:rPr>
              <a:t>If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results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are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acceptable,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no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further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action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is </a:t>
            </a:r>
            <a:r>
              <a:rPr sz="2300" dirty="0">
                <a:latin typeface="Lucida Sans Unicode"/>
                <a:cs typeface="Lucida Sans Unicode"/>
              </a:rPr>
              <a:t>required;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unacceptable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results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call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for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corrective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action.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0"/>
            <a:ext cx="7485888" cy="22951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648970"/>
            <a:ext cx="8376920" cy="5652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ts val="1835"/>
              </a:lnSpc>
              <a:spcBef>
                <a:spcPts val="1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Basically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there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four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play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important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roles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controlling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quality</a:t>
            </a:r>
            <a:endParaRPr sz="1700">
              <a:latin typeface="Lucida Sans Unicode"/>
              <a:cs typeface="Lucida Sans Unicode"/>
            </a:endParaRPr>
          </a:p>
          <a:p>
            <a:pPr marL="268605">
              <a:lnSpc>
                <a:spcPts val="1835"/>
              </a:lnSpc>
            </a:pP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products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services.</a:t>
            </a:r>
            <a:endParaRPr sz="1700">
              <a:latin typeface="Lucida Sans Unicode"/>
              <a:cs typeface="Lucida Sans Unicode"/>
            </a:endParaRPr>
          </a:p>
          <a:p>
            <a:pPr marL="222250" indent="-209550">
              <a:lnSpc>
                <a:spcPct val="100000"/>
              </a:lnSpc>
              <a:spcBef>
                <a:spcPts val="790"/>
              </a:spcBef>
              <a:buSzPct val="94117"/>
              <a:buAutoNum type="arabicPeriod"/>
              <a:tabLst>
                <a:tab pos="222250" algn="l"/>
              </a:tabLst>
            </a:pP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Quality</a:t>
            </a:r>
            <a:r>
              <a:rPr sz="1700" b="1" spc="-6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17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Materials</a:t>
            </a:r>
            <a:endParaRPr sz="1700">
              <a:latin typeface="Lucida Sans Unicode"/>
              <a:cs typeface="Lucida Sans Unicode"/>
            </a:endParaRPr>
          </a:p>
          <a:p>
            <a:pPr marL="268605" marR="605790" lvl="1" indent="-256540" algn="just">
              <a:lnSpc>
                <a:spcPts val="1630"/>
              </a:lnSpc>
              <a:spcBef>
                <a:spcPts val="119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Materials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 basic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sources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production.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Material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good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will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result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smooth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processing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thereby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reducing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waste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increasing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output.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It</a:t>
            </a:r>
            <a:r>
              <a:rPr sz="1700" spc="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will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also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give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better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finish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products.</a:t>
            </a:r>
            <a:endParaRPr sz="1700">
              <a:latin typeface="Lucida Sans Unicode"/>
              <a:cs typeface="Lucida Sans Unicode"/>
            </a:endParaRPr>
          </a:p>
          <a:p>
            <a:pPr marL="285115" indent="-272415" algn="just">
              <a:lnSpc>
                <a:spcPct val="100000"/>
              </a:lnSpc>
              <a:spcBef>
                <a:spcPts val="815"/>
              </a:spcBef>
              <a:buAutoNum type="arabicPeriod" startAt="2"/>
              <a:tabLst>
                <a:tab pos="285115" algn="l"/>
              </a:tabLst>
            </a:pP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Quality</a:t>
            </a:r>
            <a:r>
              <a:rPr sz="1700" b="1" spc="-5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Manpower</a:t>
            </a:r>
            <a:endParaRPr sz="1700">
              <a:latin typeface="Lucida Sans Unicode"/>
              <a:cs typeface="Lucida Sans Unicode"/>
            </a:endParaRPr>
          </a:p>
          <a:p>
            <a:pPr marL="268605" marR="31115" lvl="1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Manpower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another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that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plays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important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role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controlling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services.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Trained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qualified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personnel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will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give</a:t>
            </a:r>
            <a:r>
              <a:rPr sz="1700" spc="5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increased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efficiency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due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better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through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the </a:t>
            </a:r>
            <a:r>
              <a:rPr sz="1700" dirty="0">
                <a:latin typeface="Lucida Sans Unicode"/>
                <a:cs typeface="Lucida Sans Unicode"/>
              </a:rPr>
              <a:t>application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skill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also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reduce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cost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waste.</a:t>
            </a:r>
            <a:endParaRPr sz="1700">
              <a:latin typeface="Lucida Sans Unicode"/>
              <a:cs typeface="Lucida Sans Unicode"/>
            </a:endParaRPr>
          </a:p>
          <a:p>
            <a:pPr marL="285750" indent="-273050">
              <a:lnSpc>
                <a:spcPct val="100000"/>
              </a:lnSpc>
              <a:spcBef>
                <a:spcPts val="790"/>
              </a:spcBef>
              <a:buAutoNum type="arabicPeriod" startAt="3"/>
              <a:tabLst>
                <a:tab pos="285750" algn="l"/>
              </a:tabLst>
            </a:pP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Quality</a:t>
            </a:r>
            <a:r>
              <a:rPr sz="1700" b="1" spc="-6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Machines</a:t>
            </a:r>
            <a:endParaRPr sz="1700">
              <a:latin typeface="Lucida Sans Unicode"/>
              <a:cs typeface="Lucida Sans Unicode"/>
            </a:endParaRPr>
          </a:p>
          <a:p>
            <a:pPr marL="268605" marR="8255" lvl="1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Today‘s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based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another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factor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that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called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machinery.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Better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equipment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will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result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efficient </a:t>
            </a:r>
            <a:r>
              <a:rPr sz="1700" dirty="0">
                <a:latin typeface="Lucida Sans Unicode"/>
                <a:cs typeface="Lucida Sans Unicode"/>
              </a:rPr>
              <a:t>work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due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lack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scarcity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breakdowns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thus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reduce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cost </a:t>
            </a:r>
            <a:r>
              <a:rPr sz="1700" spc="-10" dirty="0">
                <a:latin typeface="Lucida Sans Unicode"/>
                <a:cs typeface="Lucida Sans Unicode"/>
              </a:rPr>
              <a:t>defectives.</a:t>
            </a:r>
            <a:endParaRPr sz="1700">
              <a:latin typeface="Lucida Sans Unicode"/>
              <a:cs typeface="Lucida Sans Unicode"/>
            </a:endParaRPr>
          </a:p>
          <a:p>
            <a:pPr marL="286385" indent="-273685">
              <a:lnSpc>
                <a:spcPct val="100000"/>
              </a:lnSpc>
              <a:spcBef>
                <a:spcPts val="795"/>
              </a:spcBef>
              <a:buAutoNum type="arabicPeriod" startAt="4"/>
              <a:tabLst>
                <a:tab pos="286385" algn="l"/>
              </a:tabLst>
            </a:pP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Quality</a:t>
            </a:r>
            <a:r>
              <a:rPr sz="1700" b="1" spc="-7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17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7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Management</a:t>
            </a:r>
            <a:endParaRPr sz="1700">
              <a:latin typeface="Lucida Sans Unicode"/>
              <a:cs typeface="Lucida Sans Unicode"/>
            </a:endParaRPr>
          </a:p>
          <a:p>
            <a:pPr marL="268605" marR="325755" lvl="1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Effective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efficient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managers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very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important </a:t>
            </a:r>
            <a:r>
              <a:rPr sz="1700" dirty="0">
                <a:latin typeface="Lucida Sans Unicode"/>
                <a:cs typeface="Lucida Sans Unicode"/>
              </a:rPr>
              <a:t>factor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controlling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quality.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good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is </a:t>
            </a:r>
            <a:r>
              <a:rPr sz="1700" dirty="0">
                <a:latin typeface="Lucida Sans Unicode"/>
                <a:cs typeface="Lucida Sans Unicode"/>
              </a:rPr>
              <a:t>imperative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increase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efficiency,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harmony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relations,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growth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of </a:t>
            </a:r>
            <a:r>
              <a:rPr sz="1700" dirty="0">
                <a:latin typeface="Lucida Sans Unicode"/>
                <a:cs typeface="Lucida Sans Unicode"/>
              </a:rPr>
              <a:t>business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markets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90881"/>
            <a:ext cx="8207375" cy="5295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Objectives</a:t>
            </a:r>
            <a:r>
              <a:rPr sz="23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2300" b="1" spc="-3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Quality</a:t>
            </a:r>
            <a:r>
              <a:rPr sz="2300" b="1" spc="-7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3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Control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300" dirty="0">
                <a:latin typeface="Lucida Sans Unicode"/>
                <a:cs typeface="Lucida Sans Unicode"/>
              </a:rPr>
              <a:t>Following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are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important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objectives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quality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control:</a:t>
            </a:r>
            <a:endParaRPr sz="2300">
              <a:latin typeface="Lucida Sans Unicode"/>
              <a:cs typeface="Lucida Sans Unicode"/>
            </a:endParaRPr>
          </a:p>
          <a:p>
            <a:pPr marL="380365" indent="-367665">
              <a:lnSpc>
                <a:spcPts val="2485"/>
              </a:lnSpc>
              <a:spcBef>
                <a:spcPts val="650"/>
              </a:spcBef>
              <a:buAutoNum type="arabicPeriod"/>
              <a:tabLst>
                <a:tab pos="380365" algn="l"/>
              </a:tabLst>
            </a:pP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establish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desired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quality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standards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which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are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485"/>
              </a:lnSpc>
            </a:pPr>
            <a:r>
              <a:rPr sz="2300" dirty="0">
                <a:latin typeface="Lucida Sans Unicode"/>
                <a:cs typeface="Lucida Sans Unicode"/>
              </a:rPr>
              <a:t>acceptable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customers.</a:t>
            </a:r>
            <a:endParaRPr sz="2300">
              <a:latin typeface="Lucida Sans Unicode"/>
              <a:cs typeface="Lucida Sans Unicode"/>
            </a:endParaRPr>
          </a:p>
          <a:p>
            <a:pPr marL="12700" marR="181610" indent="367665">
              <a:lnSpc>
                <a:spcPts val="2210"/>
              </a:lnSpc>
              <a:spcBef>
                <a:spcPts val="1180"/>
              </a:spcBef>
              <a:buAutoNum type="arabicPeriod" startAt="2"/>
              <a:tabLst>
                <a:tab pos="380365" algn="l"/>
              </a:tabLst>
            </a:pP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discover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variations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raw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materials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the </a:t>
            </a:r>
            <a:r>
              <a:rPr sz="2300" dirty="0">
                <a:latin typeface="Lucida Sans Unicode"/>
                <a:cs typeface="Lucida Sans Unicode"/>
              </a:rPr>
              <a:t>manufacturing</a:t>
            </a:r>
            <a:r>
              <a:rPr sz="2300" spc="-10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processes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order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ensure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smooth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and </a:t>
            </a:r>
            <a:r>
              <a:rPr sz="2300" dirty="0">
                <a:latin typeface="Lucida Sans Unicode"/>
                <a:cs typeface="Lucida Sans Unicode"/>
              </a:rPr>
              <a:t>uninterrupted</a:t>
            </a:r>
            <a:r>
              <a:rPr sz="2300" spc="-14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production.</a:t>
            </a:r>
            <a:endParaRPr sz="2300">
              <a:latin typeface="Lucida Sans Unicode"/>
              <a:cs typeface="Lucida Sans Unicode"/>
            </a:endParaRPr>
          </a:p>
          <a:p>
            <a:pPr marL="381000" indent="-368300">
              <a:lnSpc>
                <a:spcPts val="2485"/>
              </a:lnSpc>
              <a:spcBef>
                <a:spcPts val="665"/>
              </a:spcBef>
              <a:buAutoNum type="arabicPeriod" startAt="2"/>
              <a:tabLst>
                <a:tab pos="381000" algn="l"/>
              </a:tabLst>
            </a:pP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evaluate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methods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processes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production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485"/>
              </a:lnSpc>
            </a:pP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suggest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further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improvements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their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functioning.</a:t>
            </a:r>
            <a:endParaRPr sz="2300">
              <a:latin typeface="Lucida Sans Unicode"/>
              <a:cs typeface="Lucida Sans Unicode"/>
            </a:endParaRPr>
          </a:p>
          <a:p>
            <a:pPr marL="381000" indent="-368300">
              <a:lnSpc>
                <a:spcPts val="2485"/>
              </a:lnSpc>
              <a:spcBef>
                <a:spcPts val="650"/>
              </a:spcBef>
              <a:buAutoNum type="arabicPeriod" startAt="4"/>
              <a:tabLst>
                <a:tab pos="381000" algn="l"/>
              </a:tabLst>
            </a:pP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study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determine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extent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quality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deviation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485"/>
              </a:lnSpc>
            </a:pP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 product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during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manufacturing</a:t>
            </a:r>
            <a:r>
              <a:rPr sz="2300" spc="-9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process.</a:t>
            </a:r>
            <a:endParaRPr sz="2300">
              <a:latin typeface="Lucida Sans Unicode"/>
              <a:cs typeface="Lucida Sans Unicode"/>
            </a:endParaRPr>
          </a:p>
          <a:p>
            <a:pPr marL="381000" indent="-368300">
              <a:lnSpc>
                <a:spcPts val="2485"/>
              </a:lnSpc>
              <a:spcBef>
                <a:spcPts val="650"/>
              </a:spcBef>
              <a:buAutoNum type="arabicPeriod" startAt="5"/>
              <a:tabLst>
                <a:tab pos="381000" algn="l"/>
              </a:tabLst>
            </a:pP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analyze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detail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causes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responsible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for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20" dirty="0">
                <a:latin typeface="Lucida Sans Unicode"/>
                <a:cs typeface="Lucida Sans Unicode"/>
              </a:rPr>
              <a:t>such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485"/>
              </a:lnSpc>
            </a:pPr>
            <a:r>
              <a:rPr sz="2300" spc="-10" dirty="0">
                <a:latin typeface="Lucida Sans Unicode"/>
                <a:cs typeface="Lucida Sans Unicode"/>
              </a:rPr>
              <a:t>deviation.</a:t>
            </a:r>
            <a:endParaRPr sz="2300">
              <a:latin typeface="Lucida Sans Unicode"/>
              <a:cs typeface="Lucida Sans Unicode"/>
            </a:endParaRPr>
          </a:p>
          <a:p>
            <a:pPr marL="381000" indent="-368300">
              <a:lnSpc>
                <a:spcPts val="2485"/>
              </a:lnSpc>
              <a:spcBef>
                <a:spcPts val="650"/>
              </a:spcBef>
              <a:buAutoNum type="arabicPeriod" startAt="6"/>
              <a:tabLst>
                <a:tab pos="381000" algn="l"/>
              </a:tabLst>
            </a:pP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undertake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such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steps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which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are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helpful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achieving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ts val="2485"/>
              </a:lnSpc>
            </a:pP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desired quality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product.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554481"/>
            <a:ext cx="7460615" cy="51263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Advantages/Benefits</a:t>
            </a:r>
            <a:r>
              <a:rPr sz="2100" b="1" spc="-8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of</a:t>
            </a:r>
            <a:r>
              <a:rPr sz="2100" b="1" spc="-7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Quality</a:t>
            </a:r>
            <a:r>
              <a:rPr sz="2100" b="1" spc="-10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Control</a:t>
            </a:r>
            <a:endParaRPr sz="2100">
              <a:latin typeface="Lucida Sans Unicode"/>
              <a:cs typeface="Lucida Sans Unicode"/>
            </a:endParaRPr>
          </a:p>
          <a:p>
            <a:pPr marL="257810" indent="-245110">
              <a:lnSpc>
                <a:spcPts val="2270"/>
              </a:lnSpc>
              <a:spcBef>
                <a:spcPts val="100"/>
              </a:spcBef>
              <a:buAutoNum type="romanLcPeriod"/>
              <a:tabLst>
                <a:tab pos="257810" algn="l"/>
              </a:tabLst>
            </a:pPr>
            <a:r>
              <a:rPr sz="2100" dirty="0">
                <a:latin typeface="Lucida Sans Unicode"/>
                <a:cs typeface="Lucida Sans Unicode"/>
              </a:rPr>
              <a:t>Uniform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quality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reliability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product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help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in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270"/>
              </a:lnSpc>
            </a:pPr>
            <a:r>
              <a:rPr sz="2100" dirty="0">
                <a:latin typeface="Lucida Sans Unicode"/>
                <a:cs typeface="Lucida Sans Unicode"/>
              </a:rPr>
              <a:t>increasing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sales.</a:t>
            </a:r>
            <a:endParaRPr sz="2100">
              <a:latin typeface="Lucida Sans Unicode"/>
              <a:cs typeface="Lucida Sans Unicode"/>
            </a:endParaRPr>
          </a:p>
          <a:p>
            <a:pPr marL="333375" indent="-320675">
              <a:lnSpc>
                <a:spcPts val="2270"/>
              </a:lnSpc>
              <a:spcBef>
                <a:spcPts val="695"/>
              </a:spcBef>
              <a:buAutoNum type="romanLcPeriod" startAt="2"/>
              <a:tabLst>
                <a:tab pos="333375" algn="l"/>
              </a:tabLst>
            </a:pPr>
            <a:r>
              <a:rPr sz="2100" dirty="0">
                <a:latin typeface="Lucida Sans Unicode"/>
                <a:cs typeface="Lucida Sans Unicode"/>
              </a:rPr>
              <a:t>Reduced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variability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resulting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in-higher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quality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and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ts val="2270"/>
              </a:lnSpc>
            </a:pPr>
            <a:r>
              <a:rPr sz="2100" dirty="0">
                <a:latin typeface="Lucida Sans Unicode"/>
                <a:cs typeface="Lucida Sans Unicode"/>
              </a:rPr>
              <a:t>reduced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production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bottle-necks.</a:t>
            </a:r>
            <a:endParaRPr sz="2100">
              <a:latin typeface="Lucida Sans Unicode"/>
              <a:cs typeface="Lucida Sans Unicode"/>
            </a:endParaRPr>
          </a:p>
          <a:p>
            <a:pPr marL="12700" marR="5080" indent="399415">
              <a:lnSpc>
                <a:spcPts val="2020"/>
              </a:lnSpc>
              <a:spcBef>
                <a:spcPts val="1180"/>
              </a:spcBef>
              <a:buAutoNum type="romanLcPeriod" startAt="3"/>
              <a:tabLst>
                <a:tab pos="412115" algn="l"/>
              </a:tabLst>
            </a:pPr>
            <a:r>
              <a:rPr sz="2100" dirty="0">
                <a:latin typeface="Lucida Sans Unicode"/>
                <a:cs typeface="Lucida Sans Unicode"/>
              </a:rPr>
              <a:t>Reduced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cost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labour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material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as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result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reduced defectives.</a:t>
            </a:r>
            <a:endParaRPr sz="2100">
              <a:latin typeface="Lucida Sans Unicode"/>
              <a:cs typeface="Lucida Sans Unicode"/>
            </a:endParaRPr>
          </a:p>
          <a:p>
            <a:pPr marL="394335" indent="-381635">
              <a:lnSpc>
                <a:spcPct val="100000"/>
              </a:lnSpc>
              <a:spcBef>
                <a:spcPts val="715"/>
              </a:spcBef>
              <a:buAutoNum type="romanLcPeriod" startAt="3"/>
              <a:tabLst>
                <a:tab pos="394335" algn="l"/>
              </a:tabLst>
            </a:pPr>
            <a:r>
              <a:rPr sz="2100" dirty="0">
                <a:latin typeface="Lucida Sans Unicode"/>
                <a:cs typeface="Lucida Sans Unicode"/>
              </a:rPr>
              <a:t>Increased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quality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consciousness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among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employees.</a:t>
            </a:r>
            <a:endParaRPr sz="2100">
              <a:latin typeface="Lucida Sans Unicode"/>
              <a:cs typeface="Lucida Sans Unicode"/>
            </a:endParaRPr>
          </a:p>
          <a:p>
            <a:pPr marL="318770" indent="-306070">
              <a:lnSpc>
                <a:spcPct val="100000"/>
              </a:lnSpc>
              <a:spcBef>
                <a:spcPts val="695"/>
              </a:spcBef>
              <a:buAutoNum type="romanLcPeriod" startAt="3"/>
              <a:tabLst>
                <a:tab pos="318770" algn="l"/>
              </a:tabLst>
            </a:pPr>
            <a:r>
              <a:rPr sz="2100" dirty="0">
                <a:latin typeface="Lucida Sans Unicode"/>
                <a:cs typeface="Lucida Sans Unicode"/>
              </a:rPr>
              <a:t>Higher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operating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efficiency.</a:t>
            </a:r>
            <a:endParaRPr sz="2100">
              <a:latin typeface="Lucida Sans Unicode"/>
              <a:cs typeface="Lucida Sans Unicode"/>
            </a:endParaRPr>
          </a:p>
          <a:p>
            <a:pPr marL="394970" indent="-382270">
              <a:lnSpc>
                <a:spcPct val="100000"/>
              </a:lnSpc>
              <a:spcBef>
                <a:spcPts val="700"/>
              </a:spcBef>
              <a:buAutoNum type="romanLcPeriod" startAt="3"/>
              <a:tabLst>
                <a:tab pos="394970" algn="l"/>
              </a:tabLst>
            </a:pPr>
            <a:r>
              <a:rPr sz="2100" dirty="0">
                <a:latin typeface="Lucida Sans Unicode"/>
                <a:cs typeface="Lucida Sans Unicode"/>
              </a:rPr>
              <a:t>Better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utilization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resources.</a:t>
            </a:r>
            <a:endParaRPr sz="2100">
              <a:latin typeface="Lucida Sans Unicode"/>
              <a:cs typeface="Lucida Sans Unicode"/>
            </a:endParaRPr>
          </a:p>
          <a:p>
            <a:pPr marL="472440" indent="-459740">
              <a:lnSpc>
                <a:spcPct val="100000"/>
              </a:lnSpc>
              <a:spcBef>
                <a:spcPts val="695"/>
              </a:spcBef>
              <a:buAutoNum type="romanLcPeriod" startAt="3"/>
              <a:tabLst>
                <a:tab pos="472440" algn="l"/>
              </a:tabLst>
            </a:pPr>
            <a:r>
              <a:rPr sz="2100" dirty="0">
                <a:latin typeface="Lucida Sans Unicode"/>
                <a:cs typeface="Lucida Sans Unicode"/>
              </a:rPr>
              <a:t>Reduced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inspection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reduction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inspection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costs.</a:t>
            </a:r>
            <a:endParaRPr sz="2100">
              <a:latin typeface="Lucida Sans Unicode"/>
              <a:cs typeface="Lucida Sans Unicode"/>
            </a:endParaRPr>
          </a:p>
          <a:p>
            <a:pPr marL="548640" indent="-535940">
              <a:lnSpc>
                <a:spcPct val="100000"/>
              </a:lnSpc>
              <a:spcBef>
                <a:spcPts val="700"/>
              </a:spcBef>
              <a:buAutoNum type="romanLcPeriod" startAt="3"/>
              <a:tabLst>
                <a:tab pos="548640" algn="l"/>
              </a:tabLst>
            </a:pPr>
            <a:r>
              <a:rPr sz="2100" dirty="0">
                <a:latin typeface="Lucida Sans Unicode"/>
                <a:cs typeface="Lucida Sans Unicode"/>
              </a:rPr>
              <a:t>Reduced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customer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complaints.</a:t>
            </a:r>
            <a:endParaRPr sz="2100">
              <a:latin typeface="Lucida Sans Unicode"/>
              <a:cs typeface="Lucida Sans Unicode"/>
            </a:endParaRPr>
          </a:p>
          <a:p>
            <a:pPr marL="419100" indent="-406400">
              <a:lnSpc>
                <a:spcPct val="100000"/>
              </a:lnSpc>
              <a:spcBef>
                <a:spcPts val="695"/>
              </a:spcBef>
              <a:buAutoNum type="romanLcPeriod" startAt="3"/>
              <a:tabLst>
                <a:tab pos="419100" algn="l"/>
              </a:tabLst>
            </a:pPr>
            <a:r>
              <a:rPr sz="2100" dirty="0">
                <a:latin typeface="Lucida Sans Unicode"/>
                <a:cs typeface="Lucida Sans Unicode"/>
              </a:rPr>
              <a:t>Minimum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scrap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rework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due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reduced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defectives.</a:t>
            </a:r>
            <a:endParaRPr sz="2100">
              <a:latin typeface="Lucida Sans Unicode"/>
              <a:cs typeface="Lucida Sans Unicode"/>
            </a:endParaRPr>
          </a:p>
          <a:p>
            <a:pPr marL="343535" indent="-330835">
              <a:lnSpc>
                <a:spcPct val="100000"/>
              </a:lnSpc>
              <a:spcBef>
                <a:spcPts val="700"/>
              </a:spcBef>
              <a:buAutoNum type="romanLcPeriod" startAt="3"/>
              <a:tabLst>
                <a:tab pos="343535" algn="l"/>
              </a:tabLst>
            </a:pPr>
            <a:r>
              <a:rPr sz="2100" dirty="0">
                <a:latin typeface="Lucida Sans Unicode"/>
                <a:cs typeface="Lucida Sans Unicode"/>
              </a:rPr>
              <a:t>Better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customer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satisfaction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employee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satisfaction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772" y="1066927"/>
            <a:ext cx="8121015" cy="500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45720" indent="-256540">
              <a:lnSpc>
                <a:spcPct val="100000"/>
              </a:lnSpc>
              <a:spcBef>
                <a:spcPts val="9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When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expression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"quality"</a:t>
            </a:r>
            <a:r>
              <a:rPr sz="1900" b="1" spc="-1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used,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usually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think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terms</a:t>
            </a:r>
            <a:r>
              <a:rPr sz="1900" spc="-25" dirty="0">
                <a:latin typeface="Lucida Sans Unicode"/>
                <a:cs typeface="Lucida Sans Unicode"/>
              </a:rPr>
              <a:t> of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</a:t>
            </a:r>
            <a:r>
              <a:rPr sz="19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excellent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service</a:t>
            </a:r>
            <a:r>
              <a:rPr sz="19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that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fulfills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exceeds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our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expectations.</a:t>
            </a:r>
            <a:endParaRPr sz="1900">
              <a:latin typeface="Lucida Sans Unicode"/>
              <a:cs typeface="Lucida Sans Unicode"/>
            </a:endParaRPr>
          </a:p>
          <a:p>
            <a:pPr marL="268605" marR="225425" indent="-256540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other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words,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 </a:t>
            </a:r>
            <a:r>
              <a:rPr sz="1900" b="1" dirty="0">
                <a:latin typeface="Lucida Sans Unicode"/>
                <a:cs typeface="Lucida Sans Unicode"/>
              </a:rPr>
              <a:t>quality</a:t>
            </a:r>
            <a:r>
              <a:rPr sz="1900" b="1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refers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ability</a:t>
            </a:r>
            <a:r>
              <a:rPr sz="1900" b="1" spc="-1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900" b="1" spc="-4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or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service</a:t>
            </a:r>
            <a:r>
              <a:rPr sz="19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consistently</a:t>
            </a:r>
            <a:r>
              <a:rPr sz="19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meet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900" b="1" spc="-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exceed</a:t>
            </a:r>
            <a:r>
              <a:rPr sz="19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customer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requirements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or </a:t>
            </a:r>
            <a:r>
              <a:rPr sz="1900" spc="-10" dirty="0">
                <a:latin typeface="Lucida Sans Unicode"/>
                <a:cs typeface="Lucida Sans Unicode"/>
              </a:rPr>
              <a:t>expectations.</a:t>
            </a:r>
            <a:endParaRPr sz="1900">
              <a:latin typeface="Lucida Sans Unicode"/>
              <a:cs typeface="Lucida Sans Unicode"/>
            </a:endParaRPr>
          </a:p>
          <a:p>
            <a:pPr marL="255904" indent="-255904" algn="ctr">
              <a:lnSpc>
                <a:spcPct val="100000"/>
              </a:lnSpc>
              <a:spcBef>
                <a:spcPts val="120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55904" algn="l"/>
              </a:tabLst>
            </a:pP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other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words,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defined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sum</a:t>
            </a:r>
            <a:r>
              <a:rPr sz="19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total</a:t>
            </a:r>
            <a:r>
              <a:rPr sz="1900" b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features</a:t>
            </a:r>
            <a:endParaRPr sz="1900">
              <a:latin typeface="Lucida Sans Unicode"/>
              <a:cs typeface="Lucida Sans Unicode"/>
            </a:endParaRPr>
          </a:p>
          <a:p>
            <a:pPr marL="52705" algn="ctr">
              <a:lnSpc>
                <a:spcPct val="100000"/>
              </a:lnSpc>
            </a:pP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19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influence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ability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to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satisfy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given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demand.</a:t>
            </a:r>
            <a:endParaRPr sz="1900">
              <a:latin typeface="Lucida Sans Unicode"/>
              <a:cs typeface="Lucida Sans Unicode"/>
            </a:endParaRPr>
          </a:p>
          <a:p>
            <a:pPr marL="255904" marR="508634" indent="-255904" algn="r">
              <a:lnSpc>
                <a:spcPct val="100000"/>
              </a:lnSpc>
              <a:spcBef>
                <a:spcPts val="120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55904" algn="l"/>
              </a:tabLst>
            </a:pPr>
            <a:r>
              <a:rPr sz="1900" dirty="0">
                <a:latin typeface="Lucida Sans Unicode"/>
                <a:cs typeface="Lucida Sans Unicode"/>
              </a:rPr>
              <a:t>Basically,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and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services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not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defined</a:t>
            </a:r>
            <a:r>
              <a:rPr sz="1900" spc="-25" dirty="0">
                <a:latin typeface="Lucida Sans Unicode"/>
                <a:cs typeface="Lucida Sans Unicode"/>
              </a:rPr>
              <a:t> or</a:t>
            </a:r>
            <a:endParaRPr sz="1900">
              <a:latin typeface="Lucida Sans Unicode"/>
              <a:cs typeface="Lucida Sans Unicode"/>
            </a:endParaRPr>
          </a:p>
          <a:p>
            <a:pPr marR="465455" algn="r">
              <a:lnSpc>
                <a:spcPct val="100000"/>
              </a:lnSpc>
            </a:pPr>
            <a:r>
              <a:rPr sz="1900" dirty="0">
                <a:latin typeface="Lucida Sans Unicode"/>
                <a:cs typeface="Lucida Sans Unicode"/>
              </a:rPr>
              <a:t>determined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by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producing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firms,</a:t>
            </a:r>
            <a:r>
              <a:rPr sz="1900" spc="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it</a:t>
            </a:r>
            <a:r>
              <a:rPr sz="19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is</a:t>
            </a:r>
            <a:r>
              <a:rPr sz="19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determined</a:t>
            </a:r>
            <a:r>
              <a:rPr sz="1900" b="1" spc="-1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by</a:t>
            </a:r>
            <a:r>
              <a:rPr sz="19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customers.</a:t>
            </a:r>
            <a:endParaRPr sz="1900">
              <a:latin typeface="Lucida Sans Unicode"/>
              <a:cs typeface="Lucida Sans Unicode"/>
            </a:endParaRPr>
          </a:p>
          <a:p>
            <a:pPr marL="268605" marR="85090" indent="-256540">
              <a:lnSpc>
                <a:spcPct val="100000"/>
              </a:lnSpc>
              <a:spcBef>
                <a:spcPts val="985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quality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customer‘s</a:t>
            </a:r>
            <a:r>
              <a:rPr sz="1900" b="1" spc="-9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perception</a:t>
            </a:r>
            <a:r>
              <a:rPr sz="19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the </a:t>
            </a:r>
            <a:r>
              <a:rPr sz="1900" dirty="0">
                <a:latin typeface="Lucida Sans Unicode"/>
                <a:cs typeface="Lucida Sans Unicode"/>
              </a:rPr>
              <a:t>degree to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which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meets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his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her </a:t>
            </a:r>
            <a:r>
              <a:rPr sz="1900" spc="-10" dirty="0">
                <a:latin typeface="Lucida Sans Unicode"/>
                <a:cs typeface="Lucida Sans Unicode"/>
              </a:rPr>
              <a:t>expectations.</a:t>
            </a:r>
            <a:endParaRPr sz="19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68605" algn="l"/>
              </a:tabLst>
            </a:pPr>
            <a:r>
              <a:rPr sz="1900" dirty="0">
                <a:latin typeface="Lucida Sans Unicode"/>
                <a:cs typeface="Lucida Sans Unicode"/>
              </a:rPr>
              <a:t>When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9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surpasses</a:t>
            </a:r>
            <a:r>
              <a:rPr sz="1900" b="1" spc="-10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our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expectations</a:t>
            </a:r>
            <a:r>
              <a:rPr sz="19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we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consider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that </a:t>
            </a:r>
            <a:r>
              <a:rPr sz="1900" dirty="0">
                <a:latin typeface="Lucida Sans Unicode"/>
                <a:cs typeface="Lucida Sans Unicode"/>
              </a:rPr>
              <a:t>quality.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Thus,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it</a:t>
            </a:r>
            <a:r>
              <a:rPr sz="1900" spc="-1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somewhat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10" dirty="0"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</a:t>
            </a:r>
            <a:r>
              <a:rPr sz="19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intangible</a:t>
            </a:r>
            <a:r>
              <a:rPr sz="19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based</a:t>
            </a:r>
            <a:r>
              <a:rPr sz="19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on</a:t>
            </a:r>
            <a:r>
              <a:rPr sz="19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9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perception.</a:t>
            </a:r>
            <a:endParaRPr sz="19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8" y="0"/>
            <a:ext cx="4416552" cy="17830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212" y="410919"/>
            <a:ext cx="7886700" cy="36891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432427" y="1695069"/>
            <a:ext cx="50800" cy="417195"/>
          </a:xfrm>
          <a:custGeom>
            <a:avLst/>
            <a:gdLst/>
            <a:ahLst/>
            <a:cxnLst/>
            <a:rect l="l" t="t" r="r" b="b"/>
            <a:pathLst>
              <a:path w="50800" h="417194">
                <a:moveTo>
                  <a:pt x="0" y="340740"/>
                </a:moveTo>
                <a:lnTo>
                  <a:pt x="25400" y="416940"/>
                </a:lnTo>
                <a:lnTo>
                  <a:pt x="42333" y="366140"/>
                </a:lnTo>
                <a:lnTo>
                  <a:pt x="19050" y="366140"/>
                </a:lnTo>
                <a:lnTo>
                  <a:pt x="19050" y="359790"/>
                </a:lnTo>
                <a:lnTo>
                  <a:pt x="0" y="340740"/>
                </a:lnTo>
                <a:close/>
              </a:path>
              <a:path w="50800" h="417194">
                <a:moveTo>
                  <a:pt x="19050" y="359790"/>
                </a:moveTo>
                <a:lnTo>
                  <a:pt x="19050" y="366140"/>
                </a:lnTo>
                <a:lnTo>
                  <a:pt x="25400" y="366140"/>
                </a:lnTo>
                <a:lnTo>
                  <a:pt x="19050" y="359790"/>
                </a:lnTo>
                <a:close/>
              </a:path>
              <a:path w="50800" h="417194">
                <a:moveTo>
                  <a:pt x="31750" y="0"/>
                </a:moveTo>
                <a:lnTo>
                  <a:pt x="19050" y="0"/>
                </a:lnTo>
                <a:lnTo>
                  <a:pt x="19050" y="359790"/>
                </a:lnTo>
                <a:lnTo>
                  <a:pt x="25400" y="366140"/>
                </a:lnTo>
                <a:lnTo>
                  <a:pt x="31750" y="359790"/>
                </a:lnTo>
                <a:lnTo>
                  <a:pt x="31750" y="0"/>
                </a:lnTo>
                <a:close/>
              </a:path>
              <a:path w="50800" h="417194">
                <a:moveTo>
                  <a:pt x="31750" y="359790"/>
                </a:moveTo>
                <a:lnTo>
                  <a:pt x="25400" y="366140"/>
                </a:lnTo>
                <a:lnTo>
                  <a:pt x="31750" y="366140"/>
                </a:lnTo>
                <a:lnTo>
                  <a:pt x="31750" y="359790"/>
                </a:lnTo>
                <a:close/>
              </a:path>
              <a:path w="50800" h="417194">
                <a:moveTo>
                  <a:pt x="50800" y="340740"/>
                </a:moveTo>
                <a:lnTo>
                  <a:pt x="31750" y="359790"/>
                </a:lnTo>
                <a:lnTo>
                  <a:pt x="31750" y="366140"/>
                </a:lnTo>
                <a:lnTo>
                  <a:pt x="42333" y="366140"/>
                </a:lnTo>
                <a:lnTo>
                  <a:pt x="50800" y="3407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3328" y="2432202"/>
            <a:ext cx="2232660" cy="589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9730">
              <a:lnSpc>
                <a:spcPts val="1750"/>
              </a:lnSpc>
            </a:pP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Process</a:t>
            </a:r>
            <a:r>
              <a:rPr sz="15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Control</a:t>
            </a:r>
            <a:endParaRPr sz="15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25"/>
              </a:spcBef>
            </a:pPr>
            <a:r>
              <a:rPr sz="1500" dirty="0">
                <a:latin typeface="Arial"/>
                <a:cs typeface="Arial"/>
              </a:rPr>
              <a:t>(By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Control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Charts)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2457" y="2084323"/>
            <a:ext cx="4502150" cy="358140"/>
          </a:xfrm>
          <a:custGeom>
            <a:avLst/>
            <a:gdLst/>
            <a:ahLst/>
            <a:cxnLst/>
            <a:rect l="l" t="t" r="r" b="b"/>
            <a:pathLst>
              <a:path w="4502150" h="358139">
                <a:moveTo>
                  <a:pt x="4451350" y="281686"/>
                </a:moveTo>
                <a:lnTo>
                  <a:pt x="4476750" y="357886"/>
                </a:lnTo>
                <a:lnTo>
                  <a:pt x="4493683" y="307086"/>
                </a:lnTo>
                <a:lnTo>
                  <a:pt x="4470400" y="307086"/>
                </a:lnTo>
                <a:lnTo>
                  <a:pt x="4470400" y="300736"/>
                </a:lnTo>
                <a:lnTo>
                  <a:pt x="4451350" y="281686"/>
                </a:lnTo>
                <a:close/>
              </a:path>
              <a:path w="4502150" h="358139">
                <a:moveTo>
                  <a:pt x="0" y="249047"/>
                </a:moveTo>
                <a:lnTo>
                  <a:pt x="21590" y="326389"/>
                </a:lnTo>
                <a:lnTo>
                  <a:pt x="41278" y="275971"/>
                </a:lnTo>
                <a:lnTo>
                  <a:pt x="30480" y="275971"/>
                </a:lnTo>
                <a:lnTo>
                  <a:pt x="17780" y="275336"/>
                </a:lnTo>
                <a:lnTo>
                  <a:pt x="18099" y="268955"/>
                </a:lnTo>
                <a:lnTo>
                  <a:pt x="0" y="249047"/>
                </a:lnTo>
                <a:close/>
              </a:path>
              <a:path w="4502150" h="358139">
                <a:moveTo>
                  <a:pt x="4470400" y="300736"/>
                </a:moveTo>
                <a:lnTo>
                  <a:pt x="4470400" y="307086"/>
                </a:lnTo>
                <a:lnTo>
                  <a:pt x="4476750" y="307086"/>
                </a:lnTo>
                <a:lnTo>
                  <a:pt x="4470400" y="300736"/>
                </a:lnTo>
                <a:close/>
              </a:path>
              <a:path w="4502150" h="358139">
                <a:moveTo>
                  <a:pt x="4470400" y="6350"/>
                </a:moveTo>
                <a:lnTo>
                  <a:pt x="4470400" y="300736"/>
                </a:lnTo>
                <a:lnTo>
                  <a:pt x="4476750" y="307086"/>
                </a:lnTo>
                <a:lnTo>
                  <a:pt x="4483100" y="300736"/>
                </a:lnTo>
                <a:lnTo>
                  <a:pt x="4483100" y="12700"/>
                </a:lnTo>
                <a:lnTo>
                  <a:pt x="4476750" y="12700"/>
                </a:lnTo>
                <a:lnTo>
                  <a:pt x="4470400" y="6350"/>
                </a:lnTo>
                <a:close/>
              </a:path>
              <a:path w="4502150" h="358139">
                <a:moveTo>
                  <a:pt x="4483100" y="300736"/>
                </a:moveTo>
                <a:lnTo>
                  <a:pt x="4476750" y="307086"/>
                </a:lnTo>
                <a:lnTo>
                  <a:pt x="4483100" y="307086"/>
                </a:lnTo>
                <a:lnTo>
                  <a:pt x="4483100" y="300736"/>
                </a:lnTo>
                <a:close/>
              </a:path>
              <a:path w="4502150" h="358139">
                <a:moveTo>
                  <a:pt x="4502150" y="281686"/>
                </a:moveTo>
                <a:lnTo>
                  <a:pt x="4483100" y="300736"/>
                </a:lnTo>
                <a:lnTo>
                  <a:pt x="4483100" y="307086"/>
                </a:lnTo>
                <a:lnTo>
                  <a:pt x="4493683" y="307086"/>
                </a:lnTo>
                <a:lnTo>
                  <a:pt x="4502150" y="281686"/>
                </a:lnTo>
                <a:close/>
              </a:path>
              <a:path w="4502150" h="358139">
                <a:moveTo>
                  <a:pt x="18099" y="268955"/>
                </a:moveTo>
                <a:lnTo>
                  <a:pt x="17780" y="275336"/>
                </a:lnTo>
                <a:lnTo>
                  <a:pt x="30480" y="275971"/>
                </a:lnTo>
                <a:lnTo>
                  <a:pt x="30499" y="275589"/>
                </a:lnTo>
                <a:lnTo>
                  <a:pt x="24130" y="275589"/>
                </a:lnTo>
                <a:lnTo>
                  <a:pt x="18099" y="268955"/>
                </a:lnTo>
                <a:close/>
              </a:path>
              <a:path w="4502150" h="358139">
                <a:moveTo>
                  <a:pt x="50800" y="251587"/>
                </a:moveTo>
                <a:lnTo>
                  <a:pt x="30799" y="269587"/>
                </a:lnTo>
                <a:lnTo>
                  <a:pt x="30480" y="275971"/>
                </a:lnTo>
                <a:lnTo>
                  <a:pt x="41278" y="275971"/>
                </a:lnTo>
                <a:lnTo>
                  <a:pt x="50800" y="251587"/>
                </a:lnTo>
                <a:close/>
              </a:path>
              <a:path w="4502150" h="358139">
                <a:moveTo>
                  <a:pt x="4480306" y="0"/>
                </a:moveTo>
                <a:lnTo>
                  <a:pt x="34162" y="0"/>
                </a:lnTo>
                <a:lnTo>
                  <a:pt x="31368" y="2666"/>
                </a:lnTo>
                <a:lnTo>
                  <a:pt x="31210" y="6730"/>
                </a:lnTo>
                <a:lnTo>
                  <a:pt x="18099" y="268955"/>
                </a:lnTo>
                <a:lnTo>
                  <a:pt x="24130" y="275589"/>
                </a:lnTo>
                <a:lnTo>
                  <a:pt x="30799" y="269587"/>
                </a:lnTo>
                <a:lnTo>
                  <a:pt x="43643" y="12700"/>
                </a:lnTo>
                <a:lnTo>
                  <a:pt x="37592" y="12700"/>
                </a:lnTo>
                <a:lnTo>
                  <a:pt x="43942" y="6730"/>
                </a:lnTo>
                <a:lnTo>
                  <a:pt x="4470400" y="6730"/>
                </a:lnTo>
                <a:lnTo>
                  <a:pt x="4470400" y="6350"/>
                </a:lnTo>
                <a:lnTo>
                  <a:pt x="4483100" y="6350"/>
                </a:lnTo>
                <a:lnTo>
                  <a:pt x="4483100" y="2921"/>
                </a:lnTo>
                <a:lnTo>
                  <a:pt x="4480306" y="0"/>
                </a:lnTo>
                <a:close/>
              </a:path>
              <a:path w="4502150" h="358139">
                <a:moveTo>
                  <a:pt x="30799" y="269587"/>
                </a:moveTo>
                <a:lnTo>
                  <a:pt x="24130" y="275589"/>
                </a:lnTo>
                <a:lnTo>
                  <a:pt x="30499" y="275589"/>
                </a:lnTo>
                <a:lnTo>
                  <a:pt x="30799" y="269587"/>
                </a:lnTo>
                <a:close/>
              </a:path>
              <a:path w="4502150" h="358139">
                <a:moveTo>
                  <a:pt x="43942" y="6730"/>
                </a:moveTo>
                <a:lnTo>
                  <a:pt x="37592" y="12700"/>
                </a:lnTo>
                <a:lnTo>
                  <a:pt x="43643" y="12700"/>
                </a:lnTo>
                <a:lnTo>
                  <a:pt x="43942" y="6730"/>
                </a:lnTo>
                <a:close/>
              </a:path>
              <a:path w="4502150" h="358139">
                <a:moveTo>
                  <a:pt x="4470400" y="6730"/>
                </a:moveTo>
                <a:lnTo>
                  <a:pt x="43942" y="6730"/>
                </a:lnTo>
                <a:lnTo>
                  <a:pt x="43643" y="12700"/>
                </a:lnTo>
                <a:lnTo>
                  <a:pt x="4470400" y="12700"/>
                </a:lnTo>
                <a:lnTo>
                  <a:pt x="4470400" y="6730"/>
                </a:lnTo>
                <a:close/>
              </a:path>
              <a:path w="4502150" h="358139">
                <a:moveTo>
                  <a:pt x="4483100" y="6350"/>
                </a:moveTo>
                <a:lnTo>
                  <a:pt x="4470400" y="6350"/>
                </a:lnTo>
                <a:lnTo>
                  <a:pt x="4476750" y="12700"/>
                </a:lnTo>
                <a:lnTo>
                  <a:pt x="4483100" y="12700"/>
                </a:lnTo>
                <a:lnTo>
                  <a:pt x="448310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0371" y="2409469"/>
            <a:ext cx="3390900" cy="589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60"/>
              </a:lnSpc>
            </a:pP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Product</a:t>
            </a:r>
            <a:r>
              <a:rPr sz="15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Control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500" b="1" dirty="0">
                <a:solidFill>
                  <a:srgbClr val="006FC0"/>
                </a:solidFill>
                <a:latin typeface="Ebrima"/>
                <a:cs typeface="Ebrima"/>
              </a:rPr>
              <a:t>(</a:t>
            </a:r>
            <a:r>
              <a:rPr sz="1500" dirty="0">
                <a:latin typeface="Arial"/>
                <a:cs typeface="Arial"/>
              </a:rPr>
              <a:t>By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Acceptance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Sampling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Methods)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9808" y="2997199"/>
            <a:ext cx="2047875" cy="795655"/>
          </a:xfrm>
          <a:custGeom>
            <a:avLst/>
            <a:gdLst/>
            <a:ahLst/>
            <a:cxnLst/>
            <a:rect l="l" t="t" r="r" b="b"/>
            <a:pathLst>
              <a:path w="2047875" h="795654">
                <a:moveTo>
                  <a:pt x="2047494" y="719201"/>
                </a:moveTo>
                <a:lnTo>
                  <a:pt x="2028444" y="738251"/>
                </a:lnTo>
                <a:lnTo>
                  <a:pt x="2028444" y="256794"/>
                </a:lnTo>
                <a:lnTo>
                  <a:pt x="2028444" y="250444"/>
                </a:lnTo>
                <a:lnTo>
                  <a:pt x="2028444" y="246888"/>
                </a:lnTo>
                <a:lnTo>
                  <a:pt x="2025650" y="244094"/>
                </a:lnTo>
                <a:lnTo>
                  <a:pt x="801319" y="244094"/>
                </a:lnTo>
                <a:lnTo>
                  <a:pt x="807123" y="226695"/>
                </a:lnTo>
                <a:lnTo>
                  <a:pt x="815594" y="201295"/>
                </a:lnTo>
                <a:lnTo>
                  <a:pt x="796544" y="220345"/>
                </a:lnTo>
                <a:lnTo>
                  <a:pt x="796544" y="0"/>
                </a:lnTo>
                <a:lnTo>
                  <a:pt x="783844" y="0"/>
                </a:lnTo>
                <a:lnTo>
                  <a:pt x="783844" y="220345"/>
                </a:lnTo>
                <a:lnTo>
                  <a:pt x="764794" y="201295"/>
                </a:lnTo>
                <a:lnTo>
                  <a:pt x="779056" y="244094"/>
                </a:lnTo>
                <a:lnTo>
                  <a:pt x="21971" y="244094"/>
                </a:lnTo>
                <a:lnTo>
                  <a:pt x="19050" y="246888"/>
                </a:lnTo>
                <a:lnTo>
                  <a:pt x="19050" y="726948"/>
                </a:lnTo>
                <a:lnTo>
                  <a:pt x="0" y="707898"/>
                </a:lnTo>
                <a:lnTo>
                  <a:pt x="25400" y="784098"/>
                </a:lnTo>
                <a:lnTo>
                  <a:pt x="42329" y="733298"/>
                </a:lnTo>
                <a:lnTo>
                  <a:pt x="50800" y="707898"/>
                </a:lnTo>
                <a:lnTo>
                  <a:pt x="31750" y="726948"/>
                </a:lnTo>
                <a:lnTo>
                  <a:pt x="31750" y="256794"/>
                </a:lnTo>
                <a:lnTo>
                  <a:pt x="783285" y="256794"/>
                </a:lnTo>
                <a:lnTo>
                  <a:pt x="790194" y="277495"/>
                </a:lnTo>
                <a:lnTo>
                  <a:pt x="797090" y="256794"/>
                </a:lnTo>
                <a:lnTo>
                  <a:pt x="2015744" y="256794"/>
                </a:lnTo>
                <a:lnTo>
                  <a:pt x="2015744" y="738251"/>
                </a:lnTo>
                <a:lnTo>
                  <a:pt x="1996694" y="719201"/>
                </a:lnTo>
                <a:lnTo>
                  <a:pt x="2022094" y="795401"/>
                </a:lnTo>
                <a:lnTo>
                  <a:pt x="2039023" y="744601"/>
                </a:lnTo>
                <a:lnTo>
                  <a:pt x="2047494" y="719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91780" y="3775112"/>
          <a:ext cx="3590288" cy="700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7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720">
                <a:tc gridSpan="2">
                  <a:txBody>
                    <a:bodyPr/>
                    <a:lstStyle/>
                    <a:p>
                      <a:pPr marL="443230">
                        <a:lnSpc>
                          <a:spcPts val="178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Variables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427990">
                        <a:lnSpc>
                          <a:spcPts val="1780"/>
                        </a:lnSpc>
                      </a:pPr>
                      <a:r>
                        <a:rPr sz="1500" spc="-10" dirty="0">
                          <a:latin typeface="Arial"/>
                          <a:cs typeface="Arial"/>
                        </a:rPr>
                        <a:t>Attributes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424424" y="2997199"/>
            <a:ext cx="2402840" cy="795655"/>
          </a:xfrm>
          <a:custGeom>
            <a:avLst/>
            <a:gdLst/>
            <a:ahLst/>
            <a:cxnLst/>
            <a:rect l="l" t="t" r="r" b="b"/>
            <a:pathLst>
              <a:path w="2402840" h="795654">
                <a:moveTo>
                  <a:pt x="2402586" y="719201"/>
                </a:moveTo>
                <a:lnTo>
                  <a:pt x="2383536" y="738251"/>
                </a:lnTo>
                <a:lnTo>
                  <a:pt x="2383536" y="256794"/>
                </a:lnTo>
                <a:lnTo>
                  <a:pt x="2383536" y="250444"/>
                </a:lnTo>
                <a:lnTo>
                  <a:pt x="2383536" y="246888"/>
                </a:lnTo>
                <a:lnTo>
                  <a:pt x="2380742" y="244094"/>
                </a:lnTo>
                <a:lnTo>
                  <a:pt x="1156411" y="244094"/>
                </a:lnTo>
                <a:lnTo>
                  <a:pt x="1162215" y="226695"/>
                </a:lnTo>
                <a:lnTo>
                  <a:pt x="1170673" y="201295"/>
                </a:lnTo>
                <a:lnTo>
                  <a:pt x="1151623" y="220345"/>
                </a:lnTo>
                <a:lnTo>
                  <a:pt x="1151623" y="0"/>
                </a:lnTo>
                <a:lnTo>
                  <a:pt x="1138923" y="0"/>
                </a:lnTo>
                <a:lnTo>
                  <a:pt x="1138923" y="220345"/>
                </a:lnTo>
                <a:lnTo>
                  <a:pt x="1119873" y="201295"/>
                </a:lnTo>
                <a:lnTo>
                  <a:pt x="1134135" y="244094"/>
                </a:lnTo>
                <a:lnTo>
                  <a:pt x="21844" y="244094"/>
                </a:lnTo>
                <a:lnTo>
                  <a:pt x="19050" y="246888"/>
                </a:lnTo>
                <a:lnTo>
                  <a:pt x="19050" y="726948"/>
                </a:lnTo>
                <a:lnTo>
                  <a:pt x="0" y="707898"/>
                </a:lnTo>
                <a:lnTo>
                  <a:pt x="25400" y="784098"/>
                </a:lnTo>
                <a:lnTo>
                  <a:pt x="42329" y="733298"/>
                </a:lnTo>
                <a:lnTo>
                  <a:pt x="50800" y="707898"/>
                </a:lnTo>
                <a:lnTo>
                  <a:pt x="31750" y="726948"/>
                </a:lnTo>
                <a:lnTo>
                  <a:pt x="31750" y="256794"/>
                </a:lnTo>
                <a:lnTo>
                  <a:pt x="1138364" y="256794"/>
                </a:lnTo>
                <a:lnTo>
                  <a:pt x="1145273" y="277495"/>
                </a:lnTo>
                <a:lnTo>
                  <a:pt x="1152169" y="256794"/>
                </a:lnTo>
                <a:lnTo>
                  <a:pt x="2370836" y="256794"/>
                </a:lnTo>
                <a:lnTo>
                  <a:pt x="2370836" y="738251"/>
                </a:lnTo>
                <a:lnTo>
                  <a:pt x="2351786" y="719201"/>
                </a:lnTo>
                <a:lnTo>
                  <a:pt x="2377186" y="795401"/>
                </a:lnTo>
                <a:lnTo>
                  <a:pt x="2394115" y="744601"/>
                </a:lnTo>
                <a:lnTo>
                  <a:pt x="2402586" y="7192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064759" y="3779875"/>
            <a:ext cx="1110615" cy="3003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195">
              <a:lnSpc>
                <a:spcPts val="1780"/>
              </a:lnSpc>
            </a:pPr>
            <a:r>
              <a:rPr sz="1500" spc="-10" dirty="0">
                <a:latin typeface="Arial"/>
                <a:cs typeface="Arial"/>
              </a:rPr>
              <a:t>Variables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08596" y="3779875"/>
            <a:ext cx="1110615" cy="3003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ts val="1780"/>
              </a:lnSpc>
            </a:pPr>
            <a:r>
              <a:rPr sz="1500" spc="-10" dirty="0">
                <a:latin typeface="Arial"/>
                <a:cs typeface="Arial"/>
              </a:rPr>
              <a:t>Attributes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00289" y="4465701"/>
            <a:ext cx="3175635" cy="1261745"/>
            <a:chOff x="1300289" y="4465701"/>
            <a:chExt cx="3175635" cy="1261745"/>
          </a:xfrm>
        </p:grpSpPr>
        <p:sp>
          <p:nvSpPr>
            <p:cNvPr id="13" name="object 13"/>
            <p:cNvSpPr/>
            <p:nvPr/>
          </p:nvSpPr>
          <p:spPr>
            <a:xfrm>
              <a:off x="1880108" y="4465700"/>
              <a:ext cx="2595880" cy="730250"/>
            </a:xfrm>
            <a:custGeom>
              <a:avLst/>
              <a:gdLst/>
              <a:ahLst/>
              <a:cxnLst/>
              <a:rect l="l" t="t" r="r" b="b"/>
              <a:pathLst>
                <a:path w="2595879" h="730250">
                  <a:moveTo>
                    <a:pt x="2595753" y="653796"/>
                  </a:moveTo>
                  <a:lnTo>
                    <a:pt x="2576703" y="672846"/>
                  </a:lnTo>
                  <a:lnTo>
                    <a:pt x="2576703" y="278130"/>
                  </a:lnTo>
                  <a:lnTo>
                    <a:pt x="2576703" y="271780"/>
                  </a:lnTo>
                  <a:lnTo>
                    <a:pt x="2576703" y="268351"/>
                  </a:lnTo>
                  <a:lnTo>
                    <a:pt x="2573782" y="265430"/>
                  </a:lnTo>
                  <a:lnTo>
                    <a:pt x="1203198" y="265430"/>
                  </a:lnTo>
                  <a:lnTo>
                    <a:pt x="1203198" y="261874"/>
                  </a:lnTo>
                  <a:lnTo>
                    <a:pt x="1190498" y="261874"/>
                  </a:lnTo>
                  <a:lnTo>
                    <a:pt x="1190498" y="265430"/>
                  </a:lnTo>
                  <a:lnTo>
                    <a:pt x="909396" y="265430"/>
                  </a:lnTo>
                  <a:lnTo>
                    <a:pt x="922312" y="226695"/>
                  </a:lnTo>
                  <a:lnTo>
                    <a:pt x="930783" y="201295"/>
                  </a:lnTo>
                  <a:lnTo>
                    <a:pt x="911733" y="220345"/>
                  </a:lnTo>
                  <a:lnTo>
                    <a:pt x="911733" y="0"/>
                  </a:lnTo>
                  <a:lnTo>
                    <a:pt x="899033" y="0"/>
                  </a:lnTo>
                  <a:lnTo>
                    <a:pt x="899033" y="220345"/>
                  </a:lnTo>
                  <a:lnTo>
                    <a:pt x="879983" y="201295"/>
                  </a:lnTo>
                  <a:lnTo>
                    <a:pt x="901357" y="265430"/>
                  </a:lnTo>
                  <a:lnTo>
                    <a:pt x="21844" y="265430"/>
                  </a:lnTo>
                  <a:lnTo>
                    <a:pt x="19050" y="268351"/>
                  </a:lnTo>
                  <a:lnTo>
                    <a:pt x="19050" y="651510"/>
                  </a:lnTo>
                  <a:lnTo>
                    <a:pt x="0" y="632460"/>
                  </a:lnTo>
                  <a:lnTo>
                    <a:pt x="25400" y="708660"/>
                  </a:lnTo>
                  <a:lnTo>
                    <a:pt x="42329" y="657860"/>
                  </a:lnTo>
                  <a:lnTo>
                    <a:pt x="50800" y="632460"/>
                  </a:lnTo>
                  <a:lnTo>
                    <a:pt x="31750" y="651510"/>
                  </a:lnTo>
                  <a:lnTo>
                    <a:pt x="31750" y="278130"/>
                  </a:lnTo>
                  <a:lnTo>
                    <a:pt x="1190498" y="278130"/>
                  </a:lnTo>
                  <a:lnTo>
                    <a:pt x="1190498" y="652907"/>
                  </a:lnTo>
                  <a:lnTo>
                    <a:pt x="1171448" y="633857"/>
                  </a:lnTo>
                  <a:lnTo>
                    <a:pt x="1196848" y="710057"/>
                  </a:lnTo>
                  <a:lnTo>
                    <a:pt x="1213777" y="659257"/>
                  </a:lnTo>
                  <a:lnTo>
                    <a:pt x="1222248" y="633857"/>
                  </a:lnTo>
                  <a:lnTo>
                    <a:pt x="1203198" y="652907"/>
                  </a:lnTo>
                  <a:lnTo>
                    <a:pt x="1203198" y="278130"/>
                  </a:lnTo>
                  <a:lnTo>
                    <a:pt x="2564003" y="278130"/>
                  </a:lnTo>
                  <a:lnTo>
                    <a:pt x="2564003" y="672846"/>
                  </a:lnTo>
                  <a:lnTo>
                    <a:pt x="2544953" y="653796"/>
                  </a:lnTo>
                  <a:lnTo>
                    <a:pt x="2570353" y="730008"/>
                  </a:lnTo>
                  <a:lnTo>
                    <a:pt x="2587282" y="679196"/>
                  </a:lnTo>
                  <a:lnTo>
                    <a:pt x="2595753" y="6537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5052" y="5145925"/>
              <a:ext cx="1110615" cy="576580"/>
            </a:xfrm>
            <a:custGeom>
              <a:avLst/>
              <a:gdLst/>
              <a:ahLst/>
              <a:cxnLst/>
              <a:rect l="l" t="t" r="r" b="b"/>
              <a:pathLst>
                <a:path w="1110614" h="576579">
                  <a:moveTo>
                    <a:pt x="0" y="576325"/>
                  </a:moveTo>
                  <a:lnTo>
                    <a:pt x="1110322" y="576325"/>
                  </a:lnTo>
                  <a:lnTo>
                    <a:pt x="1110322" y="0"/>
                  </a:lnTo>
                  <a:lnTo>
                    <a:pt x="0" y="0"/>
                  </a:lnTo>
                  <a:lnTo>
                    <a:pt x="0" y="5763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51610" y="5132323"/>
            <a:ext cx="81915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Single Sampling </a:t>
            </a:r>
            <a:r>
              <a:rPr sz="1400" b="1" spc="-20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84957" y="5145925"/>
            <a:ext cx="1110615" cy="576580"/>
          </a:xfrm>
          <a:custGeom>
            <a:avLst/>
            <a:gdLst/>
            <a:ahLst/>
            <a:cxnLst/>
            <a:rect l="l" t="t" r="r" b="b"/>
            <a:pathLst>
              <a:path w="1110614" h="576579">
                <a:moveTo>
                  <a:pt x="0" y="576325"/>
                </a:moveTo>
                <a:lnTo>
                  <a:pt x="1110322" y="576325"/>
                </a:lnTo>
                <a:lnTo>
                  <a:pt x="1110322" y="0"/>
                </a:lnTo>
                <a:lnTo>
                  <a:pt x="0" y="0"/>
                </a:lnTo>
                <a:lnTo>
                  <a:pt x="0" y="576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31770" y="5132323"/>
            <a:ext cx="819150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Double Sampling </a:t>
            </a:r>
            <a:r>
              <a:rPr sz="1400" b="1" spc="-20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60876" y="5145925"/>
            <a:ext cx="1110615" cy="576580"/>
          </a:xfrm>
          <a:custGeom>
            <a:avLst/>
            <a:gdLst/>
            <a:ahLst/>
            <a:cxnLst/>
            <a:rect l="l" t="t" r="r" b="b"/>
            <a:pathLst>
              <a:path w="1110614" h="576579">
                <a:moveTo>
                  <a:pt x="0" y="576325"/>
                </a:moveTo>
                <a:lnTo>
                  <a:pt x="1110322" y="576325"/>
                </a:lnTo>
                <a:lnTo>
                  <a:pt x="1110322" y="0"/>
                </a:lnTo>
                <a:lnTo>
                  <a:pt x="0" y="0"/>
                </a:lnTo>
                <a:lnTo>
                  <a:pt x="0" y="576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59428" y="5132323"/>
            <a:ext cx="912494" cy="664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b="1" spc="-20" dirty="0">
                <a:latin typeface="Arial"/>
                <a:cs typeface="Arial"/>
              </a:rPr>
              <a:t>Sequential </a:t>
            </a:r>
            <a:r>
              <a:rPr sz="1400" b="1" spc="-10" dirty="0">
                <a:latin typeface="Arial"/>
                <a:cs typeface="Arial"/>
              </a:rPr>
              <a:t>Sampling </a:t>
            </a:r>
            <a:r>
              <a:rPr sz="1400" b="1" spc="-20" dirty="0">
                <a:latin typeface="Arial"/>
                <a:cs typeface="Arial"/>
              </a:rPr>
              <a:t>Plan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00219" y="4592320"/>
            <a:ext cx="826769" cy="3543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664"/>
              </a:lnSpc>
            </a:pPr>
            <a:r>
              <a:rPr sz="1400" b="1" dirty="0">
                <a:latin typeface="Symbol"/>
                <a:cs typeface="Symbol"/>
              </a:rPr>
              <a:t>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Chart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08421" y="4592320"/>
            <a:ext cx="760730" cy="3543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ts val="1664"/>
              </a:lnSpc>
            </a:pPr>
            <a:r>
              <a:rPr sz="1400" b="1" spc="-20" dirty="0">
                <a:latin typeface="Arial"/>
                <a:cs typeface="Arial"/>
              </a:rPr>
              <a:t>R-</a:t>
            </a:r>
            <a:r>
              <a:rPr sz="1400" b="1" spc="-10" dirty="0">
                <a:latin typeface="Arial"/>
                <a:cs typeface="Arial"/>
              </a:rPr>
              <a:t>Chart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07686" y="4068698"/>
            <a:ext cx="2807335" cy="1292225"/>
          </a:xfrm>
          <a:custGeom>
            <a:avLst/>
            <a:gdLst/>
            <a:ahLst/>
            <a:cxnLst/>
            <a:rect l="l" t="t" r="r" b="b"/>
            <a:pathLst>
              <a:path w="2807334" h="1292225">
                <a:moveTo>
                  <a:pt x="1154684" y="478790"/>
                </a:moveTo>
                <a:lnTo>
                  <a:pt x="1135634" y="497840"/>
                </a:lnTo>
                <a:lnTo>
                  <a:pt x="1135634" y="283845"/>
                </a:lnTo>
                <a:lnTo>
                  <a:pt x="1135634" y="277495"/>
                </a:lnTo>
                <a:lnTo>
                  <a:pt x="1135634" y="273939"/>
                </a:lnTo>
                <a:lnTo>
                  <a:pt x="1132713" y="271145"/>
                </a:lnTo>
                <a:lnTo>
                  <a:pt x="603415" y="271145"/>
                </a:lnTo>
                <a:lnTo>
                  <a:pt x="613956" y="239522"/>
                </a:lnTo>
                <a:lnTo>
                  <a:pt x="622427" y="214122"/>
                </a:lnTo>
                <a:lnTo>
                  <a:pt x="603377" y="233172"/>
                </a:lnTo>
                <a:lnTo>
                  <a:pt x="603377" y="12827"/>
                </a:lnTo>
                <a:lnTo>
                  <a:pt x="590677" y="12827"/>
                </a:lnTo>
                <a:lnTo>
                  <a:pt x="590677" y="233172"/>
                </a:lnTo>
                <a:lnTo>
                  <a:pt x="571627" y="214122"/>
                </a:lnTo>
                <a:lnTo>
                  <a:pt x="590626" y="271145"/>
                </a:lnTo>
                <a:lnTo>
                  <a:pt x="21844" y="271145"/>
                </a:lnTo>
                <a:lnTo>
                  <a:pt x="19050" y="273939"/>
                </a:lnTo>
                <a:lnTo>
                  <a:pt x="19050" y="476504"/>
                </a:lnTo>
                <a:lnTo>
                  <a:pt x="0" y="457454"/>
                </a:lnTo>
                <a:lnTo>
                  <a:pt x="25400" y="533654"/>
                </a:lnTo>
                <a:lnTo>
                  <a:pt x="42329" y="482854"/>
                </a:lnTo>
                <a:lnTo>
                  <a:pt x="50800" y="457454"/>
                </a:lnTo>
                <a:lnTo>
                  <a:pt x="31750" y="476504"/>
                </a:lnTo>
                <a:lnTo>
                  <a:pt x="31750" y="283845"/>
                </a:lnTo>
                <a:lnTo>
                  <a:pt x="594868" y="283845"/>
                </a:lnTo>
                <a:lnTo>
                  <a:pt x="597027" y="290322"/>
                </a:lnTo>
                <a:lnTo>
                  <a:pt x="599173" y="283845"/>
                </a:lnTo>
                <a:lnTo>
                  <a:pt x="1122934" y="283845"/>
                </a:lnTo>
                <a:lnTo>
                  <a:pt x="1122934" y="497840"/>
                </a:lnTo>
                <a:lnTo>
                  <a:pt x="1103884" y="478790"/>
                </a:lnTo>
                <a:lnTo>
                  <a:pt x="1129284" y="554990"/>
                </a:lnTo>
                <a:lnTo>
                  <a:pt x="1146213" y="504190"/>
                </a:lnTo>
                <a:lnTo>
                  <a:pt x="1154684" y="478790"/>
                </a:lnTo>
                <a:close/>
              </a:path>
              <a:path w="2807334" h="1292225">
                <a:moveTo>
                  <a:pt x="2806827" y="1215898"/>
                </a:moveTo>
                <a:lnTo>
                  <a:pt x="2787777" y="1234948"/>
                </a:lnTo>
                <a:lnTo>
                  <a:pt x="2787777" y="1009523"/>
                </a:lnTo>
                <a:lnTo>
                  <a:pt x="2787777" y="1003173"/>
                </a:lnTo>
                <a:lnTo>
                  <a:pt x="2787777" y="999744"/>
                </a:lnTo>
                <a:lnTo>
                  <a:pt x="2784983" y="996823"/>
                </a:lnTo>
                <a:lnTo>
                  <a:pt x="2053958" y="996823"/>
                </a:lnTo>
                <a:lnTo>
                  <a:pt x="2068741" y="952500"/>
                </a:lnTo>
                <a:lnTo>
                  <a:pt x="2077212" y="927100"/>
                </a:lnTo>
                <a:lnTo>
                  <a:pt x="2058162" y="946150"/>
                </a:lnTo>
                <a:lnTo>
                  <a:pt x="2058162" y="0"/>
                </a:lnTo>
                <a:lnTo>
                  <a:pt x="2045462" y="0"/>
                </a:lnTo>
                <a:lnTo>
                  <a:pt x="2045462" y="946150"/>
                </a:lnTo>
                <a:lnTo>
                  <a:pt x="2026412" y="927100"/>
                </a:lnTo>
                <a:lnTo>
                  <a:pt x="2049653" y="996823"/>
                </a:lnTo>
                <a:lnTo>
                  <a:pt x="1074547" y="996823"/>
                </a:lnTo>
                <a:lnTo>
                  <a:pt x="1071753" y="999744"/>
                </a:lnTo>
                <a:lnTo>
                  <a:pt x="1071753" y="1228979"/>
                </a:lnTo>
                <a:lnTo>
                  <a:pt x="1052703" y="1209929"/>
                </a:lnTo>
                <a:lnTo>
                  <a:pt x="1078103" y="1286129"/>
                </a:lnTo>
                <a:lnTo>
                  <a:pt x="1095032" y="1235329"/>
                </a:lnTo>
                <a:lnTo>
                  <a:pt x="1103503" y="1209929"/>
                </a:lnTo>
                <a:lnTo>
                  <a:pt x="1084453" y="1228979"/>
                </a:lnTo>
                <a:lnTo>
                  <a:pt x="1084453" y="1009523"/>
                </a:lnTo>
                <a:lnTo>
                  <a:pt x="1887601" y="1009523"/>
                </a:lnTo>
                <a:lnTo>
                  <a:pt x="1887715" y="1222883"/>
                </a:lnTo>
                <a:lnTo>
                  <a:pt x="1894078" y="1229233"/>
                </a:lnTo>
                <a:lnTo>
                  <a:pt x="1887715" y="1222883"/>
                </a:lnTo>
                <a:lnTo>
                  <a:pt x="1868678" y="1203833"/>
                </a:lnTo>
                <a:lnTo>
                  <a:pt x="1894078" y="1280033"/>
                </a:lnTo>
                <a:lnTo>
                  <a:pt x="1911007" y="1229233"/>
                </a:lnTo>
                <a:lnTo>
                  <a:pt x="1919478" y="1203833"/>
                </a:lnTo>
                <a:lnTo>
                  <a:pt x="1900428" y="1222883"/>
                </a:lnTo>
                <a:lnTo>
                  <a:pt x="1900428" y="1009523"/>
                </a:lnTo>
                <a:lnTo>
                  <a:pt x="2775077" y="1009523"/>
                </a:lnTo>
                <a:lnTo>
                  <a:pt x="2775077" y="1234948"/>
                </a:lnTo>
                <a:lnTo>
                  <a:pt x="2756027" y="1215898"/>
                </a:lnTo>
                <a:lnTo>
                  <a:pt x="2781427" y="1292098"/>
                </a:lnTo>
                <a:lnTo>
                  <a:pt x="2798356" y="1241298"/>
                </a:lnTo>
                <a:lnTo>
                  <a:pt x="2806827" y="12158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91072" y="5323814"/>
            <a:ext cx="708660" cy="3543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4925">
              <a:lnSpc>
                <a:spcPts val="1664"/>
              </a:lnSpc>
            </a:pPr>
            <a:r>
              <a:rPr sz="1400" b="1" spc="-10" dirty="0">
                <a:latin typeface="Arial"/>
                <a:cs typeface="Arial"/>
              </a:rPr>
              <a:t>P-Chart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78218" y="5323814"/>
            <a:ext cx="889635" cy="3543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1280">
              <a:lnSpc>
                <a:spcPts val="1664"/>
              </a:lnSpc>
            </a:pPr>
            <a:r>
              <a:rPr sz="1400" b="1" spc="-20" dirty="0">
                <a:latin typeface="Arial"/>
                <a:cs typeface="Arial"/>
              </a:rPr>
              <a:t>np-</a:t>
            </a:r>
            <a:r>
              <a:rPr sz="1400" b="1" spc="-10" dirty="0">
                <a:latin typeface="Arial"/>
                <a:cs typeface="Arial"/>
              </a:rPr>
              <a:t>Chart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3710" y="5309577"/>
            <a:ext cx="713105" cy="3543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655">
              <a:lnSpc>
                <a:spcPts val="1664"/>
              </a:lnSpc>
            </a:pPr>
            <a:r>
              <a:rPr sz="1400" b="1" spc="-20" dirty="0">
                <a:latin typeface="Arial"/>
                <a:cs typeface="Arial"/>
              </a:rPr>
              <a:t>C-</a:t>
            </a:r>
            <a:r>
              <a:rPr sz="1400" b="1" spc="-10" dirty="0">
                <a:latin typeface="Arial"/>
                <a:cs typeface="Arial"/>
              </a:rPr>
              <a:t>Chart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584957" y="1237488"/>
            <a:ext cx="3801110" cy="494030"/>
            <a:chOff x="2584957" y="1237488"/>
            <a:chExt cx="3801110" cy="49403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2991" y="1295400"/>
              <a:ext cx="3782567" cy="4358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0631" y="1237488"/>
              <a:ext cx="3511296" cy="4602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584957" y="1278229"/>
              <a:ext cx="3768725" cy="418465"/>
            </a:xfrm>
            <a:custGeom>
              <a:avLst/>
              <a:gdLst/>
              <a:ahLst/>
              <a:cxnLst/>
              <a:rect l="l" t="t" r="r" b="b"/>
              <a:pathLst>
                <a:path w="3768725" h="418464">
                  <a:moveTo>
                    <a:pt x="3768217" y="0"/>
                  </a:moveTo>
                  <a:lnTo>
                    <a:pt x="0" y="0"/>
                  </a:lnTo>
                  <a:lnTo>
                    <a:pt x="0" y="418363"/>
                  </a:lnTo>
                  <a:lnTo>
                    <a:pt x="3768217" y="418363"/>
                  </a:lnTo>
                  <a:lnTo>
                    <a:pt x="37682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2584957" y="1278229"/>
            <a:ext cx="3768725" cy="4184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0830">
              <a:lnSpc>
                <a:spcPts val="2000"/>
              </a:lnSpc>
            </a:pP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Statistical</a:t>
            </a:r>
            <a:r>
              <a:rPr sz="17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C00000"/>
                </a:solidFill>
                <a:latin typeface="Arial"/>
                <a:cs typeface="Arial"/>
              </a:rPr>
              <a:t>Quality</a:t>
            </a:r>
            <a:r>
              <a:rPr sz="17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C00000"/>
                </a:solidFill>
                <a:latin typeface="Arial"/>
                <a:cs typeface="Arial"/>
              </a:rPr>
              <a:t>Control-</a:t>
            </a:r>
            <a:r>
              <a:rPr sz="1700" b="1" spc="-25" dirty="0">
                <a:solidFill>
                  <a:srgbClr val="C00000"/>
                </a:solidFill>
                <a:latin typeface="Arial"/>
                <a:cs typeface="Arial"/>
              </a:rPr>
              <a:t>SQC</a:t>
            </a:r>
            <a:endParaRPr sz="17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9600" y="1143000"/>
            <a:ext cx="7924800" cy="4724400"/>
          </a:xfrm>
          <a:custGeom>
            <a:avLst/>
            <a:gdLst/>
            <a:ahLst/>
            <a:cxnLst/>
            <a:rect l="l" t="t" r="r" b="b"/>
            <a:pathLst>
              <a:path w="7924800" h="4724400">
                <a:moveTo>
                  <a:pt x="0" y="4724400"/>
                </a:moveTo>
                <a:lnTo>
                  <a:pt x="7924800" y="4724400"/>
                </a:lnTo>
                <a:lnTo>
                  <a:pt x="79248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5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884280"/>
            <a:ext cx="7959725" cy="47504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control</a:t>
            </a:r>
            <a:r>
              <a:rPr sz="2100" b="1" spc="-9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chart</a:t>
            </a:r>
            <a:r>
              <a:rPr sz="2100" b="1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200" i="1" spc="-70" dirty="0">
                <a:latin typeface="Lucida Sans Unicode"/>
                <a:cs typeface="Lucida Sans Unicode"/>
              </a:rPr>
              <a:t>time-</a:t>
            </a:r>
            <a:r>
              <a:rPr sz="2200" i="1" spc="-45" dirty="0">
                <a:latin typeface="Lucida Sans Unicode"/>
                <a:cs typeface="Lucida Sans Unicode"/>
              </a:rPr>
              <a:t>ordered</a:t>
            </a:r>
            <a:r>
              <a:rPr sz="2200" i="1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plot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sample</a:t>
            </a:r>
            <a:r>
              <a:rPr sz="2100" spc="-10" dirty="0">
                <a:latin typeface="Lucida Sans Unicode"/>
                <a:cs typeface="Lucida Sans Unicode"/>
              </a:rPr>
              <a:t> statistic.</a:t>
            </a:r>
            <a:endParaRPr sz="21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270"/>
              </a:lnSpc>
              <a:spcBef>
                <a:spcPts val="2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basis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control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chart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sampling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distribution,</a:t>
            </a:r>
            <a:endParaRPr sz="2100">
              <a:latin typeface="Lucida Sans Unicode"/>
              <a:cs typeface="Lucida Sans Unicode"/>
            </a:endParaRPr>
          </a:p>
          <a:p>
            <a:pPr marL="268605">
              <a:lnSpc>
                <a:spcPts val="2270"/>
              </a:lnSpc>
            </a:pPr>
            <a:r>
              <a:rPr sz="2100" dirty="0">
                <a:latin typeface="Lucida Sans Unicode"/>
                <a:cs typeface="Lucida Sans Unicode"/>
              </a:rPr>
              <a:t>which</a:t>
            </a:r>
            <a:r>
              <a:rPr sz="2100" spc="-9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essentially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describes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random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variability.</a:t>
            </a:r>
            <a:endParaRPr sz="2100">
              <a:latin typeface="Lucida Sans Unicode"/>
              <a:cs typeface="Lucida Sans Unicode"/>
            </a:endParaRPr>
          </a:p>
          <a:p>
            <a:pPr marL="268605" marR="214629" indent="-256540">
              <a:lnSpc>
                <a:spcPct val="80000"/>
              </a:lnSpc>
              <a:spcBef>
                <a:spcPts val="79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There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is,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however,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one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minor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difficulty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relating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use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normal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sampling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distribution.</a:t>
            </a:r>
            <a:endParaRPr sz="2100">
              <a:latin typeface="Lucida Sans Unicode"/>
              <a:cs typeface="Lucida Sans Unicode"/>
            </a:endParaRPr>
          </a:p>
          <a:p>
            <a:pPr marL="268605" marR="92075" indent="-256540">
              <a:lnSpc>
                <a:spcPts val="2020"/>
              </a:lnSpc>
              <a:spcBef>
                <a:spcPts val="77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4953635" algn="l"/>
              </a:tabLst>
            </a:pPr>
            <a:r>
              <a:rPr sz="2100" dirty="0">
                <a:latin typeface="Lucida Sans Unicode"/>
                <a:cs typeface="Lucida Sans Unicode"/>
              </a:rPr>
              <a:t>However,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as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practical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matter,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we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know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that,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say,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99.7 </a:t>
            </a:r>
            <a:r>
              <a:rPr sz="2100" dirty="0">
                <a:latin typeface="Lucida Sans Unicode"/>
                <a:cs typeface="Lucida Sans Unicode"/>
              </a:rPr>
              <a:t>percent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values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will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within</a:t>
            </a:r>
            <a:r>
              <a:rPr sz="2100" dirty="0">
                <a:latin typeface="Lucida Sans Unicode"/>
                <a:cs typeface="Lucida Sans Unicode"/>
              </a:rPr>
              <a:t>	Standard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deviations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of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mean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distribution.</a:t>
            </a:r>
            <a:endParaRPr sz="2100">
              <a:latin typeface="Lucida Sans Unicode"/>
              <a:cs typeface="Lucida Sans Unicode"/>
            </a:endParaRPr>
          </a:p>
          <a:p>
            <a:pPr marL="268605" marR="113664" indent="-256540">
              <a:lnSpc>
                <a:spcPct val="80000"/>
              </a:lnSpc>
              <a:spcBef>
                <a:spcPts val="82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3168015" algn="l"/>
              </a:tabLst>
            </a:pPr>
            <a:r>
              <a:rPr sz="2100" dirty="0">
                <a:latin typeface="Lucida Sans Unicode"/>
                <a:cs typeface="Lucida Sans Unicode"/>
              </a:rPr>
              <a:t>Therefore,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could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decide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set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limit,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so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speak,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at </a:t>
            </a:r>
            <a:r>
              <a:rPr sz="2100" dirty="0">
                <a:latin typeface="Lucida Sans Unicode"/>
                <a:cs typeface="Lucida Sans Unicode"/>
              </a:rPr>
              <a:t>values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that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represent</a:t>
            </a:r>
            <a:r>
              <a:rPr sz="2100" dirty="0">
                <a:latin typeface="Lucida Sans Unicode"/>
                <a:cs typeface="Lucida Sans Unicode"/>
              </a:rPr>
              <a:t>	standard</a:t>
            </a:r>
            <a:r>
              <a:rPr sz="2100" spc="-9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deviations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from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mean,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conclude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that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any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value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that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was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farther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away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than </a:t>
            </a:r>
            <a:r>
              <a:rPr sz="2100" dirty="0">
                <a:latin typeface="Lucida Sans Unicode"/>
                <a:cs typeface="Lucida Sans Unicode"/>
              </a:rPr>
              <a:t>these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limits</a:t>
            </a:r>
            <a:r>
              <a:rPr sz="2100" spc="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was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nonrandom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variation.</a:t>
            </a:r>
            <a:endParaRPr sz="2100">
              <a:latin typeface="Lucida Sans Unicode"/>
              <a:cs typeface="Lucida Sans Unicode"/>
            </a:endParaRPr>
          </a:p>
          <a:p>
            <a:pPr marL="268605" marR="136525" indent="-256540">
              <a:lnSpc>
                <a:spcPct val="80000"/>
              </a:lnSpc>
              <a:spcBef>
                <a:spcPts val="7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effect,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these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limits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control</a:t>
            </a:r>
            <a:r>
              <a:rPr sz="2100" b="1" spc="-90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latin typeface="Lucida Sans Unicode"/>
                <a:cs typeface="Lucida Sans Unicode"/>
              </a:rPr>
              <a:t>limits</a:t>
            </a:r>
            <a:r>
              <a:rPr sz="2100" dirty="0">
                <a:latin typeface="Lucida Sans Unicode"/>
                <a:cs typeface="Lucida Sans Unicode"/>
              </a:rPr>
              <a:t>:</a:t>
            </a:r>
            <a:r>
              <a:rPr sz="2100" spc="-11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dividing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lines </a:t>
            </a:r>
            <a:r>
              <a:rPr sz="2100" dirty="0">
                <a:latin typeface="Lucida Sans Unicode"/>
                <a:cs typeface="Lucida Sans Unicode"/>
              </a:rPr>
              <a:t>between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what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will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be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designed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random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deviations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20" dirty="0">
                <a:latin typeface="Lucida Sans Unicode"/>
                <a:cs typeface="Lucida Sans Unicode"/>
              </a:rPr>
              <a:t>from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mean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distribution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what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will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be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designed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as </a:t>
            </a:r>
            <a:r>
              <a:rPr sz="2100" dirty="0">
                <a:latin typeface="Lucida Sans Unicode"/>
                <a:cs typeface="Lucida Sans Unicode"/>
              </a:rPr>
              <a:t>nonrandom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deviations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from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mean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distribution.</a:t>
            </a:r>
            <a:endParaRPr sz="21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5" y="216408"/>
            <a:ext cx="3560064" cy="9022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103503"/>
            <a:ext cx="7833359" cy="4775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4020" indent="-40132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14020" algn="l"/>
              </a:tabLst>
            </a:pPr>
            <a:r>
              <a:rPr sz="2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Control</a:t>
            </a:r>
            <a:r>
              <a:rPr sz="25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Charts</a:t>
            </a:r>
            <a:r>
              <a:rPr sz="25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5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for</a:t>
            </a:r>
            <a:r>
              <a:rPr sz="25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5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Variables</a:t>
            </a:r>
            <a:endParaRPr sz="2500">
              <a:latin typeface="Lucida Sans Unicode"/>
              <a:cs typeface="Lucida Sans Unicode"/>
            </a:endParaRPr>
          </a:p>
          <a:p>
            <a:pPr marL="268605" marR="365760" lvl="1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Control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charts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variable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are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used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monitor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9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mean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and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variability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process distribution.</a:t>
            </a:r>
            <a:endParaRPr sz="25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ts val="2710"/>
              </a:lnSpc>
              <a:spcBef>
                <a:spcPts val="434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variables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interest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here</a:t>
            </a:r>
            <a:r>
              <a:rPr sz="2500" spc="-9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are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those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that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have </a:t>
            </a:r>
            <a:r>
              <a:rPr sz="2500" dirty="0">
                <a:latin typeface="Lucida Sans Unicode"/>
                <a:cs typeface="Lucida Sans Unicode"/>
              </a:rPr>
              <a:t>continuous</a:t>
            </a:r>
            <a:r>
              <a:rPr sz="2500" spc="-12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dimensions.</a:t>
            </a:r>
            <a:endParaRPr sz="2500">
              <a:latin typeface="Lucida Sans Unicode"/>
              <a:cs typeface="Lucida Sans Unicode"/>
            </a:endParaRPr>
          </a:p>
          <a:p>
            <a:pPr marL="268605" lvl="1" indent="-255904">
              <a:lnSpc>
                <a:spcPct val="100000"/>
              </a:lnSpc>
              <a:spcBef>
                <a:spcPts val="5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They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have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infinite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number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possibilities.</a:t>
            </a:r>
            <a:endParaRPr sz="2500">
              <a:latin typeface="Lucida Sans Unicode"/>
              <a:cs typeface="Lucida Sans Unicode"/>
            </a:endParaRPr>
          </a:p>
          <a:p>
            <a:pPr marL="268605" marR="60325" lvl="1" indent="-256540">
              <a:lnSpc>
                <a:spcPct val="902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Examples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are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weight,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speed,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length,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or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strength. </a:t>
            </a:r>
            <a:r>
              <a:rPr sz="2500" dirty="0">
                <a:latin typeface="Lucida Sans Unicode"/>
                <a:cs typeface="Lucida Sans Unicode"/>
              </a:rPr>
              <a:t>Control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charts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mean,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or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x-bar,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and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the </a:t>
            </a:r>
            <a:r>
              <a:rPr sz="2500" dirty="0">
                <a:latin typeface="Lucida Sans Unicode"/>
                <a:cs typeface="Lucida Sans Unicode"/>
              </a:rPr>
              <a:t>range,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R,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are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used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monitor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processes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that </a:t>
            </a:r>
            <a:r>
              <a:rPr sz="2500" dirty="0">
                <a:latin typeface="Lucida Sans Unicode"/>
                <a:cs typeface="Lucida Sans Unicode"/>
              </a:rPr>
              <a:t>have</a:t>
            </a:r>
            <a:r>
              <a:rPr sz="2500" spc="-9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continuous</a:t>
            </a:r>
            <a:r>
              <a:rPr sz="2500" spc="-13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dimensions.</a:t>
            </a:r>
            <a:endParaRPr sz="2500">
              <a:latin typeface="Lucida Sans Unicode"/>
              <a:cs typeface="Lucida Sans Unicode"/>
            </a:endParaRPr>
          </a:p>
          <a:p>
            <a:pPr marL="268605" marR="824865" lvl="1" indent="-256540">
              <a:lnSpc>
                <a:spcPts val="2690"/>
              </a:lnSpc>
              <a:spcBef>
                <a:spcPts val="44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An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example</a:t>
            </a:r>
            <a:r>
              <a:rPr sz="2500" spc="-2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mean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chart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controlling </a:t>
            </a:r>
            <a:r>
              <a:rPr sz="2500" dirty="0">
                <a:latin typeface="Lucida Sans Unicode"/>
                <a:cs typeface="Lucida Sans Unicode"/>
              </a:rPr>
              <a:t>variables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shown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figure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below: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167" y="470644"/>
            <a:ext cx="7934171" cy="3331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34682"/>
            <a:ext cx="8595995" cy="6423660"/>
            <a:chOff x="0" y="434682"/>
            <a:chExt cx="8595995" cy="6423660"/>
          </a:xfrm>
        </p:grpSpPr>
        <p:sp>
          <p:nvSpPr>
            <p:cNvPr id="3" name="object 3"/>
            <p:cNvSpPr/>
            <p:nvPr/>
          </p:nvSpPr>
          <p:spPr>
            <a:xfrm>
              <a:off x="587616" y="441985"/>
              <a:ext cx="8001000" cy="5562600"/>
            </a:xfrm>
            <a:custGeom>
              <a:avLst/>
              <a:gdLst/>
              <a:ahLst/>
              <a:cxnLst/>
              <a:rect l="l" t="t" r="r" b="b"/>
              <a:pathLst>
                <a:path w="8001000" h="5562600">
                  <a:moveTo>
                    <a:pt x="8001000" y="0"/>
                  </a:moveTo>
                  <a:lnTo>
                    <a:pt x="0" y="0"/>
                  </a:lnTo>
                  <a:lnTo>
                    <a:pt x="0" y="5562600"/>
                  </a:lnTo>
                  <a:lnTo>
                    <a:pt x="8001000" y="5562600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616" y="441985"/>
              <a:ext cx="8001000" cy="5562600"/>
            </a:xfrm>
            <a:custGeom>
              <a:avLst/>
              <a:gdLst/>
              <a:ahLst/>
              <a:cxnLst/>
              <a:rect l="l" t="t" r="r" b="b"/>
              <a:pathLst>
                <a:path w="8001000" h="5562600">
                  <a:moveTo>
                    <a:pt x="0" y="5562600"/>
                  </a:moveTo>
                  <a:lnTo>
                    <a:pt x="8001000" y="5562600"/>
                  </a:lnTo>
                  <a:lnTo>
                    <a:pt x="8001000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41779" y="1170711"/>
              <a:ext cx="1951355" cy="387985"/>
            </a:xfrm>
            <a:custGeom>
              <a:avLst/>
              <a:gdLst/>
              <a:ahLst/>
              <a:cxnLst/>
              <a:rect l="l" t="t" r="r" b="b"/>
              <a:pathLst>
                <a:path w="1951355" h="387984">
                  <a:moveTo>
                    <a:pt x="0" y="387832"/>
                  </a:moveTo>
                  <a:lnTo>
                    <a:pt x="1951100" y="387832"/>
                  </a:lnTo>
                  <a:lnTo>
                    <a:pt x="1951100" y="0"/>
                  </a:lnTo>
                  <a:lnTo>
                    <a:pt x="0" y="0"/>
                  </a:lnTo>
                  <a:lnTo>
                    <a:pt x="0" y="38783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82698" y="1155573"/>
            <a:ext cx="1470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Process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5544" y="1553908"/>
            <a:ext cx="2781300" cy="416559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4640">
              <a:lnSpc>
                <a:spcPts val="1650"/>
              </a:lnSpc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Upper</a:t>
            </a:r>
            <a:r>
              <a:rPr sz="14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Control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Limit</a:t>
            </a:r>
            <a:r>
              <a:rPr sz="14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(UCL)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4307" y="2124735"/>
            <a:ext cx="2792730" cy="3632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3715">
              <a:lnSpc>
                <a:spcPts val="1655"/>
              </a:lnSpc>
            </a:pPr>
            <a:r>
              <a:rPr sz="1400" dirty="0">
                <a:latin typeface="Arial"/>
                <a:cs typeface="Arial"/>
              </a:rPr>
              <a:t>(3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Standard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Deviation)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2407" y="2754896"/>
            <a:ext cx="2772410" cy="5930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Times New Roman"/>
              <a:cs typeface="Times New Roman"/>
            </a:endParaRPr>
          </a:p>
          <a:p>
            <a:pPr marL="64516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Central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Limit</a:t>
            </a:r>
            <a:r>
              <a:rPr sz="1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(CL)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23357" y="3500844"/>
            <a:ext cx="2772410" cy="3759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4825">
              <a:lnSpc>
                <a:spcPts val="1660"/>
              </a:lnSpc>
            </a:pPr>
            <a:r>
              <a:rPr sz="1400" dirty="0">
                <a:latin typeface="Arial"/>
                <a:cs typeface="Arial"/>
              </a:rPr>
              <a:t>(3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Standard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Deviation)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42407" y="4035678"/>
            <a:ext cx="2753360" cy="3492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8290">
              <a:lnSpc>
                <a:spcPts val="1660"/>
              </a:lnSpc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Lower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Control</a:t>
            </a:r>
            <a:r>
              <a:rPr sz="1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Limit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(LCL)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83860" y="4634610"/>
            <a:ext cx="2892425" cy="3492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53720">
              <a:lnSpc>
                <a:spcPts val="1664"/>
              </a:lnSpc>
            </a:pPr>
            <a:r>
              <a:rPr sz="1400" dirty="0">
                <a:latin typeface="Arial"/>
                <a:cs typeface="Arial"/>
              </a:rPr>
              <a:t>Process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82623" y="1497583"/>
            <a:ext cx="6692265" cy="3905250"/>
          </a:xfrm>
          <a:custGeom>
            <a:avLst/>
            <a:gdLst/>
            <a:ahLst/>
            <a:cxnLst/>
            <a:rect l="l" t="t" r="r" b="b"/>
            <a:pathLst>
              <a:path w="6692265" h="3905250">
                <a:moveTo>
                  <a:pt x="0" y="0"/>
                </a:moveTo>
                <a:lnTo>
                  <a:pt x="0" y="3904868"/>
                </a:lnTo>
                <a:lnTo>
                  <a:pt x="6692010" y="3904868"/>
                </a:lnTo>
              </a:path>
              <a:path w="6692265" h="3905250">
                <a:moveTo>
                  <a:pt x="1524" y="1554479"/>
                </a:moveTo>
                <a:lnTo>
                  <a:pt x="3782060" y="1554479"/>
                </a:lnTo>
              </a:path>
              <a:path w="6692265" h="3905250">
                <a:moveTo>
                  <a:pt x="1524" y="333120"/>
                </a:moveTo>
                <a:lnTo>
                  <a:pt x="3782060" y="333120"/>
                </a:lnTo>
              </a:path>
              <a:path w="6692265" h="3905250">
                <a:moveTo>
                  <a:pt x="379729" y="644270"/>
                </a:moveTo>
                <a:lnTo>
                  <a:pt x="790194" y="1199514"/>
                </a:lnTo>
                <a:lnTo>
                  <a:pt x="1410208" y="633349"/>
                </a:lnTo>
                <a:lnTo>
                  <a:pt x="1841246" y="2053336"/>
                </a:lnTo>
                <a:lnTo>
                  <a:pt x="2451100" y="2918079"/>
                </a:lnTo>
                <a:lnTo>
                  <a:pt x="3141472" y="168910"/>
                </a:lnTo>
                <a:lnTo>
                  <a:pt x="3141472" y="4686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33776" y="1903298"/>
            <a:ext cx="107950" cy="1651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900" b="1" spc="-50" dirty="0">
                <a:latin typeface="Ebrima"/>
                <a:cs typeface="Ebrima"/>
              </a:rPr>
              <a:t>×</a:t>
            </a:r>
            <a:endParaRPr sz="900">
              <a:latin typeface="Ebrima"/>
              <a:cs typeface="Ebri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23922" y="2489961"/>
            <a:ext cx="10731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0" dirty="0">
                <a:latin typeface="Ebrima"/>
                <a:cs typeface="Ebrima"/>
              </a:rPr>
              <a:t>×</a:t>
            </a:r>
            <a:endParaRPr sz="900">
              <a:latin typeface="Ebrima"/>
              <a:cs typeface="Ebri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3990" y="3389757"/>
            <a:ext cx="10731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0" dirty="0">
                <a:latin typeface="Ebrima"/>
                <a:cs typeface="Ebrima"/>
              </a:rPr>
              <a:t>×</a:t>
            </a:r>
            <a:endParaRPr sz="900">
              <a:latin typeface="Ebrima"/>
              <a:cs typeface="Ebri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73397" y="4397121"/>
            <a:ext cx="10731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0" dirty="0">
                <a:latin typeface="Ebrima"/>
                <a:cs typeface="Ebrima"/>
              </a:rPr>
              <a:t>×</a:t>
            </a:r>
            <a:endParaRPr sz="900">
              <a:latin typeface="Ebrima"/>
              <a:cs typeface="Ebri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4151" y="1310385"/>
            <a:ext cx="10731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0" dirty="0">
                <a:latin typeface="Ebrima"/>
                <a:cs typeface="Ebrima"/>
              </a:rPr>
              <a:t>×</a:t>
            </a:r>
            <a:endParaRPr sz="900">
              <a:latin typeface="Ebrima"/>
              <a:cs typeface="Ebri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13330" y="1923669"/>
            <a:ext cx="107314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-50" dirty="0">
                <a:latin typeface="Ebrima"/>
                <a:cs typeface="Ebrima"/>
              </a:rPr>
              <a:t>×</a:t>
            </a:r>
            <a:endParaRPr sz="900">
              <a:latin typeface="Ebrima"/>
              <a:cs typeface="Ebri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77860" y="1533525"/>
            <a:ext cx="3790315" cy="3370579"/>
            <a:chOff x="1677860" y="1533525"/>
            <a:chExt cx="3790315" cy="3370579"/>
          </a:xfrm>
        </p:grpSpPr>
        <p:sp>
          <p:nvSpPr>
            <p:cNvPr id="21" name="object 21"/>
            <p:cNvSpPr/>
            <p:nvPr/>
          </p:nvSpPr>
          <p:spPr>
            <a:xfrm>
              <a:off x="1682623" y="4343780"/>
              <a:ext cx="3780790" cy="0"/>
            </a:xfrm>
            <a:custGeom>
              <a:avLst/>
              <a:gdLst/>
              <a:ahLst/>
              <a:cxnLst/>
              <a:rect l="l" t="t" r="r" b="b"/>
              <a:pathLst>
                <a:path w="3780790">
                  <a:moveTo>
                    <a:pt x="0" y="0"/>
                  </a:moveTo>
                  <a:lnTo>
                    <a:pt x="378066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68955" y="1533524"/>
              <a:ext cx="2219325" cy="3370579"/>
            </a:xfrm>
            <a:custGeom>
              <a:avLst/>
              <a:gdLst/>
              <a:ahLst/>
              <a:cxnLst/>
              <a:rect l="l" t="t" r="r" b="b"/>
              <a:pathLst>
                <a:path w="2219325" h="3370579">
                  <a:moveTo>
                    <a:pt x="50800" y="436753"/>
                  </a:moveTo>
                  <a:lnTo>
                    <a:pt x="31750" y="455803"/>
                  </a:lnTo>
                  <a:lnTo>
                    <a:pt x="31750" y="0"/>
                  </a:lnTo>
                  <a:lnTo>
                    <a:pt x="19050" y="0"/>
                  </a:lnTo>
                  <a:lnTo>
                    <a:pt x="19050" y="455803"/>
                  </a:lnTo>
                  <a:lnTo>
                    <a:pt x="0" y="436753"/>
                  </a:lnTo>
                  <a:lnTo>
                    <a:pt x="25400" y="512953"/>
                  </a:lnTo>
                  <a:lnTo>
                    <a:pt x="42329" y="462153"/>
                  </a:lnTo>
                  <a:lnTo>
                    <a:pt x="50800" y="436753"/>
                  </a:lnTo>
                  <a:close/>
                </a:path>
                <a:path w="2219325" h="3370579">
                  <a:moveTo>
                    <a:pt x="1879346" y="3357626"/>
                  </a:moveTo>
                  <a:lnTo>
                    <a:pt x="1217409" y="3249549"/>
                  </a:lnTo>
                  <a:lnTo>
                    <a:pt x="1218819" y="3248533"/>
                  </a:lnTo>
                  <a:lnTo>
                    <a:pt x="1239266" y="3233801"/>
                  </a:lnTo>
                  <a:lnTo>
                    <a:pt x="1160018" y="3246628"/>
                  </a:lnTo>
                  <a:lnTo>
                    <a:pt x="1231138" y="3283966"/>
                  </a:lnTo>
                  <a:lnTo>
                    <a:pt x="1215364" y="3261995"/>
                  </a:lnTo>
                  <a:lnTo>
                    <a:pt x="1877314" y="3370072"/>
                  </a:lnTo>
                  <a:lnTo>
                    <a:pt x="1879346" y="3357626"/>
                  </a:lnTo>
                  <a:close/>
                </a:path>
                <a:path w="2219325" h="3370579">
                  <a:moveTo>
                    <a:pt x="2218817" y="349885"/>
                  </a:moveTo>
                  <a:lnTo>
                    <a:pt x="2210346" y="324485"/>
                  </a:lnTo>
                  <a:lnTo>
                    <a:pt x="2193417" y="273685"/>
                  </a:lnTo>
                  <a:lnTo>
                    <a:pt x="2168017" y="349885"/>
                  </a:lnTo>
                  <a:lnTo>
                    <a:pt x="2187067" y="330835"/>
                  </a:lnTo>
                  <a:lnTo>
                    <a:pt x="2187067" y="1406652"/>
                  </a:lnTo>
                  <a:lnTo>
                    <a:pt x="2168017" y="1387602"/>
                  </a:lnTo>
                  <a:lnTo>
                    <a:pt x="2193417" y="1463802"/>
                  </a:lnTo>
                  <a:lnTo>
                    <a:pt x="2210346" y="1413002"/>
                  </a:lnTo>
                  <a:lnTo>
                    <a:pt x="2218817" y="1387602"/>
                  </a:lnTo>
                  <a:lnTo>
                    <a:pt x="2199767" y="1406652"/>
                  </a:lnTo>
                  <a:lnTo>
                    <a:pt x="2199767" y="330835"/>
                  </a:lnTo>
                  <a:lnTo>
                    <a:pt x="2218817" y="3498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74198" y="2299809"/>
            <a:ext cx="223520" cy="19469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b="1" dirty="0">
                <a:latin typeface="Arial"/>
                <a:cs typeface="Arial"/>
              </a:rPr>
              <a:t>Quality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Characteristics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56990" y="5451754"/>
            <a:ext cx="13709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Sample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Number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9167" y="848613"/>
            <a:ext cx="2781300" cy="3492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8475">
              <a:lnSpc>
                <a:spcPts val="1650"/>
              </a:lnSpc>
            </a:pPr>
            <a:r>
              <a:rPr sz="1400" dirty="0">
                <a:latin typeface="Arial"/>
                <a:cs typeface="Arial"/>
              </a:rPr>
              <a:t>Process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Control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898897" y="1173607"/>
            <a:ext cx="574675" cy="1287780"/>
            <a:chOff x="4898897" y="1173607"/>
            <a:chExt cx="574675" cy="1287780"/>
          </a:xfrm>
        </p:grpSpPr>
        <p:sp>
          <p:nvSpPr>
            <p:cNvPr id="27" name="object 27"/>
            <p:cNvSpPr/>
            <p:nvPr/>
          </p:nvSpPr>
          <p:spPr>
            <a:xfrm>
              <a:off x="4942839" y="1173607"/>
              <a:ext cx="530860" cy="434975"/>
            </a:xfrm>
            <a:custGeom>
              <a:avLst/>
              <a:gdLst/>
              <a:ahLst/>
              <a:cxnLst/>
              <a:rect l="l" t="t" r="r" b="b"/>
              <a:pathLst>
                <a:path w="530860" h="434975">
                  <a:moveTo>
                    <a:pt x="23240" y="383158"/>
                  </a:moveTo>
                  <a:lnTo>
                    <a:pt x="0" y="434975"/>
                  </a:lnTo>
                  <a:lnTo>
                    <a:pt x="49721" y="423798"/>
                  </a:lnTo>
                  <a:lnTo>
                    <a:pt x="23749" y="423798"/>
                  </a:lnTo>
                  <a:lnTo>
                    <a:pt x="15621" y="414019"/>
                  </a:lnTo>
                  <a:lnTo>
                    <a:pt x="20579" y="409967"/>
                  </a:lnTo>
                  <a:lnTo>
                    <a:pt x="23240" y="383158"/>
                  </a:lnTo>
                  <a:close/>
                </a:path>
                <a:path w="530860" h="434975">
                  <a:moveTo>
                    <a:pt x="19742" y="418978"/>
                  </a:moveTo>
                  <a:lnTo>
                    <a:pt x="23749" y="423798"/>
                  </a:lnTo>
                  <a:lnTo>
                    <a:pt x="28572" y="419858"/>
                  </a:lnTo>
                  <a:lnTo>
                    <a:pt x="19742" y="418978"/>
                  </a:lnTo>
                  <a:close/>
                </a:path>
                <a:path w="530860" h="434975">
                  <a:moveTo>
                    <a:pt x="28572" y="419858"/>
                  </a:moveTo>
                  <a:lnTo>
                    <a:pt x="23749" y="423798"/>
                  </a:lnTo>
                  <a:lnTo>
                    <a:pt x="49721" y="423798"/>
                  </a:lnTo>
                  <a:lnTo>
                    <a:pt x="55372" y="422528"/>
                  </a:lnTo>
                  <a:lnTo>
                    <a:pt x="28572" y="419858"/>
                  </a:lnTo>
                  <a:close/>
                </a:path>
                <a:path w="530860" h="434975">
                  <a:moveTo>
                    <a:pt x="522224" y="0"/>
                  </a:moveTo>
                  <a:lnTo>
                    <a:pt x="20579" y="409967"/>
                  </a:lnTo>
                  <a:lnTo>
                    <a:pt x="19690" y="418916"/>
                  </a:lnTo>
                  <a:lnTo>
                    <a:pt x="28572" y="419858"/>
                  </a:lnTo>
                  <a:lnTo>
                    <a:pt x="530351" y="9905"/>
                  </a:lnTo>
                  <a:lnTo>
                    <a:pt x="522224" y="0"/>
                  </a:lnTo>
                  <a:close/>
                </a:path>
                <a:path w="530860" h="434975">
                  <a:moveTo>
                    <a:pt x="20579" y="409967"/>
                  </a:moveTo>
                  <a:lnTo>
                    <a:pt x="15621" y="414019"/>
                  </a:lnTo>
                  <a:lnTo>
                    <a:pt x="19690" y="418916"/>
                  </a:lnTo>
                  <a:lnTo>
                    <a:pt x="20579" y="4099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898897" y="2140292"/>
              <a:ext cx="560070" cy="320675"/>
            </a:xfrm>
            <a:custGeom>
              <a:avLst/>
              <a:gdLst/>
              <a:ahLst/>
              <a:cxnLst/>
              <a:rect l="l" t="t" r="r" b="b"/>
              <a:pathLst>
                <a:path w="560070" h="320675">
                  <a:moveTo>
                    <a:pt x="559981" y="0"/>
                  </a:moveTo>
                  <a:lnTo>
                    <a:pt x="0" y="0"/>
                  </a:lnTo>
                  <a:lnTo>
                    <a:pt x="0" y="320586"/>
                  </a:lnTo>
                  <a:lnTo>
                    <a:pt x="559981" y="320586"/>
                  </a:lnTo>
                  <a:lnTo>
                    <a:pt x="559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87848" y="2125472"/>
            <a:ext cx="35179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25" dirty="0">
                <a:latin typeface="Ebrima"/>
                <a:cs typeface="Ebrima"/>
              </a:rPr>
              <a:t>+</a:t>
            </a:r>
            <a:r>
              <a:rPr sz="1400" spc="-25" dirty="0">
                <a:latin typeface="Ebrima"/>
                <a:cs typeface="Ebrima"/>
              </a:rPr>
              <a:t>3</a:t>
            </a:r>
            <a:r>
              <a:rPr sz="1400" spc="-25" dirty="0">
                <a:latin typeface="Symbol"/>
                <a:cs typeface="Symbol"/>
              </a:rPr>
              <a:t></a:t>
            </a:r>
            <a:endParaRPr sz="1400">
              <a:latin typeface="Symbol"/>
              <a:cs typeface="Symbo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923790" y="3005073"/>
            <a:ext cx="560070" cy="1190625"/>
            <a:chOff x="4923790" y="3005073"/>
            <a:chExt cx="560070" cy="1190625"/>
          </a:xfrm>
        </p:grpSpPr>
        <p:sp>
          <p:nvSpPr>
            <p:cNvPr id="31" name="object 31"/>
            <p:cNvSpPr/>
            <p:nvPr/>
          </p:nvSpPr>
          <p:spPr>
            <a:xfrm>
              <a:off x="5236972" y="3005073"/>
              <a:ext cx="50800" cy="1190625"/>
            </a:xfrm>
            <a:custGeom>
              <a:avLst/>
              <a:gdLst/>
              <a:ahLst/>
              <a:cxnLst/>
              <a:rect l="l" t="t" r="r" b="b"/>
              <a:pathLst>
                <a:path w="50800" h="1190625">
                  <a:moveTo>
                    <a:pt x="0" y="1113917"/>
                  </a:moveTo>
                  <a:lnTo>
                    <a:pt x="25400" y="1190117"/>
                  </a:lnTo>
                  <a:lnTo>
                    <a:pt x="42333" y="1139317"/>
                  </a:lnTo>
                  <a:lnTo>
                    <a:pt x="19050" y="1139317"/>
                  </a:lnTo>
                  <a:lnTo>
                    <a:pt x="19050" y="1132967"/>
                  </a:lnTo>
                  <a:lnTo>
                    <a:pt x="0" y="1113917"/>
                  </a:lnTo>
                  <a:close/>
                </a:path>
                <a:path w="50800" h="1190625">
                  <a:moveTo>
                    <a:pt x="19050" y="1132967"/>
                  </a:moveTo>
                  <a:lnTo>
                    <a:pt x="19050" y="1139317"/>
                  </a:lnTo>
                  <a:lnTo>
                    <a:pt x="25400" y="1139317"/>
                  </a:lnTo>
                  <a:lnTo>
                    <a:pt x="19050" y="1132967"/>
                  </a:lnTo>
                  <a:close/>
                </a:path>
                <a:path w="50800" h="1190625">
                  <a:moveTo>
                    <a:pt x="25400" y="50800"/>
                  </a:moveTo>
                  <a:lnTo>
                    <a:pt x="19050" y="57150"/>
                  </a:lnTo>
                  <a:lnTo>
                    <a:pt x="19050" y="1132967"/>
                  </a:lnTo>
                  <a:lnTo>
                    <a:pt x="25400" y="1139317"/>
                  </a:lnTo>
                  <a:lnTo>
                    <a:pt x="31750" y="1132967"/>
                  </a:lnTo>
                  <a:lnTo>
                    <a:pt x="31750" y="57150"/>
                  </a:lnTo>
                  <a:lnTo>
                    <a:pt x="25400" y="50800"/>
                  </a:lnTo>
                  <a:close/>
                </a:path>
                <a:path w="50800" h="1190625">
                  <a:moveTo>
                    <a:pt x="31750" y="1132967"/>
                  </a:moveTo>
                  <a:lnTo>
                    <a:pt x="25400" y="1139317"/>
                  </a:lnTo>
                  <a:lnTo>
                    <a:pt x="31750" y="1139317"/>
                  </a:lnTo>
                  <a:lnTo>
                    <a:pt x="31750" y="1132967"/>
                  </a:lnTo>
                  <a:close/>
                </a:path>
                <a:path w="50800" h="1190625">
                  <a:moveTo>
                    <a:pt x="50800" y="1113917"/>
                  </a:moveTo>
                  <a:lnTo>
                    <a:pt x="31750" y="1132967"/>
                  </a:lnTo>
                  <a:lnTo>
                    <a:pt x="31750" y="1139317"/>
                  </a:lnTo>
                  <a:lnTo>
                    <a:pt x="42333" y="1139317"/>
                  </a:lnTo>
                  <a:lnTo>
                    <a:pt x="50800" y="1113917"/>
                  </a:lnTo>
                  <a:close/>
                </a:path>
                <a:path w="50800" h="1190625">
                  <a:moveTo>
                    <a:pt x="25400" y="0"/>
                  </a:moveTo>
                  <a:lnTo>
                    <a:pt x="0" y="76200"/>
                  </a:lnTo>
                  <a:lnTo>
                    <a:pt x="19050" y="57150"/>
                  </a:lnTo>
                  <a:lnTo>
                    <a:pt x="19050" y="50800"/>
                  </a:lnTo>
                  <a:lnTo>
                    <a:pt x="42333" y="50800"/>
                  </a:lnTo>
                  <a:lnTo>
                    <a:pt x="25400" y="0"/>
                  </a:lnTo>
                  <a:close/>
                </a:path>
                <a:path w="50800" h="1190625">
                  <a:moveTo>
                    <a:pt x="42333" y="50800"/>
                  </a:moveTo>
                  <a:lnTo>
                    <a:pt x="31750" y="50800"/>
                  </a:lnTo>
                  <a:lnTo>
                    <a:pt x="31750" y="57150"/>
                  </a:lnTo>
                  <a:lnTo>
                    <a:pt x="50800" y="76200"/>
                  </a:lnTo>
                  <a:lnTo>
                    <a:pt x="42333" y="50800"/>
                  </a:lnTo>
                  <a:close/>
                </a:path>
                <a:path w="50800" h="1190625">
                  <a:moveTo>
                    <a:pt x="25400" y="50800"/>
                  </a:moveTo>
                  <a:lnTo>
                    <a:pt x="19050" y="50800"/>
                  </a:lnTo>
                  <a:lnTo>
                    <a:pt x="19050" y="57150"/>
                  </a:lnTo>
                  <a:lnTo>
                    <a:pt x="25400" y="50800"/>
                  </a:lnTo>
                  <a:close/>
                </a:path>
                <a:path w="50800" h="1190625">
                  <a:moveTo>
                    <a:pt x="31750" y="50800"/>
                  </a:moveTo>
                  <a:lnTo>
                    <a:pt x="25400" y="50800"/>
                  </a:lnTo>
                  <a:lnTo>
                    <a:pt x="31750" y="57150"/>
                  </a:lnTo>
                  <a:lnTo>
                    <a:pt x="3175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23790" y="3403942"/>
              <a:ext cx="560070" cy="320675"/>
            </a:xfrm>
            <a:custGeom>
              <a:avLst/>
              <a:gdLst/>
              <a:ahLst/>
              <a:cxnLst/>
              <a:rect l="l" t="t" r="r" b="b"/>
              <a:pathLst>
                <a:path w="560070" h="320675">
                  <a:moveTo>
                    <a:pt x="559981" y="0"/>
                  </a:moveTo>
                  <a:lnTo>
                    <a:pt x="0" y="0"/>
                  </a:lnTo>
                  <a:lnTo>
                    <a:pt x="0" y="320586"/>
                  </a:lnTo>
                  <a:lnTo>
                    <a:pt x="559981" y="320586"/>
                  </a:lnTo>
                  <a:lnTo>
                    <a:pt x="559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912614" y="3389452"/>
            <a:ext cx="32448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25" dirty="0">
                <a:latin typeface="Arial"/>
                <a:cs typeface="Arial"/>
              </a:rPr>
              <a:t>–</a:t>
            </a:r>
            <a:r>
              <a:rPr sz="1400" spc="-25" dirty="0">
                <a:latin typeface="Ebrima"/>
                <a:cs typeface="Ebrima"/>
              </a:rPr>
              <a:t>3</a:t>
            </a:r>
            <a:r>
              <a:rPr sz="1400" spc="-25" dirty="0">
                <a:latin typeface="Symbol"/>
                <a:cs typeface="Symbol"/>
              </a:rPr>
              <a:t></a:t>
            </a:r>
            <a:endParaRPr sz="1400">
              <a:latin typeface="Symbol"/>
              <a:cs typeface="Symbo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883" y="456645"/>
            <a:ext cx="5661991" cy="42832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1295393"/>
            <a:ext cx="7391400" cy="38100"/>
          </a:xfrm>
          <a:custGeom>
            <a:avLst/>
            <a:gdLst/>
            <a:ahLst/>
            <a:cxnLst/>
            <a:rect l="l" t="t" r="r" b="b"/>
            <a:pathLst>
              <a:path w="7391400" h="38100">
                <a:moveTo>
                  <a:pt x="0" y="37673"/>
                </a:moveTo>
                <a:lnTo>
                  <a:pt x="7391262" y="37673"/>
                </a:lnTo>
                <a:lnTo>
                  <a:pt x="7391262" y="0"/>
                </a:lnTo>
                <a:lnTo>
                  <a:pt x="0" y="0"/>
                </a:lnTo>
                <a:lnTo>
                  <a:pt x="0" y="376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710" y="1378747"/>
            <a:ext cx="1581785" cy="32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05"/>
              </a:lnSpc>
            </a:pPr>
            <a:r>
              <a:rPr sz="2300" spc="65" dirty="0">
                <a:solidFill>
                  <a:srgbClr val="FFFFFF"/>
                </a:solidFill>
                <a:latin typeface="Times New Roman"/>
                <a:cs typeface="Times New Roman"/>
              </a:rPr>
              <a:t>Range</a:t>
            </a:r>
            <a:r>
              <a:rPr sz="23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300" spc="55" dirty="0">
                <a:solidFill>
                  <a:srgbClr val="FFFFFF"/>
                </a:solidFill>
                <a:latin typeface="Times New Roman"/>
                <a:cs typeface="Times New Roman"/>
              </a:rPr>
              <a:t>Chart</a:t>
            </a:r>
            <a:endParaRPr sz="23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7200" y="1315672"/>
            <a:ext cx="7391400" cy="4704715"/>
            <a:chOff x="457200" y="1315672"/>
            <a:chExt cx="7391400" cy="4704715"/>
          </a:xfrm>
        </p:grpSpPr>
        <p:sp>
          <p:nvSpPr>
            <p:cNvPr id="6" name="object 6"/>
            <p:cNvSpPr/>
            <p:nvPr/>
          </p:nvSpPr>
          <p:spPr>
            <a:xfrm>
              <a:off x="457200" y="1333066"/>
              <a:ext cx="7391400" cy="4686935"/>
            </a:xfrm>
            <a:custGeom>
              <a:avLst/>
              <a:gdLst/>
              <a:ahLst/>
              <a:cxnLst/>
              <a:rect l="l" t="t" r="r" b="b"/>
              <a:pathLst>
                <a:path w="7391400" h="4686935">
                  <a:moveTo>
                    <a:pt x="0" y="4686733"/>
                  </a:moveTo>
                  <a:lnTo>
                    <a:pt x="7391262" y="4686733"/>
                  </a:lnTo>
                  <a:lnTo>
                    <a:pt x="7391262" y="0"/>
                  </a:lnTo>
                  <a:lnTo>
                    <a:pt x="0" y="0"/>
                  </a:lnTo>
                  <a:lnTo>
                    <a:pt x="0" y="4686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00" y="1315672"/>
              <a:ext cx="7391400" cy="34925"/>
            </a:xfrm>
            <a:custGeom>
              <a:avLst/>
              <a:gdLst/>
              <a:ahLst/>
              <a:cxnLst/>
              <a:rect l="l" t="t" r="r" b="b"/>
              <a:pathLst>
                <a:path w="7391400" h="34925">
                  <a:moveTo>
                    <a:pt x="7391262" y="0"/>
                  </a:moveTo>
                  <a:lnTo>
                    <a:pt x="0" y="0"/>
                  </a:lnTo>
                  <a:lnTo>
                    <a:pt x="0" y="34807"/>
                  </a:lnTo>
                  <a:lnTo>
                    <a:pt x="7391262" y="34807"/>
                  </a:lnTo>
                  <a:lnTo>
                    <a:pt x="7391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74636" y="2447859"/>
            <a:ext cx="211899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65" dirty="0">
                <a:latin typeface="Arial"/>
                <a:cs typeface="Arial"/>
              </a:rPr>
              <a:t>Mean</a:t>
            </a:r>
            <a:r>
              <a:rPr sz="1900" spc="155" dirty="0">
                <a:latin typeface="Arial"/>
                <a:cs typeface="Arial"/>
              </a:rPr>
              <a:t> </a:t>
            </a:r>
            <a:r>
              <a:rPr sz="1900" spc="65" dirty="0">
                <a:latin typeface="Arial"/>
                <a:cs typeface="Arial"/>
              </a:rPr>
              <a:t>Chart</a:t>
            </a:r>
            <a:r>
              <a:rPr sz="1900" spc="155" dirty="0">
                <a:latin typeface="Arial"/>
                <a:cs typeface="Arial"/>
              </a:rPr>
              <a:t> </a:t>
            </a:r>
            <a:r>
              <a:rPr sz="1900" dirty="0">
                <a:latin typeface="Symbol"/>
                <a:cs typeface="Symbol"/>
              </a:rPr>
              <a:t></a:t>
            </a:r>
            <a:r>
              <a:rPr sz="1900" dirty="0">
                <a:latin typeface="Arial"/>
                <a:cs typeface="Arial"/>
              </a:rPr>
              <a:t>x)</a:t>
            </a:r>
            <a:r>
              <a:rPr sz="1900" spc="15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=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8264" y="1502009"/>
            <a:ext cx="16446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6718" y="1622557"/>
            <a:ext cx="2059305" cy="72517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70"/>
              </a:spcBef>
              <a:tabLst>
                <a:tab pos="1213485" algn="l"/>
              </a:tabLst>
            </a:pPr>
            <a:r>
              <a:rPr sz="1900" spc="50" dirty="0">
                <a:latin typeface="Arial"/>
                <a:cs typeface="Arial"/>
              </a:rPr>
              <a:t>UCL</a:t>
            </a:r>
            <a:r>
              <a:rPr sz="1900" spc="10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=</a:t>
            </a:r>
            <a:r>
              <a:rPr sz="1900" spc="32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X</a:t>
            </a:r>
            <a:r>
              <a:rPr sz="1900" dirty="0">
                <a:latin typeface="Arial"/>
                <a:cs typeface="Arial"/>
              </a:rPr>
              <a:t>	+</a:t>
            </a:r>
            <a:r>
              <a:rPr sz="1900" spc="114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A</a:t>
            </a:r>
            <a:r>
              <a:rPr sz="1800" spc="82" baseline="-11574" dirty="0">
                <a:latin typeface="Arial"/>
                <a:cs typeface="Arial"/>
              </a:rPr>
              <a:t>2</a:t>
            </a:r>
            <a:r>
              <a:rPr sz="1900" spc="55" dirty="0">
                <a:latin typeface="Symbol"/>
                <a:cs typeface="Symbol"/>
              </a:rPr>
              <a:t></a:t>
            </a:r>
            <a:r>
              <a:rPr sz="1900" spc="55" dirty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 marR="417830" algn="ctr">
              <a:lnSpc>
                <a:spcPct val="100000"/>
              </a:lnSpc>
              <a:spcBef>
                <a:spcPts val="475"/>
              </a:spcBef>
            </a:pPr>
            <a:r>
              <a:rPr sz="1900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0164" y="2214802"/>
            <a:ext cx="84455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dirty="0">
                <a:latin typeface="Arial"/>
                <a:cs typeface="Arial"/>
              </a:rPr>
              <a:t>CL</a:t>
            </a:r>
            <a:r>
              <a:rPr sz="1900" spc="1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=</a:t>
            </a:r>
            <a:r>
              <a:rPr sz="1900" spc="370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X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71937" y="2564085"/>
            <a:ext cx="16446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dirty="0">
                <a:latin typeface="Symbol"/>
                <a:cs typeface="Symbol"/>
              </a:rPr>
              <a:t></a:t>
            </a:r>
            <a:endParaRPr sz="19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0624" y="2746414"/>
            <a:ext cx="2003425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00" spc="50" dirty="0">
                <a:latin typeface="Arial"/>
                <a:cs typeface="Arial"/>
              </a:rPr>
              <a:t>LCL</a:t>
            </a:r>
            <a:r>
              <a:rPr sz="1900" spc="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=</a:t>
            </a:r>
            <a:r>
              <a:rPr sz="1900" spc="33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X</a:t>
            </a:r>
            <a:r>
              <a:rPr sz="1900" spc="2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–</a:t>
            </a:r>
            <a:r>
              <a:rPr sz="1900" spc="110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A</a:t>
            </a:r>
            <a:r>
              <a:rPr sz="1800" spc="82" baseline="-11574" dirty="0">
                <a:latin typeface="Arial"/>
                <a:cs typeface="Arial"/>
              </a:rPr>
              <a:t>2</a:t>
            </a:r>
            <a:r>
              <a:rPr sz="1800" spc="434" baseline="-11574" dirty="0">
                <a:latin typeface="Arial"/>
                <a:cs typeface="Arial"/>
              </a:rPr>
              <a:t> </a:t>
            </a:r>
            <a:r>
              <a:rPr sz="1900" spc="-25" dirty="0">
                <a:latin typeface="Symbol"/>
                <a:cs typeface="Symbol"/>
              </a:rPr>
              <a:t></a:t>
            </a:r>
            <a:r>
              <a:rPr sz="1900" spc="-25" dirty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08619" y="1432806"/>
            <a:ext cx="4407535" cy="4569460"/>
          </a:xfrm>
          <a:custGeom>
            <a:avLst/>
            <a:gdLst/>
            <a:ahLst/>
            <a:cxnLst/>
            <a:rect l="l" t="t" r="r" b="b"/>
            <a:pathLst>
              <a:path w="4407534" h="4569460">
                <a:moveTo>
                  <a:pt x="8382" y="0"/>
                </a:moveTo>
                <a:lnTo>
                  <a:pt x="8382" y="2020486"/>
                </a:lnTo>
              </a:path>
              <a:path w="4407534" h="4569460">
                <a:moveTo>
                  <a:pt x="8382" y="378339"/>
                </a:moveTo>
                <a:lnTo>
                  <a:pt x="1964812" y="378339"/>
                </a:lnTo>
              </a:path>
              <a:path w="4407534" h="4569460">
                <a:moveTo>
                  <a:pt x="8382" y="939796"/>
                </a:moveTo>
                <a:lnTo>
                  <a:pt x="1964812" y="939796"/>
                </a:lnTo>
              </a:path>
              <a:path w="4407534" h="4569460">
                <a:moveTo>
                  <a:pt x="8382" y="1481579"/>
                </a:moveTo>
                <a:lnTo>
                  <a:pt x="1964812" y="1481579"/>
                </a:lnTo>
              </a:path>
              <a:path w="4407534" h="4569460">
                <a:moveTo>
                  <a:pt x="8382" y="2022000"/>
                </a:moveTo>
                <a:lnTo>
                  <a:pt x="4407331" y="2022000"/>
                </a:lnTo>
              </a:path>
              <a:path w="4407534" h="4569460">
                <a:moveTo>
                  <a:pt x="0" y="2436660"/>
                </a:moveTo>
                <a:lnTo>
                  <a:pt x="0" y="4553844"/>
                </a:lnTo>
              </a:path>
              <a:path w="4407534" h="4569460">
                <a:moveTo>
                  <a:pt x="0" y="2902775"/>
                </a:moveTo>
                <a:lnTo>
                  <a:pt x="1956429" y="2902775"/>
                </a:lnTo>
              </a:path>
              <a:path w="4407534" h="4569460">
                <a:moveTo>
                  <a:pt x="0" y="3440018"/>
                </a:moveTo>
                <a:lnTo>
                  <a:pt x="1956429" y="3440018"/>
                </a:lnTo>
              </a:path>
              <a:path w="4407534" h="4569460">
                <a:moveTo>
                  <a:pt x="0" y="3999961"/>
                </a:moveTo>
                <a:lnTo>
                  <a:pt x="1956429" y="3999961"/>
                </a:lnTo>
              </a:path>
              <a:path w="4407534" h="4569460">
                <a:moveTo>
                  <a:pt x="0" y="4568977"/>
                </a:moveTo>
                <a:lnTo>
                  <a:pt x="4343628" y="4568977"/>
                </a:lnTo>
              </a:path>
            </a:pathLst>
          </a:custGeom>
          <a:ln w="239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0262" y="4739691"/>
            <a:ext cx="209804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900" spc="60" dirty="0">
                <a:latin typeface="Arial"/>
                <a:cs typeface="Arial"/>
              </a:rPr>
              <a:t>Range</a:t>
            </a:r>
            <a:r>
              <a:rPr sz="1900" spc="210" dirty="0">
                <a:latin typeface="Arial"/>
                <a:cs typeface="Arial"/>
              </a:rPr>
              <a:t> </a:t>
            </a:r>
            <a:r>
              <a:rPr sz="1900" spc="50" dirty="0">
                <a:latin typeface="Arial"/>
                <a:cs typeface="Arial"/>
              </a:rPr>
              <a:t>chart</a:t>
            </a:r>
            <a:r>
              <a:rPr sz="1900" spc="10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(R)</a:t>
            </a:r>
            <a:r>
              <a:rPr sz="1900" spc="13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=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84531" y="4186891"/>
            <a:ext cx="1415415" cy="8159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00" spc="50" dirty="0">
                <a:latin typeface="Arial"/>
                <a:cs typeface="Arial"/>
              </a:rPr>
              <a:t>UCL</a:t>
            </a:r>
            <a:r>
              <a:rPr sz="1900" spc="95" dirty="0">
                <a:latin typeface="Arial"/>
                <a:cs typeface="Arial"/>
              </a:rPr>
              <a:t> </a:t>
            </a:r>
            <a:r>
              <a:rPr sz="1900" spc="60" dirty="0">
                <a:latin typeface="Arial"/>
                <a:cs typeface="Arial"/>
              </a:rPr>
              <a:t>=D</a:t>
            </a:r>
            <a:r>
              <a:rPr sz="1800" spc="89" baseline="-11574" dirty="0">
                <a:latin typeface="Arial"/>
                <a:cs typeface="Arial"/>
              </a:rPr>
              <a:t>4</a:t>
            </a:r>
            <a:r>
              <a:rPr sz="1900" spc="60" dirty="0">
                <a:latin typeface="Symbol"/>
                <a:cs typeface="Symbol"/>
              </a:rPr>
              <a:t></a:t>
            </a:r>
            <a:r>
              <a:rPr sz="1900" spc="60" dirty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  <a:spcBef>
                <a:spcPts val="1675"/>
              </a:spcBef>
            </a:pPr>
            <a:r>
              <a:rPr sz="1900" dirty="0">
                <a:latin typeface="Arial"/>
                <a:cs typeface="Arial"/>
              </a:rPr>
              <a:t>CL</a:t>
            </a:r>
            <a:r>
              <a:rPr sz="1900" spc="175" dirty="0">
                <a:latin typeface="Arial"/>
                <a:cs typeface="Arial"/>
              </a:rPr>
              <a:t> </a:t>
            </a:r>
            <a:r>
              <a:rPr sz="1900" spc="55" dirty="0">
                <a:latin typeface="Arial"/>
                <a:cs typeface="Arial"/>
              </a:rPr>
              <a:t>=</a:t>
            </a:r>
            <a:r>
              <a:rPr sz="1900" spc="55" dirty="0">
                <a:latin typeface="Symbol"/>
                <a:cs typeface="Symbol"/>
              </a:rPr>
              <a:t></a:t>
            </a:r>
            <a:r>
              <a:rPr sz="1900" spc="55" dirty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84531" y="5271425"/>
            <a:ext cx="1375410" cy="314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900" spc="50" dirty="0">
                <a:latin typeface="Arial"/>
                <a:cs typeface="Arial"/>
              </a:rPr>
              <a:t>LCL</a:t>
            </a:r>
            <a:r>
              <a:rPr sz="1900" spc="90" dirty="0">
                <a:latin typeface="Arial"/>
                <a:cs typeface="Arial"/>
              </a:rPr>
              <a:t> </a:t>
            </a:r>
            <a:r>
              <a:rPr sz="1900" spc="60" dirty="0">
                <a:latin typeface="Arial"/>
                <a:cs typeface="Arial"/>
              </a:rPr>
              <a:t>=D</a:t>
            </a:r>
            <a:r>
              <a:rPr sz="1800" spc="89" baseline="-11574" dirty="0">
                <a:latin typeface="Arial"/>
                <a:cs typeface="Arial"/>
              </a:rPr>
              <a:t>3</a:t>
            </a:r>
            <a:r>
              <a:rPr sz="1900" spc="60" dirty="0">
                <a:latin typeface="Symbol"/>
                <a:cs typeface="Symbol"/>
              </a:rPr>
              <a:t></a:t>
            </a:r>
            <a:r>
              <a:rPr sz="1900" spc="60" dirty="0"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6050" y="679958"/>
          <a:ext cx="8883015" cy="6160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1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76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55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89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15595" marR="313055" indent="-635" algn="ctr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Number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Observations</a:t>
                      </a:r>
                      <a:r>
                        <a:rPr sz="1400" b="1" spc="-4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in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Sample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Symbol"/>
                          <a:cs typeface="Symbol"/>
                        </a:rPr>
                        <a:t></a:t>
                      </a:r>
                      <a:r>
                        <a:rPr sz="1400" spc="10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476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Chart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Averages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268095" marR="2159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Chart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Ranges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87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Factors</a:t>
                      </a: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for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Control</a:t>
                      </a: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Limits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93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93444" marR="21590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Factors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Control</a:t>
                      </a:r>
                      <a:r>
                        <a:rPr sz="1400" b="1" spc="-5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Limits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5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4769" marB="0" vert="vert27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A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0922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350" spc="-37" baseline="-21604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350" baseline="-21604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1350" spc="-37" baseline="-21604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350" baseline="-21604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1350" spc="-37" baseline="-21604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350" baseline="-21604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850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8572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1350" spc="-37" baseline="-21604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350" baseline="-21604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R="57785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778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57785"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1350" spc="-37" baseline="-21604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350" baseline="-21604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905" marR="21590" algn="ctr">
                        <a:lnSpc>
                          <a:spcPct val="100000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</a:t>
                      </a:r>
                      <a:r>
                        <a:rPr sz="1350" b="1" spc="-37" baseline="-21604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endParaRPr sz="1350" baseline="-21604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2.121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3.760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1.880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850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3.686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5778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3.267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1.732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2.394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1.023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850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4.358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5778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2.576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46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1.500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1.880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0.729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850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4.698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5778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2.282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1.342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1.596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0.577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850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4.918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5778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2.115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75">
                <a:tc gridSpan="8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1.225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1.410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0.483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850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5.078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5778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2.004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1.134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1.277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0.419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0.205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850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5.203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5778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0.076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1.924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1.061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1.175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0.373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0.387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850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5.307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5778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0.136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FF4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1.864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9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1.000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1.094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0.337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0.546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80035" marR="850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5.394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280670" marR="5778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0.184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2159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1.816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0.949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1.028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0.308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0.687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5.469</a:t>
                      </a:r>
                      <a:r>
                        <a:rPr sz="1400" b="1" spc="1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2400" b="1" spc="-37" baseline="17361" dirty="0">
                          <a:latin typeface="Times New Roman"/>
                          <a:cs typeface="Times New Roman"/>
                        </a:rPr>
                        <a:t>ww</a:t>
                      </a:r>
                      <a:endParaRPr sz="2400" baseline="17361">
                        <a:latin typeface="Times New Roman"/>
                        <a:cs typeface="Times New Roman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sz="1600" b="1" spc="-6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2100" b="1" spc="-1289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0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b="1" spc="-31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2100" b="1" spc="-247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600" b="1" spc="-74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2100" b="1" spc="-262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sz="1600" b="1" spc="-72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2100" b="1" spc="-292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sz="1600" b="1" spc="-63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2100" b="1" spc="-427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note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b="1" spc="-74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2100" b="1" spc="-254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1600" b="1" spc="-5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2100" b="1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2100" b="1" spc="-1245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sz="1600" b="1" spc="-6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2100" b="1" spc="-1275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b="1" spc="-434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2100" b="1" spc="-727" baseline="-1984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.co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12444" y="161924"/>
            <a:ext cx="7931784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dirty="0">
                <a:latin typeface="Arial"/>
                <a:cs typeface="Arial"/>
              </a:rPr>
              <a:t>Factors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 Computing</a:t>
            </a:r>
            <a:r>
              <a:rPr sz="1500" b="1" spc="-4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Central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Lines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3</a:t>
            </a:r>
            <a:r>
              <a:rPr sz="1500" b="1" dirty="0">
                <a:latin typeface="Symbol"/>
                <a:cs typeface="Symbol"/>
              </a:rPr>
              <a:t></a:t>
            </a:r>
            <a:r>
              <a:rPr sz="1500" spc="25" dirty="0">
                <a:latin typeface="Times New Roman"/>
                <a:cs typeface="Times New Roman"/>
              </a:rPr>
              <a:t> </a:t>
            </a:r>
            <a:r>
              <a:rPr sz="1500" b="1" dirty="0">
                <a:latin typeface="Arial"/>
                <a:cs typeface="Arial"/>
              </a:rPr>
              <a:t>Control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Limits</a:t>
            </a:r>
            <a:r>
              <a:rPr sz="1500" b="1" spc="-6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for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, mean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,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S,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and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R,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Charts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1672" y="6407708"/>
            <a:ext cx="1949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304546"/>
            <a:ext cx="77025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Lucida Sans Unicode"/>
                <a:cs typeface="Lucida Sans Unicode"/>
              </a:rPr>
              <a:t>Example</a:t>
            </a:r>
            <a:r>
              <a:rPr b="1" spc="-8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b="1" dirty="0">
                <a:solidFill>
                  <a:srgbClr val="C00000"/>
                </a:solidFill>
                <a:latin typeface="Lucida Sans Unicode"/>
                <a:cs typeface="Lucida Sans Unicode"/>
              </a:rPr>
              <a:t>of</a:t>
            </a:r>
            <a:r>
              <a:rPr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b="1" dirty="0">
                <a:solidFill>
                  <a:srgbClr val="C00000"/>
                </a:solidFill>
                <a:latin typeface="Lucida Sans Unicode"/>
                <a:cs typeface="Lucida Sans Unicode"/>
              </a:rPr>
              <a:t>Mean</a:t>
            </a:r>
            <a:r>
              <a:rPr b="1" spc="-7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b="1" dirty="0">
                <a:solidFill>
                  <a:srgbClr val="C00000"/>
                </a:solidFill>
                <a:latin typeface="Lucida Sans Unicode"/>
                <a:cs typeface="Lucida Sans Unicode"/>
              </a:rPr>
              <a:t>Chart</a:t>
            </a:r>
            <a:r>
              <a:rPr b="1" spc="-6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b="1" dirty="0">
                <a:solidFill>
                  <a:srgbClr val="C00000"/>
                </a:solidFill>
                <a:latin typeface="Lucida Sans Unicode"/>
                <a:cs typeface="Lucida Sans Unicode"/>
              </a:rPr>
              <a:t>and</a:t>
            </a:r>
            <a:r>
              <a:rPr b="1" spc="-2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b="1" dirty="0">
                <a:solidFill>
                  <a:srgbClr val="C00000"/>
                </a:solidFill>
                <a:latin typeface="Lucida Sans Unicode"/>
                <a:cs typeface="Lucida Sans Unicode"/>
              </a:rPr>
              <a:t>Range</a:t>
            </a:r>
            <a:r>
              <a:rPr b="1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b="1" dirty="0">
                <a:solidFill>
                  <a:srgbClr val="C00000"/>
                </a:solidFill>
                <a:latin typeface="Lucida Sans Unicode"/>
                <a:cs typeface="Lucida Sans Unicode"/>
              </a:rPr>
              <a:t>Chart:</a:t>
            </a:r>
            <a:r>
              <a:rPr b="1" spc="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following</a:t>
            </a:r>
            <a:r>
              <a:rPr spc="-30" dirty="0"/>
              <a:t> </a:t>
            </a:r>
            <a:r>
              <a:rPr dirty="0"/>
              <a:t>data</a:t>
            </a:r>
            <a:r>
              <a:rPr spc="45" dirty="0"/>
              <a:t> </a:t>
            </a:r>
            <a:r>
              <a:rPr dirty="0"/>
              <a:t>give </a:t>
            </a:r>
            <a:r>
              <a:rPr spc="-25" dirty="0"/>
              <a:t>the </a:t>
            </a:r>
            <a:r>
              <a:rPr dirty="0"/>
              <a:t>weight</a:t>
            </a:r>
            <a:r>
              <a:rPr spc="-4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dirty="0"/>
              <a:t>automobile</a:t>
            </a:r>
            <a:r>
              <a:rPr spc="-35" dirty="0"/>
              <a:t> </a:t>
            </a:r>
            <a:r>
              <a:rPr dirty="0"/>
              <a:t>parts five</a:t>
            </a:r>
            <a:r>
              <a:rPr spc="-30" dirty="0"/>
              <a:t> </a:t>
            </a:r>
            <a:r>
              <a:rPr dirty="0"/>
              <a:t>samples of</a:t>
            </a:r>
            <a:r>
              <a:rPr spc="-30" dirty="0"/>
              <a:t> </a:t>
            </a:r>
            <a:r>
              <a:rPr dirty="0"/>
              <a:t>four</a:t>
            </a:r>
            <a:r>
              <a:rPr spc="-35" dirty="0"/>
              <a:t> </a:t>
            </a:r>
            <a:r>
              <a:rPr dirty="0"/>
              <a:t>each</a:t>
            </a:r>
            <a:r>
              <a:rPr spc="-10" dirty="0"/>
              <a:t> </a:t>
            </a:r>
            <a:r>
              <a:rPr dirty="0"/>
              <a:t>items</a:t>
            </a:r>
            <a:r>
              <a:rPr spc="-45" dirty="0"/>
              <a:t> </a:t>
            </a:r>
            <a:r>
              <a:rPr spc="-20" dirty="0"/>
              <a:t>were </a:t>
            </a:r>
            <a:r>
              <a:rPr dirty="0"/>
              <a:t>taken</a:t>
            </a:r>
            <a:r>
              <a:rPr spc="-25" dirty="0"/>
              <a:t> </a:t>
            </a:r>
            <a:r>
              <a:rPr dirty="0"/>
              <a:t>on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dirty="0"/>
              <a:t>random</a:t>
            </a:r>
            <a:r>
              <a:rPr spc="-30" dirty="0"/>
              <a:t> </a:t>
            </a:r>
            <a:r>
              <a:rPr dirty="0"/>
              <a:t>sample</a:t>
            </a:r>
            <a:r>
              <a:rPr spc="-25" dirty="0"/>
              <a:t> </a:t>
            </a:r>
            <a:r>
              <a:rPr dirty="0"/>
              <a:t>basis</a:t>
            </a:r>
            <a:r>
              <a:rPr spc="-10" dirty="0"/>
              <a:t> </a:t>
            </a:r>
            <a:r>
              <a:rPr dirty="0"/>
              <a:t>the</a:t>
            </a:r>
            <a:r>
              <a:rPr spc="-45" dirty="0"/>
              <a:t> </a:t>
            </a:r>
            <a:r>
              <a:rPr dirty="0"/>
              <a:t>Mean</a:t>
            </a:r>
            <a:r>
              <a:rPr spc="-20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Range</a:t>
            </a:r>
            <a:r>
              <a:rPr spc="-20" dirty="0"/>
              <a:t> </a:t>
            </a:r>
            <a:r>
              <a:rPr dirty="0"/>
              <a:t>control</a:t>
            </a:r>
            <a:r>
              <a:rPr spc="-45" dirty="0"/>
              <a:t> </a:t>
            </a:r>
            <a:r>
              <a:rPr spc="-10" dirty="0"/>
              <a:t>charts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find</a:t>
            </a:r>
            <a:r>
              <a:rPr spc="-25" dirty="0"/>
              <a:t> </a:t>
            </a:r>
            <a:r>
              <a:rPr dirty="0"/>
              <a:t>out</a:t>
            </a:r>
            <a:r>
              <a:rPr spc="-35" dirty="0"/>
              <a:t> </a:t>
            </a:r>
            <a:r>
              <a:rPr dirty="0"/>
              <a:t>whether</a:t>
            </a:r>
            <a:r>
              <a:rPr spc="-60" dirty="0"/>
              <a:t> </a:t>
            </a:r>
            <a:r>
              <a:rPr dirty="0"/>
              <a:t>processes</a:t>
            </a:r>
            <a:r>
              <a:rPr spc="-40" dirty="0"/>
              <a:t> </a:t>
            </a:r>
            <a:r>
              <a:rPr dirty="0"/>
              <a:t>are</a:t>
            </a:r>
            <a:r>
              <a:rPr spc="-15" dirty="0"/>
              <a:t> </a:t>
            </a:r>
            <a:r>
              <a:rPr dirty="0"/>
              <a:t>under</a:t>
            </a:r>
            <a:r>
              <a:rPr spc="-3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control</a:t>
            </a:r>
            <a:r>
              <a:rPr spc="-3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spc="-20" dirty="0"/>
              <a:t>not.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3306274"/>
            <a:ext cx="1005840" cy="8947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spc="-10" dirty="0">
                <a:latin typeface="Lucida Sans Unicode"/>
                <a:cs typeface="Lucida Sans Unicode"/>
              </a:rPr>
              <a:t>Solution:</a:t>
            </a:r>
            <a:endParaRPr sz="1800">
              <a:latin typeface="Lucida Sans Unicode"/>
              <a:cs typeface="Lucida Sans Unicode"/>
            </a:endParaRPr>
          </a:p>
          <a:p>
            <a:pPr marL="496570">
              <a:lnSpc>
                <a:spcPct val="100000"/>
              </a:lnSpc>
              <a:spcBef>
                <a:spcPts val="1075"/>
              </a:spcBef>
            </a:pPr>
            <a:r>
              <a:rPr sz="2350" spc="-760" dirty="0">
                <a:latin typeface="Book Antiqua"/>
                <a:cs typeface="Book Antiqua"/>
              </a:rPr>
              <a:t>Now,</a:t>
            </a:r>
            <a:endParaRPr sz="2350">
              <a:latin typeface="Book Antiqua"/>
              <a:cs typeface="Book Antiqu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61576" y="1447838"/>
          <a:ext cx="4864096" cy="1872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4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1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48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0" dirty="0">
                          <a:latin typeface="Arial Narrow"/>
                          <a:cs typeface="Arial Narrow"/>
                        </a:rPr>
                        <a:t>Sample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70" dirty="0">
                          <a:latin typeface="Arial Narrow"/>
                          <a:cs typeface="Arial Narrow"/>
                        </a:rPr>
                        <a:t>Sample</a:t>
                      </a:r>
                      <a:r>
                        <a:rPr sz="1400" b="1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b="1" spc="-55" dirty="0">
                          <a:latin typeface="Arial Narrow"/>
                          <a:cs typeface="Arial Narrow"/>
                        </a:rPr>
                        <a:t>observation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25" dirty="0">
                          <a:latin typeface="Symbol"/>
                          <a:cs typeface="Symbol"/>
                        </a:rPr>
                        <a:t></a:t>
                      </a:r>
                      <a:r>
                        <a:rPr sz="1400" b="1" spc="-25" dirty="0">
                          <a:latin typeface="Arial Narrow"/>
                          <a:cs typeface="Arial Narrow"/>
                        </a:rPr>
                        <a:t>x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50" dirty="0">
                          <a:latin typeface="Arial Narrow"/>
                          <a:cs typeface="Arial Narrow"/>
                        </a:rPr>
                        <a:t>R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03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3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9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9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14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11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5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0" dirty="0">
                          <a:latin typeface="Arial Narrow"/>
                          <a:cs typeface="Arial Narrow"/>
                        </a:rPr>
                        <a:t>0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524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 gridSpan="5"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400" spc="-10" dirty="0">
                          <a:latin typeface="Arial Narrow"/>
                          <a:cs typeface="Arial Narrow"/>
                        </a:rPr>
                        <a:t>Total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190" dirty="0">
                          <a:latin typeface="Symbol"/>
                          <a:cs typeface="Symbol"/>
                        </a:rPr>
                        <a:t></a:t>
                      </a:r>
                      <a:r>
                        <a:rPr sz="1400" spc="-190" dirty="0">
                          <a:latin typeface="Arial Narrow"/>
                          <a:cs typeface="Arial Narrow"/>
                        </a:rPr>
                        <a:t>x</a:t>
                      </a:r>
                      <a:r>
                        <a:rPr sz="1400" spc="-3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7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400" spc="-4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35" dirty="0">
                          <a:latin typeface="Arial Narrow"/>
                          <a:cs typeface="Arial Narrow"/>
                        </a:rPr>
                        <a:t>56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215" dirty="0">
                          <a:latin typeface="Symbol"/>
                          <a:cs typeface="Symbol"/>
                        </a:rPr>
                        <a:t></a:t>
                      </a:r>
                      <a:r>
                        <a:rPr sz="1400" spc="-215" dirty="0">
                          <a:latin typeface="Arial Narrow"/>
                          <a:cs typeface="Arial Narrow"/>
                        </a:rPr>
                        <a:t>R</a:t>
                      </a:r>
                      <a:r>
                        <a:rPr sz="14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170" dirty="0">
                          <a:latin typeface="Arial Narrow"/>
                          <a:cs typeface="Arial Narrow"/>
                        </a:rPr>
                        <a:t>=</a:t>
                      </a:r>
                      <a:r>
                        <a:rPr sz="1400" spc="-5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400" spc="-25" dirty="0">
                          <a:latin typeface="Arial Narrow"/>
                          <a:cs typeface="Arial Narrow"/>
                        </a:rPr>
                        <a:t>12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T="2603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387055" y="4309100"/>
            <a:ext cx="10668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350" spc="-710" dirty="0">
                <a:latin typeface="Symbol"/>
                <a:cs typeface="Symbol"/>
              </a:rPr>
              <a:t></a:t>
            </a:r>
            <a:endParaRPr sz="235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9094" y="4273107"/>
            <a:ext cx="619125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9105" algn="l"/>
              </a:tabLst>
            </a:pPr>
            <a:r>
              <a:rPr sz="2350" u="heavy" spc="-67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</a:t>
            </a:r>
            <a:r>
              <a:rPr sz="2350" u="heavy" spc="-67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x</a:t>
            </a:r>
            <a:r>
              <a:rPr sz="2350" dirty="0">
                <a:latin typeface="Book Antiqua"/>
                <a:cs typeface="Book Antiqua"/>
              </a:rPr>
              <a:t>	</a:t>
            </a:r>
            <a:r>
              <a:rPr sz="2350" u="heavy" spc="-64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56</a:t>
            </a:r>
            <a:endParaRPr sz="235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5612" y="5117510"/>
            <a:ext cx="567690" cy="3892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7670" algn="l"/>
              </a:tabLst>
            </a:pPr>
            <a:r>
              <a:rPr sz="2350" u="heavy" spc="-79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</a:t>
            </a:r>
            <a:r>
              <a:rPr sz="2350" u="heavy" spc="-79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R</a:t>
            </a:r>
            <a:r>
              <a:rPr sz="2350" dirty="0">
                <a:latin typeface="Book Antiqua"/>
                <a:cs typeface="Book Antiqua"/>
              </a:rPr>
              <a:t>	</a:t>
            </a:r>
            <a:r>
              <a:rPr sz="2350" u="heavy" spc="-64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12</a:t>
            </a:r>
            <a:endParaRPr sz="235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0901" y="4489787"/>
            <a:ext cx="2443480" cy="12331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1638935" algn="l"/>
              </a:tabLst>
            </a:pPr>
            <a:r>
              <a:rPr sz="2350" spc="-680" dirty="0">
                <a:latin typeface="Book Antiqua"/>
                <a:cs typeface="Book Antiqua"/>
              </a:rPr>
              <a:t>Grand</a:t>
            </a:r>
            <a:r>
              <a:rPr sz="2350" spc="-250" dirty="0">
                <a:latin typeface="Book Antiqua"/>
                <a:cs typeface="Book Antiqua"/>
              </a:rPr>
              <a:t> </a:t>
            </a:r>
            <a:r>
              <a:rPr sz="2350" spc="-725" dirty="0">
                <a:latin typeface="Book Antiqua"/>
                <a:cs typeface="Book Antiqua"/>
              </a:rPr>
              <a:t>mean</a:t>
            </a:r>
            <a:r>
              <a:rPr sz="2350" spc="-254" dirty="0">
                <a:latin typeface="Book Antiqua"/>
                <a:cs typeface="Book Antiqua"/>
              </a:rPr>
              <a:t> </a:t>
            </a:r>
            <a:r>
              <a:rPr sz="2350" spc="-590" dirty="0">
                <a:latin typeface="Book Antiqua"/>
                <a:cs typeface="Book Antiqua"/>
              </a:rPr>
              <a:t>(X</a:t>
            </a:r>
            <a:r>
              <a:rPr sz="2350" spc="-254" dirty="0">
                <a:latin typeface="Book Antiqua"/>
                <a:cs typeface="Book Antiqua"/>
              </a:rPr>
              <a:t> </a:t>
            </a:r>
            <a:r>
              <a:rPr sz="2350" spc="-409" dirty="0">
                <a:latin typeface="Book Antiqua"/>
                <a:cs typeface="Book Antiqua"/>
              </a:rPr>
              <a:t>)</a:t>
            </a:r>
            <a:r>
              <a:rPr sz="2350" spc="-285" dirty="0">
                <a:latin typeface="Book Antiqua"/>
                <a:cs typeface="Book Antiqua"/>
              </a:rPr>
              <a:t> </a:t>
            </a:r>
            <a:r>
              <a:rPr sz="2350" spc="-745" dirty="0">
                <a:latin typeface="Book Antiqua"/>
                <a:cs typeface="Book Antiqua"/>
              </a:rPr>
              <a:t>=</a:t>
            </a:r>
            <a:r>
              <a:rPr sz="2350" spc="340" dirty="0">
                <a:latin typeface="Book Antiqua"/>
                <a:cs typeface="Book Antiqua"/>
              </a:rPr>
              <a:t> </a:t>
            </a:r>
            <a:r>
              <a:rPr sz="3525" spc="-1117" baseline="-27186" dirty="0">
                <a:latin typeface="Book Antiqua"/>
                <a:cs typeface="Book Antiqua"/>
              </a:rPr>
              <a:t>n</a:t>
            </a:r>
            <a:r>
              <a:rPr sz="3525" baseline="-27186" dirty="0">
                <a:latin typeface="Book Antiqua"/>
                <a:cs typeface="Book Antiqua"/>
              </a:rPr>
              <a:t>	</a:t>
            </a:r>
            <a:r>
              <a:rPr sz="2350" spc="-745" dirty="0">
                <a:latin typeface="Book Antiqua"/>
                <a:cs typeface="Book Antiqua"/>
              </a:rPr>
              <a:t>=</a:t>
            </a:r>
            <a:r>
              <a:rPr sz="2350" spc="-15" dirty="0">
                <a:latin typeface="Book Antiqua"/>
                <a:cs typeface="Book Antiqua"/>
              </a:rPr>
              <a:t> </a:t>
            </a:r>
            <a:r>
              <a:rPr sz="3525" spc="-922" baseline="-27186" dirty="0">
                <a:latin typeface="Book Antiqua"/>
                <a:cs typeface="Book Antiqua"/>
              </a:rPr>
              <a:t>5</a:t>
            </a:r>
            <a:r>
              <a:rPr sz="3525" spc="592" baseline="-27186" dirty="0">
                <a:latin typeface="Book Antiqua"/>
                <a:cs typeface="Book Antiqua"/>
              </a:rPr>
              <a:t> </a:t>
            </a:r>
            <a:r>
              <a:rPr sz="2350" spc="-745" dirty="0">
                <a:latin typeface="Book Antiqua"/>
                <a:cs typeface="Book Antiqua"/>
              </a:rPr>
              <a:t>=</a:t>
            </a:r>
            <a:r>
              <a:rPr sz="2350" spc="-305" dirty="0">
                <a:latin typeface="Book Antiqua"/>
                <a:cs typeface="Book Antiqua"/>
              </a:rPr>
              <a:t> </a:t>
            </a:r>
            <a:r>
              <a:rPr sz="2350" spc="-545" dirty="0">
                <a:latin typeface="Book Antiqua"/>
                <a:cs typeface="Book Antiqua"/>
              </a:rPr>
              <a:t>11.2</a:t>
            </a:r>
            <a:endParaRPr sz="235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235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  <a:tabLst>
                <a:tab pos="1734185" algn="l"/>
              </a:tabLst>
            </a:pPr>
            <a:r>
              <a:rPr sz="2350" spc="-635" dirty="0">
                <a:latin typeface="Book Antiqua"/>
                <a:cs typeface="Book Antiqua"/>
              </a:rPr>
              <a:t>Average</a:t>
            </a:r>
            <a:r>
              <a:rPr sz="2350" spc="-300" dirty="0">
                <a:latin typeface="Book Antiqua"/>
                <a:cs typeface="Book Antiqua"/>
              </a:rPr>
              <a:t> </a:t>
            </a:r>
            <a:r>
              <a:rPr sz="2350" spc="-660" dirty="0">
                <a:latin typeface="Book Antiqua"/>
                <a:cs typeface="Book Antiqua"/>
              </a:rPr>
              <a:t>Range</a:t>
            </a:r>
            <a:r>
              <a:rPr sz="2350" spc="-260" dirty="0">
                <a:latin typeface="Book Antiqua"/>
                <a:cs typeface="Book Antiqua"/>
              </a:rPr>
              <a:t> </a:t>
            </a:r>
            <a:r>
              <a:rPr sz="2350" spc="-540" dirty="0">
                <a:latin typeface="Book Antiqua"/>
                <a:cs typeface="Book Antiqua"/>
              </a:rPr>
              <a:t>(R)</a:t>
            </a:r>
            <a:r>
              <a:rPr sz="2350" spc="-270" dirty="0">
                <a:latin typeface="Book Antiqua"/>
                <a:cs typeface="Book Antiqua"/>
              </a:rPr>
              <a:t> </a:t>
            </a:r>
            <a:r>
              <a:rPr sz="2350" spc="-745" dirty="0">
                <a:latin typeface="Book Antiqua"/>
                <a:cs typeface="Book Antiqua"/>
              </a:rPr>
              <a:t>=</a:t>
            </a:r>
            <a:r>
              <a:rPr sz="2350" spc="175" dirty="0">
                <a:latin typeface="Book Antiqua"/>
                <a:cs typeface="Book Antiqua"/>
              </a:rPr>
              <a:t> </a:t>
            </a:r>
            <a:r>
              <a:rPr sz="3525" spc="-1117" baseline="-27186" dirty="0">
                <a:latin typeface="Book Antiqua"/>
                <a:cs typeface="Book Antiqua"/>
              </a:rPr>
              <a:t>n</a:t>
            </a:r>
            <a:r>
              <a:rPr sz="3525" baseline="-27186" dirty="0">
                <a:latin typeface="Book Antiqua"/>
                <a:cs typeface="Book Antiqua"/>
              </a:rPr>
              <a:t>	</a:t>
            </a:r>
            <a:r>
              <a:rPr sz="2350" spc="-745" dirty="0">
                <a:latin typeface="Book Antiqua"/>
                <a:cs typeface="Book Antiqua"/>
              </a:rPr>
              <a:t>=</a:t>
            </a:r>
            <a:r>
              <a:rPr sz="2350" spc="20" dirty="0">
                <a:latin typeface="Book Antiqua"/>
                <a:cs typeface="Book Antiqua"/>
              </a:rPr>
              <a:t> </a:t>
            </a:r>
            <a:r>
              <a:rPr sz="3525" spc="-922" baseline="-27186" dirty="0">
                <a:latin typeface="Book Antiqua"/>
                <a:cs typeface="Book Antiqua"/>
              </a:rPr>
              <a:t>5</a:t>
            </a:r>
            <a:r>
              <a:rPr sz="3525" spc="502" baseline="-27186" dirty="0">
                <a:latin typeface="Book Antiqua"/>
                <a:cs typeface="Book Antiqua"/>
              </a:rPr>
              <a:t> </a:t>
            </a:r>
            <a:r>
              <a:rPr sz="2350" spc="-745" dirty="0">
                <a:latin typeface="Book Antiqua"/>
                <a:cs typeface="Book Antiqua"/>
              </a:rPr>
              <a:t>=</a:t>
            </a:r>
            <a:r>
              <a:rPr sz="2350" spc="-280" dirty="0">
                <a:latin typeface="Book Antiqua"/>
                <a:cs typeface="Book Antiqua"/>
              </a:rPr>
              <a:t> </a:t>
            </a:r>
            <a:r>
              <a:rPr sz="2350" spc="-525" dirty="0">
                <a:latin typeface="Book Antiqua"/>
                <a:cs typeface="Book Antiqua"/>
              </a:rPr>
              <a:t>2.4</a:t>
            </a:r>
            <a:endParaRPr sz="23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5235" y="2367049"/>
            <a:ext cx="126364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575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04337" y="2994902"/>
            <a:ext cx="126364" cy="3943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400" spc="-575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300" y="639959"/>
            <a:ext cx="8086725" cy="38011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8100" marR="30480" algn="just">
              <a:lnSpc>
                <a:spcPct val="110700"/>
              </a:lnSpc>
              <a:spcBef>
                <a:spcPts val="185"/>
              </a:spcBef>
            </a:pPr>
            <a:r>
              <a:rPr sz="2400" spc="-500" dirty="0">
                <a:latin typeface="Book Antiqua"/>
                <a:cs typeface="Book Antiqua"/>
              </a:rPr>
              <a:t>Value</a:t>
            </a:r>
            <a:r>
              <a:rPr sz="2400" spc="-145" dirty="0">
                <a:latin typeface="Book Antiqua"/>
                <a:cs typeface="Book Antiqua"/>
              </a:rPr>
              <a:t> </a:t>
            </a:r>
            <a:r>
              <a:rPr sz="2400" spc="-415" dirty="0">
                <a:latin typeface="Book Antiqua"/>
                <a:cs typeface="Book Antiqua"/>
              </a:rPr>
              <a:t>for</a:t>
            </a:r>
            <a:r>
              <a:rPr sz="2400" spc="-100" dirty="0">
                <a:latin typeface="Book Antiqua"/>
                <a:cs typeface="Book Antiqua"/>
              </a:rPr>
              <a:t> </a:t>
            </a:r>
            <a:r>
              <a:rPr sz="2400" spc="-440" dirty="0">
                <a:latin typeface="Book Antiqua"/>
                <a:cs typeface="Book Antiqua"/>
              </a:rPr>
              <a:t>A</a:t>
            </a:r>
            <a:r>
              <a:rPr sz="2325" spc="-660" baseline="-8960" dirty="0">
                <a:latin typeface="Book Antiqua"/>
                <a:cs typeface="Book Antiqua"/>
              </a:rPr>
              <a:t>2</a:t>
            </a:r>
            <a:r>
              <a:rPr sz="2400" spc="-440" dirty="0">
                <a:latin typeface="Book Antiqua"/>
                <a:cs typeface="Book Antiqua"/>
              </a:rPr>
              <a:t>,</a:t>
            </a:r>
            <a:r>
              <a:rPr sz="2400" spc="-140" dirty="0">
                <a:latin typeface="Book Antiqua"/>
                <a:cs typeface="Book Antiqua"/>
              </a:rPr>
              <a:t> </a:t>
            </a:r>
            <a:r>
              <a:rPr sz="2400" spc="-590" dirty="0">
                <a:latin typeface="Book Antiqua"/>
                <a:cs typeface="Book Antiqua"/>
              </a:rPr>
              <a:t>when</a:t>
            </a:r>
            <a:r>
              <a:rPr sz="2400" spc="-120" dirty="0">
                <a:latin typeface="Book Antiqua"/>
                <a:cs typeface="Book Antiqua"/>
              </a:rPr>
              <a:t> </a:t>
            </a:r>
            <a:r>
              <a:rPr sz="2400" spc="-500" dirty="0">
                <a:latin typeface="Book Antiqua"/>
                <a:cs typeface="Book Antiqua"/>
              </a:rPr>
              <a:t>sample</a:t>
            </a:r>
            <a:r>
              <a:rPr sz="2400" spc="-145" dirty="0">
                <a:latin typeface="Book Antiqua"/>
                <a:cs typeface="Book Antiqua"/>
              </a:rPr>
              <a:t> </a:t>
            </a:r>
            <a:r>
              <a:rPr sz="2400" spc="-405" dirty="0">
                <a:latin typeface="Book Antiqua"/>
                <a:cs typeface="Book Antiqua"/>
              </a:rPr>
              <a:t>size</a:t>
            </a:r>
            <a:r>
              <a:rPr sz="2400" spc="-145" dirty="0">
                <a:latin typeface="Book Antiqua"/>
                <a:cs typeface="Book Antiqua"/>
              </a:rPr>
              <a:t> </a:t>
            </a:r>
            <a:r>
              <a:rPr sz="2400" spc="-395" dirty="0">
                <a:latin typeface="Book Antiqua"/>
                <a:cs typeface="Book Antiqua"/>
              </a:rPr>
              <a:t>(n)</a:t>
            </a:r>
            <a:r>
              <a:rPr sz="2400" spc="-114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145" dirty="0">
                <a:latin typeface="Book Antiqua"/>
                <a:cs typeface="Book Antiqua"/>
              </a:rPr>
              <a:t> </a:t>
            </a:r>
            <a:r>
              <a:rPr sz="2400" spc="-495" dirty="0">
                <a:latin typeface="Book Antiqua"/>
                <a:cs typeface="Book Antiqua"/>
              </a:rPr>
              <a:t>4</a:t>
            </a:r>
            <a:r>
              <a:rPr sz="2400" spc="-140" dirty="0">
                <a:latin typeface="Book Antiqua"/>
                <a:cs typeface="Book Antiqua"/>
              </a:rPr>
              <a:t> </a:t>
            </a:r>
            <a:r>
              <a:rPr sz="2400" spc="-350" dirty="0">
                <a:latin typeface="Book Antiqua"/>
                <a:cs typeface="Book Antiqua"/>
              </a:rPr>
              <a:t>is</a:t>
            </a:r>
            <a:r>
              <a:rPr sz="2400" spc="-140" dirty="0">
                <a:latin typeface="Book Antiqua"/>
                <a:cs typeface="Book Antiqua"/>
              </a:rPr>
              <a:t> </a:t>
            </a:r>
            <a:r>
              <a:rPr sz="2400" spc="-430" dirty="0">
                <a:latin typeface="Book Antiqua"/>
                <a:cs typeface="Book Antiqua"/>
              </a:rPr>
              <a:t>0.729</a:t>
            </a:r>
            <a:r>
              <a:rPr sz="2400" spc="-100" dirty="0">
                <a:latin typeface="Book Antiqua"/>
                <a:cs typeface="Book Antiqua"/>
              </a:rPr>
              <a:t> </a:t>
            </a:r>
            <a:r>
              <a:rPr sz="2400" spc="-480" dirty="0">
                <a:latin typeface="Book Antiqua"/>
                <a:cs typeface="Book Antiqua"/>
              </a:rPr>
              <a:t>(from</a:t>
            </a:r>
            <a:r>
              <a:rPr sz="2400" spc="-65" dirty="0">
                <a:latin typeface="Book Antiqua"/>
                <a:cs typeface="Book Antiqua"/>
              </a:rPr>
              <a:t> </a:t>
            </a:r>
            <a:r>
              <a:rPr sz="2400" spc="-445" dirty="0">
                <a:latin typeface="Book Antiqua"/>
                <a:cs typeface="Book Antiqua"/>
              </a:rPr>
              <a:t>the</a:t>
            </a:r>
            <a:r>
              <a:rPr sz="2400" spc="-140" dirty="0">
                <a:latin typeface="Book Antiqua"/>
                <a:cs typeface="Book Antiqua"/>
              </a:rPr>
              <a:t> </a:t>
            </a:r>
            <a:r>
              <a:rPr sz="2400" spc="-409" dirty="0">
                <a:latin typeface="Book Antiqua"/>
                <a:cs typeface="Book Antiqua"/>
              </a:rPr>
              <a:t>table</a:t>
            </a:r>
            <a:r>
              <a:rPr sz="2400" spc="-140" dirty="0">
                <a:latin typeface="Book Antiqua"/>
                <a:cs typeface="Book Antiqua"/>
              </a:rPr>
              <a:t> </a:t>
            </a:r>
            <a:r>
              <a:rPr sz="2400" spc="-415" dirty="0">
                <a:latin typeface="Book Antiqua"/>
                <a:cs typeface="Book Antiqua"/>
              </a:rPr>
              <a:t>of</a:t>
            </a:r>
            <a:r>
              <a:rPr sz="2400" spc="-150" dirty="0">
                <a:latin typeface="Book Antiqua"/>
                <a:cs typeface="Book Antiqua"/>
              </a:rPr>
              <a:t> </a:t>
            </a:r>
            <a:r>
              <a:rPr sz="2400" spc="-425" dirty="0">
                <a:latin typeface="Book Antiqua"/>
                <a:cs typeface="Book Antiqua"/>
              </a:rPr>
              <a:t>"Factors</a:t>
            </a:r>
            <a:r>
              <a:rPr sz="2400" spc="-100" dirty="0">
                <a:latin typeface="Book Antiqua"/>
                <a:cs typeface="Book Antiqua"/>
              </a:rPr>
              <a:t> </a:t>
            </a:r>
            <a:r>
              <a:rPr sz="2400" spc="-425" dirty="0">
                <a:latin typeface="Book Antiqua"/>
                <a:cs typeface="Book Antiqua"/>
              </a:rPr>
              <a:t>for</a:t>
            </a:r>
            <a:r>
              <a:rPr sz="2400" spc="-135" dirty="0">
                <a:latin typeface="Book Antiqua"/>
                <a:cs typeface="Book Antiqua"/>
              </a:rPr>
              <a:t> </a:t>
            </a:r>
            <a:r>
              <a:rPr sz="2400" spc="-509" dirty="0">
                <a:latin typeface="Book Antiqua"/>
                <a:cs typeface="Book Antiqua"/>
              </a:rPr>
              <a:t>computing</a:t>
            </a:r>
            <a:r>
              <a:rPr sz="2400" spc="-145" dirty="0">
                <a:latin typeface="Book Antiqua"/>
                <a:cs typeface="Book Antiqua"/>
              </a:rPr>
              <a:t> </a:t>
            </a:r>
            <a:r>
              <a:rPr sz="2400" spc="-415" dirty="0">
                <a:latin typeface="Book Antiqua"/>
                <a:cs typeface="Book Antiqua"/>
              </a:rPr>
              <a:t>central</a:t>
            </a:r>
            <a:r>
              <a:rPr sz="2400" spc="-250" dirty="0">
                <a:latin typeface="Book Antiqua"/>
                <a:cs typeface="Book Antiqua"/>
              </a:rPr>
              <a:t> </a:t>
            </a:r>
            <a:r>
              <a:rPr sz="2400" spc="-400" dirty="0">
                <a:latin typeface="Book Antiqua"/>
                <a:cs typeface="Book Antiqua"/>
              </a:rPr>
              <a:t>lines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550" dirty="0">
                <a:latin typeface="Book Antiqua"/>
                <a:cs typeface="Book Antiqua"/>
              </a:rPr>
              <a:t>and</a:t>
            </a:r>
            <a:r>
              <a:rPr sz="2400" spc="-155" dirty="0">
                <a:latin typeface="Book Antiqua"/>
                <a:cs typeface="Book Antiqua"/>
              </a:rPr>
              <a:t> </a:t>
            </a:r>
            <a:r>
              <a:rPr sz="2400" spc="-540" dirty="0">
                <a:latin typeface="Book Antiqua"/>
                <a:cs typeface="Book Antiqua"/>
              </a:rPr>
              <a:t>3</a:t>
            </a:r>
            <a:r>
              <a:rPr sz="2400" spc="-540" dirty="0">
                <a:latin typeface="Symbol"/>
                <a:cs typeface="Symbol"/>
              </a:rPr>
              <a:t>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415" dirty="0">
                <a:latin typeface="Book Antiqua"/>
                <a:cs typeface="Book Antiqua"/>
              </a:rPr>
              <a:t>central</a:t>
            </a:r>
            <a:r>
              <a:rPr sz="2400" spc="-195" dirty="0">
                <a:latin typeface="Book Antiqua"/>
                <a:cs typeface="Book Antiqua"/>
              </a:rPr>
              <a:t> </a:t>
            </a:r>
            <a:r>
              <a:rPr sz="2400" spc="-400" dirty="0">
                <a:latin typeface="Book Antiqua"/>
                <a:cs typeface="Book Antiqua"/>
              </a:rPr>
              <a:t>limits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430" dirty="0">
                <a:latin typeface="Book Antiqua"/>
                <a:cs typeface="Book Antiqua"/>
              </a:rPr>
              <a:t>for</a:t>
            </a:r>
            <a:r>
              <a:rPr sz="2400" spc="-430" dirty="0">
                <a:latin typeface="Symbol"/>
                <a:cs typeface="Symbol"/>
              </a:rPr>
              <a:t></a:t>
            </a:r>
            <a:r>
              <a:rPr sz="2400" spc="-430" dirty="0">
                <a:latin typeface="Book Antiqua"/>
                <a:cs typeface="Book Antiqua"/>
              </a:rPr>
              <a:t>X,</a:t>
            </a:r>
            <a:r>
              <a:rPr sz="2400" spc="-175" dirty="0">
                <a:latin typeface="Book Antiqua"/>
                <a:cs typeface="Book Antiqua"/>
              </a:rPr>
              <a:t> </a:t>
            </a:r>
            <a:r>
              <a:rPr sz="2400" spc="-409" dirty="0">
                <a:latin typeface="Book Antiqua"/>
                <a:cs typeface="Book Antiqua"/>
              </a:rPr>
              <a:t>S</a:t>
            </a:r>
            <a:r>
              <a:rPr sz="2325" spc="-615" baseline="-8960" dirty="0">
                <a:latin typeface="Book Antiqua"/>
                <a:cs typeface="Book Antiqua"/>
              </a:rPr>
              <a:t>1</a:t>
            </a:r>
            <a:r>
              <a:rPr sz="2325" spc="-15" baseline="-8960" dirty="0">
                <a:latin typeface="Book Antiqua"/>
                <a:cs typeface="Book Antiqua"/>
              </a:rPr>
              <a:t> </a:t>
            </a:r>
            <a:r>
              <a:rPr sz="2400" spc="-550" dirty="0">
                <a:latin typeface="Book Antiqua"/>
                <a:cs typeface="Book Antiqua"/>
              </a:rPr>
              <a:t>and</a:t>
            </a:r>
            <a:r>
              <a:rPr sz="2400" spc="-190" dirty="0">
                <a:latin typeface="Book Antiqua"/>
                <a:cs typeface="Book Antiqua"/>
              </a:rPr>
              <a:t> </a:t>
            </a:r>
            <a:r>
              <a:rPr sz="2400" spc="-430" dirty="0">
                <a:latin typeface="Book Antiqua"/>
                <a:cs typeface="Book Antiqua"/>
              </a:rPr>
              <a:t>R,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400" dirty="0">
                <a:latin typeface="Book Antiqua"/>
                <a:cs typeface="Book Antiqua"/>
              </a:rPr>
              <a:t>charts")</a:t>
            </a:r>
            <a:r>
              <a:rPr sz="2400" spc="-220" dirty="0">
                <a:latin typeface="Book Antiqua"/>
                <a:cs typeface="Book Antiqua"/>
              </a:rPr>
              <a:t> </a:t>
            </a:r>
            <a:r>
              <a:rPr sz="2400" spc="-455" dirty="0">
                <a:latin typeface="Book Antiqua"/>
                <a:cs typeface="Book Antiqua"/>
              </a:rPr>
              <a:t>values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415" dirty="0">
                <a:latin typeface="Book Antiqua"/>
                <a:cs typeface="Book Antiqua"/>
              </a:rPr>
              <a:t>for</a:t>
            </a:r>
            <a:r>
              <a:rPr sz="2400" spc="-170" dirty="0">
                <a:latin typeface="Book Antiqua"/>
                <a:cs typeface="Book Antiqua"/>
              </a:rPr>
              <a:t> </a:t>
            </a:r>
            <a:r>
              <a:rPr sz="2400" spc="-530" dirty="0">
                <a:latin typeface="Book Antiqua"/>
                <a:cs typeface="Book Antiqua"/>
              </a:rPr>
              <a:t>D</a:t>
            </a:r>
            <a:r>
              <a:rPr sz="2325" spc="-794" baseline="-8960" dirty="0">
                <a:latin typeface="Book Antiqua"/>
                <a:cs typeface="Book Antiqua"/>
              </a:rPr>
              <a:t>3</a:t>
            </a:r>
            <a:r>
              <a:rPr sz="2325" spc="-15" baseline="-8960" dirty="0">
                <a:latin typeface="Book Antiqua"/>
                <a:cs typeface="Book Antiqua"/>
              </a:rPr>
              <a:t> </a:t>
            </a:r>
            <a:r>
              <a:rPr sz="2400" spc="-550" dirty="0">
                <a:latin typeface="Book Antiqua"/>
                <a:cs typeface="Book Antiqua"/>
              </a:rPr>
              <a:t>and</a:t>
            </a:r>
            <a:r>
              <a:rPr sz="2400" spc="-155" dirty="0">
                <a:latin typeface="Book Antiqua"/>
                <a:cs typeface="Book Antiqua"/>
              </a:rPr>
              <a:t> </a:t>
            </a:r>
            <a:r>
              <a:rPr sz="2400" spc="-445" dirty="0">
                <a:latin typeface="Book Antiqua"/>
                <a:cs typeface="Book Antiqua"/>
              </a:rPr>
              <a:t>D</a:t>
            </a:r>
            <a:r>
              <a:rPr sz="2325" spc="-667" baseline="-8960" dirty="0">
                <a:latin typeface="Book Antiqua"/>
                <a:cs typeface="Book Antiqua"/>
              </a:rPr>
              <a:t>4</a:t>
            </a:r>
            <a:r>
              <a:rPr sz="2400" spc="-445" dirty="0">
                <a:latin typeface="Book Antiqua"/>
                <a:cs typeface="Book Antiqua"/>
              </a:rPr>
              <a:t>,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590" dirty="0">
                <a:latin typeface="Book Antiqua"/>
                <a:cs typeface="Book Antiqua"/>
              </a:rPr>
              <a:t>when</a:t>
            </a:r>
            <a:r>
              <a:rPr sz="2400" spc="-190" dirty="0">
                <a:latin typeface="Book Antiqua"/>
                <a:cs typeface="Book Antiqua"/>
              </a:rPr>
              <a:t> </a:t>
            </a:r>
            <a:r>
              <a:rPr sz="2400" spc="-505" dirty="0">
                <a:latin typeface="Book Antiqua"/>
                <a:cs typeface="Book Antiqua"/>
              </a:rPr>
              <a:t>sample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400" dirty="0">
                <a:latin typeface="Book Antiqua"/>
                <a:cs typeface="Book Antiqua"/>
              </a:rPr>
              <a:t>size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395" dirty="0">
                <a:latin typeface="Book Antiqua"/>
                <a:cs typeface="Book Antiqua"/>
              </a:rPr>
              <a:t>(n)</a:t>
            </a:r>
            <a:r>
              <a:rPr sz="2400" spc="-220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495" dirty="0">
                <a:latin typeface="Book Antiqua"/>
                <a:cs typeface="Book Antiqua"/>
              </a:rPr>
              <a:t>4</a:t>
            </a:r>
            <a:r>
              <a:rPr sz="2400" spc="-250" dirty="0">
                <a:latin typeface="Book Antiqua"/>
                <a:cs typeface="Book Antiqua"/>
              </a:rPr>
              <a:t> </a:t>
            </a:r>
            <a:r>
              <a:rPr sz="2400" spc="-440" dirty="0">
                <a:latin typeface="Book Antiqua"/>
                <a:cs typeface="Book Antiqua"/>
              </a:rPr>
              <a:t>are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495" dirty="0">
                <a:latin typeface="Book Antiqua"/>
                <a:cs typeface="Book Antiqua"/>
              </a:rPr>
              <a:t>0</a:t>
            </a:r>
            <a:r>
              <a:rPr sz="2400" spc="-245" dirty="0">
                <a:latin typeface="Book Antiqua"/>
                <a:cs typeface="Book Antiqua"/>
              </a:rPr>
              <a:t> </a:t>
            </a:r>
            <a:r>
              <a:rPr sz="2400" spc="-540" dirty="0">
                <a:latin typeface="Book Antiqua"/>
                <a:cs typeface="Book Antiqua"/>
              </a:rPr>
              <a:t>and</a:t>
            </a:r>
            <a:r>
              <a:rPr sz="2400" spc="-225" dirty="0">
                <a:latin typeface="Book Antiqua"/>
                <a:cs typeface="Book Antiqua"/>
              </a:rPr>
              <a:t> </a:t>
            </a:r>
            <a:r>
              <a:rPr sz="2400" spc="-425" dirty="0">
                <a:latin typeface="Book Antiqua"/>
                <a:cs typeface="Book Antiqua"/>
              </a:rPr>
              <a:t>2.282</a:t>
            </a:r>
            <a:r>
              <a:rPr sz="2400" spc="-245" dirty="0">
                <a:latin typeface="Book Antiqua"/>
                <a:cs typeface="Book Antiqua"/>
              </a:rPr>
              <a:t> </a:t>
            </a:r>
            <a:r>
              <a:rPr sz="2400" spc="-425" dirty="0">
                <a:latin typeface="Book Antiqua"/>
                <a:cs typeface="Book Antiqua"/>
              </a:rPr>
              <a:t>respectively</a:t>
            </a:r>
            <a:r>
              <a:rPr sz="2400" spc="-220" dirty="0">
                <a:latin typeface="Book Antiqua"/>
                <a:cs typeface="Book Antiqua"/>
              </a:rPr>
              <a:t> </a:t>
            </a:r>
            <a:r>
              <a:rPr sz="2400" spc="-520" dirty="0">
                <a:latin typeface="Book Antiqua"/>
                <a:cs typeface="Book Antiqua"/>
              </a:rPr>
              <a:t>(From</a:t>
            </a:r>
            <a:r>
              <a:rPr sz="2400" spc="-220" dirty="0">
                <a:latin typeface="Book Antiqua"/>
                <a:cs typeface="Book Antiqua"/>
              </a:rPr>
              <a:t> </a:t>
            </a:r>
            <a:r>
              <a:rPr sz="2400" spc="-445" dirty="0">
                <a:latin typeface="Book Antiqua"/>
                <a:cs typeface="Book Antiqua"/>
              </a:rPr>
              <a:t>the</a:t>
            </a:r>
            <a:r>
              <a:rPr sz="2400" spc="-175" dirty="0">
                <a:latin typeface="Book Antiqua"/>
                <a:cs typeface="Book Antiqua"/>
              </a:rPr>
              <a:t> </a:t>
            </a:r>
            <a:r>
              <a:rPr sz="2400" spc="-550" dirty="0">
                <a:latin typeface="Book Antiqua"/>
                <a:cs typeface="Book Antiqua"/>
              </a:rPr>
              <a:t>same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375" dirty="0">
                <a:latin typeface="Book Antiqua"/>
                <a:cs typeface="Book Antiqua"/>
              </a:rPr>
              <a:t>table).</a:t>
            </a:r>
            <a:endParaRPr sz="240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515"/>
              </a:spcBef>
            </a:pPr>
            <a:r>
              <a:rPr sz="2400" spc="-615" dirty="0">
                <a:latin typeface="Book Antiqua"/>
                <a:cs typeface="Book Antiqua"/>
              </a:rPr>
              <a:t>Now,</a:t>
            </a:r>
            <a:endParaRPr sz="2400">
              <a:latin typeface="Book Antiqua"/>
              <a:cs typeface="Book Antiqua"/>
            </a:endParaRPr>
          </a:p>
          <a:p>
            <a:pPr marL="440690">
              <a:lnSpc>
                <a:spcPct val="100000"/>
              </a:lnSpc>
              <a:spcBef>
                <a:spcPts val="2010"/>
              </a:spcBef>
            </a:pPr>
            <a:r>
              <a:rPr sz="2400" spc="-455" dirty="0">
                <a:latin typeface="Book Antiqua"/>
                <a:cs typeface="Book Antiqua"/>
              </a:rPr>
              <a:t>Central</a:t>
            </a:r>
            <a:r>
              <a:rPr sz="2400" spc="-200" dirty="0">
                <a:latin typeface="Book Antiqua"/>
                <a:cs typeface="Book Antiqua"/>
              </a:rPr>
              <a:t> </a:t>
            </a:r>
            <a:r>
              <a:rPr sz="2400" spc="-465" dirty="0">
                <a:latin typeface="Book Antiqua"/>
                <a:cs typeface="Book Antiqua"/>
              </a:rPr>
              <a:t>Limit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465" dirty="0">
                <a:latin typeface="Book Antiqua"/>
                <a:cs typeface="Book Antiqua"/>
              </a:rPr>
              <a:t>(CL)</a:t>
            </a:r>
            <a:r>
              <a:rPr sz="2400" spc="320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660" dirty="0">
                <a:latin typeface="Book Antiqua"/>
                <a:cs typeface="Book Antiqua"/>
              </a:rPr>
              <a:t>X</a:t>
            </a:r>
            <a:r>
              <a:rPr sz="2400" spc="-190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45" dirty="0">
                <a:latin typeface="Book Antiqua"/>
                <a:cs typeface="Book Antiqua"/>
              </a:rPr>
              <a:t> </a:t>
            </a:r>
            <a:r>
              <a:rPr sz="2400" spc="-434" dirty="0">
                <a:latin typeface="Book Antiqua"/>
                <a:cs typeface="Book Antiqua"/>
              </a:rPr>
              <a:t>11.2</a:t>
            </a:r>
            <a:endParaRPr sz="2400">
              <a:latin typeface="Book Antiqua"/>
              <a:cs typeface="Book Antiqua"/>
            </a:endParaRPr>
          </a:p>
          <a:p>
            <a:pPr marL="440690">
              <a:lnSpc>
                <a:spcPct val="100000"/>
              </a:lnSpc>
              <a:spcBef>
                <a:spcPts val="2065"/>
              </a:spcBef>
            </a:pPr>
            <a:r>
              <a:rPr sz="2400" spc="-545" dirty="0">
                <a:latin typeface="Book Antiqua"/>
                <a:cs typeface="Book Antiqua"/>
              </a:rPr>
              <a:t>Upper</a:t>
            </a:r>
            <a:r>
              <a:rPr sz="2400" spc="-235" dirty="0">
                <a:latin typeface="Book Antiqua"/>
                <a:cs typeface="Book Antiqua"/>
              </a:rPr>
              <a:t> </a:t>
            </a:r>
            <a:r>
              <a:rPr sz="2400" spc="-430" dirty="0">
                <a:latin typeface="Book Antiqua"/>
                <a:cs typeface="Book Antiqua"/>
              </a:rPr>
              <a:t>control</a:t>
            </a:r>
            <a:r>
              <a:rPr sz="2400" spc="-204" dirty="0">
                <a:latin typeface="Book Antiqua"/>
                <a:cs typeface="Book Antiqua"/>
              </a:rPr>
              <a:t> </a:t>
            </a:r>
            <a:r>
              <a:rPr sz="2400" spc="-459" dirty="0">
                <a:latin typeface="Book Antiqua"/>
                <a:cs typeface="Book Antiqua"/>
              </a:rPr>
              <a:t>Limit</a:t>
            </a:r>
            <a:r>
              <a:rPr sz="2400" spc="-200" dirty="0">
                <a:latin typeface="Book Antiqua"/>
                <a:cs typeface="Book Antiqua"/>
              </a:rPr>
              <a:t> </a:t>
            </a:r>
            <a:r>
              <a:rPr sz="2400" spc="-525" dirty="0">
                <a:latin typeface="Book Antiqua"/>
                <a:cs typeface="Book Antiqua"/>
              </a:rPr>
              <a:t>(UCL)</a:t>
            </a:r>
            <a:r>
              <a:rPr sz="2400" spc="200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04" dirty="0">
                <a:latin typeface="Book Antiqua"/>
                <a:cs typeface="Book Antiqua"/>
              </a:rPr>
              <a:t> </a:t>
            </a:r>
            <a:r>
              <a:rPr sz="2400" spc="-660" dirty="0">
                <a:latin typeface="Book Antiqua"/>
                <a:cs typeface="Book Antiqua"/>
              </a:rPr>
              <a:t>X</a:t>
            </a:r>
            <a:r>
              <a:rPr sz="2400" spc="-185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+</a:t>
            </a:r>
            <a:r>
              <a:rPr sz="2400" spc="-180" dirty="0">
                <a:latin typeface="Book Antiqua"/>
                <a:cs typeface="Book Antiqua"/>
              </a:rPr>
              <a:t> </a:t>
            </a:r>
            <a:r>
              <a:rPr sz="2400" spc="-535" dirty="0">
                <a:latin typeface="Book Antiqua"/>
                <a:cs typeface="Book Antiqua"/>
              </a:rPr>
              <a:t>A</a:t>
            </a:r>
            <a:r>
              <a:rPr sz="2325" spc="-802" baseline="-8960" dirty="0">
                <a:latin typeface="Book Antiqua"/>
                <a:cs typeface="Book Antiqua"/>
              </a:rPr>
              <a:t>2</a:t>
            </a:r>
            <a:r>
              <a:rPr sz="2325" baseline="-8960" dirty="0">
                <a:latin typeface="Book Antiqua"/>
                <a:cs typeface="Book Antiqua"/>
              </a:rPr>
              <a:t> </a:t>
            </a:r>
            <a:r>
              <a:rPr sz="2400" spc="-605" dirty="0">
                <a:latin typeface="Symbol"/>
                <a:cs typeface="Symbol"/>
              </a:rPr>
              <a:t></a:t>
            </a:r>
            <a:r>
              <a:rPr sz="2400" spc="-605" dirty="0">
                <a:latin typeface="Book Antiqua"/>
                <a:cs typeface="Book Antiqua"/>
              </a:rPr>
              <a:t>R</a:t>
            </a:r>
            <a:endParaRPr sz="2400">
              <a:latin typeface="Book Antiqua"/>
              <a:cs typeface="Book Antiqua"/>
            </a:endParaRPr>
          </a:p>
          <a:p>
            <a:pPr marL="2753995">
              <a:lnSpc>
                <a:spcPct val="100000"/>
              </a:lnSpc>
              <a:spcBef>
                <a:spcPts val="455"/>
              </a:spcBef>
            </a:pP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425" dirty="0">
                <a:latin typeface="Book Antiqua"/>
                <a:cs typeface="Book Antiqua"/>
              </a:rPr>
              <a:t>11.2</a:t>
            </a:r>
            <a:r>
              <a:rPr sz="2400" spc="-170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+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430" dirty="0">
                <a:latin typeface="Book Antiqua"/>
                <a:cs typeface="Book Antiqua"/>
              </a:rPr>
              <a:t>0.729</a:t>
            </a:r>
            <a:r>
              <a:rPr sz="2400" spc="-204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×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400" dirty="0">
                <a:latin typeface="Book Antiqua"/>
                <a:cs typeface="Book Antiqua"/>
              </a:rPr>
              <a:t>2.4</a:t>
            </a:r>
            <a:r>
              <a:rPr sz="2400" spc="-204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455" dirty="0">
                <a:latin typeface="Book Antiqua"/>
                <a:cs typeface="Book Antiqua"/>
              </a:rPr>
              <a:t>12.9496</a:t>
            </a:r>
            <a:endParaRPr sz="2400">
              <a:latin typeface="Book Antiqua"/>
              <a:cs typeface="Book Antiqua"/>
            </a:endParaRPr>
          </a:p>
          <a:p>
            <a:pPr marL="2921635">
              <a:lnSpc>
                <a:spcPct val="100000"/>
              </a:lnSpc>
              <a:spcBef>
                <a:spcPts val="630"/>
              </a:spcBef>
            </a:pPr>
            <a:r>
              <a:rPr sz="2400" spc="-575" dirty="0">
                <a:latin typeface="Symbol"/>
                <a:cs typeface="Symbol"/>
              </a:rPr>
              <a:t>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010" y="4174184"/>
            <a:ext cx="4632325" cy="87312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50"/>
              </a:spcBef>
              <a:tabLst>
                <a:tab pos="2351405" algn="l"/>
              </a:tabLst>
            </a:pPr>
            <a:r>
              <a:rPr sz="2400" spc="-550" dirty="0">
                <a:latin typeface="Book Antiqua"/>
                <a:cs typeface="Book Antiqua"/>
              </a:rPr>
              <a:t>Lower</a:t>
            </a:r>
            <a:r>
              <a:rPr sz="2400" spc="-185" dirty="0">
                <a:latin typeface="Book Antiqua"/>
                <a:cs typeface="Book Antiqua"/>
              </a:rPr>
              <a:t> </a:t>
            </a:r>
            <a:r>
              <a:rPr sz="2400" spc="-434" dirty="0">
                <a:latin typeface="Book Antiqua"/>
                <a:cs typeface="Book Antiqua"/>
              </a:rPr>
              <a:t>control</a:t>
            </a:r>
            <a:r>
              <a:rPr sz="2400" spc="-180" dirty="0">
                <a:latin typeface="Book Antiqua"/>
                <a:cs typeface="Book Antiqua"/>
              </a:rPr>
              <a:t> </a:t>
            </a:r>
            <a:r>
              <a:rPr sz="2400" spc="-459" dirty="0">
                <a:latin typeface="Book Antiqua"/>
                <a:cs typeface="Book Antiqua"/>
              </a:rPr>
              <a:t>Limit</a:t>
            </a:r>
            <a:r>
              <a:rPr sz="2400" spc="-190" dirty="0">
                <a:latin typeface="Book Antiqua"/>
                <a:cs typeface="Book Antiqua"/>
              </a:rPr>
              <a:t> </a:t>
            </a:r>
            <a:r>
              <a:rPr sz="2400" spc="-505" dirty="0">
                <a:latin typeface="Book Antiqua"/>
                <a:cs typeface="Book Antiqua"/>
              </a:rPr>
              <a:t>(LCL)</a:t>
            </a:r>
            <a:r>
              <a:rPr sz="2400" dirty="0">
                <a:latin typeface="Book Antiqua"/>
                <a:cs typeface="Book Antiqua"/>
              </a:rPr>
              <a:t>	</a:t>
            </a: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660" dirty="0">
                <a:latin typeface="Book Antiqua"/>
                <a:cs typeface="Book Antiqua"/>
              </a:rPr>
              <a:t>X</a:t>
            </a:r>
            <a:r>
              <a:rPr sz="2400" spc="-190" dirty="0">
                <a:latin typeface="Book Antiqua"/>
                <a:cs typeface="Book Antiqua"/>
              </a:rPr>
              <a:t> </a:t>
            </a:r>
            <a:r>
              <a:rPr sz="2400" spc="-495" dirty="0">
                <a:latin typeface="Book Antiqua"/>
                <a:cs typeface="Book Antiqua"/>
              </a:rPr>
              <a:t>–</a:t>
            </a:r>
            <a:r>
              <a:rPr sz="2400" spc="-210" dirty="0">
                <a:latin typeface="Book Antiqua"/>
                <a:cs typeface="Book Antiqua"/>
              </a:rPr>
              <a:t> </a:t>
            </a:r>
            <a:r>
              <a:rPr sz="2400" spc="-565" dirty="0">
                <a:latin typeface="Book Antiqua"/>
                <a:cs typeface="Book Antiqua"/>
              </a:rPr>
              <a:t>A</a:t>
            </a:r>
            <a:r>
              <a:rPr sz="2325" spc="-847" baseline="-8960" dirty="0">
                <a:latin typeface="Book Antiqua"/>
                <a:cs typeface="Book Antiqua"/>
              </a:rPr>
              <a:t>2</a:t>
            </a:r>
            <a:r>
              <a:rPr sz="2400" spc="-565" dirty="0">
                <a:latin typeface="Symbol"/>
                <a:cs typeface="Symbol"/>
              </a:rPr>
              <a:t></a:t>
            </a:r>
            <a:r>
              <a:rPr sz="2400" spc="-565" dirty="0">
                <a:latin typeface="Book Antiqua"/>
                <a:cs typeface="Book Antiqua"/>
              </a:rPr>
              <a:t>R</a:t>
            </a:r>
            <a:endParaRPr sz="2400">
              <a:latin typeface="Book Antiqua"/>
              <a:cs typeface="Book Antiqua"/>
            </a:endParaRPr>
          </a:p>
          <a:p>
            <a:pPr marL="2351405">
              <a:lnSpc>
                <a:spcPct val="100000"/>
              </a:lnSpc>
              <a:spcBef>
                <a:spcPts val="455"/>
              </a:spcBef>
            </a:pP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15" dirty="0">
                <a:latin typeface="Book Antiqua"/>
                <a:cs typeface="Book Antiqua"/>
              </a:rPr>
              <a:t> </a:t>
            </a:r>
            <a:r>
              <a:rPr sz="2400" spc="-425" dirty="0">
                <a:latin typeface="Book Antiqua"/>
                <a:cs typeface="Book Antiqua"/>
              </a:rPr>
              <a:t>11.2</a:t>
            </a:r>
            <a:r>
              <a:rPr sz="2400" spc="-200" dirty="0">
                <a:latin typeface="Book Antiqua"/>
                <a:cs typeface="Book Antiqua"/>
              </a:rPr>
              <a:t> </a:t>
            </a:r>
            <a:r>
              <a:rPr sz="2400" spc="-495" dirty="0">
                <a:latin typeface="Book Antiqua"/>
                <a:cs typeface="Book Antiqua"/>
              </a:rPr>
              <a:t>–</a:t>
            </a:r>
            <a:r>
              <a:rPr sz="2400" spc="-204" dirty="0">
                <a:latin typeface="Book Antiqua"/>
                <a:cs typeface="Book Antiqua"/>
              </a:rPr>
              <a:t> </a:t>
            </a:r>
            <a:r>
              <a:rPr sz="2400" spc="-430" dirty="0">
                <a:latin typeface="Book Antiqua"/>
                <a:cs typeface="Book Antiqua"/>
              </a:rPr>
              <a:t>0.719</a:t>
            </a:r>
            <a:r>
              <a:rPr sz="2400" spc="-170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×</a:t>
            </a:r>
            <a:r>
              <a:rPr sz="2400" spc="-250" dirty="0">
                <a:latin typeface="Book Antiqua"/>
                <a:cs typeface="Book Antiqua"/>
              </a:rPr>
              <a:t> </a:t>
            </a:r>
            <a:r>
              <a:rPr sz="2400" spc="-400" dirty="0">
                <a:latin typeface="Book Antiqua"/>
                <a:cs typeface="Book Antiqua"/>
              </a:rPr>
              <a:t>2.4</a:t>
            </a:r>
            <a:r>
              <a:rPr sz="2400" spc="-175" dirty="0">
                <a:latin typeface="Book Antiqua"/>
                <a:cs typeface="Book Antiqua"/>
              </a:rPr>
              <a:t> </a:t>
            </a:r>
            <a:r>
              <a:rPr sz="2400" spc="-595" dirty="0">
                <a:latin typeface="Book Antiqua"/>
                <a:cs typeface="Book Antiqua"/>
              </a:rPr>
              <a:t>=</a:t>
            </a:r>
            <a:r>
              <a:rPr sz="2400" spc="-250" dirty="0">
                <a:latin typeface="Book Antiqua"/>
                <a:cs typeface="Book Antiqua"/>
              </a:rPr>
              <a:t> </a:t>
            </a:r>
            <a:r>
              <a:rPr sz="2400" spc="-445" dirty="0">
                <a:latin typeface="Book Antiqua"/>
                <a:cs typeface="Book Antiqua"/>
              </a:rPr>
              <a:t>9.4504</a:t>
            </a:r>
            <a:endParaRPr sz="24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5347792"/>
            <a:ext cx="754824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Conclusion:</a:t>
            </a:r>
            <a:r>
              <a:rPr sz="1600" b="1" spc="-7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in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as</a:t>
            </a:r>
            <a:r>
              <a:rPr sz="1600" spc="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all</a:t>
            </a:r>
            <a:r>
              <a:rPr sz="1600" spc="-2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sample means</a:t>
            </a:r>
            <a:r>
              <a:rPr sz="1600" spc="-6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are within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control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Lucida Sans Unicode"/>
                <a:cs typeface="Lucida Sans Unicode"/>
              </a:rPr>
              <a:t>limits.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212" y="634951"/>
            <a:ext cx="3424428" cy="22284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289111" y="1920430"/>
            <a:ext cx="3718560" cy="2695575"/>
            <a:chOff x="2289111" y="1920430"/>
            <a:chExt cx="3718560" cy="2695575"/>
          </a:xfrm>
        </p:grpSpPr>
        <p:sp>
          <p:nvSpPr>
            <p:cNvPr id="5" name="object 5"/>
            <p:cNvSpPr/>
            <p:nvPr/>
          </p:nvSpPr>
          <p:spPr>
            <a:xfrm>
              <a:off x="2293873" y="1925192"/>
              <a:ext cx="3709035" cy="2628900"/>
            </a:xfrm>
            <a:custGeom>
              <a:avLst/>
              <a:gdLst/>
              <a:ahLst/>
              <a:cxnLst/>
              <a:rect l="l" t="t" r="r" b="b"/>
              <a:pathLst>
                <a:path w="3709035" h="2628900">
                  <a:moveTo>
                    <a:pt x="41782" y="0"/>
                  </a:moveTo>
                  <a:lnTo>
                    <a:pt x="41782" y="2628519"/>
                  </a:lnTo>
                  <a:lnTo>
                    <a:pt x="3708527" y="2628519"/>
                  </a:lnTo>
                </a:path>
                <a:path w="3709035" h="2628900">
                  <a:moveTo>
                    <a:pt x="0" y="2305304"/>
                  </a:moveTo>
                  <a:lnTo>
                    <a:pt x="114426" y="2305304"/>
                  </a:lnTo>
                </a:path>
                <a:path w="3709035" h="2628900">
                  <a:moveTo>
                    <a:pt x="0" y="1641475"/>
                  </a:moveTo>
                  <a:lnTo>
                    <a:pt x="114426" y="1641475"/>
                  </a:lnTo>
                </a:path>
                <a:path w="3709035" h="2628900">
                  <a:moveTo>
                    <a:pt x="9398" y="1972818"/>
                  </a:moveTo>
                  <a:lnTo>
                    <a:pt x="123951" y="1972818"/>
                  </a:lnTo>
                </a:path>
                <a:path w="3709035" h="2628900">
                  <a:moveTo>
                    <a:pt x="9398" y="1328674"/>
                  </a:moveTo>
                  <a:lnTo>
                    <a:pt x="123951" y="1328674"/>
                  </a:lnTo>
                </a:path>
                <a:path w="3709035" h="2628900">
                  <a:moveTo>
                    <a:pt x="0" y="995045"/>
                  </a:moveTo>
                  <a:lnTo>
                    <a:pt x="114426" y="995045"/>
                  </a:lnTo>
                </a:path>
                <a:path w="3709035" h="2628900">
                  <a:moveTo>
                    <a:pt x="0" y="667258"/>
                  </a:moveTo>
                  <a:lnTo>
                    <a:pt x="114426" y="66725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08807" y="4512563"/>
              <a:ext cx="0" cy="99060"/>
            </a:xfrm>
            <a:custGeom>
              <a:avLst/>
              <a:gdLst/>
              <a:ahLst/>
              <a:cxnLst/>
              <a:rect l="l" t="t" r="r" b="b"/>
              <a:pathLst>
                <a:path h="99060">
                  <a:moveTo>
                    <a:pt x="0" y="0"/>
                  </a:moveTo>
                  <a:lnTo>
                    <a:pt x="0" y="985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31107" y="4512563"/>
              <a:ext cx="1216660" cy="99060"/>
            </a:xfrm>
            <a:custGeom>
              <a:avLst/>
              <a:gdLst/>
              <a:ahLst/>
              <a:cxnLst/>
              <a:rect l="l" t="t" r="r" b="b"/>
              <a:pathLst>
                <a:path w="1216660" h="99060">
                  <a:moveTo>
                    <a:pt x="0" y="0"/>
                  </a:moveTo>
                  <a:lnTo>
                    <a:pt x="0" y="98552"/>
                  </a:lnTo>
                </a:path>
                <a:path w="1216660" h="99060">
                  <a:moveTo>
                    <a:pt x="611631" y="0"/>
                  </a:moveTo>
                  <a:lnTo>
                    <a:pt x="611631" y="98552"/>
                  </a:lnTo>
                </a:path>
                <a:path w="1216660" h="99060">
                  <a:moveTo>
                    <a:pt x="1216532" y="0"/>
                  </a:moveTo>
                  <a:lnTo>
                    <a:pt x="1216532" y="985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78069" y="4512563"/>
              <a:ext cx="601345" cy="99060"/>
            </a:xfrm>
            <a:custGeom>
              <a:avLst/>
              <a:gdLst/>
              <a:ahLst/>
              <a:cxnLst/>
              <a:rect l="l" t="t" r="r" b="b"/>
              <a:pathLst>
                <a:path w="601345" h="99060">
                  <a:moveTo>
                    <a:pt x="0" y="0"/>
                  </a:moveTo>
                  <a:lnTo>
                    <a:pt x="0" y="98552"/>
                  </a:lnTo>
                </a:path>
                <a:path w="601345" h="99060">
                  <a:moveTo>
                    <a:pt x="600836" y="0"/>
                  </a:moveTo>
                  <a:lnTo>
                    <a:pt x="600836" y="985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15077" y="4606544"/>
            <a:ext cx="116839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spc="-50" dirty="0">
                <a:latin typeface="Ebrima"/>
                <a:cs typeface="Ebrima"/>
              </a:rPr>
              <a:t>5</a:t>
            </a:r>
            <a:endParaRPr sz="1500">
              <a:latin typeface="Ebrima"/>
              <a:cs typeface="Ebri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5654" y="4606544"/>
            <a:ext cx="116839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spc="-50" dirty="0">
                <a:latin typeface="Ebrima"/>
                <a:cs typeface="Ebrima"/>
              </a:rPr>
              <a:t>6</a:t>
            </a:r>
            <a:endParaRPr sz="1500">
              <a:latin typeface="Ebrima"/>
              <a:cs typeface="Ebri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19401" y="2586608"/>
            <a:ext cx="3669665" cy="1213485"/>
          </a:xfrm>
          <a:custGeom>
            <a:avLst/>
            <a:gdLst/>
            <a:ahLst/>
            <a:cxnLst/>
            <a:rect l="l" t="t" r="r" b="b"/>
            <a:pathLst>
              <a:path w="3669665" h="1213485">
                <a:moveTo>
                  <a:pt x="0" y="0"/>
                </a:moveTo>
                <a:lnTo>
                  <a:pt x="3669538" y="6985"/>
                </a:lnTo>
              </a:path>
              <a:path w="3669665" h="1213485">
                <a:moveTo>
                  <a:pt x="0" y="1212977"/>
                </a:moveTo>
                <a:lnTo>
                  <a:pt x="3661410" y="1212977"/>
                </a:lnTo>
              </a:path>
              <a:path w="3669665" h="1213485">
                <a:moveTo>
                  <a:pt x="600837" y="676528"/>
                </a:moveTo>
                <a:lnTo>
                  <a:pt x="1190878" y="329056"/>
                </a:lnTo>
                <a:lnTo>
                  <a:pt x="1837436" y="1010157"/>
                </a:lnTo>
                <a:lnTo>
                  <a:pt x="2435606" y="662686"/>
                </a:lnTo>
                <a:lnTo>
                  <a:pt x="3052572" y="359155"/>
                </a:lnTo>
                <a:lnTo>
                  <a:pt x="3365119" y="176149"/>
                </a:lnTo>
                <a:lnTo>
                  <a:pt x="3356991" y="16217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69945" y="3126689"/>
            <a:ext cx="14922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500" b="1" spc="-50" dirty="0">
                <a:latin typeface="Ebrima"/>
                <a:cs typeface="Ebrima"/>
              </a:rPr>
              <a:t>×</a:t>
            </a:r>
            <a:endParaRPr sz="1500">
              <a:latin typeface="Ebrima"/>
              <a:cs typeface="Ebri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9446" y="2789682"/>
            <a:ext cx="14859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b="1" spc="-50" dirty="0">
                <a:latin typeface="Ebrima"/>
                <a:cs typeface="Ebrima"/>
              </a:rPr>
              <a:t>×</a:t>
            </a:r>
            <a:endParaRPr sz="1500">
              <a:latin typeface="Ebrima"/>
              <a:cs typeface="Ebri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1051" y="3452621"/>
            <a:ext cx="14859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b="1" spc="-50" dirty="0">
                <a:latin typeface="Ebrima"/>
                <a:cs typeface="Ebrima"/>
              </a:rPr>
              <a:t>×</a:t>
            </a:r>
            <a:endParaRPr sz="1500">
              <a:latin typeface="Ebrima"/>
              <a:cs typeface="Ebri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7090" y="3126689"/>
            <a:ext cx="149225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500" b="1" spc="-50" dirty="0">
                <a:latin typeface="Ebrima"/>
                <a:cs typeface="Ebrima"/>
              </a:rPr>
              <a:t>×</a:t>
            </a:r>
            <a:endParaRPr sz="1500">
              <a:latin typeface="Ebrima"/>
              <a:cs typeface="Ebri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1494" y="2466797"/>
            <a:ext cx="1299210" cy="2565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"/>
              </a:spcBef>
            </a:pPr>
            <a:r>
              <a:rPr sz="1500" dirty="0">
                <a:latin typeface="Arial"/>
                <a:cs typeface="Arial"/>
              </a:rPr>
              <a:t>UCL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12.9496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12669" y="4606544"/>
            <a:ext cx="1962785" cy="4483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ts val="1655"/>
              </a:lnSpc>
              <a:spcBef>
                <a:spcPts val="110"/>
              </a:spcBef>
              <a:tabLst>
                <a:tab pos="585470" algn="l"/>
                <a:tab pos="1217930" algn="l"/>
                <a:tab pos="1845945" algn="l"/>
              </a:tabLst>
            </a:pPr>
            <a:r>
              <a:rPr sz="1500" spc="-50" dirty="0">
                <a:latin typeface="Ebrima"/>
                <a:cs typeface="Ebrima"/>
              </a:rPr>
              <a:t>1</a:t>
            </a:r>
            <a:r>
              <a:rPr sz="1500" dirty="0">
                <a:latin typeface="Ebrima"/>
                <a:cs typeface="Ebrima"/>
              </a:rPr>
              <a:t>	</a:t>
            </a:r>
            <a:r>
              <a:rPr sz="1500" spc="-50" dirty="0">
                <a:latin typeface="Ebrima"/>
                <a:cs typeface="Ebrima"/>
              </a:rPr>
              <a:t>2</a:t>
            </a:r>
            <a:r>
              <a:rPr sz="1500" dirty="0">
                <a:latin typeface="Ebrima"/>
                <a:cs typeface="Ebrima"/>
              </a:rPr>
              <a:t>	</a:t>
            </a:r>
            <a:r>
              <a:rPr sz="1500" spc="-50" dirty="0">
                <a:latin typeface="Ebrima"/>
                <a:cs typeface="Ebrima"/>
              </a:rPr>
              <a:t>3</a:t>
            </a:r>
            <a:r>
              <a:rPr sz="1500" dirty="0">
                <a:latin typeface="Ebrima"/>
                <a:cs typeface="Ebrima"/>
              </a:rPr>
              <a:t>	</a:t>
            </a:r>
            <a:r>
              <a:rPr sz="1500" spc="-50" dirty="0">
                <a:latin typeface="Ebrima"/>
                <a:cs typeface="Ebrima"/>
              </a:rPr>
              <a:t>4</a:t>
            </a:r>
            <a:endParaRPr sz="1500">
              <a:latin typeface="Ebrima"/>
              <a:cs typeface="Ebrima"/>
            </a:endParaRPr>
          </a:p>
          <a:p>
            <a:pPr marL="17145">
              <a:lnSpc>
                <a:spcPts val="1655"/>
              </a:lnSpc>
            </a:pPr>
            <a:r>
              <a:rPr sz="1500" b="1" dirty="0">
                <a:latin typeface="Arial"/>
                <a:cs typeface="Arial"/>
              </a:rPr>
              <a:t>Sample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Number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84348" y="4346321"/>
            <a:ext cx="114935" cy="50165"/>
          </a:xfrm>
          <a:custGeom>
            <a:avLst/>
            <a:gdLst/>
            <a:ahLst/>
            <a:cxnLst/>
            <a:rect l="l" t="t" r="r" b="b"/>
            <a:pathLst>
              <a:path w="114935" h="50164">
                <a:moveTo>
                  <a:pt x="0" y="49783"/>
                </a:moveTo>
                <a:lnTo>
                  <a:pt x="114553" y="49783"/>
                </a:lnTo>
              </a:path>
              <a:path w="114935" h="50164">
                <a:moveTo>
                  <a:pt x="0" y="0"/>
                </a:moveTo>
                <a:lnTo>
                  <a:pt x="11455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86512" y="2567024"/>
            <a:ext cx="240029" cy="12585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70"/>
              </a:lnSpc>
            </a:pPr>
            <a:r>
              <a:rPr sz="1500" b="1" dirty="0">
                <a:latin typeface="Arial"/>
                <a:cs typeface="Arial"/>
              </a:rPr>
              <a:t>Sample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-20" dirty="0">
                <a:latin typeface="Arial"/>
                <a:cs typeface="Arial"/>
              </a:rPr>
              <a:t>mean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93873" y="2258822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42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00757" y="2033447"/>
            <a:ext cx="220345" cy="232537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25"/>
              </a:spcBef>
            </a:pPr>
            <a:r>
              <a:rPr sz="1500" spc="-25" dirty="0">
                <a:latin typeface="Ebrima"/>
                <a:cs typeface="Ebrima"/>
              </a:rPr>
              <a:t>14</a:t>
            </a:r>
            <a:endParaRPr sz="15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r>
              <a:rPr sz="1500" spc="-25" dirty="0">
                <a:latin typeface="Ebrima"/>
                <a:cs typeface="Ebrima"/>
              </a:rPr>
              <a:t>13</a:t>
            </a:r>
            <a:endParaRPr sz="15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760"/>
              </a:spcBef>
            </a:pPr>
            <a:r>
              <a:rPr sz="1500" spc="-25" dirty="0">
                <a:latin typeface="Ebrima"/>
                <a:cs typeface="Ebrima"/>
              </a:rPr>
              <a:t>12</a:t>
            </a:r>
            <a:endParaRPr sz="15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r>
              <a:rPr sz="1500" spc="-25" dirty="0">
                <a:latin typeface="Ebrima"/>
                <a:cs typeface="Ebrima"/>
              </a:rPr>
              <a:t>11</a:t>
            </a:r>
            <a:endParaRPr sz="15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r>
              <a:rPr sz="1500" spc="-25" dirty="0">
                <a:latin typeface="Ebrima"/>
                <a:cs typeface="Ebrima"/>
              </a:rPr>
              <a:t>10</a:t>
            </a:r>
            <a:endParaRPr sz="1500">
              <a:latin typeface="Ebrima"/>
              <a:cs typeface="Ebrima"/>
            </a:endParaRPr>
          </a:p>
          <a:p>
            <a:pPr marL="51435">
              <a:lnSpc>
                <a:spcPct val="100000"/>
              </a:lnSpc>
              <a:spcBef>
                <a:spcPts val="1050"/>
              </a:spcBef>
            </a:pPr>
            <a:r>
              <a:rPr sz="1500" spc="-50" dirty="0">
                <a:latin typeface="Ebrima"/>
                <a:cs typeface="Ebrima"/>
              </a:rPr>
              <a:t>9</a:t>
            </a:r>
            <a:endParaRPr sz="1500">
              <a:latin typeface="Ebrima"/>
              <a:cs typeface="Ebrima"/>
            </a:endParaRPr>
          </a:p>
          <a:p>
            <a:pPr marL="51435">
              <a:lnSpc>
                <a:spcPct val="100000"/>
              </a:lnSpc>
              <a:spcBef>
                <a:spcPts val="635"/>
              </a:spcBef>
            </a:pPr>
            <a:r>
              <a:rPr sz="1500" spc="-50" dirty="0">
                <a:latin typeface="Ebrima"/>
                <a:cs typeface="Ebrima"/>
              </a:rPr>
              <a:t>8</a:t>
            </a:r>
            <a:endParaRPr sz="1500">
              <a:latin typeface="Ebrima"/>
              <a:cs typeface="Ebri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19401" y="3160141"/>
            <a:ext cx="3661410" cy="6985"/>
          </a:xfrm>
          <a:custGeom>
            <a:avLst/>
            <a:gdLst/>
            <a:ahLst/>
            <a:cxnLst/>
            <a:rect l="l" t="t" r="r" b="b"/>
            <a:pathLst>
              <a:path w="3661410" h="6985">
                <a:moveTo>
                  <a:pt x="0" y="0"/>
                </a:moveTo>
                <a:lnTo>
                  <a:pt x="3661410" y="685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77407" y="3701288"/>
            <a:ext cx="116205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latin typeface="Arial"/>
                <a:cs typeface="Arial"/>
              </a:rPr>
              <a:t>LCL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9.4504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24270" y="3064002"/>
            <a:ext cx="826769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dirty="0">
                <a:latin typeface="Arial"/>
                <a:cs typeface="Arial"/>
              </a:rPr>
              <a:t>CL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=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11.2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03773" y="2792984"/>
            <a:ext cx="148590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00" b="1" spc="-50" dirty="0">
                <a:latin typeface="Ebrima"/>
                <a:cs typeface="Ebrima"/>
              </a:rPr>
              <a:t>×</a:t>
            </a:r>
            <a:endParaRPr sz="1500">
              <a:latin typeface="Ebrima"/>
              <a:cs typeface="Ebri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14400" y="1764157"/>
            <a:ext cx="7543800" cy="3417570"/>
          </a:xfrm>
          <a:custGeom>
            <a:avLst/>
            <a:gdLst/>
            <a:ahLst/>
            <a:cxnLst/>
            <a:rect l="l" t="t" r="r" b="b"/>
            <a:pathLst>
              <a:path w="7543800" h="3417570">
                <a:moveTo>
                  <a:pt x="0" y="3417442"/>
                </a:moveTo>
                <a:lnTo>
                  <a:pt x="7543800" y="3417442"/>
                </a:lnTo>
                <a:lnTo>
                  <a:pt x="7543800" y="0"/>
                </a:lnTo>
                <a:lnTo>
                  <a:pt x="0" y="0"/>
                </a:lnTo>
                <a:lnTo>
                  <a:pt x="0" y="3417442"/>
                </a:lnTo>
                <a:close/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212" y="537415"/>
            <a:ext cx="3520440" cy="27286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356675" y="1820481"/>
            <a:ext cx="3312160" cy="1922780"/>
            <a:chOff x="2356675" y="1820481"/>
            <a:chExt cx="3312160" cy="1922780"/>
          </a:xfrm>
        </p:grpSpPr>
        <p:sp>
          <p:nvSpPr>
            <p:cNvPr id="4" name="object 4"/>
            <p:cNvSpPr/>
            <p:nvPr/>
          </p:nvSpPr>
          <p:spPr>
            <a:xfrm>
              <a:off x="2361438" y="1825244"/>
              <a:ext cx="3294379" cy="1873250"/>
            </a:xfrm>
            <a:custGeom>
              <a:avLst/>
              <a:gdLst/>
              <a:ahLst/>
              <a:cxnLst/>
              <a:rect l="l" t="t" r="r" b="b"/>
              <a:pathLst>
                <a:path w="3294379" h="1873250">
                  <a:moveTo>
                    <a:pt x="54356" y="0"/>
                  </a:moveTo>
                  <a:lnTo>
                    <a:pt x="54356" y="1873249"/>
                  </a:lnTo>
                  <a:lnTo>
                    <a:pt x="3294126" y="1873249"/>
                  </a:lnTo>
                </a:path>
                <a:path w="3294379" h="1873250">
                  <a:moveTo>
                    <a:pt x="0" y="1588389"/>
                  </a:moveTo>
                  <a:lnTo>
                    <a:pt x="107568" y="1588389"/>
                  </a:lnTo>
                </a:path>
                <a:path w="3294379" h="1873250">
                  <a:moveTo>
                    <a:pt x="0" y="1001648"/>
                  </a:moveTo>
                  <a:lnTo>
                    <a:pt x="107568" y="1001648"/>
                  </a:lnTo>
                </a:path>
                <a:path w="3294379" h="1873250">
                  <a:moveTo>
                    <a:pt x="8889" y="1287398"/>
                  </a:moveTo>
                  <a:lnTo>
                    <a:pt x="116459" y="1287398"/>
                  </a:lnTo>
                </a:path>
                <a:path w="3294379" h="1873250">
                  <a:moveTo>
                    <a:pt x="8889" y="714375"/>
                  </a:moveTo>
                  <a:lnTo>
                    <a:pt x="116459" y="714375"/>
                  </a:lnTo>
                </a:path>
                <a:path w="3294379" h="1873250">
                  <a:moveTo>
                    <a:pt x="0" y="431800"/>
                  </a:moveTo>
                  <a:lnTo>
                    <a:pt x="107568" y="431800"/>
                  </a:lnTo>
                </a:path>
                <a:path w="3294379" h="1873250">
                  <a:moveTo>
                    <a:pt x="0" y="138937"/>
                  </a:moveTo>
                  <a:lnTo>
                    <a:pt x="107568" y="13893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69514" y="3670173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1009" y="3670173"/>
              <a:ext cx="0" cy="67945"/>
            </a:xfrm>
            <a:custGeom>
              <a:avLst/>
              <a:gdLst/>
              <a:ahLst/>
              <a:cxnLst/>
              <a:rect l="l" t="t" r="r" b="b"/>
              <a:pathLst>
                <a:path h="67945">
                  <a:moveTo>
                    <a:pt x="0" y="0"/>
                  </a:moveTo>
                  <a:lnTo>
                    <a:pt x="0" y="6781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0317" y="3670173"/>
              <a:ext cx="523240" cy="67945"/>
            </a:xfrm>
            <a:custGeom>
              <a:avLst/>
              <a:gdLst/>
              <a:ahLst/>
              <a:cxnLst/>
              <a:rect l="l" t="t" r="r" b="b"/>
              <a:pathLst>
                <a:path w="523239" h="67945">
                  <a:moveTo>
                    <a:pt x="0" y="0"/>
                  </a:moveTo>
                  <a:lnTo>
                    <a:pt x="0" y="67818"/>
                  </a:lnTo>
                </a:path>
                <a:path w="523239" h="67945">
                  <a:moveTo>
                    <a:pt x="522732" y="0"/>
                  </a:moveTo>
                  <a:lnTo>
                    <a:pt x="522732" y="6781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14544" y="3670173"/>
              <a:ext cx="549275" cy="67945"/>
            </a:xfrm>
            <a:custGeom>
              <a:avLst/>
              <a:gdLst/>
              <a:ahLst/>
              <a:cxnLst/>
              <a:rect l="l" t="t" r="r" b="b"/>
              <a:pathLst>
                <a:path w="549275" h="67945">
                  <a:moveTo>
                    <a:pt x="0" y="0"/>
                  </a:moveTo>
                  <a:lnTo>
                    <a:pt x="0" y="67818"/>
                  </a:lnTo>
                </a:path>
                <a:path w="549275" h="67945">
                  <a:moveTo>
                    <a:pt x="549275" y="0"/>
                  </a:moveTo>
                  <a:lnTo>
                    <a:pt x="549275" y="6781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24555" y="3732402"/>
            <a:ext cx="22390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549910" algn="l"/>
                <a:tab pos="1083310" algn="l"/>
                <a:tab pos="1597025" algn="l"/>
                <a:tab pos="2130425" algn="l"/>
              </a:tabLst>
            </a:pPr>
            <a:r>
              <a:rPr sz="1400" spc="-50" dirty="0">
                <a:latin typeface="Ebrima"/>
                <a:cs typeface="Ebrima"/>
              </a:rPr>
              <a:t>1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2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3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4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5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15794" y="2113407"/>
            <a:ext cx="3219450" cy="1579880"/>
          </a:xfrm>
          <a:custGeom>
            <a:avLst/>
            <a:gdLst/>
            <a:ahLst/>
            <a:cxnLst/>
            <a:rect l="l" t="t" r="r" b="b"/>
            <a:pathLst>
              <a:path w="3219450" h="1579879">
                <a:moveTo>
                  <a:pt x="0" y="0"/>
                </a:moveTo>
                <a:lnTo>
                  <a:pt x="3219450" y="0"/>
                </a:lnTo>
              </a:path>
              <a:path w="3219450" h="1579879">
                <a:moveTo>
                  <a:pt x="0" y="864362"/>
                </a:moveTo>
                <a:lnTo>
                  <a:pt x="3219450" y="864362"/>
                </a:lnTo>
              </a:path>
              <a:path w="3219450" h="1579879">
                <a:moveTo>
                  <a:pt x="513842" y="1010412"/>
                </a:moveTo>
                <a:lnTo>
                  <a:pt x="1082040" y="714375"/>
                </a:lnTo>
                <a:lnTo>
                  <a:pt x="1612265" y="1003300"/>
                </a:lnTo>
                <a:lnTo>
                  <a:pt x="2165350" y="134112"/>
                </a:lnTo>
                <a:lnTo>
                  <a:pt x="2698115" y="157949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64866" y="3018536"/>
            <a:ext cx="1377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spc="-50" dirty="0">
                <a:latin typeface="Ebrima"/>
                <a:cs typeface="Ebrima"/>
              </a:rPr>
              <a:t>×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4173" y="2728722"/>
            <a:ext cx="1377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spc="-50" dirty="0">
                <a:latin typeface="Ebrima"/>
                <a:cs typeface="Ebrima"/>
              </a:rPr>
              <a:t>×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6083" y="3001772"/>
            <a:ext cx="1377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spc="-50" dirty="0">
                <a:latin typeface="Ebrima"/>
                <a:cs typeface="Ebrima"/>
              </a:rPr>
              <a:t>×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6882" y="2148967"/>
            <a:ext cx="1377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spc="-50" dirty="0">
                <a:latin typeface="Ebrima"/>
                <a:cs typeface="Ebrima"/>
              </a:rPr>
              <a:t>×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8377" y="3600703"/>
            <a:ext cx="1377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spc="-50" dirty="0">
                <a:latin typeface="Ebrima"/>
                <a:cs typeface="Ebrima"/>
              </a:rPr>
              <a:t>×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2653" y="2041017"/>
            <a:ext cx="11017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UCL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5.4968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32653" y="2883535"/>
            <a:ext cx="6788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CL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2.4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8983" y="3629405"/>
            <a:ext cx="8115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</a:pPr>
            <a:r>
              <a:rPr sz="2100" baseline="-31746" dirty="0">
                <a:latin typeface="Ebrima"/>
                <a:cs typeface="Ebrima"/>
              </a:rPr>
              <a:t>6</a:t>
            </a:r>
            <a:r>
              <a:rPr sz="2100" spc="-187" baseline="-31746" dirty="0">
                <a:latin typeface="Ebrima"/>
                <a:cs typeface="Ebrima"/>
              </a:rPr>
              <a:t> </a:t>
            </a:r>
            <a:r>
              <a:rPr sz="1400" dirty="0">
                <a:latin typeface="Arial"/>
                <a:cs typeface="Arial"/>
              </a:rPr>
              <a:t>LCL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22625" y="3888104"/>
            <a:ext cx="18815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Arial"/>
                <a:cs typeface="Arial"/>
              </a:rPr>
              <a:t>Sample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Size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(Number)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52548" y="3522090"/>
            <a:ext cx="107950" cy="34925"/>
          </a:xfrm>
          <a:custGeom>
            <a:avLst/>
            <a:gdLst/>
            <a:ahLst/>
            <a:cxnLst/>
            <a:rect l="l" t="t" r="r" b="b"/>
            <a:pathLst>
              <a:path w="107950" h="34925">
                <a:moveTo>
                  <a:pt x="0" y="34417"/>
                </a:moveTo>
                <a:lnTo>
                  <a:pt x="107568" y="34417"/>
                </a:lnTo>
              </a:path>
              <a:path w="107950" h="34925">
                <a:moveTo>
                  <a:pt x="0" y="0"/>
                </a:moveTo>
                <a:lnTo>
                  <a:pt x="10756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31576" y="2192139"/>
            <a:ext cx="223520" cy="8610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b="1" dirty="0">
                <a:latin typeface="Arial"/>
                <a:cs typeface="Arial"/>
              </a:rPr>
              <a:t>Range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(R)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10435" y="1798624"/>
            <a:ext cx="108585" cy="208788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10"/>
              </a:spcBef>
            </a:pPr>
            <a:r>
              <a:rPr sz="1400" spc="-50" dirty="0">
                <a:latin typeface="Ebrima"/>
                <a:cs typeface="Ebrima"/>
              </a:rPr>
              <a:t>6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sz="1400" spc="-50" dirty="0">
                <a:latin typeface="Ebrima"/>
                <a:cs typeface="Ebrima"/>
              </a:rPr>
              <a:t>5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r>
              <a:rPr sz="1400" spc="-50" dirty="0">
                <a:latin typeface="Ebrima"/>
                <a:cs typeface="Ebrima"/>
              </a:rPr>
              <a:t>4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sz="1400" spc="-50" dirty="0">
                <a:latin typeface="Ebrima"/>
                <a:cs typeface="Ebrima"/>
              </a:rPr>
              <a:t>3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r>
              <a:rPr sz="1400" spc="-50" dirty="0">
                <a:latin typeface="Ebrima"/>
                <a:cs typeface="Ebrima"/>
              </a:rPr>
              <a:t>2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r>
              <a:rPr sz="1400" spc="-50" dirty="0">
                <a:latin typeface="Ebrima"/>
                <a:cs typeface="Ebrima"/>
              </a:rPr>
              <a:t>1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r>
              <a:rPr sz="1400" spc="-50" dirty="0">
                <a:latin typeface="Ebrima"/>
                <a:cs typeface="Ebrima"/>
              </a:rPr>
              <a:t>0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6800" y="1688719"/>
            <a:ext cx="7162800" cy="2418715"/>
          </a:xfrm>
          <a:custGeom>
            <a:avLst/>
            <a:gdLst/>
            <a:ahLst/>
            <a:cxnLst/>
            <a:rect l="l" t="t" r="r" b="b"/>
            <a:pathLst>
              <a:path w="7162800" h="2418715">
                <a:moveTo>
                  <a:pt x="0" y="2418460"/>
                </a:moveTo>
                <a:lnTo>
                  <a:pt x="7162800" y="2418460"/>
                </a:lnTo>
                <a:lnTo>
                  <a:pt x="7162800" y="0"/>
                </a:lnTo>
                <a:lnTo>
                  <a:pt x="0" y="0"/>
                </a:lnTo>
                <a:lnTo>
                  <a:pt x="0" y="2418460"/>
                </a:lnTo>
                <a:close/>
              </a:path>
            </a:pathLst>
          </a:custGeom>
          <a:ln w="146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84948" y="4205154"/>
            <a:ext cx="5359400" cy="176148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60"/>
              </a:spcBef>
            </a:pPr>
            <a:r>
              <a:rPr sz="2150" spc="-484" dirty="0">
                <a:latin typeface="Book Antiqua"/>
                <a:cs typeface="Book Antiqua"/>
              </a:rPr>
              <a:t>Central</a:t>
            </a:r>
            <a:r>
              <a:rPr sz="2150" spc="-229" dirty="0">
                <a:latin typeface="Book Antiqua"/>
                <a:cs typeface="Book Antiqua"/>
              </a:rPr>
              <a:t> </a:t>
            </a:r>
            <a:r>
              <a:rPr sz="2150" spc="-500" dirty="0">
                <a:latin typeface="Book Antiqua"/>
                <a:cs typeface="Book Antiqua"/>
              </a:rPr>
              <a:t>Limit</a:t>
            </a:r>
            <a:r>
              <a:rPr sz="2150" spc="-229" dirty="0">
                <a:latin typeface="Book Antiqua"/>
                <a:cs typeface="Book Antiqua"/>
              </a:rPr>
              <a:t> </a:t>
            </a:r>
            <a:r>
              <a:rPr sz="2150" spc="-505" dirty="0">
                <a:latin typeface="Book Antiqua"/>
                <a:cs typeface="Book Antiqua"/>
              </a:rPr>
              <a:t>(CL)</a:t>
            </a:r>
            <a:r>
              <a:rPr sz="2150" spc="-240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=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620" dirty="0">
                <a:latin typeface="Symbol"/>
                <a:cs typeface="Symbol"/>
              </a:rPr>
              <a:t></a:t>
            </a:r>
            <a:r>
              <a:rPr sz="2150" spc="-620" dirty="0">
                <a:latin typeface="Book Antiqua"/>
                <a:cs typeface="Book Antiqua"/>
              </a:rPr>
              <a:t>R</a:t>
            </a:r>
            <a:r>
              <a:rPr sz="2150" spc="-190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=</a:t>
            </a:r>
            <a:r>
              <a:rPr sz="2150" spc="-265" dirty="0">
                <a:latin typeface="Book Antiqua"/>
                <a:cs typeface="Book Antiqua"/>
              </a:rPr>
              <a:t> </a:t>
            </a:r>
            <a:r>
              <a:rPr sz="2150" spc="-459" dirty="0">
                <a:latin typeface="Book Antiqua"/>
                <a:cs typeface="Book Antiqua"/>
              </a:rPr>
              <a:t>2.4</a:t>
            </a:r>
            <a:endParaRPr sz="2150">
              <a:latin typeface="Book Antiqua"/>
              <a:cs typeface="Book Antiqua"/>
            </a:endParaRPr>
          </a:p>
          <a:p>
            <a:pPr marL="351155" marR="1398905">
              <a:lnSpc>
                <a:spcPct val="131500"/>
              </a:lnSpc>
              <a:spcBef>
                <a:spcPts val="50"/>
              </a:spcBef>
            </a:pPr>
            <a:r>
              <a:rPr sz="2150" spc="-590" dirty="0">
                <a:latin typeface="Book Antiqua"/>
                <a:cs typeface="Book Antiqua"/>
              </a:rPr>
              <a:t>Upper</a:t>
            </a:r>
            <a:r>
              <a:rPr sz="2150" spc="-260" dirty="0">
                <a:latin typeface="Book Antiqua"/>
                <a:cs typeface="Book Antiqua"/>
              </a:rPr>
              <a:t> </a:t>
            </a:r>
            <a:r>
              <a:rPr sz="2150" spc="-459" dirty="0">
                <a:latin typeface="Book Antiqua"/>
                <a:cs typeface="Book Antiqua"/>
              </a:rPr>
              <a:t>control</a:t>
            </a:r>
            <a:r>
              <a:rPr sz="2150" spc="-245" dirty="0">
                <a:latin typeface="Book Antiqua"/>
                <a:cs typeface="Book Antiqua"/>
              </a:rPr>
              <a:t> </a:t>
            </a:r>
            <a:r>
              <a:rPr sz="2150" spc="-495" dirty="0">
                <a:latin typeface="Book Antiqua"/>
                <a:cs typeface="Book Antiqua"/>
              </a:rPr>
              <a:t>Limit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570" dirty="0">
                <a:latin typeface="Book Antiqua"/>
                <a:cs typeface="Book Antiqua"/>
              </a:rPr>
              <a:t>(UCL)</a:t>
            </a:r>
            <a:r>
              <a:rPr sz="2150" spc="-200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=</a:t>
            </a:r>
            <a:r>
              <a:rPr sz="2150" spc="-229" dirty="0">
                <a:latin typeface="Book Antiqua"/>
                <a:cs typeface="Book Antiqua"/>
              </a:rPr>
              <a:t> </a:t>
            </a:r>
            <a:r>
              <a:rPr sz="2150" spc="-580" dirty="0">
                <a:latin typeface="Book Antiqua"/>
                <a:cs typeface="Book Antiqua"/>
              </a:rPr>
              <a:t>D</a:t>
            </a:r>
            <a:r>
              <a:rPr sz="2025" spc="-869" baseline="-8230" dirty="0">
                <a:latin typeface="Book Antiqua"/>
                <a:cs typeface="Book Antiqua"/>
              </a:rPr>
              <a:t>4</a:t>
            </a:r>
            <a:r>
              <a:rPr sz="2150" spc="-580" dirty="0">
                <a:latin typeface="Symbol"/>
                <a:cs typeface="Symbol"/>
              </a:rPr>
              <a:t></a:t>
            </a:r>
            <a:r>
              <a:rPr sz="2150" spc="-580" dirty="0">
                <a:latin typeface="Book Antiqua"/>
                <a:cs typeface="Book Antiqua"/>
              </a:rPr>
              <a:t>R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=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465" dirty="0">
                <a:latin typeface="Book Antiqua"/>
                <a:cs typeface="Book Antiqua"/>
              </a:rPr>
              <a:t>2.282</a:t>
            </a:r>
            <a:r>
              <a:rPr sz="2150" spc="-195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×</a:t>
            </a:r>
            <a:r>
              <a:rPr sz="2150" spc="-229" dirty="0">
                <a:latin typeface="Book Antiqua"/>
                <a:cs typeface="Book Antiqua"/>
              </a:rPr>
              <a:t> </a:t>
            </a:r>
            <a:r>
              <a:rPr sz="2150" spc="-434" dirty="0">
                <a:latin typeface="Book Antiqua"/>
                <a:cs typeface="Book Antiqua"/>
              </a:rPr>
              <a:t>2.4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=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484" dirty="0">
                <a:latin typeface="Book Antiqua"/>
                <a:cs typeface="Book Antiqua"/>
              </a:rPr>
              <a:t>5.4768</a:t>
            </a:r>
            <a:r>
              <a:rPr sz="2150" spc="535" dirty="0">
                <a:latin typeface="Book Antiqua"/>
                <a:cs typeface="Book Antiqua"/>
              </a:rPr>
              <a:t> </a:t>
            </a:r>
            <a:r>
              <a:rPr sz="2150" spc="-590" dirty="0">
                <a:latin typeface="Book Antiqua"/>
                <a:cs typeface="Book Antiqua"/>
              </a:rPr>
              <a:t>Lower</a:t>
            </a:r>
            <a:r>
              <a:rPr sz="2150" spc="-229" dirty="0">
                <a:latin typeface="Book Antiqua"/>
                <a:cs typeface="Book Antiqua"/>
              </a:rPr>
              <a:t> </a:t>
            </a:r>
            <a:r>
              <a:rPr sz="2150" spc="-465" dirty="0">
                <a:latin typeface="Book Antiqua"/>
                <a:cs typeface="Book Antiqua"/>
              </a:rPr>
              <a:t>control</a:t>
            </a:r>
            <a:r>
              <a:rPr sz="2150" spc="-220" dirty="0">
                <a:latin typeface="Book Antiqua"/>
                <a:cs typeface="Book Antiqua"/>
              </a:rPr>
              <a:t> </a:t>
            </a:r>
            <a:r>
              <a:rPr sz="2150" spc="-495" dirty="0">
                <a:latin typeface="Book Antiqua"/>
                <a:cs typeface="Book Antiqua"/>
              </a:rPr>
              <a:t>Limit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535" dirty="0">
                <a:latin typeface="Book Antiqua"/>
                <a:cs typeface="Book Antiqua"/>
              </a:rPr>
              <a:t>(LCL)</a:t>
            </a:r>
            <a:r>
              <a:rPr sz="2150" spc="-240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=</a:t>
            </a:r>
            <a:r>
              <a:rPr sz="2150" spc="-229" dirty="0">
                <a:latin typeface="Book Antiqua"/>
                <a:cs typeface="Book Antiqua"/>
              </a:rPr>
              <a:t> </a:t>
            </a:r>
            <a:r>
              <a:rPr sz="2150" spc="-570" dirty="0">
                <a:latin typeface="Book Antiqua"/>
                <a:cs typeface="Book Antiqua"/>
              </a:rPr>
              <a:t>D</a:t>
            </a:r>
            <a:r>
              <a:rPr sz="2025" spc="-855" baseline="-8230" dirty="0">
                <a:latin typeface="Book Antiqua"/>
                <a:cs typeface="Book Antiqua"/>
              </a:rPr>
              <a:t>3</a:t>
            </a:r>
            <a:r>
              <a:rPr sz="2150" spc="-570" dirty="0">
                <a:latin typeface="Symbol"/>
                <a:cs typeface="Symbol"/>
              </a:rPr>
              <a:t></a:t>
            </a:r>
            <a:r>
              <a:rPr sz="2150" spc="-570" dirty="0">
                <a:latin typeface="Book Antiqua"/>
                <a:cs typeface="Book Antiqua"/>
              </a:rPr>
              <a:t>R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=</a:t>
            </a:r>
            <a:r>
              <a:rPr sz="2150" spc="-235" dirty="0">
                <a:latin typeface="Book Antiqua"/>
                <a:cs typeface="Book Antiqua"/>
              </a:rPr>
              <a:t> </a:t>
            </a:r>
            <a:r>
              <a:rPr sz="2150" spc="-530" dirty="0">
                <a:latin typeface="Book Antiqua"/>
                <a:cs typeface="Book Antiqua"/>
              </a:rPr>
              <a:t>0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×</a:t>
            </a:r>
            <a:r>
              <a:rPr sz="2150" spc="-235" dirty="0">
                <a:latin typeface="Book Antiqua"/>
                <a:cs typeface="Book Antiqua"/>
              </a:rPr>
              <a:t> </a:t>
            </a:r>
            <a:r>
              <a:rPr sz="2150" spc="-434" dirty="0">
                <a:latin typeface="Book Antiqua"/>
                <a:cs typeface="Book Antiqua"/>
              </a:rPr>
              <a:t>2.4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640" dirty="0">
                <a:latin typeface="Book Antiqua"/>
                <a:cs typeface="Book Antiqua"/>
              </a:rPr>
              <a:t>=</a:t>
            </a:r>
            <a:r>
              <a:rPr sz="2150" spc="-229" dirty="0">
                <a:latin typeface="Book Antiqua"/>
                <a:cs typeface="Book Antiqua"/>
              </a:rPr>
              <a:t> </a:t>
            </a:r>
            <a:r>
              <a:rPr sz="2150" spc="-580" dirty="0">
                <a:latin typeface="Book Antiqua"/>
                <a:cs typeface="Book Antiqua"/>
              </a:rPr>
              <a:t>0</a:t>
            </a:r>
            <a:endParaRPr sz="215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810"/>
              </a:spcBef>
            </a:pPr>
            <a:r>
              <a:rPr sz="2150" b="1" spc="-515" dirty="0">
                <a:latin typeface="Book Antiqua"/>
                <a:cs typeface="Book Antiqua"/>
              </a:rPr>
              <a:t>Conclusion:</a:t>
            </a:r>
            <a:r>
              <a:rPr sz="2150" b="1" spc="-210" dirty="0">
                <a:latin typeface="Book Antiqua"/>
                <a:cs typeface="Book Antiqua"/>
              </a:rPr>
              <a:t> </a:t>
            </a:r>
            <a:r>
              <a:rPr sz="2150" spc="-570" dirty="0">
                <a:latin typeface="Book Antiqua"/>
                <a:cs typeface="Book Antiqua"/>
              </a:rPr>
              <a:t>The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495" dirty="0">
                <a:latin typeface="Book Antiqua"/>
                <a:cs typeface="Book Antiqua"/>
              </a:rPr>
              <a:t>process</a:t>
            </a:r>
            <a:r>
              <a:rPr sz="2150" spc="-250" dirty="0">
                <a:latin typeface="Book Antiqua"/>
                <a:cs typeface="Book Antiqua"/>
              </a:rPr>
              <a:t> </a:t>
            </a:r>
            <a:r>
              <a:rPr sz="2150" spc="-375" dirty="0">
                <a:latin typeface="Book Antiqua"/>
                <a:cs typeface="Book Antiqua"/>
              </a:rPr>
              <a:t>is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in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459" dirty="0">
                <a:latin typeface="Book Antiqua"/>
                <a:cs typeface="Book Antiqua"/>
              </a:rPr>
              <a:t>control</a:t>
            </a:r>
            <a:r>
              <a:rPr sz="2150" spc="-204" dirty="0">
                <a:latin typeface="Book Antiqua"/>
                <a:cs typeface="Book Antiqua"/>
              </a:rPr>
              <a:t> </a:t>
            </a:r>
            <a:r>
              <a:rPr sz="2150" spc="-490" dirty="0">
                <a:latin typeface="Book Antiqua"/>
                <a:cs typeface="Book Antiqua"/>
              </a:rPr>
              <a:t>as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all</a:t>
            </a:r>
            <a:r>
              <a:rPr sz="2150" spc="-204" dirty="0">
                <a:latin typeface="Book Antiqua"/>
                <a:cs typeface="Book Antiqua"/>
              </a:rPr>
              <a:t> </a:t>
            </a:r>
            <a:r>
              <a:rPr sz="2150" spc="-545" dirty="0">
                <a:latin typeface="Book Antiqua"/>
                <a:cs typeface="Book Antiqua"/>
              </a:rPr>
              <a:t>sample</a:t>
            </a:r>
            <a:r>
              <a:rPr sz="2150" spc="-220" dirty="0">
                <a:latin typeface="Book Antiqua"/>
                <a:cs typeface="Book Antiqua"/>
              </a:rPr>
              <a:t> </a:t>
            </a:r>
            <a:r>
              <a:rPr sz="2150" spc="-505" dirty="0">
                <a:latin typeface="Book Antiqua"/>
                <a:cs typeface="Book Antiqua"/>
              </a:rPr>
              <a:t>ranges</a:t>
            </a:r>
            <a:r>
              <a:rPr sz="2150" spc="-220" dirty="0">
                <a:latin typeface="Book Antiqua"/>
                <a:cs typeface="Book Antiqua"/>
              </a:rPr>
              <a:t> </a:t>
            </a:r>
            <a:r>
              <a:rPr sz="2150" spc="-475" dirty="0">
                <a:latin typeface="Book Antiqua"/>
                <a:cs typeface="Book Antiqua"/>
              </a:rPr>
              <a:t>are</a:t>
            </a:r>
            <a:r>
              <a:rPr sz="2150" spc="-220" dirty="0">
                <a:latin typeface="Book Antiqua"/>
                <a:cs typeface="Book Antiqua"/>
              </a:rPr>
              <a:t> </a:t>
            </a:r>
            <a:r>
              <a:rPr sz="2150" spc="-505" dirty="0">
                <a:latin typeface="Book Antiqua"/>
                <a:cs typeface="Book Antiqua"/>
              </a:rPr>
              <a:t>within</a:t>
            </a:r>
            <a:r>
              <a:rPr sz="2150" spc="-200" dirty="0">
                <a:latin typeface="Book Antiqua"/>
                <a:cs typeface="Book Antiqua"/>
              </a:rPr>
              <a:t> </a:t>
            </a:r>
            <a:r>
              <a:rPr sz="2150" spc="-465" dirty="0">
                <a:latin typeface="Book Antiqua"/>
                <a:cs typeface="Book Antiqua"/>
              </a:rPr>
              <a:t>control</a:t>
            </a:r>
            <a:r>
              <a:rPr sz="2150" spc="-204" dirty="0">
                <a:latin typeface="Book Antiqua"/>
                <a:cs typeface="Book Antiqua"/>
              </a:rPr>
              <a:t> </a:t>
            </a:r>
            <a:r>
              <a:rPr sz="2150" spc="-440" dirty="0">
                <a:latin typeface="Book Antiqua"/>
                <a:cs typeface="Book Antiqua"/>
              </a:rPr>
              <a:t>limits</a:t>
            </a:r>
            <a:endParaRPr sz="2150">
              <a:latin typeface="Book Antiqua"/>
              <a:cs typeface="Book Antiqu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223048" y="6029728"/>
            <a:ext cx="6244590" cy="13335"/>
            <a:chOff x="1223048" y="6029728"/>
            <a:chExt cx="6244590" cy="13335"/>
          </a:xfrm>
        </p:grpSpPr>
        <p:sp>
          <p:nvSpPr>
            <p:cNvPr id="26" name="object 26"/>
            <p:cNvSpPr/>
            <p:nvPr/>
          </p:nvSpPr>
          <p:spPr>
            <a:xfrm>
              <a:off x="1223048" y="6029728"/>
              <a:ext cx="6244590" cy="13335"/>
            </a:xfrm>
            <a:custGeom>
              <a:avLst/>
              <a:gdLst/>
              <a:ahLst/>
              <a:cxnLst/>
              <a:rect l="l" t="t" r="r" b="b"/>
              <a:pathLst>
                <a:path w="6244590" h="13335">
                  <a:moveTo>
                    <a:pt x="0" y="0"/>
                  </a:moveTo>
                  <a:lnTo>
                    <a:pt x="0" y="13012"/>
                  </a:lnTo>
                  <a:lnTo>
                    <a:pt x="6244445" y="13012"/>
                  </a:lnTo>
                  <a:lnTo>
                    <a:pt x="62444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23048" y="6029728"/>
              <a:ext cx="6244590" cy="6985"/>
            </a:xfrm>
            <a:custGeom>
              <a:avLst/>
              <a:gdLst/>
              <a:ahLst/>
              <a:cxnLst/>
              <a:rect l="l" t="t" r="r" b="b"/>
              <a:pathLst>
                <a:path w="6244590" h="6985">
                  <a:moveTo>
                    <a:pt x="0" y="0"/>
                  </a:moveTo>
                  <a:lnTo>
                    <a:pt x="0" y="6506"/>
                  </a:lnTo>
                  <a:lnTo>
                    <a:pt x="6244445" y="6506"/>
                  </a:lnTo>
                  <a:lnTo>
                    <a:pt x="62444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6888" y="970915"/>
            <a:ext cx="535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995" algn="l"/>
              </a:tabLst>
            </a:pPr>
            <a:r>
              <a:rPr sz="18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Q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18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≥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1342" y="207248"/>
            <a:ext cx="4353560" cy="88265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360"/>
              </a:spcBef>
              <a:buFont typeface="Wingdings"/>
              <a:buChar char=""/>
              <a:tabLst>
                <a:tab pos="298450" algn="l"/>
              </a:tabLst>
            </a:pPr>
            <a:r>
              <a:rPr sz="1800" dirty="0">
                <a:latin typeface="Lucida Sans Unicode"/>
                <a:cs typeface="Lucida Sans Unicode"/>
              </a:rPr>
              <a:t>Quality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can be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quantified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follows:</a:t>
            </a:r>
            <a:endParaRPr sz="1800">
              <a:latin typeface="Lucida Sans Unicode"/>
              <a:cs typeface="Lucida Sans Unicode"/>
            </a:endParaRPr>
          </a:p>
          <a:p>
            <a:pPr marL="2823210">
              <a:lnSpc>
                <a:spcPct val="100000"/>
              </a:lnSpc>
              <a:spcBef>
                <a:spcPts val="1225"/>
              </a:spcBef>
            </a:pPr>
            <a:r>
              <a:rPr sz="1750" spc="-50" dirty="0">
                <a:solidFill>
                  <a:srgbClr val="006FC0"/>
                </a:solidFill>
                <a:latin typeface="Cambria Math"/>
                <a:cs typeface="Cambria Math"/>
              </a:rPr>
              <a:t>𝑷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5509" y="1129665"/>
            <a:ext cx="17145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0" dirty="0">
                <a:solidFill>
                  <a:srgbClr val="006FC0"/>
                </a:solidFill>
                <a:latin typeface="Cambria Math"/>
                <a:cs typeface="Cambria Math"/>
              </a:rPr>
              <a:t>𝑬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4146" y="1114297"/>
            <a:ext cx="152400" cy="21590"/>
          </a:xfrm>
          <a:custGeom>
            <a:avLst/>
            <a:gdLst/>
            <a:ahLst/>
            <a:cxnLst/>
            <a:rect l="l" t="t" r="r" b="b"/>
            <a:pathLst>
              <a:path w="152400" h="21590">
                <a:moveTo>
                  <a:pt x="152400" y="0"/>
                </a:moveTo>
                <a:lnTo>
                  <a:pt x="0" y="0"/>
                </a:lnTo>
                <a:lnTo>
                  <a:pt x="0" y="21336"/>
                </a:lnTo>
                <a:lnTo>
                  <a:pt x="152400" y="21336"/>
                </a:lnTo>
                <a:lnTo>
                  <a:pt x="15240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31342" y="1318767"/>
            <a:ext cx="8199755" cy="46907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800" spc="-10" dirty="0">
                <a:latin typeface="Lucida Sans Unicode"/>
                <a:cs typeface="Lucida Sans Unicode"/>
              </a:rPr>
              <a:t>Where,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dirty="0">
                <a:latin typeface="Lucida Sans Unicode"/>
                <a:cs typeface="Lucida Sans Unicode"/>
              </a:rPr>
              <a:t>Q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quality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,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performance,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expectations</a:t>
            </a:r>
            <a:endParaRPr sz="18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If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greater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than 1.0,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then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customer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has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good</a:t>
            </a:r>
            <a:r>
              <a:rPr sz="18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feeling</a:t>
            </a:r>
            <a:r>
              <a:rPr sz="18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about</a:t>
            </a:r>
            <a:endParaRPr sz="1800">
              <a:latin typeface="Lucida Sans Unicode"/>
              <a:cs typeface="Lucida Sans Unicode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18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</a:t>
            </a:r>
            <a:r>
              <a:rPr sz="18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or</a:t>
            </a:r>
            <a:r>
              <a:rPr sz="1800" b="1" spc="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service.</a:t>
            </a:r>
            <a:endParaRPr sz="1800">
              <a:latin typeface="Lucida Sans Unicode"/>
              <a:cs typeface="Lucida Sans Unicode"/>
            </a:endParaRPr>
          </a:p>
          <a:p>
            <a:pPr marL="299085" marR="428625" indent="-28702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course,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determination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will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most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likely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based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in </a:t>
            </a:r>
            <a:r>
              <a:rPr sz="1800" dirty="0">
                <a:latin typeface="Lucida Sans Unicode"/>
                <a:cs typeface="Lucida Sans Unicode"/>
              </a:rPr>
              <a:t>perception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with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organization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determining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performance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dirty="0">
                <a:latin typeface="Lucida Sans Unicode"/>
                <a:cs typeface="Lucida Sans Unicode"/>
              </a:rPr>
              <a:t>customer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determining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expectations.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95"/>
              </a:spcBef>
              <a:buFont typeface="Wingdings"/>
              <a:buChar char=""/>
            </a:pPr>
            <a:endParaRPr sz="18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Lucida Sans Unicode"/>
                <a:cs typeface="Lucida Sans Unicode"/>
              </a:rPr>
              <a:t>Few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definitions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given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by experts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are: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800" spc="-155" dirty="0">
                <a:latin typeface="Lucida Sans Unicode"/>
                <a:cs typeface="Lucida Sans Unicode"/>
              </a:rPr>
              <a:t>―Quality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customer‘s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perception‖-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E.</a:t>
            </a:r>
            <a:r>
              <a:rPr sz="18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Deming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1135" dirty="0">
                <a:latin typeface="Lucida Sans Unicode"/>
                <a:cs typeface="Lucida Sans Unicode"/>
              </a:rPr>
              <a:t>―</a:t>
            </a:r>
            <a:r>
              <a:rPr sz="1800" dirty="0">
                <a:latin typeface="Lucida Sans Unicode"/>
                <a:cs typeface="Lucida Sans Unicode"/>
              </a:rPr>
              <a:t> Quality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fitness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use‖</a:t>
            </a:r>
            <a:r>
              <a:rPr sz="1800" dirty="0">
                <a:latin typeface="Lucida Sans Unicode"/>
                <a:cs typeface="Lucida Sans Unicode"/>
              </a:rPr>
              <a:t> –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J.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 Juran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1135" dirty="0">
                <a:latin typeface="Lucida Sans Unicode"/>
                <a:cs typeface="Lucida Sans Unicode"/>
              </a:rPr>
              <a:t>―</a:t>
            </a:r>
            <a:r>
              <a:rPr sz="1800" dirty="0">
                <a:latin typeface="Lucida Sans Unicode"/>
                <a:cs typeface="Lucida Sans Unicode"/>
              </a:rPr>
              <a:t> Quality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readiness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pay and</a:t>
            </a:r>
            <a:r>
              <a:rPr sz="1800" spc="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conformity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requirements‖-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P.Crosby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630681"/>
            <a:ext cx="7936230" cy="4772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46710" indent="-334010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346710" algn="l"/>
              </a:tabLst>
            </a:pPr>
            <a:r>
              <a:rPr sz="21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Control</a:t>
            </a:r>
            <a:r>
              <a:rPr sz="2100" b="1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Charts</a:t>
            </a:r>
            <a:r>
              <a:rPr sz="2100" b="1" spc="-6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for</a:t>
            </a:r>
            <a:r>
              <a:rPr sz="2100" b="1" spc="-1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Attributes</a:t>
            </a:r>
            <a:endParaRPr sz="2100">
              <a:latin typeface="Lucida Sans Unicode"/>
              <a:cs typeface="Lucida Sans Unicode"/>
            </a:endParaRPr>
          </a:p>
          <a:p>
            <a:pPr marL="268605" marR="252729" lvl="1" indent="-256540">
              <a:lnSpc>
                <a:spcPts val="2020"/>
              </a:lnSpc>
              <a:spcBef>
                <a:spcPts val="58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Control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charts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mean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range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do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not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apply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when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we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sampling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attributes,</a:t>
            </a:r>
            <a:r>
              <a:rPr sz="2100" spc="-9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which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typically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classified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as </a:t>
            </a:r>
            <a:r>
              <a:rPr sz="2100" dirty="0">
                <a:latin typeface="Lucida Sans Unicode"/>
                <a:cs typeface="Lucida Sans Unicode"/>
              </a:rPr>
              <a:t>defective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non-</a:t>
            </a:r>
            <a:r>
              <a:rPr sz="2100" spc="-10" dirty="0">
                <a:latin typeface="Lucida Sans Unicode"/>
                <a:cs typeface="Lucida Sans Unicode"/>
              </a:rPr>
              <a:t>defective.</a:t>
            </a:r>
            <a:endParaRPr sz="2100">
              <a:latin typeface="Lucida Sans Unicode"/>
              <a:cs typeface="Lucida Sans Unicode"/>
            </a:endParaRPr>
          </a:p>
          <a:p>
            <a:pPr marL="268605" marR="5080" lvl="1" indent="-256540">
              <a:lnSpc>
                <a:spcPct val="80000"/>
              </a:lnSpc>
              <a:spcBef>
                <a:spcPts val="121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Measuring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defectives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involves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counting</a:t>
            </a:r>
            <a:r>
              <a:rPr sz="2100" spc="-10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them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(for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example, </a:t>
            </a:r>
            <a:r>
              <a:rPr sz="2100" dirty="0">
                <a:latin typeface="Lucida Sans Unicode"/>
                <a:cs typeface="Lucida Sans Unicode"/>
              </a:rPr>
              <a:t>number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bad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light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bulbs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given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lot,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number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of </a:t>
            </a:r>
            <a:r>
              <a:rPr sz="2100" dirty="0">
                <a:latin typeface="Lucida Sans Unicode"/>
                <a:cs typeface="Lucida Sans Unicode"/>
              </a:rPr>
              <a:t>letters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data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entry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records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typed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with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errors),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whereas </a:t>
            </a:r>
            <a:r>
              <a:rPr sz="2100" dirty="0">
                <a:latin typeface="Lucida Sans Unicode"/>
                <a:cs typeface="Lucida Sans Unicode"/>
              </a:rPr>
              <a:t>variables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usually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measured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length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or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weight.</a:t>
            </a:r>
            <a:endParaRPr sz="2100">
              <a:latin typeface="Lucida Sans Unicode"/>
              <a:cs typeface="Lucida Sans Unicode"/>
            </a:endParaRPr>
          </a:p>
          <a:p>
            <a:pPr marL="267970" indent="-255270">
              <a:lnSpc>
                <a:spcPct val="100000"/>
              </a:lnSpc>
              <a:spcBef>
                <a:spcPts val="695"/>
              </a:spcBef>
              <a:buClr>
                <a:srgbClr val="2CA1BE"/>
              </a:buClr>
              <a:buSzPct val="66666"/>
              <a:buFont typeface="Wingdings"/>
              <a:buChar char=""/>
              <a:tabLst>
                <a:tab pos="267970" algn="l"/>
              </a:tabLst>
            </a:pPr>
            <a:r>
              <a:rPr sz="2100" dirty="0">
                <a:latin typeface="Lucida Sans Unicode"/>
                <a:cs typeface="Lucida Sans Unicode"/>
              </a:rPr>
              <a:t>There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are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three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kinds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attribute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control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charts:</a:t>
            </a:r>
            <a:endParaRPr sz="2100">
              <a:latin typeface="Lucida Sans Unicode"/>
              <a:cs typeface="Lucida Sans Unicode"/>
            </a:endParaRPr>
          </a:p>
          <a:p>
            <a:pPr marL="645795" lvl="1" indent="-285750">
              <a:lnSpc>
                <a:spcPts val="2270"/>
              </a:lnSpc>
              <a:spcBef>
                <a:spcPts val="695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645795" algn="l"/>
              </a:tabLst>
            </a:pPr>
            <a:r>
              <a:rPr sz="2100" dirty="0">
                <a:latin typeface="Lucida Sans Unicode"/>
                <a:cs typeface="Lucida Sans Unicode"/>
              </a:rPr>
              <a:t>those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that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measure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percent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defective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10" dirty="0">
                <a:latin typeface="Lucida Sans Unicode"/>
                <a:cs typeface="Lucida Sans Unicode"/>
              </a:rPr>
              <a:t> sample-</a:t>
            </a:r>
            <a:endParaRPr sz="2100">
              <a:latin typeface="Lucida Sans Unicode"/>
              <a:cs typeface="Lucida Sans Unicode"/>
            </a:endParaRPr>
          </a:p>
          <a:p>
            <a:pPr marL="646430">
              <a:lnSpc>
                <a:spcPts val="2270"/>
              </a:lnSpc>
            </a:pPr>
            <a:r>
              <a:rPr sz="2100" dirty="0">
                <a:latin typeface="Lucida Sans Unicode"/>
                <a:cs typeface="Lucida Sans Unicode"/>
              </a:rPr>
              <a:t>called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p-charts</a:t>
            </a:r>
            <a:endParaRPr sz="2100">
              <a:latin typeface="Lucida Sans Unicode"/>
              <a:cs typeface="Lucida Sans Unicode"/>
            </a:endParaRPr>
          </a:p>
          <a:p>
            <a:pPr marL="645795" lvl="1" indent="-285750">
              <a:lnSpc>
                <a:spcPts val="2270"/>
              </a:lnSpc>
              <a:spcBef>
                <a:spcPts val="700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645795" algn="l"/>
              </a:tabLst>
            </a:pPr>
            <a:r>
              <a:rPr sz="2100" dirty="0">
                <a:latin typeface="Lucida Sans Unicode"/>
                <a:cs typeface="Lucida Sans Unicode"/>
              </a:rPr>
              <a:t>those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that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measure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number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percent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defective</a:t>
            </a:r>
            <a:r>
              <a:rPr sz="2100" spc="-25" dirty="0">
                <a:latin typeface="Lucida Sans Unicode"/>
                <a:cs typeface="Lucida Sans Unicode"/>
              </a:rPr>
              <a:t> in</a:t>
            </a:r>
            <a:endParaRPr sz="2100">
              <a:latin typeface="Lucida Sans Unicode"/>
              <a:cs typeface="Lucida Sans Unicode"/>
            </a:endParaRPr>
          </a:p>
          <a:p>
            <a:pPr marL="646430">
              <a:lnSpc>
                <a:spcPts val="2270"/>
              </a:lnSpc>
            </a:pP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10" dirty="0">
                <a:latin typeface="Lucida Sans Unicode"/>
                <a:cs typeface="Lucida Sans Unicode"/>
              </a:rPr>
              <a:t> sample-</a:t>
            </a:r>
            <a:r>
              <a:rPr sz="2100" dirty="0">
                <a:latin typeface="Lucida Sans Unicode"/>
                <a:cs typeface="Lucida Sans Unicode"/>
              </a:rPr>
              <a:t>called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np-</a:t>
            </a:r>
            <a:r>
              <a:rPr sz="2100" dirty="0">
                <a:latin typeface="Lucida Sans Unicode"/>
                <a:cs typeface="Lucida Sans Unicode"/>
              </a:rPr>
              <a:t>chart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and</a:t>
            </a:r>
            <a:endParaRPr sz="2100">
              <a:latin typeface="Lucida Sans Unicode"/>
              <a:cs typeface="Lucida Sans Unicode"/>
            </a:endParaRPr>
          </a:p>
          <a:p>
            <a:pPr marL="645795" lvl="1" indent="-285750">
              <a:lnSpc>
                <a:spcPts val="2270"/>
              </a:lnSpc>
              <a:spcBef>
                <a:spcPts val="695"/>
              </a:spcBef>
              <a:buClr>
                <a:srgbClr val="2CA1BE"/>
              </a:buClr>
              <a:buSzPct val="66666"/>
              <a:buFont typeface="Wingdings"/>
              <a:buChar char=""/>
              <a:tabLst>
                <a:tab pos="645795" algn="l"/>
              </a:tabLst>
            </a:pPr>
            <a:r>
              <a:rPr sz="2100" dirty="0">
                <a:latin typeface="Lucida Sans Unicode"/>
                <a:cs typeface="Lucida Sans Unicode"/>
              </a:rPr>
              <a:t>(3)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those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that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count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number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defects-called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c-</a:t>
            </a:r>
            <a:endParaRPr sz="2100">
              <a:latin typeface="Lucida Sans Unicode"/>
              <a:cs typeface="Lucida Sans Unicode"/>
            </a:endParaRPr>
          </a:p>
          <a:p>
            <a:pPr marL="646430">
              <a:lnSpc>
                <a:spcPts val="2270"/>
              </a:lnSpc>
            </a:pPr>
            <a:r>
              <a:rPr sz="2100" spc="-10" dirty="0">
                <a:latin typeface="Lucida Sans Unicode"/>
                <a:cs typeface="Lucida Sans Unicode"/>
              </a:rPr>
              <a:t>charts.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7244" marR="5080" indent="-805180">
              <a:lnSpc>
                <a:spcPct val="100000"/>
              </a:lnSpc>
              <a:spcBef>
                <a:spcPts val="110"/>
              </a:spcBef>
            </a:pP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a.</a:t>
            </a:r>
            <a:r>
              <a:rPr sz="2700" b="1" spc="-3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P–Chart</a:t>
            </a:r>
            <a:r>
              <a:rPr sz="2700" b="1" spc="-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(Percent</a:t>
            </a:r>
            <a:r>
              <a:rPr sz="2700" b="1" spc="-6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Defective</a:t>
            </a:r>
            <a:r>
              <a:rPr sz="2700" b="1" spc="-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Chart</a:t>
            </a:r>
            <a:r>
              <a:rPr sz="2700" b="1" spc="-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or</a:t>
            </a:r>
            <a:r>
              <a:rPr sz="27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 Fraction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Defective</a:t>
            </a:r>
            <a:r>
              <a:rPr sz="2700" b="1" spc="-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Chart)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1255903"/>
            <a:ext cx="7724775" cy="269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Two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charts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commonly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used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performance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measures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based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on</a:t>
            </a:r>
            <a:endParaRPr sz="18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1800" spc="-10" dirty="0">
                <a:latin typeface="Lucida Sans Unicode"/>
                <a:cs typeface="Lucida Sans Unicode"/>
              </a:rPr>
              <a:t>attributes.</a:t>
            </a:r>
            <a:endParaRPr sz="1800">
              <a:latin typeface="Lucida Sans Unicode"/>
              <a:cs typeface="Lucida Sans Unicode"/>
            </a:endParaRPr>
          </a:p>
          <a:p>
            <a:pPr marL="267335" marR="113030" indent="-255270" algn="just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performance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characteristics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counted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rather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measured, 	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entire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service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item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can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declared good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defective.</a:t>
            </a:r>
            <a:endParaRPr sz="1800">
              <a:latin typeface="Lucida Sans Unicode"/>
              <a:cs typeface="Lucida Sans Unicode"/>
            </a:endParaRPr>
          </a:p>
          <a:p>
            <a:pPr marL="267335" marR="5080" indent="-255270" algn="just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example,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banking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industry,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attributes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counted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might 	</a:t>
            </a:r>
            <a:r>
              <a:rPr sz="1800" dirty="0">
                <a:latin typeface="Lucida Sans Unicode"/>
                <a:cs typeface="Lucida Sans Unicode"/>
              </a:rPr>
              <a:t>be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 no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endorsed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deposits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 </a:t>
            </a:r>
            <a:r>
              <a:rPr sz="1800" spc="-10" dirty="0">
                <a:latin typeface="Lucida Sans Unicode"/>
                <a:cs typeface="Lucida Sans Unicode"/>
              </a:rPr>
              <a:t>incorrect 	</a:t>
            </a:r>
            <a:r>
              <a:rPr sz="1800" dirty="0">
                <a:latin typeface="Lucida Sans Unicode"/>
                <a:cs typeface="Lucida Sans Unicode"/>
              </a:rPr>
              <a:t>financial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statements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sent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customers.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Equation/Formula: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(Note:</a:t>
            </a:r>
            <a:r>
              <a:rPr sz="1800" b="1" spc="-5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if</a:t>
            </a:r>
            <a:r>
              <a:rPr sz="1800" b="1" spc="-2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defects/errors</a:t>
            </a:r>
            <a:r>
              <a:rPr sz="1800" b="1" spc="-6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are</a:t>
            </a:r>
            <a:r>
              <a:rPr sz="1800" b="1" spc="-2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given</a:t>
            </a:r>
            <a:r>
              <a:rPr sz="1800" b="1" spc="-45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in</a:t>
            </a:r>
            <a:r>
              <a:rPr sz="1800" b="1" spc="-2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6F2F9F"/>
                </a:solidFill>
                <a:latin typeface="Lucida Sans Unicode"/>
                <a:cs typeface="Lucida Sans Unicode"/>
              </a:rPr>
              <a:t>decimal</a:t>
            </a:r>
            <a:r>
              <a:rPr sz="1800" b="1" spc="-50" dirty="0">
                <a:solidFill>
                  <a:srgbClr val="6F2F9F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Lucida Sans Unicode"/>
                <a:cs typeface="Lucida Sans Unicode"/>
              </a:rPr>
              <a:t>basis)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4305045"/>
            <a:ext cx="423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Lucida Sans Unicode"/>
                <a:cs typeface="Lucida Sans Unicode"/>
              </a:rPr>
              <a:t>CL</a:t>
            </a:r>
            <a:r>
              <a:rPr sz="1800" spc="-25" dirty="0">
                <a:latin typeface="Lucida Sans Unicode"/>
                <a:cs typeface="Lucida Sans Unicode"/>
              </a:rPr>
              <a:t>=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1100" y="4159863"/>
            <a:ext cx="71247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50" spc="-839" baseline="-14705" dirty="0">
                <a:latin typeface="Symbol"/>
                <a:cs typeface="Symbol"/>
              </a:rPr>
              <a:t></a:t>
            </a:r>
            <a:r>
              <a:rPr sz="2550" spc="-839" baseline="-39215" dirty="0">
                <a:latin typeface="Times New Roman"/>
                <a:cs typeface="Times New Roman"/>
              </a:rPr>
              <a:t>p</a:t>
            </a:r>
            <a:r>
              <a:rPr sz="2550" spc="-112" baseline="-39215" dirty="0">
                <a:latin typeface="Times New Roman"/>
                <a:cs typeface="Times New Roman"/>
              </a:rPr>
              <a:t> </a:t>
            </a:r>
            <a:r>
              <a:rPr sz="2550" spc="-247" baseline="-39215" dirty="0">
                <a:latin typeface="Times New Roman"/>
                <a:cs typeface="Times New Roman"/>
              </a:rPr>
              <a:t>=</a:t>
            </a:r>
            <a:r>
              <a:rPr sz="2550" spc="-187" baseline="-39215" dirty="0">
                <a:latin typeface="Times New Roman"/>
                <a:cs typeface="Times New Roman"/>
              </a:rPr>
              <a:t> </a:t>
            </a:r>
            <a:r>
              <a:rPr sz="1700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heavy" spc="-3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</a:t>
            </a:r>
            <a:r>
              <a:rPr sz="1700" u="heavy" spc="-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1700" u="heavy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0689" y="4424710"/>
            <a:ext cx="40195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285" dirty="0">
                <a:latin typeface="Times New Roman"/>
                <a:cs typeface="Times New Roman"/>
              </a:rPr>
              <a:t>N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spc="-240" dirty="0">
                <a:latin typeface="Times New Roman"/>
                <a:cs typeface="Times New Roman"/>
              </a:rPr>
              <a:t>×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spc="-135" dirty="0">
                <a:latin typeface="Times New Roman"/>
                <a:cs typeface="Times New Roman"/>
              </a:rPr>
              <a:t>n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500" y="4981606"/>
            <a:ext cx="44386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50" spc="-330" dirty="0">
                <a:latin typeface="Times New Roman"/>
                <a:cs typeface="Times New Roman"/>
              </a:rPr>
              <a:t>UCL</a:t>
            </a:r>
            <a:r>
              <a:rPr sz="1650" spc="-494" baseline="22727" dirty="0">
                <a:latin typeface="Symbol"/>
                <a:cs typeface="Symbol"/>
              </a:rPr>
              <a:t></a:t>
            </a:r>
            <a:endParaRPr sz="1650" baseline="22727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0422" y="5098732"/>
            <a:ext cx="75565" cy="19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5" dirty="0">
                <a:latin typeface="Times New Roman"/>
                <a:cs typeface="Times New Roman"/>
              </a:rPr>
              <a:t>p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8285" y="4887132"/>
            <a:ext cx="11303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30" dirty="0">
                <a:latin typeface="Symbol"/>
                <a:cs typeface="Symbol"/>
              </a:rPr>
              <a:t></a:t>
            </a:r>
            <a:endParaRPr sz="17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1693" y="4981606"/>
            <a:ext cx="61404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90" dirty="0">
                <a:latin typeface="Times New Roman"/>
                <a:cs typeface="Times New Roman"/>
              </a:rPr>
              <a:t>=</a:t>
            </a:r>
            <a:r>
              <a:rPr sz="1750" spc="-120" dirty="0">
                <a:latin typeface="Times New Roman"/>
                <a:cs typeface="Times New Roman"/>
              </a:rPr>
              <a:t> </a:t>
            </a:r>
            <a:r>
              <a:rPr sz="1750" spc="-254" dirty="0">
                <a:latin typeface="Times New Roman"/>
                <a:cs typeface="Times New Roman"/>
              </a:rPr>
              <a:t>p</a:t>
            </a:r>
            <a:r>
              <a:rPr sz="1750" spc="-95" dirty="0">
                <a:latin typeface="Times New Roman"/>
                <a:cs typeface="Times New Roman"/>
              </a:rPr>
              <a:t> </a:t>
            </a:r>
            <a:r>
              <a:rPr sz="1750" spc="-290" dirty="0">
                <a:latin typeface="Times New Roman"/>
                <a:cs typeface="Times New Roman"/>
              </a:rPr>
              <a:t>+</a:t>
            </a:r>
            <a:r>
              <a:rPr sz="1750" spc="-120" dirty="0">
                <a:latin typeface="Times New Roman"/>
                <a:cs typeface="Times New Roman"/>
              </a:rPr>
              <a:t> </a:t>
            </a:r>
            <a:r>
              <a:rPr sz="1750" spc="-254" dirty="0">
                <a:latin typeface="Times New Roman"/>
                <a:cs typeface="Times New Roman"/>
              </a:rPr>
              <a:t>3</a:t>
            </a:r>
            <a:r>
              <a:rPr sz="1750" spc="-170" dirty="0">
                <a:latin typeface="Times New Roman"/>
                <a:cs typeface="Times New Roman"/>
              </a:rPr>
              <a:t> </a:t>
            </a:r>
            <a:r>
              <a:rPr sz="1750" spc="-340" dirty="0">
                <a:latin typeface="Times New Roman"/>
                <a:cs typeface="Times New Roman"/>
              </a:rPr>
              <a:t>×</a:t>
            </a:r>
            <a:endParaRPr sz="175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03167" y="4746510"/>
            <a:ext cx="494030" cy="655320"/>
            <a:chOff x="2203167" y="4746510"/>
            <a:chExt cx="494030" cy="655320"/>
          </a:xfrm>
        </p:grpSpPr>
        <p:sp>
          <p:nvSpPr>
            <p:cNvPr id="12" name="object 12"/>
            <p:cNvSpPr/>
            <p:nvPr/>
          </p:nvSpPr>
          <p:spPr>
            <a:xfrm>
              <a:off x="2209834" y="4755082"/>
              <a:ext cx="459105" cy="640080"/>
            </a:xfrm>
            <a:custGeom>
              <a:avLst/>
              <a:gdLst/>
              <a:ahLst/>
              <a:cxnLst/>
              <a:rect l="l" t="t" r="r" b="b"/>
              <a:pathLst>
                <a:path w="459105" h="640079">
                  <a:moveTo>
                    <a:pt x="0" y="322648"/>
                  </a:moveTo>
                  <a:lnTo>
                    <a:pt x="47471" y="283974"/>
                  </a:lnTo>
                  <a:lnTo>
                    <a:pt x="174063" y="639773"/>
                  </a:lnTo>
                  <a:lnTo>
                    <a:pt x="249227" y="0"/>
                  </a:lnTo>
                </a:path>
                <a:path w="459105" h="640079">
                  <a:moveTo>
                    <a:pt x="249227" y="0"/>
                  </a:moveTo>
                  <a:lnTo>
                    <a:pt x="458927" y="0"/>
                  </a:lnTo>
                </a:path>
              </a:pathLst>
            </a:custGeom>
            <a:ln w="14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78842" y="5116957"/>
              <a:ext cx="210185" cy="0"/>
            </a:xfrm>
            <a:custGeom>
              <a:avLst/>
              <a:gdLst/>
              <a:ahLst/>
              <a:cxnLst/>
              <a:rect l="l" t="t" r="r" b="b"/>
              <a:pathLst>
                <a:path w="210185">
                  <a:moveTo>
                    <a:pt x="0" y="0"/>
                  </a:moveTo>
                  <a:lnTo>
                    <a:pt x="209700" y="0"/>
                  </a:lnTo>
                </a:path>
              </a:pathLst>
            </a:custGeom>
            <a:ln w="165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52500" y="5664539"/>
            <a:ext cx="43560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850" spc="-350" dirty="0">
                <a:latin typeface="Times New Roman"/>
                <a:cs typeface="Times New Roman"/>
              </a:rPr>
              <a:t>LCL</a:t>
            </a:r>
            <a:r>
              <a:rPr sz="1725" spc="-525" baseline="21739" dirty="0">
                <a:latin typeface="Symbol"/>
                <a:cs typeface="Symbol"/>
              </a:rPr>
              <a:t></a:t>
            </a:r>
            <a:endParaRPr sz="1725" baseline="21739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85088" y="5788431"/>
            <a:ext cx="7683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50" spc="-120" dirty="0">
                <a:latin typeface="Times New Roman"/>
                <a:cs typeface="Times New Roman"/>
              </a:rPr>
              <a:t>p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13939" y="5564606"/>
            <a:ext cx="11493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365" dirty="0">
                <a:latin typeface="Symbol"/>
                <a:cs typeface="Symbol"/>
              </a:rPr>
              <a:t></a:t>
            </a:r>
            <a:endParaRPr sz="1850">
              <a:latin typeface="Symbol"/>
              <a:cs typeface="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84596" y="5664539"/>
            <a:ext cx="619125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325" dirty="0">
                <a:latin typeface="Times New Roman"/>
                <a:cs typeface="Times New Roman"/>
              </a:rPr>
              <a:t>=</a:t>
            </a:r>
            <a:r>
              <a:rPr sz="1850" spc="-140" dirty="0">
                <a:latin typeface="Times New Roman"/>
                <a:cs typeface="Times New Roman"/>
              </a:rPr>
              <a:t> </a:t>
            </a:r>
            <a:r>
              <a:rPr sz="1850" spc="-290" dirty="0">
                <a:latin typeface="Times New Roman"/>
                <a:cs typeface="Times New Roman"/>
              </a:rPr>
              <a:t>p</a:t>
            </a:r>
            <a:r>
              <a:rPr sz="1850" spc="-114" dirty="0">
                <a:latin typeface="Times New Roman"/>
                <a:cs typeface="Times New Roman"/>
              </a:rPr>
              <a:t> </a:t>
            </a:r>
            <a:r>
              <a:rPr sz="1850" spc="-290" dirty="0">
                <a:latin typeface="Times New Roman"/>
                <a:cs typeface="Times New Roman"/>
              </a:rPr>
              <a:t>–</a:t>
            </a:r>
            <a:r>
              <a:rPr sz="1850" spc="-150" dirty="0">
                <a:latin typeface="Times New Roman"/>
                <a:cs typeface="Times New Roman"/>
              </a:rPr>
              <a:t> </a:t>
            </a:r>
            <a:r>
              <a:rPr sz="1850" spc="-290" dirty="0">
                <a:latin typeface="Times New Roman"/>
                <a:cs typeface="Times New Roman"/>
              </a:rPr>
              <a:t>3</a:t>
            </a:r>
            <a:r>
              <a:rPr sz="1850" spc="-145" dirty="0">
                <a:latin typeface="Times New Roman"/>
                <a:cs typeface="Times New Roman"/>
              </a:rPr>
              <a:t> </a:t>
            </a:r>
            <a:r>
              <a:rPr sz="1850" spc="-375" dirty="0">
                <a:latin typeface="Times New Roman"/>
                <a:cs typeface="Times New Roman"/>
              </a:rPr>
              <a:t>×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28245" y="5424194"/>
            <a:ext cx="469265" cy="676910"/>
          </a:xfrm>
          <a:custGeom>
            <a:avLst/>
            <a:gdLst/>
            <a:ahLst/>
            <a:cxnLst/>
            <a:rect l="l" t="t" r="r" b="b"/>
            <a:pathLst>
              <a:path w="469264" h="676910">
                <a:moveTo>
                  <a:pt x="0" y="341289"/>
                </a:moveTo>
                <a:lnTo>
                  <a:pt x="48503" y="300381"/>
                </a:lnTo>
                <a:lnTo>
                  <a:pt x="177845" y="676735"/>
                </a:lnTo>
                <a:lnTo>
                  <a:pt x="254642" y="0"/>
                </a:lnTo>
              </a:path>
              <a:path w="469264" h="676910">
                <a:moveTo>
                  <a:pt x="254642" y="0"/>
                </a:moveTo>
                <a:lnTo>
                  <a:pt x="468899" y="0"/>
                </a:lnTo>
              </a:path>
            </a:pathLst>
          </a:custGeom>
          <a:ln w="148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36785" y="4631113"/>
            <a:ext cx="315595" cy="1465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" marR="59055" indent="-51435">
              <a:lnSpc>
                <a:spcPct val="137800"/>
              </a:lnSpc>
              <a:spcBef>
                <a:spcPts val="95"/>
              </a:spcBef>
            </a:pPr>
            <a:r>
              <a:rPr sz="1750" spc="-600" dirty="0">
                <a:latin typeface="Symbol"/>
                <a:cs typeface="Symbol"/>
              </a:rPr>
              <a:t></a:t>
            </a:r>
            <a:r>
              <a:rPr sz="2625" spc="-900" baseline="-23809" dirty="0">
                <a:latin typeface="Times New Roman"/>
                <a:cs typeface="Times New Roman"/>
              </a:rPr>
              <a:t>p</a:t>
            </a:r>
            <a:r>
              <a:rPr sz="2625" spc="-142" baseline="-23809" dirty="0">
                <a:latin typeface="Times New Roman"/>
                <a:cs typeface="Times New Roman"/>
              </a:rPr>
              <a:t> </a:t>
            </a:r>
            <a:r>
              <a:rPr sz="1750" spc="-635" dirty="0">
                <a:latin typeface="Symbol"/>
                <a:cs typeface="Symbol"/>
              </a:rPr>
              <a:t></a:t>
            </a:r>
            <a:r>
              <a:rPr sz="2625" spc="-952" baseline="-23809" dirty="0">
                <a:latin typeface="Times New Roman"/>
                <a:cs typeface="Times New Roman"/>
              </a:rPr>
              <a:t>q</a:t>
            </a:r>
            <a:r>
              <a:rPr sz="2625" spc="750" baseline="-23809" dirty="0">
                <a:latin typeface="Times New Roman"/>
                <a:cs typeface="Times New Roman"/>
              </a:rPr>
              <a:t> </a:t>
            </a:r>
            <a:r>
              <a:rPr sz="1750" spc="-420" dirty="0">
                <a:latin typeface="Times New Roman"/>
                <a:cs typeface="Times New Roman"/>
              </a:rPr>
              <a:t>N</a:t>
            </a:r>
            <a:endParaRPr sz="1750">
              <a:latin typeface="Times New Roman"/>
              <a:cs typeface="Times New Roman"/>
            </a:endParaRPr>
          </a:p>
          <a:p>
            <a:pPr marL="57785">
              <a:lnSpc>
                <a:spcPct val="100000"/>
              </a:lnSpc>
              <a:spcBef>
                <a:spcPts val="275"/>
              </a:spcBef>
            </a:pPr>
            <a:r>
              <a:rPr sz="1850" spc="-640" dirty="0">
                <a:latin typeface="Symbol"/>
                <a:cs typeface="Symbol"/>
              </a:rPr>
              <a:t></a:t>
            </a:r>
            <a:r>
              <a:rPr sz="2775" spc="-960" baseline="-24024" dirty="0">
                <a:latin typeface="Times New Roman"/>
                <a:cs typeface="Times New Roman"/>
              </a:rPr>
              <a:t>p</a:t>
            </a:r>
            <a:r>
              <a:rPr sz="2775" spc="-179" baseline="-24024" dirty="0">
                <a:latin typeface="Times New Roman"/>
                <a:cs typeface="Times New Roman"/>
              </a:rPr>
              <a:t> </a:t>
            </a:r>
            <a:r>
              <a:rPr sz="2775" spc="-982" baseline="-24024" dirty="0">
                <a:latin typeface="Times New Roman"/>
                <a:cs typeface="Times New Roman"/>
              </a:rPr>
              <a:t>q</a:t>
            </a:r>
            <a:r>
              <a:rPr sz="1850" spc="-655" dirty="0">
                <a:latin typeface="Symbol"/>
                <a:cs typeface="Symbol"/>
              </a:rPr>
              <a:t></a:t>
            </a:r>
            <a:endParaRPr sz="1850">
              <a:latin typeface="Symbol"/>
              <a:cs typeface="Symbol"/>
            </a:endParaRPr>
          </a:p>
          <a:p>
            <a:pPr marL="102235">
              <a:lnSpc>
                <a:spcPct val="100000"/>
              </a:lnSpc>
              <a:spcBef>
                <a:spcPts val="840"/>
              </a:spcBef>
            </a:pPr>
            <a:r>
              <a:rPr sz="1850" spc="-465" dirty="0">
                <a:latin typeface="Times New Roman"/>
                <a:cs typeface="Times New Roman"/>
              </a:rPr>
              <a:t>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90972" y="5806975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299" y="0"/>
                </a:lnTo>
              </a:path>
            </a:pathLst>
          </a:custGeom>
          <a:ln w="17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338683"/>
            <a:ext cx="7618730" cy="162941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700" dirty="0">
                <a:latin typeface="Lucida Sans Unicode"/>
                <a:cs typeface="Lucida Sans Unicode"/>
              </a:rPr>
              <a:t>Where,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 =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Defects/errors</a:t>
            </a:r>
            <a:endParaRPr sz="1700">
              <a:latin typeface="Lucida Sans Unicode"/>
              <a:cs typeface="Lucida Sans Unicode"/>
            </a:endParaRPr>
          </a:p>
          <a:p>
            <a:pPr marL="762000">
              <a:lnSpc>
                <a:spcPct val="100000"/>
              </a:lnSpc>
              <a:spcBef>
                <a:spcPts val="190"/>
              </a:spcBef>
            </a:pPr>
            <a:r>
              <a:rPr sz="1700" dirty="0">
                <a:latin typeface="Lucida Sans Unicode"/>
                <a:cs typeface="Lucida Sans Unicode"/>
              </a:rPr>
              <a:t>N</a:t>
            </a:r>
            <a:r>
              <a:rPr sz="1700" spc="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1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Units/Items/deposits/sample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size</a:t>
            </a:r>
            <a:endParaRPr sz="1700">
              <a:latin typeface="Lucida Sans Unicode"/>
              <a:cs typeface="Lucida Sans Unicode"/>
            </a:endParaRPr>
          </a:p>
          <a:p>
            <a:pPr marL="762000">
              <a:lnSpc>
                <a:spcPct val="100000"/>
              </a:lnSpc>
              <a:spcBef>
                <a:spcPts val="220"/>
              </a:spcBef>
            </a:pPr>
            <a:r>
              <a:rPr sz="1700" dirty="0">
                <a:latin typeface="Lucida Sans Unicode"/>
                <a:cs typeface="Lucida Sans Unicode"/>
              </a:rPr>
              <a:t>n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sample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number/observation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Example</a:t>
            </a:r>
            <a:r>
              <a:rPr sz="1700" b="1" spc="-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: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Electro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lamp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Corporation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manufacturer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emergency </a:t>
            </a:r>
            <a:r>
              <a:rPr sz="1700" dirty="0">
                <a:latin typeface="Lucida Sans Unicode"/>
                <a:cs typeface="Lucida Sans Unicode"/>
              </a:rPr>
              <a:t>lights.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Control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has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collected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following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data </a:t>
            </a:r>
            <a:r>
              <a:rPr sz="1700" dirty="0">
                <a:latin typeface="Lucida Sans Unicode"/>
                <a:cs typeface="Lucida Sans Unicode"/>
              </a:rPr>
              <a:t>from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day's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check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whether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light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light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not: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4521530"/>
            <a:ext cx="7726680" cy="1370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5"/>
              </a:spcBef>
            </a:pPr>
            <a:r>
              <a:rPr sz="1700" dirty="0">
                <a:latin typeface="Lucida Sans Unicode"/>
                <a:cs typeface="Lucida Sans Unicode"/>
              </a:rPr>
              <a:t>Draw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p-</a:t>
            </a:r>
            <a:r>
              <a:rPr sz="1700" dirty="0">
                <a:latin typeface="Lucida Sans Unicode"/>
                <a:cs typeface="Lucida Sans Unicode"/>
              </a:rPr>
              <a:t>chart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control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99.73%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confidence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interval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(Z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50" dirty="0">
                <a:latin typeface="Lucida Sans Unicode"/>
                <a:cs typeface="Lucida Sans Unicode"/>
              </a:rPr>
              <a:t>=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ts val="1945"/>
              </a:lnSpc>
            </a:pPr>
            <a:r>
              <a:rPr sz="1700" dirty="0">
                <a:latin typeface="Lucida Sans Unicode"/>
                <a:cs typeface="Lucida Sans Unicode"/>
              </a:rPr>
              <a:t>3).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What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your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comment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about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process?</a:t>
            </a:r>
            <a:endParaRPr sz="1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700" b="1" spc="-10" dirty="0">
                <a:latin typeface="Lucida Sans Unicode"/>
                <a:cs typeface="Lucida Sans Unicode"/>
              </a:rPr>
              <a:t>Solution</a:t>
            </a:r>
            <a:endParaRPr sz="1700">
              <a:latin typeface="Lucida Sans Unicode"/>
              <a:cs typeface="Lucida Sans Unicode"/>
            </a:endParaRPr>
          </a:p>
          <a:p>
            <a:pPr marL="490855">
              <a:lnSpc>
                <a:spcPct val="100000"/>
              </a:lnSpc>
              <a:spcBef>
                <a:spcPts val="195"/>
              </a:spcBef>
            </a:pPr>
            <a:r>
              <a:rPr sz="1700" dirty="0">
                <a:latin typeface="Lucida Sans Unicode"/>
                <a:cs typeface="Lucida Sans Unicode"/>
              </a:rPr>
              <a:t>Number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units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(N)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200</a:t>
            </a:r>
            <a:endParaRPr sz="1700">
              <a:latin typeface="Lucida Sans Unicode"/>
              <a:cs typeface="Lucida Sans Unicode"/>
            </a:endParaRPr>
          </a:p>
          <a:p>
            <a:pPr marL="490855">
              <a:lnSpc>
                <a:spcPct val="100000"/>
              </a:lnSpc>
              <a:spcBef>
                <a:spcPts val="195"/>
              </a:spcBef>
            </a:pPr>
            <a:r>
              <a:rPr sz="1700" dirty="0">
                <a:latin typeface="Lucida Sans Unicode"/>
                <a:cs typeface="Lucida Sans Unicode"/>
              </a:rPr>
              <a:t>Sample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(n)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=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10</a:t>
            </a:r>
            <a:endParaRPr sz="1700">
              <a:latin typeface="Lucida Sans Unicode"/>
              <a:cs typeface="Lucida Sans Unicode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7050" y="2279650"/>
          <a:ext cx="7998458" cy="1980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3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0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5459"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S.N.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No.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lamps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tested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No.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lamps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lighting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S.N.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No.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lamps</a:t>
                      </a:r>
                      <a:r>
                        <a:rPr sz="1400" b="1" spc="-3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tested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27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No.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lamps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lighting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5105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18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14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16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90"/>
                        </a:lnSpc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9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49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490"/>
                        </a:lnSpc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12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400" spc="-50" dirty="0">
                          <a:latin typeface="Lucida Sans Unicode"/>
                          <a:cs typeface="Lucida Sans Unicode"/>
                        </a:rPr>
                        <a:t>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14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25" dirty="0">
                          <a:latin typeface="Lucida Sans Unicode"/>
                          <a:cs typeface="Lucida Sans Unicode"/>
                        </a:rPr>
                        <a:t>16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7778" y="734849"/>
            <a:ext cx="233426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1210310" algn="l"/>
                <a:tab pos="1679575" algn="l"/>
              </a:tabLst>
            </a:pPr>
            <a:r>
              <a:rPr sz="3225" spc="-1222" baseline="21963" dirty="0">
                <a:latin typeface="Symbol"/>
                <a:cs typeface="Symbol"/>
              </a:rPr>
              <a:t></a:t>
            </a:r>
            <a:r>
              <a:rPr sz="2150" spc="-815" dirty="0">
                <a:latin typeface="Book Antiqua"/>
                <a:cs typeface="Book Antiqua"/>
              </a:rPr>
              <a:t>p</a:t>
            </a:r>
            <a:r>
              <a:rPr sz="2150" spc="-16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20" dirty="0">
                <a:latin typeface="Book Antiqua"/>
                <a:cs typeface="Book Antiqua"/>
              </a:rPr>
              <a:t> </a:t>
            </a:r>
            <a:r>
              <a:rPr sz="3225" u="heavy" spc="352" baseline="40051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25" u="heavy" spc="-839" baseline="40051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</a:t>
            </a:r>
            <a:r>
              <a:rPr sz="3225" u="heavy" spc="-839" baseline="40051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</a:t>
            </a:r>
            <a:r>
              <a:rPr sz="3225" u="heavy" spc="472" baseline="40051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3225" spc="-262" baseline="40051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70" dirty="0">
                <a:latin typeface="Book Antiqua"/>
                <a:cs typeface="Book Antiqua"/>
              </a:rPr>
              <a:t> </a:t>
            </a:r>
            <a:r>
              <a:rPr sz="3225" u="heavy" baseline="40051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3225" u="heavy" spc="-585" baseline="40051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130</a:t>
            </a:r>
            <a:r>
              <a:rPr sz="3225" u="heavy" baseline="40051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3225" spc="-135" baseline="40051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90" dirty="0">
                <a:latin typeface="Book Antiqua"/>
                <a:cs typeface="Book Antiqua"/>
              </a:rPr>
              <a:t> </a:t>
            </a:r>
            <a:r>
              <a:rPr sz="2150" spc="-325" dirty="0">
                <a:latin typeface="Book Antiqua"/>
                <a:cs typeface="Book Antiqua"/>
              </a:rPr>
              <a:t>0.065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0" y="864279"/>
            <a:ext cx="2119630" cy="1459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53745">
              <a:lnSpc>
                <a:spcPct val="100000"/>
              </a:lnSpc>
              <a:spcBef>
                <a:spcPts val="90"/>
              </a:spcBef>
              <a:tabLst>
                <a:tab pos="1420495" algn="l"/>
              </a:tabLst>
            </a:pPr>
            <a:r>
              <a:rPr sz="2150" spc="-630" dirty="0">
                <a:latin typeface="Book Antiqua"/>
                <a:cs typeface="Book Antiqua"/>
              </a:rPr>
              <a:t>N</a:t>
            </a:r>
            <a:r>
              <a:rPr sz="2150" spc="-17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×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490" dirty="0">
                <a:latin typeface="Book Antiqua"/>
                <a:cs typeface="Book Antiqua"/>
              </a:rPr>
              <a:t>n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2150" spc="-365" dirty="0">
                <a:latin typeface="Book Antiqua"/>
                <a:cs typeface="Book Antiqua"/>
              </a:rPr>
              <a:t>200</a:t>
            </a:r>
            <a:r>
              <a:rPr sz="2150" spc="-145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×</a:t>
            </a:r>
            <a:r>
              <a:rPr sz="2150" spc="-155" dirty="0">
                <a:latin typeface="Book Antiqua"/>
                <a:cs typeface="Book Antiqua"/>
              </a:rPr>
              <a:t> </a:t>
            </a:r>
            <a:r>
              <a:rPr sz="2150" spc="-385" dirty="0">
                <a:latin typeface="Book Antiqua"/>
                <a:cs typeface="Book Antiqua"/>
              </a:rPr>
              <a:t>10</a:t>
            </a:r>
            <a:endParaRPr sz="2150">
              <a:latin typeface="Book Antiqua"/>
              <a:cs typeface="Book Antiqua"/>
            </a:endParaRPr>
          </a:p>
          <a:p>
            <a:pPr marL="435609">
              <a:lnSpc>
                <a:spcPct val="100000"/>
              </a:lnSpc>
              <a:spcBef>
                <a:spcPts val="1860"/>
              </a:spcBef>
            </a:pPr>
            <a:r>
              <a:rPr sz="3225" spc="-1177" baseline="21963" dirty="0">
                <a:latin typeface="Symbol"/>
                <a:cs typeface="Symbol"/>
              </a:rPr>
              <a:t></a:t>
            </a:r>
            <a:r>
              <a:rPr sz="2150" spc="-785" dirty="0">
                <a:latin typeface="Book Antiqua"/>
                <a:cs typeface="Book Antiqua"/>
              </a:rPr>
              <a:t>q</a:t>
            </a:r>
            <a:r>
              <a:rPr sz="2150" spc="-20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60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1</a:t>
            </a:r>
            <a:r>
              <a:rPr sz="2150" spc="-140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–</a:t>
            </a:r>
            <a:r>
              <a:rPr sz="2150" spc="-145" dirty="0">
                <a:latin typeface="Book Antiqua"/>
                <a:cs typeface="Book Antiqua"/>
              </a:rPr>
              <a:t> </a:t>
            </a:r>
            <a:r>
              <a:rPr sz="2150" spc="-325" dirty="0">
                <a:latin typeface="Book Antiqua"/>
                <a:cs typeface="Book Antiqua"/>
              </a:rPr>
              <a:t>0.065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55" dirty="0">
                <a:latin typeface="Book Antiqua"/>
                <a:cs typeface="Book Antiqua"/>
              </a:rPr>
              <a:t> </a:t>
            </a:r>
            <a:r>
              <a:rPr sz="2150" spc="-335" dirty="0">
                <a:latin typeface="Book Antiqua"/>
                <a:cs typeface="Book Antiqua"/>
              </a:rPr>
              <a:t>0.935</a:t>
            </a:r>
            <a:endParaRPr sz="215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  <a:spcBef>
                <a:spcPts val="1705"/>
              </a:spcBef>
            </a:pPr>
            <a:r>
              <a:rPr sz="2150" spc="-495" dirty="0">
                <a:latin typeface="Book Antiqua"/>
                <a:cs typeface="Book Antiqua"/>
              </a:rPr>
              <a:t>CL</a:t>
            </a:r>
            <a:r>
              <a:rPr sz="2025" spc="-742" baseline="20576" dirty="0">
                <a:latin typeface="Symbol"/>
                <a:cs typeface="Symbol"/>
              </a:rPr>
              <a:t></a:t>
            </a:r>
            <a:r>
              <a:rPr sz="2025" spc="-742" baseline="-8230" dirty="0">
                <a:latin typeface="Book Antiqua"/>
                <a:cs typeface="Book Antiqua"/>
              </a:rPr>
              <a:t>p</a:t>
            </a:r>
            <a:r>
              <a:rPr sz="2025" spc="127" baseline="-823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55" dirty="0">
                <a:latin typeface="Book Antiqua"/>
                <a:cs typeface="Book Antiqua"/>
              </a:rPr>
              <a:t> </a:t>
            </a:r>
            <a:r>
              <a:rPr sz="2150" spc="-335" dirty="0">
                <a:latin typeface="Book Antiqua"/>
                <a:cs typeface="Book Antiqua"/>
              </a:rPr>
              <a:t>0.065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7526" y="2671902"/>
            <a:ext cx="12446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450" dirty="0">
                <a:latin typeface="Symbol"/>
                <a:cs typeface="Symbol"/>
              </a:rPr>
              <a:t>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06" y="2781917"/>
            <a:ext cx="1467485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0"/>
              </a:spcBef>
              <a:tabLst>
                <a:tab pos="708025" algn="l"/>
              </a:tabLst>
            </a:pPr>
            <a:r>
              <a:rPr sz="2150" spc="-515" dirty="0">
                <a:latin typeface="Book Antiqua"/>
                <a:cs typeface="Book Antiqua"/>
              </a:rPr>
              <a:t>UCL</a:t>
            </a:r>
            <a:r>
              <a:rPr sz="2025" spc="-772" baseline="20576" dirty="0">
                <a:latin typeface="Symbol"/>
                <a:cs typeface="Symbol"/>
              </a:rPr>
              <a:t></a:t>
            </a:r>
            <a:r>
              <a:rPr sz="2025" spc="-772" baseline="-8230" dirty="0">
                <a:latin typeface="Book Antiqua"/>
                <a:cs typeface="Book Antiqua"/>
              </a:rPr>
              <a:t>p</a:t>
            </a:r>
            <a:r>
              <a:rPr sz="2025" baseline="-8230" dirty="0">
                <a:latin typeface="Book Antiqua"/>
                <a:cs typeface="Book Antiqua"/>
              </a:rPr>
              <a:t>	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3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p</a:t>
            </a:r>
            <a:r>
              <a:rPr sz="2150" spc="-14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+</a:t>
            </a:r>
            <a:r>
              <a:rPr sz="2150" spc="-190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3</a:t>
            </a:r>
            <a:r>
              <a:rPr sz="2150" spc="-114" dirty="0">
                <a:latin typeface="Book Antiqua"/>
                <a:cs typeface="Book Antiqua"/>
              </a:rPr>
              <a:t> </a:t>
            </a:r>
            <a:r>
              <a:rPr sz="2150" spc="-505" dirty="0">
                <a:latin typeface="Book Antiqua"/>
                <a:cs typeface="Book Antiqua"/>
              </a:rPr>
              <a:t>×</a:t>
            </a:r>
            <a:endParaRPr sz="2150">
              <a:latin typeface="Book Antiqua"/>
              <a:cs typeface="Book Antiqu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51455" y="2441192"/>
            <a:ext cx="593725" cy="840105"/>
            <a:chOff x="2351455" y="2441192"/>
            <a:chExt cx="593725" cy="840105"/>
          </a:xfrm>
        </p:grpSpPr>
        <p:sp>
          <p:nvSpPr>
            <p:cNvPr id="7" name="object 7"/>
            <p:cNvSpPr/>
            <p:nvPr/>
          </p:nvSpPr>
          <p:spPr>
            <a:xfrm>
              <a:off x="2358863" y="2450900"/>
              <a:ext cx="573405" cy="822960"/>
            </a:xfrm>
            <a:custGeom>
              <a:avLst/>
              <a:gdLst/>
              <a:ahLst/>
              <a:cxnLst/>
              <a:rect l="l" t="t" r="r" b="b"/>
              <a:pathLst>
                <a:path w="573405" h="822960">
                  <a:moveTo>
                    <a:pt x="0" y="414903"/>
                  </a:moveTo>
                  <a:lnTo>
                    <a:pt x="62645" y="363131"/>
                  </a:lnTo>
                  <a:lnTo>
                    <a:pt x="219164" y="822607"/>
                  </a:lnTo>
                  <a:lnTo>
                    <a:pt x="313448" y="0"/>
                  </a:lnTo>
                </a:path>
                <a:path w="573405" h="822960">
                  <a:moveTo>
                    <a:pt x="313448" y="0"/>
                  </a:moveTo>
                  <a:lnTo>
                    <a:pt x="572823" y="0"/>
                  </a:lnTo>
                </a:path>
              </a:pathLst>
            </a:custGeom>
            <a:ln w="164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85727" y="2943461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4">
                  <a:moveTo>
                    <a:pt x="0" y="0"/>
                  </a:moveTo>
                  <a:lnTo>
                    <a:pt x="259374" y="0"/>
                  </a:lnTo>
                </a:path>
              </a:pathLst>
            </a:custGeom>
            <a:ln w="194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47627" y="2477757"/>
            <a:ext cx="1408430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2485"/>
              </a:lnSpc>
              <a:spcBef>
                <a:spcPts val="90"/>
              </a:spcBef>
            </a:pPr>
            <a:r>
              <a:rPr sz="3225" spc="-1222" baseline="-21963" dirty="0">
                <a:latin typeface="Book Antiqua"/>
                <a:cs typeface="Book Antiqua"/>
              </a:rPr>
              <a:t>p</a:t>
            </a:r>
            <a:r>
              <a:rPr sz="2150" spc="-815" dirty="0">
                <a:latin typeface="Symbol"/>
                <a:cs typeface="Symbol"/>
              </a:rPr>
              <a:t></a:t>
            </a:r>
            <a:r>
              <a:rPr sz="2150" spc="-160" dirty="0">
                <a:latin typeface="Times New Roman"/>
                <a:cs typeface="Times New Roman"/>
              </a:rPr>
              <a:t> </a:t>
            </a:r>
            <a:r>
              <a:rPr sz="3225" spc="-1214" baseline="-21963" dirty="0">
                <a:latin typeface="Book Antiqua"/>
                <a:cs typeface="Book Antiqua"/>
              </a:rPr>
              <a:t>q</a:t>
            </a:r>
            <a:r>
              <a:rPr sz="2150" spc="-810" dirty="0">
                <a:latin typeface="Symbol"/>
                <a:cs typeface="Symbol"/>
              </a:rPr>
              <a:t></a:t>
            </a:r>
            <a:endParaRPr sz="2150">
              <a:latin typeface="Symbol"/>
              <a:cs typeface="Symbol"/>
            </a:endParaRPr>
          </a:p>
          <a:p>
            <a:pPr marL="91440">
              <a:lnSpc>
                <a:spcPts val="2485"/>
              </a:lnSpc>
            </a:pPr>
            <a:r>
              <a:rPr sz="3225" spc="-944" baseline="-25839" dirty="0">
                <a:latin typeface="Book Antiqua"/>
                <a:cs typeface="Book Antiqua"/>
              </a:rPr>
              <a:t>N</a:t>
            </a:r>
            <a:r>
              <a:rPr sz="3225" spc="442" baseline="-25839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55" dirty="0">
                <a:latin typeface="Book Antiqua"/>
                <a:cs typeface="Book Antiqua"/>
              </a:rPr>
              <a:t> </a:t>
            </a:r>
            <a:r>
              <a:rPr sz="2150" spc="-325" dirty="0">
                <a:latin typeface="Book Antiqua"/>
                <a:cs typeface="Book Antiqua"/>
              </a:rPr>
              <a:t>0.065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+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3</a:t>
            </a:r>
            <a:r>
              <a:rPr sz="2150" spc="-114" dirty="0">
                <a:latin typeface="Book Antiqua"/>
                <a:cs typeface="Book Antiqua"/>
              </a:rPr>
              <a:t> </a:t>
            </a:r>
            <a:r>
              <a:rPr sz="2150" spc="-505" dirty="0">
                <a:latin typeface="Book Antiqua"/>
                <a:cs typeface="Book Antiqua"/>
              </a:rPr>
              <a:t>×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8129" y="2573939"/>
            <a:ext cx="1297940" cy="699770"/>
          </a:xfrm>
          <a:custGeom>
            <a:avLst/>
            <a:gdLst/>
            <a:ahLst/>
            <a:cxnLst/>
            <a:rect l="l" t="t" r="r" b="b"/>
            <a:pathLst>
              <a:path w="1297939" h="699770">
                <a:moveTo>
                  <a:pt x="0" y="350107"/>
                </a:moveTo>
                <a:lnTo>
                  <a:pt x="49191" y="311278"/>
                </a:lnTo>
                <a:lnTo>
                  <a:pt x="183351" y="699568"/>
                </a:lnTo>
                <a:lnTo>
                  <a:pt x="263846" y="0"/>
                </a:lnTo>
              </a:path>
              <a:path w="1297939" h="699770">
                <a:moveTo>
                  <a:pt x="263846" y="0"/>
                </a:moveTo>
                <a:lnTo>
                  <a:pt x="1297620" y="0"/>
                </a:lnTo>
              </a:path>
            </a:pathLst>
          </a:custGeom>
          <a:ln w="16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37163" y="2587772"/>
            <a:ext cx="1052830" cy="6756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65"/>
              </a:lnSpc>
              <a:spcBef>
                <a:spcPts val="90"/>
              </a:spcBef>
            </a:pPr>
            <a:r>
              <a:rPr sz="2150" u="heavy" spc="-32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0.065</a:t>
            </a:r>
            <a:r>
              <a:rPr sz="2150" u="heavy" spc="-14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150" u="heavy" spc="-45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×</a:t>
            </a:r>
            <a:r>
              <a:rPr sz="2150" u="heavy" spc="-15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150" u="heavy" spc="-33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0.935</a:t>
            </a:r>
            <a:endParaRPr sz="2150">
              <a:latin typeface="Book Antiqua"/>
              <a:cs typeface="Book Antiqua"/>
            </a:endParaRPr>
          </a:p>
          <a:p>
            <a:pPr marL="388620">
              <a:lnSpc>
                <a:spcPts val="2565"/>
              </a:lnSpc>
            </a:pPr>
            <a:r>
              <a:rPr sz="2150" spc="-390" dirty="0">
                <a:latin typeface="Book Antiqua"/>
                <a:cs typeface="Book Antiqua"/>
              </a:rPr>
              <a:t>200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6534" y="3345584"/>
            <a:ext cx="201422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60" dirty="0">
                <a:latin typeface="Book Antiqua"/>
                <a:cs typeface="Book Antiqua"/>
              </a:rPr>
              <a:t> </a:t>
            </a:r>
            <a:r>
              <a:rPr sz="2150" spc="-325" dirty="0">
                <a:latin typeface="Book Antiqua"/>
                <a:cs typeface="Book Antiqua"/>
              </a:rPr>
              <a:t>0.065</a:t>
            </a:r>
            <a:r>
              <a:rPr sz="2150" spc="-145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+</a:t>
            </a:r>
            <a:r>
              <a:rPr sz="2150" spc="-140" dirty="0">
                <a:latin typeface="Book Antiqua"/>
                <a:cs typeface="Book Antiqua"/>
              </a:rPr>
              <a:t> </a:t>
            </a:r>
            <a:r>
              <a:rPr sz="2150" spc="-330" dirty="0">
                <a:latin typeface="Book Antiqua"/>
                <a:cs typeface="Book Antiqua"/>
              </a:rPr>
              <a:t>0.0523</a:t>
            </a:r>
            <a:r>
              <a:rPr sz="2150" spc="-145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45" dirty="0">
                <a:latin typeface="Book Antiqua"/>
                <a:cs typeface="Book Antiqua"/>
              </a:rPr>
              <a:t> </a:t>
            </a:r>
            <a:r>
              <a:rPr sz="2150" spc="-340" dirty="0">
                <a:latin typeface="Book Antiqua"/>
                <a:cs typeface="Book Antiqua"/>
              </a:rPr>
              <a:t>0.1173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3306" y="4161639"/>
            <a:ext cx="501015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150" spc="-484" dirty="0">
                <a:latin typeface="Book Antiqua"/>
                <a:cs typeface="Book Antiqua"/>
              </a:rPr>
              <a:t>LCL</a:t>
            </a:r>
            <a:r>
              <a:rPr sz="2025" spc="-727" baseline="20576" dirty="0">
                <a:latin typeface="Symbol"/>
                <a:cs typeface="Symbol"/>
              </a:rPr>
              <a:t></a:t>
            </a:r>
            <a:r>
              <a:rPr sz="2025" spc="-727" baseline="-8230" dirty="0">
                <a:latin typeface="Book Antiqua"/>
                <a:cs typeface="Book Antiqua"/>
              </a:rPr>
              <a:t>p</a:t>
            </a:r>
            <a:endParaRPr sz="2025" baseline="-823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37526" y="4051624"/>
            <a:ext cx="12446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450" dirty="0">
                <a:latin typeface="Symbol"/>
                <a:cs typeface="Symbol"/>
              </a:rPr>
              <a:t>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6534" y="4161639"/>
            <a:ext cx="72390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14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p</a:t>
            </a:r>
            <a:r>
              <a:rPr sz="2150" spc="-180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–</a:t>
            </a:r>
            <a:r>
              <a:rPr sz="2150" spc="-145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3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515" dirty="0">
                <a:latin typeface="Book Antiqua"/>
                <a:cs typeface="Book Antiqua"/>
              </a:rPr>
              <a:t>×</a:t>
            </a:r>
            <a:endParaRPr sz="2150">
              <a:latin typeface="Book Antiqua"/>
              <a:cs typeface="Book Antiqu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333569" y="3820995"/>
            <a:ext cx="602615" cy="840740"/>
            <a:chOff x="2333569" y="3820995"/>
            <a:chExt cx="602615" cy="840740"/>
          </a:xfrm>
        </p:grpSpPr>
        <p:sp>
          <p:nvSpPr>
            <p:cNvPr id="17" name="object 17"/>
            <p:cNvSpPr/>
            <p:nvPr/>
          </p:nvSpPr>
          <p:spPr>
            <a:xfrm>
              <a:off x="2340975" y="3830703"/>
              <a:ext cx="573405" cy="823594"/>
            </a:xfrm>
            <a:custGeom>
              <a:avLst/>
              <a:gdLst/>
              <a:ahLst/>
              <a:cxnLst/>
              <a:rect l="l" t="t" r="r" b="b"/>
              <a:pathLst>
                <a:path w="573405" h="823595">
                  <a:moveTo>
                    <a:pt x="0" y="414822"/>
                  </a:moveTo>
                  <a:lnTo>
                    <a:pt x="62645" y="363050"/>
                  </a:lnTo>
                  <a:lnTo>
                    <a:pt x="219164" y="823173"/>
                  </a:lnTo>
                  <a:lnTo>
                    <a:pt x="313076" y="0"/>
                  </a:lnTo>
                </a:path>
                <a:path w="573405" h="823595">
                  <a:moveTo>
                    <a:pt x="313076" y="0"/>
                  </a:moveTo>
                  <a:lnTo>
                    <a:pt x="572823" y="0"/>
                  </a:lnTo>
                </a:path>
              </a:pathLst>
            </a:custGeom>
            <a:ln w="164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76783" y="4323183"/>
              <a:ext cx="259715" cy="0"/>
            </a:xfrm>
            <a:custGeom>
              <a:avLst/>
              <a:gdLst/>
              <a:ahLst/>
              <a:cxnLst/>
              <a:rect l="l" t="t" r="r" b="b"/>
              <a:pathLst>
                <a:path w="259714">
                  <a:moveTo>
                    <a:pt x="0" y="0"/>
                  </a:moveTo>
                  <a:lnTo>
                    <a:pt x="259374" y="0"/>
                  </a:lnTo>
                </a:path>
              </a:pathLst>
            </a:custGeom>
            <a:ln w="194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34211" y="3857479"/>
            <a:ext cx="1383030" cy="6559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2485"/>
              </a:lnSpc>
              <a:spcBef>
                <a:spcPts val="90"/>
              </a:spcBef>
            </a:pPr>
            <a:r>
              <a:rPr sz="3225" spc="-1252" baseline="-21963" dirty="0">
                <a:latin typeface="Book Antiqua"/>
                <a:cs typeface="Book Antiqua"/>
              </a:rPr>
              <a:t>p</a:t>
            </a:r>
            <a:r>
              <a:rPr sz="2150" spc="-835" dirty="0">
                <a:latin typeface="Symbol"/>
                <a:cs typeface="Symbol"/>
              </a:rPr>
              <a:t></a:t>
            </a:r>
            <a:r>
              <a:rPr sz="2150" spc="-85" dirty="0">
                <a:latin typeface="Times New Roman"/>
                <a:cs typeface="Times New Roman"/>
              </a:rPr>
              <a:t> </a:t>
            </a:r>
            <a:r>
              <a:rPr sz="2150" spc="-835" dirty="0">
                <a:latin typeface="Symbol"/>
                <a:cs typeface="Symbol"/>
              </a:rPr>
              <a:t></a:t>
            </a:r>
            <a:r>
              <a:rPr sz="3225" spc="-1252" baseline="-21963" dirty="0">
                <a:latin typeface="Book Antiqua"/>
                <a:cs typeface="Book Antiqua"/>
              </a:rPr>
              <a:t>q</a:t>
            </a:r>
            <a:endParaRPr sz="3225" baseline="-21963">
              <a:latin typeface="Book Antiqua"/>
              <a:cs typeface="Book Antiqua"/>
            </a:endParaRPr>
          </a:p>
          <a:p>
            <a:pPr marL="95885">
              <a:lnSpc>
                <a:spcPts val="2485"/>
              </a:lnSpc>
            </a:pPr>
            <a:r>
              <a:rPr sz="3225" spc="-944" baseline="-25839" dirty="0">
                <a:latin typeface="Book Antiqua"/>
                <a:cs typeface="Book Antiqua"/>
              </a:rPr>
              <a:t>N</a:t>
            </a:r>
            <a:r>
              <a:rPr sz="3225" spc="337" baseline="-25839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325" dirty="0">
                <a:latin typeface="Book Antiqua"/>
                <a:cs typeface="Book Antiqua"/>
              </a:rPr>
              <a:t>0.065</a:t>
            </a:r>
            <a:r>
              <a:rPr sz="2150" spc="-135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–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3</a:t>
            </a:r>
            <a:r>
              <a:rPr sz="2150" spc="-145" dirty="0">
                <a:latin typeface="Book Antiqua"/>
                <a:cs typeface="Book Antiqua"/>
              </a:rPr>
              <a:t> </a:t>
            </a:r>
            <a:r>
              <a:rPr sz="2150" spc="-505" dirty="0">
                <a:latin typeface="Book Antiqua"/>
                <a:cs typeface="Book Antiqua"/>
              </a:rPr>
              <a:t>×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27881" y="3954308"/>
            <a:ext cx="1297940" cy="699770"/>
          </a:xfrm>
          <a:custGeom>
            <a:avLst/>
            <a:gdLst/>
            <a:ahLst/>
            <a:cxnLst/>
            <a:rect l="l" t="t" r="r" b="b"/>
            <a:pathLst>
              <a:path w="1297939" h="699770">
                <a:moveTo>
                  <a:pt x="0" y="349460"/>
                </a:moveTo>
                <a:lnTo>
                  <a:pt x="49191" y="310631"/>
                </a:lnTo>
                <a:lnTo>
                  <a:pt x="183351" y="699568"/>
                </a:lnTo>
                <a:lnTo>
                  <a:pt x="263846" y="0"/>
                </a:lnTo>
              </a:path>
              <a:path w="1297939" h="699770">
                <a:moveTo>
                  <a:pt x="263846" y="0"/>
                </a:moveTo>
                <a:lnTo>
                  <a:pt x="1297620" y="0"/>
                </a:lnTo>
              </a:path>
            </a:pathLst>
          </a:custGeom>
          <a:ln w="164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96916" y="3967494"/>
            <a:ext cx="1052830" cy="676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565"/>
              </a:lnSpc>
              <a:spcBef>
                <a:spcPts val="90"/>
              </a:spcBef>
            </a:pPr>
            <a:r>
              <a:rPr sz="2150" u="heavy" spc="-32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0.065</a:t>
            </a:r>
            <a:r>
              <a:rPr sz="2150" u="heavy" spc="-14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150" u="heavy" spc="-45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×</a:t>
            </a:r>
            <a:r>
              <a:rPr sz="2150" u="heavy" spc="-15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150" u="heavy" spc="-33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0.935</a:t>
            </a:r>
            <a:endParaRPr sz="2150">
              <a:latin typeface="Book Antiqua"/>
              <a:cs typeface="Book Antiqua"/>
            </a:endParaRPr>
          </a:p>
          <a:p>
            <a:pPr marL="388620">
              <a:lnSpc>
                <a:spcPts val="2565"/>
              </a:lnSpc>
            </a:pPr>
            <a:r>
              <a:rPr sz="2150" spc="-390" dirty="0">
                <a:latin typeface="Book Antiqua"/>
                <a:cs typeface="Book Antiqua"/>
              </a:rPr>
              <a:t>200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76534" y="4731769"/>
            <a:ext cx="1991360" cy="351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325" dirty="0">
                <a:latin typeface="Book Antiqua"/>
                <a:cs typeface="Book Antiqua"/>
              </a:rPr>
              <a:t>0.065</a:t>
            </a:r>
            <a:r>
              <a:rPr sz="2150" spc="-135" dirty="0">
                <a:latin typeface="Book Antiqua"/>
                <a:cs typeface="Book Antiqua"/>
              </a:rPr>
              <a:t> </a:t>
            </a:r>
            <a:r>
              <a:rPr sz="2150" spc="-380" dirty="0">
                <a:latin typeface="Book Antiqua"/>
                <a:cs typeface="Book Antiqua"/>
              </a:rPr>
              <a:t>–</a:t>
            </a:r>
            <a:r>
              <a:rPr sz="2150" spc="-145" dirty="0">
                <a:latin typeface="Book Antiqua"/>
                <a:cs typeface="Book Antiqua"/>
              </a:rPr>
              <a:t> </a:t>
            </a:r>
            <a:r>
              <a:rPr sz="2150" spc="-335" dirty="0">
                <a:latin typeface="Book Antiqua"/>
                <a:cs typeface="Book Antiqua"/>
              </a:rPr>
              <a:t>0.0523</a:t>
            </a:r>
            <a:r>
              <a:rPr sz="2150" spc="-110" dirty="0">
                <a:latin typeface="Book Antiqua"/>
                <a:cs typeface="Book Antiqua"/>
              </a:rPr>
              <a:t> </a:t>
            </a:r>
            <a:r>
              <a:rPr sz="2150" spc="-455" dirty="0">
                <a:latin typeface="Book Antiqua"/>
                <a:cs typeface="Book Antiqua"/>
              </a:rPr>
              <a:t>=</a:t>
            </a:r>
            <a:r>
              <a:rPr sz="2150" spc="-150" dirty="0">
                <a:latin typeface="Book Antiqua"/>
                <a:cs typeface="Book Antiqua"/>
              </a:rPr>
              <a:t> </a:t>
            </a:r>
            <a:r>
              <a:rPr sz="2150" spc="-345" dirty="0">
                <a:latin typeface="Book Antiqua"/>
                <a:cs typeface="Book Antiqua"/>
              </a:rPr>
              <a:t>0.0127</a:t>
            </a:r>
            <a:endParaRPr sz="215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286258"/>
            <a:ext cx="688340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8518"/>
              <a:buFont typeface="Wingdings 3"/>
              <a:buChar char=""/>
              <a:tabLst>
                <a:tab pos="268605" algn="l"/>
              </a:tabLst>
            </a:pPr>
            <a:r>
              <a:rPr sz="2700" b="1" dirty="0">
                <a:latin typeface="Lucida Sans Unicode"/>
                <a:cs typeface="Lucida Sans Unicode"/>
              </a:rPr>
              <a:t>Calculations</a:t>
            </a:r>
            <a:r>
              <a:rPr sz="2700" b="1" spc="-85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of</a:t>
            </a:r>
            <a:r>
              <a:rPr sz="2700" b="1" spc="-30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percent</a:t>
            </a:r>
            <a:r>
              <a:rPr sz="2700" b="1" spc="-100" dirty="0"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defective</a:t>
            </a:r>
            <a:r>
              <a:rPr sz="2700" b="1" spc="-90" dirty="0">
                <a:latin typeface="Lucida Sans Unicode"/>
                <a:cs typeface="Lucida Sans Unicode"/>
              </a:rPr>
              <a:t> </a:t>
            </a:r>
            <a:r>
              <a:rPr sz="2700" b="1" spc="-10" dirty="0">
                <a:latin typeface="Lucida Sans Unicode"/>
                <a:cs typeface="Lucida Sans Unicode"/>
              </a:rPr>
              <a:t>values</a:t>
            </a:r>
            <a:endParaRPr sz="2700">
              <a:latin typeface="Lucida Sans Unicode"/>
              <a:cs typeface="Lucida Sans Unicode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060450"/>
          <a:ext cx="7697467" cy="3961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7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0865">
                <a:tc>
                  <a:txBody>
                    <a:bodyPr/>
                    <a:lstStyle/>
                    <a:p>
                      <a:pPr marL="386080" marR="68580" indent="-307975">
                        <a:lnSpc>
                          <a:spcPct val="102499"/>
                        </a:lnSpc>
                        <a:spcBef>
                          <a:spcPts val="5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Sample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047115" marR="214629" indent="-829310">
                        <a:lnSpc>
                          <a:spcPct val="102499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No.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lamps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tested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(N)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1310640" marR="193040" indent="-1113155">
                        <a:lnSpc>
                          <a:spcPct val="102499"/>
                        </a:lnSpc>
                        <a:spcBef>
                          <a:spcPts val="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No.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lamps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not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lighting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(d)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918210">
                        <a:lnSpc>
                          <a:spcPts val="1610"/>
                        </a:lnSpc>
                        <a:spcBef>
                          <a:spcPts val="170"/>
                        </a:spcBef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𝒅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485140">
                        <a:lnSpc>
                          <a:spcPts val="12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p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=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906144">
                        <a:lnSpc>
                          <a:spcPts val="1415"/>
                        </a:lnSpc>
                      </a:pPr>
                      <a:r>
                        <a:rPr sz="1600" spc="-5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𝑵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900"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6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9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9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9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20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16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50" dirty="0">
                          <a:latin typeface="Lucida Sans Unicode"/>
                          <a:cs typeface="Lucida Sans Unicode"/>
                        </a:rPr>
                        <a:t>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16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1695"/>
                        </a:lnSpc>
                      </a:pPr>
                      <a:r>
                        <a:rPr sz="1600" spc="-25" dirty="0">
                          <a:latin typeface="Lucida Sans Unicode"/>
                          <a:cs typeface="Lucida Sans Unicode"/>
                        </a:rPr>
                        <a:t>0.1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0.01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0.09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0.07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0.06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0.07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600" spc="-20" dirty="0">
                          <a:latin typeface="Lucida Sans Unicode"/>
                          <a:cs typeface="Lucida Sans Unicode"/>
                        </a:rPr>
                        <a:t>0.08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590917" y="1367536"/>
            <a:ext cx="155575" cy="18415"/>
          </a:xfrm>
          <a:custGeom>
            <a:avLst/>
            <a:gdLst/>
            <a:ahLst/>
            <a:cxnLst/>
            <a:rect l="l" t="t" r="r" b="b"/>
            <a:pathLst>
              <a:path w="155575" h="18415">
                <a:moveTo>
                  <a:pt x="155448" y="0"/>
                </a:moveTo>
                <a:lnTo>
                  <a:pt x="0" y="0"/>
                </a:lnTo>
                <a:lnTo>
                  <a:pt x="0" y="18287"/>
                </a:lnTo>
                <a:lnTo>
                  <a:pt x="155448" y="18287"/>
                </a:lnTo>
                <a:lnTo>
                  <a:pt x="1554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234442"/>
            <a:ext cx="11791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Lucida Sans Unicode"/>
                <a:cs typeface="Lucida Sans Unicode"/>
              </a:rPr>
              <a:t>P-</a:t>
            </a:r>
            <a:r>
              <a:rPr sz="2500" b="1" spc="-20" dirty="0">
                <a:latin typeface="Lucida Sans Unicode"/>
                <a:cs typeface="Lucida Sans Unicode"/>
              </a:rPr>
              <a:t>chart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572" y="4887595"/>
            <a:ext cx="7586345" cy="9588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 marR="30480">
              <a:lnSpc>
                <a:spcPct val="80000"/>
              </a:lnSpc>
              <a:spcBef>
                <a:spcPts val="530"/>
              </a:spcBef>
            </a:pPr>
            <a:r>
              <a:rPr sz="1800" b="1" dirty="0">
                <a:latin typeface="Lucida Sans Unicode"/>
                <a:cs typeface="Lucida Sans Unicode"/>
              </a:rPr>
              <a:t>Decision:</a:t>
            </a:r>
            <a:r>
              <a:rPr sz="1800" b="1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process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not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under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control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because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one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dirty="0">
                <a:latin typeface="Lucida Sans Unicode"/>
                <a:cs typeface="Lucida Sans Unicode"/>
              </a:rPr>
              <a:t>observations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(i.e.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sample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2)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equal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0.01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under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LCL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level.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To </a:t>
            </a:r>
            <a:r>
              <a:rPr sz="1800" dirty="0">
                <a:latin typeface="Lucida Sans Unicode"/>
                <a:cs typeface="Lucida Sans Unicode"/>
              </a:rPr>
              <a:t>make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under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control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2</a:t>
            </a:r>
            <a:r>
              <a:rPr sz="1800" baseline="25462" dirty="0">
                <a:latin typeface="Lucida Sans Unicode"/>
                <a:cs typeface="Lucida Sans Unicode"/>
              </a:rPr>
              <a:t>nd</a:t>
            </a:r>
            <a:r>
              <a:rPr sz="1800" spc="240" baseline="25462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observation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should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removed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from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spc="-10" dirty="0">
                <a:latin typeface="Lucida Sans Unicode"/>
                <a:cs typeface="Lucida Sans Unicode"/>
              </a:rPr>
              <a:t>sample.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7050" y="913383"/>
            <a:ext cx="8318500" cy="3893820"/>
            <a:chOff x="527050" y="913383"/>
            <a:chExt cx="8318500" cy="3893820"/>
          </a:xfrm>
        </p:grpSpPr>
        <p:sp>
          <p:nvSpPr>
            <p:cNvPr id="5" name="object 5"/>
            <p:cNvSpPr/>
            <p:nvPr/>
          </p:nvSpPr>
          <p:spPr>
            <a:xfrm>
              <a:off x="533400" y="919733"/>
              <a:ext cx="8305800" cy="3881120"/>
            </a:xfrm>
            <a:custGeom>
              <a:avLst/>
              <a:gdLst/>
              <a:ahLst/>
              <a:cxnLst/>
              <a:rect l="l" t="t" r="r" b="b"/>
              <a:pathLst>
                <a:path w="8305800" h="3881120">
                  <a:moveTo>
                    <a:pt x="0" y="3880866"/>
                  </a:moveTo>
                  <a:lnTo>
                    <a:pt x="8305800" y="3880866"/>
                  </a:lnTo>
                  <a:lnTo>
                    <a:pt x="8305800" y="0"/>
                  </a:lnTo>
                  <a:lnTo>
                    <a:pt x="0" y="0"/>
                  </a:lnTo>
                  <a:lnTo>
                    <a:pt x="0" y="388086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5492" y="1004696"/>
              <a:ext cx="5408930" cy="3272154"/>
            </a:xfrm>
            <a:custGeom>
              <a:avLst/>
              <a:gdLst/>
              <a:ahLst/>
              <a:cxnLst/>
              <a:rect l="l" t="t" r="r" b="b"/>
              <a:pathLst>
                <a:path w="5408930" h="3272154">
                  <a:moveTo>
                    <a:pt x="53720" y="0"/>
                  </a:moveTo>
                  <a:lnTo>
                    <a:pt x="53720" y="3271774"/>
                  </a:lnTo>
                  <a:lnTo>
                    <a:pt x="5408549" y="3271774"/>
                  </a:lnTo>
                </a:path>
                <a:path w="5408930" h="3272154">
                  <a:moveTo>
                    <a:pt x="4571" y="3008884"/>
                  </a:moveTo>
                  <a:lnTo>
                    <a:pt x="121157" y="3008884"/>
                  </a:lnTo>
                </a:path>
                <a:path w="5408930" h="3272154">
                  <a:moveTo>
                    <a:pt x="0" y="2749422"/>
                  </a:moveTo>
                  <a:lnTo>
                    <a:pt x="116586" y="2749422"/>
                  </a:lnTo>
                </a:path>
                <a:path w="5408930" h="3272154">
                  <a:moveTo>
                    <a:pt x="0" y="2489835"/>
                  </a:moveTo>
                  <a:lnTo>
                    <a:pt x="116586" y="2489835"/>
                  </a:lnTo>
                </a:path>
                <a:path w="5408930" h="3272154">
                  <a:moveTo>
                    <a:pt x="6857" y="2230247"/>
                  </a:moveTo>
                  <a:lnTo>
                    <a:pt x="123443" y="2230247"/>
                  </a:lnTo>
                </a:path>
                <a:path w="5408930" h="3272154">
                  <a:moveTo>
                    <a:pt x="6857" y="1965705"/>
                  </a:moveTo>
                  <a:lnTo>
                    <a:pt x="123443" y="1965705"/>
                  </a:lnTo>
                </a:path>
                <a:path w="5408930" h="3272154">
                  <a:moveTo>
                    <a:pt x="0" y="1706117"/>
                  </a:moveTo>
                  <a:lnTo>
                    <a:pt x="116586" y="1706117"/>
                  </a:lnTo>
                </a:path>
                <a:path w="5408930" h="3272154">
                  <a:moveTo>
                    <a:pt x="6857" y="1446656"/>
                  </a:moveTo>
                  <a:lnTo>
                    <a:pt x="123443" y="1446656"/>
                  </a:lnTo>
                </a:path>
                <a:path w="5408930" h="3272154">
                  <a:moveTo>
                    <a:pt x="6857" y="1187068"/>
                  </a:moveTo>
                  <a:lnTo>
                    <a:pt x="123443" y="1187068"/>
                  </a:lnTo>
                </a:path>
                <a:path w="5408930" h="3272154">
                  <a:moveTo>
                    <a:pt x="0" y="924178"/>
                  </a:moveTo>
                  <a:lnTo>
                    <a:pt x="116586" y="924178"/>
                  </a:lnTo>
                </a:path>
                <a:path w="5408930" h="3272154">
                  <a:moveTo>
                    <a:pt x="0" y="664590"/>
                  </a:moveTo>
                  <a:lnTo>
                    <a:pt x="116586" y="664590"/>
                  </a:lnTo>
                </a:path>
                <a:path w="5408930" h="3272154">
                  <a:moveTo>
                    <a:pt x="18338" y="405129"/>
                  </a:moveTo>
                  <a:lnTo>
                    <a:pt x="116586" y="40512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20289" y="4238243"/>
              <a:ext cx="977265" cy="68580"/>
            </a:xfrm>
            <a:custGeom>
              <a:avLst/>
              <a:gdLst/>
              <a:ahLst/>
              <a:cxnLst/>
              <a:rect l="l" t="t" r="r" b="b"/>
              <a:pathLst>
                <a:path w="977264" h="68579">
                  <a:moveTo>
                    <a:pt x="0" y="0"/>
                  </a:moveTo>
                  <a:lnTo>
                    <a:pt x="0" y="68173"/>
                  </a:lnTo>
                </a:path>
                <a:path w="977264" h="68579">
                  <a:moveTo>
                    <a:pt x="485521" y="0"/>
                  </a:moveTo>
                  <a:lnTo>
                    <a:pt x="485521" y="68173"/>
                  </a:lnTo>
                </a:path>
                <a:path w="977264" h="68579">
                  <a:moveTo>
                    <a:pt x="976757" y="761"/>
                  </a:moveTo>
                  <a:lnTo>
                    <a:pt x="976757" y="6156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82567" y="4237355"/>
              <a:ext cx="483870" cy="69215"/>
            </a:xfrm>
            <a:custGeom>
              <a:avLst/>
              <a:gdLst/>
              <a:ahLst/>
              <a:cxnLst/>
              <a:rect l="l" t="t" r="r" b="b"/>
              <a:pathLst>
                <a:path w="483870" h="69214">
                  <a:moveTo>
                    <a:pt x="0" y="1651"/>
                  </a:moveTo>
                  <a:lnTo>
                    <a:pt x="0" y="62458"/>
                  </a:lnTo>
                </a:path>
                <a:path w="483870" h="69214">
                  <a:moveTo>
                    <a:pt x="483362" y="0"/>
                  </a:moveTo>
                  <a:lnTo>
                    <a:pt x="483362" y="690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1451" y="4237355"/>
              <a:ext cx="0" cy="69215"/>
            </a:xfrm>
            <a:custGeom>
              <a:avLst/>
              <a:gdLst/>
              <a:ahLst/>
              <a:cxnLst/>
              <a:rect l="l" t="t" r="r" b="b"/>
              <a:pathLst>
                <a:path h="69214">
                  <a:moveTo>
                    <a:pt x="0" y="0"/>
                  </a:moveTo>
                  <a:lnTo>
                    <a:pt x="0" y="6906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42686" y="4238243"/>
              <a:ext cx="0" cy="68580"/>
            </a:xfrm>
            <a:custGeom>
              <a:avLst/>
              <a:gdLst/>
              <a:ahLst/>
              <a:cxnLst/>
              <a:rect l="l" t="t" r="r" b="b"/>
              <a:pathLst>
                <a:path h="68579">
                  <a:moveTo>
                    <a:pt x="0" y="0"/>
                  </a:moveTo>
                  <a:lnTo>
                    <a:pt x="0" y="6817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28208" y="4238243"/>
              <a:ext cx="0" cy="61594"/>
            </a:xfrm>
            <a:custGeom>
              <a:avLst/>
              <a:gdLst/>
              <a:ahLst/>
              <a:cxnLst/>
              <a:rect l="l" t="t" r="r" b="b"/>
              <a:pathLst>
                <a:path h="61595">
                  <a:moveTo>
                    <a:pt x="0" y="0"/>
                  </a:moveTo>
                  <a:lnTo>
                    <a:pt x="0" y="6156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20586" y="4239005"/>
              <a:ext cx="485775" cy="67945"/>
            </a:xfrm>
            <a:custGeom>
              <a:avLst/>
              <a:gdLst/>
              <a:ahLst/>
              <a:cxnLst/>
              <a:rect l="l" t="t" r="r" b="b"/>
              <a:pathLst>
                <a:path w="485775" h="67945">
                  <a:moveTo>
                    <a:pt x="0" y="0"/>
                  </a:moveTo>
                  <a:lnTo>
                    <a:pt x="0" y="67411"/>
                  </a:lnTo>
                </a:path>
                <a:path w="485775" h="67945">
                  <a:moveTo>
                    <a:pt x="485647" y="0"/>
                  </a:moveTo>
                  <a:lnTo>
                    <a:pt x="485647" y="60807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67966" y="4292600"/>
            <a:ext cx="10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Ebrima"/>
                <a:cs typeface="Ebrima"/>
              </a:rPr>
              <a:t>1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6314" y="4292600"/>
            <a:ext cx="10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Ebrima"/>
                <a:cs typeface="Ebrima"/>
              </a:rPr>
              <a:t>2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92521" y="4292600"/>
            <a:ext cx="10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Ebrima"/>
                <a:cs typeface="Ebrima"/>
              </a:rPr>
              <a:t>7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7153" y="4285869"/>
            <a:ext cx="10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Ebrima"/>
                <a:cs typeface="Ebrima"/>
              </a:rPr>
              <a:t>8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71946" y="4292600"/>
            <a:ext cx="6534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  <a:tabLst>
                <a:tab pos="450850" algn="l"/>
              </a:tabLst>
            </a:pPr>
            <a:r>
              <a:rPr sz="1400" spc="-50" dirty="0">
                <a:latin typeface="Ebrima"/>
                <a:cs typeface="Ebrima"/>
              </a:rPr>
              <a:t>9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2100" spc="-37" baseline="1984" dirty="0">
                <a:latin typeface="Ebrima"/>
                <a:cs typeface="Ebrima"/>
              </a:rPr>
              <a:t>10</a:t>
            </a:r>
            <a:endParaRPr sz="2100" baseline="1984">
              <a:latin typeface="Ebrima"/>
              <a:cs typeface="Ebri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18690" y="1142936"/>
            <a:ext cx="5375910" cy="2910840"/>
            <a:chOff x="1818690" y="1142936"/>
            <a:chExt cx="5375910" cy="2910840"/>
          </a:xfrm>
        </p:grpSpPr>
        <p:sp>
          <p:nvSpPr>
            <p:cNvPr id="19" name="object 19"/>
            <p:cNvSpPr/>
            <p:nvPr/>
          </p:nvSpPr>
          <p:spPr>
            <a:xfrm>
              <a:off x="1839213" y="1217676"/>
              <a:ext cx="5354955" cy="0"/>
            </a:xfrm>
            <a:custGeom>
              <a:avLst/>
              <a:gdLst/>
              <a:ahLst/>
              <a:cxnLst/>
              <a:rect l="l" t="t" r="r" b="b"/>
              <a:pathLst>
                <a:path w="5354955">
                  <a:moveTo>
                    <a:pt x="0" y="0"/>
                  </a:moveTo>
                  <a:lnTo>
                    <a:pt x="535482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2857" y="1661795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19" h="42544">
                  <a:moveTo>
                    <a:pt x="29083" y="0"/>
                  </a:moveTo>
                  <a:lnTo>
                    <a:pt x="17734" y="1670"/>
                  </a:lnTo>
                  <a:lnTo>
                    <a:pt x="8493" y="6223"/>
                  </a:lnTo>
                  <a:lnTo>
                    <a:pt x="2276" y="12965"/>
                  </a:lnTo>
                  <a:lnTo>
                    <a:pt x="0" y="21208"/>
                  </a:lnTo>
                  <a:lnTo>
                    <a:pt x="2276" y="29525"/>
                  </a:lnTo>
                  <a:lnTo>
                    <a:pt x="8493" y="36306"/>
                  </a:lnTo>
                  <a:lnTo>
                    <a:pt x="17734" y="40872"/>
                  </a:lnTo>
                  <a:lnTo>
                    <a:pt x="29083" y="42544"/>
                  </a:lnTo>
                  <a:lnTo>
                    <a:pt x="40431" y="40872"/>
                  </a:lnTo>
                  <a:lnTo>
                    <a:pt x="49672" y="36306"/>
                  </a:lnTo>
                  <a:lnTo>
                    <a:pt x="55889" y="29525"/>
                  </a:lnTo>
                  <a:lnTo>
                    <a:pt x="58166" y="21208"/>
                  </a:lnTo>
                  <a:lnTo>
                    <a:pt x="55889" y="12965"/>
                  </a:lnTo>
                  <a:lnTo>
                    <a:pt x="49672" y="6222"/>
                  </a:lnTo>
                  <a:lnTo>
                    <a:pt x="40431" y="1670"/>
                  </a:lnTo>
                  <a:lnTo>
                    <a:pt x="29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18690" y="1147699"/>
              <a:ext cx="5375910" cy="2800350"/>
            </a:xfrm>
            <a:custGeom>
              <a:avLst/>
              <a:gdLst/>
              <a:ahLst/>
              <a:cxnLst/>
              <a:rect l="l" t="t" r="r" b="b"/>
              <a:pathLst>
                <a:path w="5375909" h="2800350">
                  <a:moveTo>
                    <a:pt x="474167" y="535304"/>
                  </a:moveTo>
                  <a:lnTo>
                    <a:pt x="476443" y="527061"/>
                  </a:lnTo>
                  <a:lnTo>
                    <a:pt x="482660" y="520319"/>
                  </a:lnTo>
                  <a:lnTo>
                    <a:pt x="491901" y="515766"/>
                  </a:lnTo>
                  <a:lnTo>
                    <a:pt x="503250" y="514096"/>
                  </a:lnTo>
                  <a:lnTo>
                    <a:pt x="514598" y="515766"/>
                  </a:lnTo>
                  <a:lnTo>
                    <a:pt x="523840" y="520318"/>
                  </a:lnTo>
                  <a:lnTo>
                    <a:pt x="530057" y="527061"/>
                  </a:lnTo>
                  <a:lnTo>
                    <a:pt x="532333" y="535304"/>
                  </a:lnTo>
                  <a:lnTo>
                    <a:pt x="530057" y="543621"/>
                  </a:lnTo>
                  <a:lnTo>
                    <a:pt x="523840" y="550402"/>
                  </a:lnTo>
                  <a:lnTo>
                    <a:pt x="514598" y="554968"/>
                  </a:lnTo>
                  <a:lnTo>
                    <a:pt x="503250" y="556640"/>
                  </a:lnTo>
                  <a:lnTo>
                    <a:pt x="491901" y="554968"/>
                  </a:lnTo>
                  <a:lnTo>
                    <a:pt x="482660" y="550402"/>
                  </a:lnTo>
                  <a:lnTo>
                    <a:pt x="476443" y="543621"/>
                  </a:lnTo>
                  <a:lnTo>
                    <a:pt x="474167" y="535304"/>
                  </a:lnTo>
                  <a:close/>
                </a:path>
                <a:path w="5375909" h="2800350">
                  <a:moveTo>
                    <a:pt x="0" y="0"/>
                  </a:moveTo>
                  <a:lnTo>
                    <a:pt x="101676" y="0"/>
                  </a:lnTo>
                </a:path>
                <a:path w="5375909" h="2800350">
                  <a:moveTo>
                    <a:pt x="20523" y="1420114"/>
                  </a:moveTo>
                  <a:lnTo>
                    <a:pt x="5375351" y="1420114"/>
                  </a:lnTo>
                </a:path>
                <a:path w="5375909" h="2800350">
                  <a:moveTo>
                    <a:pt x="20523" y="2800223"/>
                  </a:moveTo>
                  <a:lnTo>
                    <a:pt x="5375351" y="280022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78378" y="4006088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19" h="42545">
                  <a:moveTo>
                    <a:pt x="29082" y="0"/>
                  </a:moveTo>
                  <a:lnTo>
                    <a:pt x="17787" y="1670"/>
                  </a:lnTo>
                  <a:lnTo>
                    <a:pt x="8540" y="6223"/>
                  </a:lnTo>
                  <a:lnTo>
                    <a:pt x="2293" y="12965"/>
                  </a:lnTo>
                  <a:lnTo>
                    <a:pt x="0" y="21209"/>
                  </a:lnTo>
                  <a:lnTo>
                    <a:pt x="2293" y="29505"/>
                  </a:lnTo>
                  <a:lnTo>
                    <a:pt x="8540" y="36242"/>
                  </a:lnTo>
                  <a:lnTo>
                    <a:pt x="17787" y="40765"/>
                  </a:lnTo>
                  <a:lnTo>
                    <a:pt x="29082" y="42418"/>
                  </a:lnTo>
                  <a:lnTo>
                    <a:pt x="40451" y="40765"/>
                  </a:lnTo>
                  <a:lnTo>
                    <a:pt x="49736" y="36242"/>
                  </a:lnTo>
                  <a:lnTo>
                    <a:pt x="55997" y="29505"/>
                  </a:lnTo>
                  <a:lnTo>
                    <a:pt x="58293" y="21209"/>
                  </a:lnTo>
                  <a:lnTo>
                    <a:pt x="55997" y="12965"/>
                  </a:lnTo>
                  <a:lnTo>
                    <a:pt x="49736" y="6223"/>
                  </a:lnTo>
                  <a:lnTo>
                    <a:pt x="40451" y="1670"/>
                  </a:lnTo>
                  <a:lnTo>
                    <a:pt x="29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78378" y="4006088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19" h="42545">
                  <a:moveTo>
                    <a:pt x="0" y="21209"/>
                  </a:moveTo>
                  <a:lnTo>
                    <a:pt x="2293" y="12965"/>
                  </a:lnTo>
                  <a:lnTo>
                    <a:pt x="8540" y="6223"/>
                  </a:lnTo>
                  <a:lnTo>
                    <a:pt x="17787" y="1670"/>
                  </a:lnTo>
                  <a:lnTo>
                    <a:pt x="29082" y="0"/>
                  </a:lnTo>
                  <a:lnTo>
                    <a:pt x="40451" y="1670"/>
                  </a:lnTo>
                  <a:lnTo>
                    <a:pt x="49736" y="6223"/>
                  </a:lnTo>
                  <a:lnTo>
                    <a:pt x="55997" y="12965"/>
                  </a:lnTo>
                  <a:lnTo>
                    <a:pt x="58293" y="21209"/>
                  </a:lnTo>
                  <a:lnTo>
                    <a:pt x="55997" y="29505"/>
                  </a:lnTo>
                  <a:lnTo>
                    <a:pt x="49736" y="36242"/>
                  </a:lnTo>
                  <a:lnTo>
                    <a:pt x="40451" y="40765"/>
                  </a:lnTo>
                  <a:lnTo>
                    <a:pt x="29082" y="42418"/>
                  </a:lnTo>
                  <a:lnTo>
                    <a:pt x="17787" y="40765"/>
                  </a:lnTo>
                  <a:lnTo>
                    <a:pt x="8540" y="36242"/>
                  </a:lnTo>
                  <a:lnTo>
                    <a:pt x="2293" y="29505"/>
                  </a:lnTo>
                  <a:lnTo>
                    <a:pt x="0" y="21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8758" y="1913890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29082" y="0"/>
                  </a:moveTo>
                  <a:lnTo>
                    <a:pt x="17787" y="1670"/>
                  </a:lnTo>
                  <a:lnTo>
                    <a:pt x="8540" y="6223"/>
                  </a:lnTo>
                  <a:lnTo>
                    <a:pt x="2293" y="12965"/>
                  </a:lnTo>
                  <a:lnTo>
                    <a:pt x="0" y="21209"/>
                  </a:lnTo>
                  <a:lnTo>
                    <a:pt x="2293" y="29452"/>
                  </a:lnTo>
                  <a:lnTo>
                    <a:pt x="8540" y="36195"/>
                  </a:lnTo>
                  <a:lnTo>
                    <a:pt x="17787" y="40747"/>
                  </a:lnTo>
                  <a:lnTo>
                    <a:pt x="29082" y="42418"/>
                  </a:lnTo>
                  <a:lnTo>
                    <a:pt x="40451" y="40747"/>
                  </a:lnTo>
                  <a:lnTo>
                    <a:pt x="49736" y="36195"/>
                  </a:lnTo>
                  <a:lnTo>
                    <a:pt x="55997" y="29452"/>
                  </a:lnTo>
                  <a:lnTo>
                    <a:pt x="58292" y="21209"/>
                  </a:lnTo>
                  <a:lnTo>
                    <a:pt x="55997" y="12965"/>
                  </a:lnTo>
                  <a:lnTo>
                    <a:pt x="49736" y="6222"/>
                  </a:lnTo>
                  <a:lnTo>
                    <a:pt x="40451" y="1670"/>
                  </a:lnTo>
                  <a:lnTo>
                    <a:pt x="29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78758" y="1913890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0" y="21209"/>
                  </a:moveTo>
                  <a:lnTo>
                    <a:pt x="2293" y="12965"/>
                  </a:lnTo>
                  <a:lnTo>
                    <a:pt x="8540" y="6223"/>
                  </a:lnTo>
                  <a:lnTo>
                    <a:pt x="17787" y="1670"/>
                  </a:lnTo>
                  <a:lnTo>
                    <a:pt x="29082" y="0"/>
                  </a:lnTo>
                  <a:lnTo>
                    <a:pt x="40451" y="1670"/>
                  </a:lnTo>
                  <a:lnTo>
                    <a:pt x="49736" y="6222"/>
                  </a:lnTo>
                  <a:lnTo>
                    <a:pt x="55997" y="12965"/>
                  </a:lnTo>
                  <a:lnTo>
                    <a:pt x="58292" y="21209"/>
                  </a:lnTo>
                  <a:lnTo>
                    <a:pt x="55997" y="29452"/>
                  </a:lnTo>
                  <a:lnTo>
                    <a:pt x="49736" y="36195"/>
                  </a:lnTo>
                  <a:lnTo>
                    <a:pt x="40451" y="40747"/>
                  </a:lnTo>
                  <a:lnTo>
                    <a:pt x="29082" y="42418"/>
                  </a:lnTo>
                  <a:lnTo>
                    <a:pt x="17787" y="40747"/>
                  </a:lnTo>
                  <a:lnTo>
                    <a:pt x="8540" y="36195"/>
                  </a:lnTo>
                  <a:lnTo>
                    <a:pt x="2293" y="29452"/>
                  </a:lnTo>
                  <a:lnTo>
                    <a:pt x="0" y="21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6566" y="2443861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29210" y="0"/>
                  </a:moveTo>
                  <a:lnTo>
                    <a:pt x="17841" y="1670"/>
                  </a:lnTo>
                  <a:lnTo>
                    <a:pt x="8556" y="6223"/>
                  </a:lnTo>
                  <a:lnTo>
                    <a:pt x="2295" y="12965"/>
                  </a:lnTo>
                  <a:lnTo>
                    <a:pt x="0" y="21209"/>
                  </a:lnTo>
                  <a:lnTo>
                    <a:pt x="2295" y="29452"/>
                  </a:lnTo>
                  <a:lnTo>
                    <a:pt x="8556" y="36195"/>
                  </a:lnTo>
                  <a:lnTo>
                    <a:pt x="17841" y="40747"/>
                  </a:lnTo>
                  <a:lnTo>
                    <a:pt x="29210" y="42417"/>
                  </a:lnTo>
                  <a:lnTo>
                    <a:pt x="40505" y="40747"/>
                  </a:lnTo>
                  <a:lnTo>
                    <a:pt x="49752" y="36194"/>
                  </a:lnTo>
                  <a:lnTo>
                    <a:pt x="55999" y="29452"/>
                  </a:lnTo>
                  <a:lnTo>
                    <a:pt x="58293" y="21209"/>
                  </a:lnTo>
                  <a:lnTo>
                    <a:pt x="55999" y="12965"/>
                  </a:lnTo>
                  <a:lnTo>
                    <a:pt x="49752" y="6222"/>
                  </a:lnTo>
                  <a:lnTo>
                    <a:pt x="40505" y="167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66566" y="2443861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0" y="21209"/>
                  </a:moveTo>
                  <a:lnTo>
                    <a:pt x="2295" y="12965"/>
                  </a:lnTo>
                  <a:lnTo>
                    <a:pt x="8556" y="6223"/>
                  </a:lnTo>
                  <a:lnTo>
                    <a:pt x="17841" y="1670"/>
                  </a:lnTo>
                  <a:lnTo>
                    <a:pt x="29210" y="0"/>
                  </a:lnTo>
                  <a:lnTo>
                    <a:pt x="40505" y="1670"/>
                  </a:lnTo>
                  <a:lnTo>
                    <a:pt x="49752" y="6222"/>
                  </a:lnTo>
                  <a:lnTo>
                    <a:pt x="55999" y="12965"/>
                  </a:lnTo>
                  <a:lnTo>
                    <a:pt x="58293" y="21209"/>
                  </a:lnTo>
                  <a:lnTo>
                    <a:pt x="55999" y="29452"/>
                  </a:lnTo>
                  <a:lnTo>
                    <a:pt x="49752" y="36194"/>
                  </a:lnTo>
                  <a:lnTo>
                    <a:pt x="40505" y="40747"/>
                  </a:lnTo>
                  <a:lnTo>
                    <a:pt x="29210" y="42417"/>
                  </a:lnTo>
                  <a:lnTo>
                    <a:pt x="17841" y="40747"/>
                  </a:lnTo>
                  <a:lnTo>
                    <a:pt x="8556" y="36195"/>
                  </a:lnTo>
                  <a:lnTo>
                    <a:pt x="2295" y="29452"/>
                  </a:lnTo>
                  <a:lnTo>
                    <a:pt x="0" y="21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47641" y="2176780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29083" y="0"/>
                  </a:moveTo>
                  <a:lnTo>
                    <a:pt x="17734" y="1670"/>
                  </a:lnTo>
                  <a:lnTo>
                    <a:pt x="8493" y="6223"/>
                  </a:lnTo>
                  <a:lnTo>
                    <a:pt x="2276" y="12965"/>
                  </a:lnTo>
                  <a:lnTo>
                    <a:pt x="0" y="21209"/>
                  </a:lnTo>
                  <a:lnTo>
                    <a:pt x="2276" y="29452"/>
                  </a:lnTo>
                  <a:lnTo>
                    <a:pt x="8493" y="36195"/>
                  </a:lnTo>
                  <a:lnTo>
                    <a:pt x="17734" y="40747"/>
                  </a:lnTo>
                  <a:lnTo>
                    <a:pt x="29083" y="42418"/>
                  </a:lnTo>
                  <a:lnTo>
                    <a:pt x="40431" y="40747"/>
                  </a:lnTo>
                  <a:lnTo>
                    <a:pt x="49672" y="36195"/>
                  </a:lnTo>
                  <a:lnTo>
                    <a:pt x="55889" y="29452"/>
                  </a:lnTo>
                  <a:lnTo>
                    <a:pt x="58166" y="21209"/>
                  </a:lnTo>
                  <a:lnTo>
                    <a:pt x="55889" y="12965"/>
                  </a:lnTo>
                  <a:lnTo>
                    <a:pt x="49672" y="6222"/>
                  </a:lnTo>
                  <a:lnTo>
                    <a:pt x="40431" y="1670"/>
                  </a:lnTo>
                  <a:lnTo>
                    <a:pt x="29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47641" y="2176780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0" y="21209"/>
                  </a:moveTo>
                  <a:lnTo>
                    <a:pt x="2276" y="12965"/>
                  </a:lnTo>
                  <a:lnTo>
                    <a:pt x="8493" y="6223"/>
                  </a:lnTo>
                  <a:lnTo>
                    <a:pt x="17734" y="1670"/>
                  </a:lnTo>
                  <a:lnTo>
                    <a:pt x="29083" y="0"/>
                  </a:lnTo>
                  <a:lnTo>
                    <a:pt x="40431" y="1670"/>
                  </a:lnTo>
                  <a:lnTo>
                    <a:pt x="49672" y="6222"/>
                  </a:lnTo>
                  <a:lnTo>
                    <a:pt x="55889" y="12965"/>
                  </a:lnTo>
                  <a:lnTo>
                    <a:pt x="58166" y="21209"/>
                  </a:lnTo>
                  <a:lnTo>
                    <a:pt x="55889" y="29452"/>
                  </a:lnTo>
                  <a:lnTo>
                    <a:pt x="49672" y="36195"/>
                  </a:lnTo>
                  <a:lnTo>
                    <a:pt x="40431" y="40747"/>
                  </a:lnTo>
                  <a:lnTo>
                    <a:pt x="29083" y="42418"/>
                  </a:lnTo>
                  <a:lnTo>
                    <a:pt x="17734" y="40747"/>
                  </a:lnTo>
                  <a:lnTo>
                    <a:pt x="8493" y="36195"/>
                  </a:lnTo>
                  <a:lnTo>
                    <a:pt x="2276" y="29452"/>
                  </a:lnTo>
                  <a:lnTo>
                    <a:pt x="0" y="21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24019" y="2703449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29082" y="0"/>
                  </a:moveTo>
                  <a:lnTo>
                    <a:pt x="17787" y="1652"/>
                  </a:lnTo>
                  <a:lnTo>
                    <a:pt x="8540" y="6175"/>
                  </a:lnTo>
                  <a:lnTo>
                    <a:pt x="2293" y="12912"/>
                  </a:lnTo>
                  <a:lnTo>
                    <a:pt x="0" y="21209"/>
                  </a:lnTo>
                  <a:lnTo>
                    <a:pt x="2293" y="29452"/>
                  </a:lnTo>
                  <a:lnTo>
                    <a:pt x="8540" y="36195"/>
                  </a:lnTo>
                  <a:lnTo>
                    <a:pt x="17787" y="40747"/>
                  </a:lnTo>
                  <a:lnTo>
                    <a:pt x="29082" y="42417"/>
                  </a:lnTo>
                  <a:lnTo>
                    <a:pt x="40451" y="40747"/>
                  </a:lnTo>
                  <a:lnTo>
                    <a:pt x="49736" y="36194"/>
                  </a:lnTo>
                  <a:lnTo>
                    <a:pt x="55997" y="29452"/>
                  </a:lnTo>
                  <a:lnTo>
                    <a:pt x="58292" y="21209"/>
                  </a:lnTo>
                  <a:lnTo>
                    <a:pt x="55997" y="12912"/>
                  </a:lnTo>
                  <a:lnTo>
                    <a:pt x="49736" y="6175"/>
                  </a:lnTo>
                  <a:lnTo>
                    <a:pt x="40451" y="1652"/>
                  </a:lnTo>
                  <a:lnTo>
                    <a:pt x="29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724019" y="2703449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0" y="21209"/>
                  </a:moveTo>
                  <a:lnTo>
                    <a:pt x="2293" y="12912"/>
                  </a:lnTo>
                  <a:lnTo>
                    <a:pt x="8540" y="6175"/>
                  </a:lnTo>
                  <a:lnTo>
                    <a:pt x="17787" y="1652"/>
                  </a:lnTo>
                  <a:lnTo>
                    <a:pt x="29082" y="0"/>
                  </a:lnTo>
                  <a:lnTo>
                    <a:pt x="40451" y="1652"/>
                  </a:lnTo>
                  <a:lnTo>
                    <a:pt x="49736" y="6175"/>
                  </a:lnTo>
                  <a:lnTo>
                    <a:pt x="55997" y="12912"/>
                  </a:lnTo>
                  <a:lnTo>
                    <a:pt x="58292" y="21209"/>
                  </a:lnTo>
                  <a:lnTo>
                    <a:pt x="55997" y="29452"/>
                  </a:lnTo>
                  <a:lnTo>
                    <a:pt x="49736" y="36194"/>
                  </a:lnTo>
                  <a:lnTo>
                    <a:pt x="40451" y="40747"/>
                  </a:lnTo>
                  <a:lnTo>
                    <a:pt x="29082" y="42417"/>
                  </a:lnTo>
                  <a:lnTo>
                    <a:pt x="17787" y="40747"/>
                  </a:lnTo>
                  <a:lnTo>
                    <a:pt x="8540" y="36195"/>
                  </a:lnTo>
                  <a:lnTo>
                    <a:pt x="2293" y="29452"/>
                  </a:lnTo>
                  <a:lnTo>
                    <a:pt x="0" y="21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32399" y="2957956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29083" y="0"/>
                  </a:moveTo>
                  <a:lnTo>
                    <a:pt x="17787" y="1670"/>
                  </a:lnTo>
                  <a:lnTo>
                    <a:pt x="8540" y="6223"/>
                  </a:lnTo>
                  <a:lnTo>
                    <a:pt x="2293" y="12965"/>
                  </a:lnTo>
                  <a:lnTo>
                    <a:pt x="0" y="21208"/>
                  </a:lnTo>
                  <a:lnTo>
                    <a:pt x="2293" y="29452"/>
                  </a:lnTo>
                  <a:lnTo>
                    <a:pt x="8540" y="36195"/>
                  </a:lnTo>
                  <a:lnTo>
                    <a:pt x="17787" y="40747"/>
                  </a:lnTo>
                  <a:lnTo>
                    <a:pt x="29083" y="42417"/>
                  </a:lnTo>
                  <a:lnTo>
                    <a:pt x="40451" y="40747"/>
                  </a:lnTo>
                  <a:lnTo>
                    <a:pt x="49736" y="36194"/>
                  </a:lnTo>
                  <a:lnTo>
                    <a:pt x="55997" y="29452"/>
                  </a:lnTo>
                  <a:lnTo>
                    <a:pt x="58292" y="21208"/>
                  </a:lnTo>
                  <a:lnTo>
                    <a:pt x="55997" y="12965"/>
                  </a:lnTo>
                  <a:lnTo>
                    <a:pt x="49736" y="6222"/>
                  </a:lnTo>
                  <a:lnTo>
                    <a:pt x="40451" y="1670"/>
                  </a:lnTo>
                  <a:lnTo>
                    <a:pt x="290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32399" y="2957956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0" y="21208"/>
                  </a:moveTo>
                  <a:lnTo>
                    <a:pt x="2293" y="12965"/>
                  </a:lnTo>
                  <a:lnTo>
                    <a:pt x="8540" y="6223"/>
                  </a:lnTo>
                  <a:lnTo>
                    <a:pt x="17787" y="1670"/>
                  </a:lnTo>
                  <a:lnTo>
                    <a:pt x="29083" y="0"/>
                  </a:lnTo>
                  <a:lnTo>
                    <a:pt x="40451" y="1670"/>
                  </a:lnTo>
                  <a:lnTo>
                    <a:pt x="49736" y="6222"/>
                  </a:lnTo>
                  <a:lnTo>
                    <a:pt x="55997" y="12965"/>
                  </a:lnTo>
                  <a:lnTo>
                    <a:pt x="58292" y="21208"/>
                  </a:lnTo>
                  <a:lnTo>
                    <a:pt x="55997" y="29452"/>
                  </a:lnTo>
                  <a:lnTo>
                    <a:pt x="49736" y="36194"/>
                  </a:lnTo>
                  <a:lnTo>
                    <a:pt x="40451" y="40747"/>
                  </a:lnTo>
                  <a:lnTo>
                    <a:pt x="29083" y="42417"/>
                  </a:lnTo>
                  <a:lnTo>
                    <a:pt x="17787" y="40747"/>
                  </a:lnTo>
                  <a:lnTo>
                    <a:pt x="8540" y="36195"/>
                  </a:lnTo>
                  <a:lnTo>
                    <a:pt x="2293" y="29452"/>
                  </a:lnTo>
                  <a:lnTo>
                    <a:pt x="0" y="212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28207" y="3227450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5">
                  <a:moveTo>
                    <a:pt x="29209" y="0"/>
                  </a:moveTo>
                  <a:lnTo>
                    <a:pt x="17841" y="1670"/>
                  </a:lnTo>
                  <a:lnTo>
                    <a:pt x="8556" y="6223"/>
                  </a:lnTo>
                  <a:lnTo>
                    <a:pt x="2295" y="12965"/>
                  </a:lnTo>
                  <a:lnTo>
                    <a:pt x="0" y="21209"/>
                  </a:lnTo>
                  <a:lnTo>
                    <a:pt x="2295" y="29505"/>
                  </a:lnTo>
                  <a:lnTo>
                    <a:pt x="8556" y="36242"/>
                  </a:lnTo>
                  <a:lnTo>
                    <a:pt x="17841" y="40765"/>
                  </a:lnTo>
                  <a:lnTo>
                    <a:pt x="29209" y="42418"/>
                  </a:lnTo>
                  <a:lnTo>
                    <a:pt x="40505" y="40765"/>
                  </a:lnTo>
                  <a:lnTo>
                    <a:pt x="49752" y="36242"/>
                  </a:lnTo>
                  <a:lnTo>
                    <a:pt x="55999" y="29505"/>
                  </a:lnTo>
                  <a:lnTo>
                    <a:pt x="58292" y="21209"/>
                  </a:lnTo>
                  <a:lnTo>
                    <a:pt x="55999" y="12965"/>
                  </a:lnTo>
                  <a:lnTo>
                    <a:pt x="49752" y="6222"/>
                  </a:lnTo>
                  <a:lnTo>
                    <a:pt x="40505" y="1670"/>
                  </a:lnTo>
                  <a:lnTo>
                    <a:pt x="292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28207" y="3227450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5">
                  <a:moveTo>
                    <a:pt x="0" y="21209"/>
                  </a:moveTo>
                  <a:lnTo>
                    <a:pt x="2295" y="12965"/>
                  </a:lnTo>
                  <a:lnTo>
                    <a:pt x="8556" y="6223"/>
                  </a:lnTo>
                  <a:lnTo>
                    <a:pt x="17841" y="1670"/>
                  </a:lnTo>
                  <a:lnTo>
                    <a:pt x="29209" y="0"/>
                  </a:lnTo>
                  <a:lnTo>
                    <a:pt x="40505" y="1670"/>
                  </a:lnTo>
                  <a:lnTo>
                    <a:pt x="49752" y="6222"/>
                  </a:lnTo>
                  <a:lnTo>
                    <a:pt x="55999" y="12965"/>
                  </a:lnTo>
                  <a:lnTo>
                    <a:pt x="58292" y="21209"/>
                  </a:lnTo>
                  <a:lnTo>
                    <a:pt x="55999" y="29505"/>
                  </a:lnTo>
                  <a:lnTo>
                    <a:pt x="49752" y="36242"/>
                  </a:lnTo>
                  <a:lnTo>
                    <a:pt x="40505" y="40765"/>
                  </a:lnTo>
                  <a:lnTo>
                    <a:pt x="29209" y="42418"/>
                  </a:lnTo>
                  <a:lnTo>
                    <a:pt x="17841" y="40765"/>
                  </a:lnTo>
                  <a:lnTo>
                    <a:pt x="8556" y="36242"/>
                  </a:lnTo>
                  <a:lnTo>
                    <a:pt x="2295" y="29505"/>
                  </a:lnTo>
                  <a:lnTo>
                    <a:pt x="0" y="21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20586" y="2448813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29210" y="0"/>
                  </a:moveTo>
                  <a:lnTo>
                    <a:pt x="17841" y="1670"/>
                  </a:lnTo>
                  <a:lnTo>
                    <a:pt x="8556" y="6223"/>
                  </a:lnTo>
                  <a:lnTo>
                    <a:pt x="2295" y="12965"/>
                  </a:lnTo>
                  <a:lnTo>
                    <a:pt x="0" y="21209"/>
                  </a:lnTo>
                  <a:lnTo>
                    <a:pt x="2295" y="29452"/>
                  </a:lnTo>
                  <a:lnTo>
                    <a:pt x="8556" y="36195"/>
                  </a:lnTo>
                  <a:lnTo>
                    <a:pt x="17841" y="40747"/>
                  </a:lnTo>
                  <a:lnTo>
                    <a:pt x="29210" y="42418"/>
                  </a:lnTo>
                  <a:lnTo>
                    <a:pt x="40558" y="40747"/>
                  </a:lnTo>
                  <a:lnTo>
                    <a:pt x="49799" y="36195"/>
                  </a:lnTo>
                  <a:lnTo>
                    <a:pt x="56016" y="29452"/>
                  </a:lnTo>
                  <a:lnTo>
                    <a:pt x="58292" y="21209"/>
                  </a:lnTo>
                  <a:lnTo>
                    <a:pt x="56016" y="12965"/>
                  </a:lnTo>
                  <a:lnTo>
                    <a:pt x="49799" y="6222"/>
                  </a:lnTo>
                  <a:lnTo>
                    <a:pt x="40558" y="1670"/>
                  </a:lnTo>
                  <a:lnTo>
                    <a:pt x="292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20586" y="2448813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0" y="21209"/>
                  </a:moveTo>
                  <a:lnTo>
                    <a:pt x="2295" y="12965"/>
                  </a:lnTo>
                  <a:lnTo>
                    <a:pt x="8556" y="6223"/>
                  </a:lnTo>
                  <a:lnTo>
                    <a:pt x="17841" y="1670"/>
                  </a:lnTo>
                  <a:lnTo>
                    <a:pt x="29210" y="0"/>
                  </a:lnTo>
                  <a:lnTo>
                    <a:pt x="40558" y="1670"/>
                  </a:lnTo>
                  <a:lnTo>
                    <a:pt x="49799" y="6222"/>
                  </a:lnTo>
                  <a:lnTo>
                    <a:pt x="56016" y="12965"/>
                  </a:lnTo>
                  <a:lnTo>
                    <a:pt x="58292" y="21209"/>
                  </a:lnTo>
                  <a:lnTo>
                    <a:pt x="56016" y="29452"/>
                  </a:lnTo>
                  <a:lnTo>
                    <a:pt x="49799" y="36195"/>
                  </a:lnTo>
                  <a:lnTo>
                    <a:pt x="40558" y="40747"/>
                  </a:lnTo>
                  <a:lnTo>
                    <a:pt x="29210" y="42418"/>
                  </a:lnTo>
                  <a:lnTo>
                    <a:pt x="17841" y="40747"/>
                  </a:lnTo>
                  <a:lnTo>
                    <a:pt x="8556" y="36195"/>
                  </a:lnTo>
                  <a:lnTo>
                    <a:pt x="2295" y="29452"/>
                  </a:lnTo>
                  <a:lnTo>
                    <a:pt x="0" y="2120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95948" y="2184273"/>
              <a:ext cx="58419" cy="42545"/>
            </a:xfrm>
            <a:custGeom>
              <a:avLst/>
              <a:gdLst/>
              <a:ahLst/>
              <a:cxnLst/>
              <a:rect l="l" t="t" r="r" b="b"/>
              <a:pathLst>
                <a:path w="58420" h="42544">
                  <a:moveTo>
                    <a:pt x="29082" y="0"/>
                  </a:moveTo>
                  <a:lnTo>
                    <a:pt x="17734" y="1670"/>
                  </a:lnTo>
                  <a:lnTo>
                    <a:pt x="8493" y="6223"/>
                  </a:lnTo>
                  <a:lnTo>
                    <a:pt x="2276" y="12965"/>
                  </a:lnTo>
                  <a:lnTo>
                    <a:pt x="0" y="21209"/>
                  </a:lnTo>
                  <a:lnTo>
                    <a:pt x="2276" y="29452"/>
                  </a:lnTo>
                  <a:lnTo>
                    <a:pt x="8493" y="36195"/>
                  </a:lnTo>
                  <a:lnTo>
                    <a:pt x="17734" y="40747"/>
                  </a:lnTo>
                  <a:lnTo>
                    <a:pt x="29082" y="42417"/>
                  </a:lnTo>
                  <a:lnTo>
                    <a:pt x="40451" y="40747"/>
                  </a:lnTo>
                  <a:lnTo>
                    <a:pt x="49736" y="36194"/>
                  </a:lnTo>
                  <a:lnTo>
                    <a:pt x="55997" y="29452"/>
                  </a:lnTo>
                  <a:lnTo>
                    <a:pt x="58293" y="21209"/>
                  </a:lnTo>
                  <a:lnTo>
                    <a:pt x="55997" y="12965"/>
                  </a:lnTo>
                  <a:lnTo>
                    <a:pt x="49736" y="6222"/>
                  </a:lnTo>
                  <a:lnTo>
                    <a:pt x="40451" y="1670"/>
                  </a:lnTo>
                  <a:lnTo>
                    <a:pt x="290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22575" y="1666875"/>
              <a:ext cx="4431665" cy="2346960"/>
            </a:xfrm>
            <a:custGeom>
              <a:avLst/>
              <a:gdLst/>
              <a:ahLst/>
              <a:cxnLst/>
              <a:rect l="l" t="t" r="r" b="b"/>
              <a:pathLst>
                <a:path w="4431665" h="2346960">
                  <a:moveTo>
                    <a:pt x="4373372" y="538607"/>
                  </a:moveTo>
                  <a:lnTo>
                    <a:pt x="4375648" y="530363"/>
                  </a:lnTo>
                  <a:lnTo>
                    <a:pt x="4381865" y="523621"/>
                  </a:lnTo>
                  <a:lnTo>
                    <a:pt x="4391106" y="519068"/>
                  </a:lnTo>
                  <a:lnTo>
                    <a:pt x="4402455" y="517398"/>
                  </a:lnTo>
                  <a:lnTo>
                    <a:pt x="4413823" y="519068"/>
                  </a:lnTo>
                  <a:lnTo>
                    <a:pt x="4423108" y="523620"/>
                  </a:lnTo>
                  <a:lnTo>
                    <a:pt x="4429369" y="530363"/>
                  </a:lnTo>
                  <a:lnTo>
                    <a:pt x="4431665" y="538607"/>
                  </a:lnTo>
                  <a:lnTo>
                    <a:pt x="4429369" y="546850"/>
                  </a:lnTo>
                  <a:lnTo>
                    <a:pt x="4423108" y="553592"/>
                  </a:lnTo>
                  <a:lnTo>
                    <a:pt x="4413823" y="558145"/>
                  </a:lnTo>
                  <a:lnTo>
                    <a:pt x="4402455" y="559815"/>
                  </a:lnTo>
                  <a:lnTo>
                    <a:pt x="4391106" y="558145"/>
                  </a:lnTo>
                  <a:lnTo>
                    <a:pt x="4381865" y="553593"/>
                  </a:lnTo>
                  <a:lnTo>
                    <a:pt x="4375648" y="546850"/>
                  </a:lnTo>
                  <a:lnTo>
                    <a:pt x="4373372" y="538607"/>
                  </a:lnTo>
                  <a:close/>
                </a:path>
                <a:path w="4431665" h="2346960">
                  <a:moveTo>
                    <a:pt x="0" y="0"/>
                  </a:moveTo>
                  <a:lnTo>
                    <a:pt x="483235" y="2346706"/>
                  </a:lnTo>
                  <a:lnTo>
                    <a:pt x="987044" y="262000"/>
                  </a:lnTo>
                  <a:lnTo>
                    <a:pt x="1471422" y="791972"/>
                  </a:lnTo>
                  <a:lnTo>
                    <a:pt x="1952371" y="517398"/>
                  </a:lnTo>
                  <a:lnTo>
                    <a:pt x="2433447" y="1049782"/>
                  </a:lnTo>
                  <a:lnTo>
                    <a:pt x="2944114" y="1321815"/>
                  </a:lnTo>
                  <a:lnTo>
                    <a:pt x="3431921" y="1575562"/>
                  </a:lnTo>
                  <a:lnTo>
                    <a:pt x="3898011" y="819403"/>
                  </a:lnTo>
                  <a:lnTo>
                    <a:pt x="4404233" y="55232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239000" y="1125093"/>
            <a:ext cx="108966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UCL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0.1173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48143" y="2443937"/>
            <a:ext cx="1071245" cy="16471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CL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0.065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60"/>
              </a:spcBef>
            </a:pPr>
            <a:endParaRPr sz="14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LCL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0.0127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251961" y="4270044"/>
            <a:ext cx="1563370" cy="495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70"/>
              </a:spcBef>
              <a:tabLst>
                <a:tab pos="484505" algn="l"/>
                <a:tab pos="958215" algn="l"/>
                <a:tab pos="1454785" algn="l"/>
              </a:tabLst>
            </a:pPr>
            <a:r>
              <a:rPr sz="2100" spc="-75" baseline="1984" dirty="0">
                <a:latin typeface="Ebrima"/>
                <a:cs typeface="Ebrima"/>
              </a:rPr>
              <a:t>3</a:t>
            </a:r>
            <a:r>
              <a:rPr sz="2100" baseline="1984" dirty="0">
                <a:latin typeface="Ebrima"/>
                <a:cs typeface="Ebrima"/>
              </a:rPr>
              <a:t>	</a:t>
            </a:r>
            <a:r>
              <a:rPr sz="2100" spc="-75" baseline="1984" dirty="0">
                <a:latin typeface="Ebrima"/>
                <a:cs typeface="Ebrima"/>
              </a:rPr>
              <a:t>4</a:t>
            </a:r>
            <a:r>
              <a:rPr sz="2100" baseline="1984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5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6</a:t>
            </a:r>
            <a:endParaRPr sz="1400">
              <a:latin typeface="Ebrima"/>
              <a:cs typeface="Ebrima"/>
            </a:endParaRPr>
          </a:p>
          <a:p>
            <a:pPr marL="409575">
              <a:lnSpc>
                <a:spcPct val="100000"/>
              </a:lnSpc>
              <a:spcBef>
                <a:spcPts val="165"/>
              </a:spcBef>
            </a:pPr>
            <a:r>
              <a:rPr sz="1400" b="1" spc="-10" dirty="0">
                <a:latin typeface="Arial"/>
                <a:cs typeface="Arial"/>
              </a:rPr>
              <a:t>Samples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18475" y="1833733"/>
            <a:ext cx="223520" cy="1648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b="1" dirty="0">
                <a:latin typeface="Arial"/>
                <a:cs typeface="Arial"/>
              </a:rPr>
              <a:t>Fraction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Defectives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402080" y="990904"/>
            <a:ext cx="366395" cy="339597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209">
              <a:lnSpc>
                <a:spcPct val="100000"/>
              </a:lnSpc>
              <a:spcBef>
                <a:spcPts val="530"/>
              </a:spcBef>
            </a:pPr>
            <a:r>
              <a:rPr sz="1400" spc="-20" dirty="0">
                <a:latin typeface="Ebrima"/>
                <a:cs typeface="Ebrima"/>
              </a:rPr>
              <a:t>0.12</a:t>
            </a:r>
            <a:endParaRPr sz="1400">
              <a:latin typeface="Ebrima"/>
              <a:cs typeface="Ebrima"/>
            </a:endParaRPr>
          </a:p>
          <a:p>
            <a:pPr marL="14604">
              <a:lnSpc>
                <a:spcPct val="100000"/>
              </a:lnSpc>
              <a:spcBef>
                <a:spcPts val="430"/>
              </a:spcBef>
            </a:pPr>
            <a:r>
              <a:rPr sz="1400" spc="-20" dirty="0">
                <a:latin typeface="Ebrima"/>
                <a:cs typeface="Ebrima"/>
              </a:rPr>
              <a:t>0.11</a:t>
            </a:r>
            <a:endParaRPr sz="1400">
              <a:latin typeface="Ebrima"/>
              <a:cs typeface="Ebrima"/>
            </a:endParaRPr>
          </a:p>
          <a:p>
            <a:pPr marL="6350">
              <a:lnSpc>
                <a:spcPct val="100000"/>
              </a:lnSpc>
              <a:spcBef>
                <a:spcPts val="340"/>
              </a:spcBef>
            </a:pPr>
            <a:r>
              <a:rPr sz="1400" spc="-20" dirty="0">
                <a:latin typeface="Ebrima"/>
                <a:cs typeface="Ebrima"/>
              </a:rPr>
              <a:t>0.10</a:t>
            </a:r>
            <a:endParaRPr sz="1400">
              <a:latin typeface="Ebrima"/>
              <a:cs typeface="Ebrima"/>
            </a:endParaRPr>
          </a:p>
          <a:p>
            <a:pPr marL="13970">
              <a:lnSpc>
                <a:spcPct val="100000"/>
              </a:lnSpc>
              <a:spcBef>
                <a:spcPts val="365"/>
              </a:spcBef>
            </a:pPr>
            <a:r>
              <a:rPr sz="1400" spc="-20" dirty="0">
                <a:latin typeface="Ebrima"/>
                <a:cs typeface="Ebrima"/>
              </a:rPr>
              <a:t>0.09</a:t>
            </a:r>
            <a:endParaRPr sz="1400">
              <a:latin typeface="Ebrima"/>
              <a:cs typeface="Ebrima"/>
            </a:endParaRPr>
          </a:p>
          <a:p>
            <a:pPr marL="17780">
              <a:lnSpc>
                <a:spcPct val="100000"/>
              </a:lnSpc>
              <a:spcBef>
                <a:spcPts val="475"/>
              </a:spcBef>
            </a:pPr>
            <a:r>
              <a:rPr sz="1400" spc="-20" dirty="0">
                <a:latin typeface="Ebrima"/>
                <a:cs typeface="Ebrima"/>
              </a:rPr>
              <a:t>0.08</a:t>
            </a:r>
            <a:endParaRPr sz="1400">
              <a:latin typeface="Ebrima"/>
              <a:cs typeface="Ebrima"/>
            </a:endParaRPr>
          </a:p>
          <a:p>
            <a:pPr marL="8255">
              <a:lnSpc>
                <a:spcPct val="100000"/>
              </a:lnSpc>
              <a:spcBef>
                <a:spcPts val="340"/>
              </a:spcBef>
            </a:pPr>
            <a:r>
              <a:rPr sz="1400" spc="-20" dirty="0">
                <a:latin typeface="Ebrima"/>
                <a:cs typeface="Ebrima"/>
              </a:rPr>
              <a:t>0.07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1400" spc="-20" dirty="0">
                <a:latin typeface="Ebrima"/>
                <a:cs typeface="Ebrima"/>
              </a:rPr>
              <a:t>0.06</a:t>
            </a:r>
            <a:endParaRPr sz="1400">
              <a:latin typeface="Ebrima"/>
              <a:cs typeface="Ebrima"/>
            </a:endParaRPr>
          </a:p>
          <a:p>
            <a:pPr marL="8255">
              <a:lnSpc>
                <a:spcPct val="100000"/>
              </a:lnSpc>
              <a:spcBef>
                <a:spcPts val="345"/>
              </a:spcBef>
            </a:pPr>
            <a:r>
              <a:rPr sz="1400" spc="-20" dirty="0">
                <a:latin typeface="Ebrima"/>
                <a:cs typeface="Ebrima"/>
              </a:rPr>
              <a:t>0.05</a:t>
            </a:r>
            <a:endParaRPr sz="1400">
              <a:latin typeface="Ebrima"/>
              <a:cs typeface="Ebrima"/>
            </a:endParaRPr>
          </a:p>
          <a:p>
            <a:pPr marL="12065">
              <a:lnSpc>
                <a:spcPct val="100000"/>
              </a:lnSpc>
              <a:spcBef>
                <a:spcPts val="420"/>
              </a:spcBef>
            </a:pPr>
            <a:r>
              <a:rPr sz="1400" spc="-20" dirty="0">
                <a:latin typeface="Ebrima"/>
                <a:cs typeface="Ebrima"/>
              </a:rPr>
              <a:t>0.04</a:t>
            </a:r>
            <a:endParaRPr sz="1400">
              <a:latin typeface="Ebrima"/>
              <a:cs typeface="Ebrima"/>
            </a:endParaRPr>
          </a:p>
          <a:p>
            <a:pPr marL="8255">
              <a:lnSpc>
                <a:spcPct val="100000"/>
              </a:lnSpc>
              <a:spcBef>
                <a:spcPts val="325"/>
              </a:spcBef>
            </a:pPr>
            <a:r>
              <a:rPr sz="1400" spc="-20" dirty="0">
                <a:latin typeface="Ebrima"/>
                <a:cs typeface="Ebrima"/>
              </a:rPr>
              <a:t>0.03</a:t>
            </a:r>
            <a:endParaRPr sz="1400">
              <a:latin typeface="Ebrima"/>
              <a:cs typeface="Ebrima"/>
            </a:endParaRPr>
          </a:p>
          <a:p>
            <a:pPr marL="8255">
              <a:lnSpc>
                <a:spcPct val="100000"/>
              </a:lnSpc>
              <a:spcBef>
                <a:spcPts val="395"/>
              </a:spcBef>
            </a:pPr>
            <a:r>
              <a:rPr sz="1400" spc="-20" dirty="0">
                <a:latin typeface="Ebrima"/>
                <a:cs typeface="Ebrima"/>
              </a:rPr>
              <a:t>0.02</a:t>
            </a:r>
            <a:endParaRPr sz="1400">
              <a:latin typeface="Ebrima"/>
              <a:cs typeface="Ebrima"/>
            </a:endParaRPr>
          </a:p>
          <a:p>
            <a:pPr marL="5715">
              <a:lnSpc>
                <a:spcPct val="100000"/>
              </a:lnSpc>
              <a:spcBef>
                <a:spcPts val="340"/>
              </a:spcBef>
            </a:pPr>
            <a:r>
              <a:rPr sz="1400" spc="-20" dirty="0">
                <a:latin typeface="Ebrima"/>
                <a:cs typeface="Ebrima"/>
              </a:rPr>
              <a:t>0.01</a:t>
            </a:r>
            <a:endParaRPr sz="1400">
              <a:latin typeface="Ebrima"/>
              <a:cs typeface="Ebrima"/>
            </a:endParaRPr>
          </a:p>
          <a:p>
            <a:pPr marL="188595">
              <a:lnSpc>
                <a:spcPct val="100000"/>
              </a:lnSpc>
              <a:spcBef>
                <a:spcPts val="135"/>
              </a:spcBef>
            </a:pPr>
            <a:r>
              <a:rPr sz="1400" spc="-50" dirty="0">
                <a:latin typeface="Ebrima"/>
                <a:cs typeface="Ebrima"/>
              </a:rPr>
              <a:t>0</a:t>
            </a:r>
            <a:endParaRPr sz="14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286258"/>
            <a:ext cx="6959600" cy="850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7244" marR="5080" indent="-805180">
              <a:lnSpc>
                <a:spcPct val="100000"/>
              </a:lnSpc>
              <a:spcBef>
                <a:spcPts val="110"/>
              </a:spcBef>
            </a:pP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b.</a:t>
            </a:r>
            <a:r>
              <a:rPr sz="2700" b="1" spc="-4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Np-chart</a:t>
            </a:r>
            <a:r>
              <a:rPr sz="2700" b="1" spc="-8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(Number</a:t>
            </a:r>
            <a:r>
              <a:rPr sz="2700" b="1" spc="-9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of</a:t>
            </a:r>
            <a:r>
              <a:rPr sz="2700" b="1" spc="-1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Percent</a:t>
            </a:r>
            <a:r>
              <a:rPr sz="2700" b="1" spc="-7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Defective Chart)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472" y="1179703"/>
            <a:ext cx="7962900" cy="451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marR="67945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332105" algn="l"/>
              </a:tabLst>
            </a:pPr>
            <a:r>
              <a:rPr sz="1800" spc="-20" dirty="0">
                <a:latin typeface="Lucida Sans Unicode"/>
                <a:cs typeface="Lucida Sans Unicode"/>
              </a:rPr>
              <a:t>Np-</a:t>
            </a:r>
            <a:r>
              <a:rPr sz="1800" dirty="0">
                <a:latin typeface="Lucida Sans Unicode"/>
                <a:cs typeface="Lucida Sans Unicode"/>
              </a:rPr>
              <a:t>chart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modified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 </a:t>
            </a:r>
            <a:r>
              <a:rPr sz="1800" spc="-10" dirty="0">
                <a:latin typeface="Lucida Sans Unicode"/>
                <a:cs typeface="Lucida Sans Unicode"/>
              </a:rPr>
              <a:t>p-</a:t>
            </a:r>
            <a:r>
              <a:rPr sz="1800" dirty="0">
                <a:latin typeface="Lucida Sans Unicode"/>
                <a:cs typeface="Lucida Sans Unicode"/>
              </a:rPr>
              <a:t>chart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which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 </a:t>
            </a:r>
            <a:r>
              <a:rPr sz="1800" spc="-10" dirty="0">
                <a:latin typeface="Lucida Sans Unicode"/>
                <a:cs typeface="Lucida Sans Unicode"/>
              </a:rPr>
              <a:t>defectives </a:t>
            </a:r>
            <a:r>
              <a:rPr sz="1800" dirty="0">
                <a:latin typeface="Lucida Sans Unicode"/>
                <a:cs typeface="Lucida Sans Unicode"/>
              </a:rPr>
              <a:t>are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used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instead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fraction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defectives.</a:t>
            </a:r>
            <a:endParaRPr sz="1800">
              <a:latin typeface="Lucida Sans Unicode"/>
              <a:cs typeface="Lucida Sans Unicode"/>
            </a:endParaRPr>
          </a:p>
          <a:p>
            <a:pPr marL="332105" marR="431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332105" algn="l"/>
              </a:tabLst>
            </a:pP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other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words,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control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charts for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defectives</a:t>
            </a:r>
            <a:r>
              <a:rPr sz="1800" spc="2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(Np-</a:t>
            </a:r>
            <a:r>
              <a:rPr sz="1800" spc="-10" dirty="0">
                <a:latin typeface="Lucida Sans Unicode"/>
                <a:cs typeface="Lucida Sans Unicode"/>
              </a:rPr>
              <a:t>chart) </a:t>
            </a:r>
            <a:r>
              <a:rPr sz="1800" dirty="0">
                <a:latin typeface="Lucida Sans Unicode"/>
                <a:cs typeface="Lucida Sans Unicode"/>
              </a:rPr>
              <a:t>shows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actual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defectives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found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each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sample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if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items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inspected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each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time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same,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plotting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the </a:t>
            </a:r>
            <a:r>
              <a:rPr sz="1800" dirty="0">
                <a:latin typeface="Lucida Sans Unicode"/>
                <a:cs typeface="Lucida Sans Unicode"/>
              </a:rPr>
              <a:t>actual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defective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may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more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convenient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meaningful </a:t>
            </a:r>
            <a:r>
              <a:rPr sz="1800" dirty="0">
                <a:latin typeface="Lucida Sans Unicode"/>
                <a:cs typeface="Lucida Sans Unicode"/>
              </a:rPr>
              <a:t>than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fraction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defective.</a:t>
            </a:r>
            <a:endParaRPr sz="1800">
              <a:latin typeface="Lucida Sans Unicode"/>
              <a:cs typeface="Lucida Sans Unicode"/>
            </a:endParaRPr>
          </a:p>
          <a:p>
            <a:pPr marL="332105" indent="-255904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332105" algn="l"/>
              </a:tabLst>
            </a:pPr>
            <a:r>
              <a:rPr sz="1800" spc="-20" dirty="0">
                <a:latin typeface="Lucida Sans Unicode"/>
                <a:cs typeface="Lucida Sans Unicode"/>
              </a:rPr>
              <a:t>Np-</a:t>
            </a:r>
            <a:r>
              <a:rPr sz="1800" dirty="0">
                <a:latin typeface="Lucida Sans Unicode"/>
                <a:cs typeface="Lucida Sans Unicode"/>
              </a:rPr>
              <a:t>chart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control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limits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can be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calculated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follows:</a:t>
            </a:r>
            <a:endParaRPr sz="1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800">
              <a:latin typeface="Lucida Sans Unicode"/>
              <a:cs typeface="Lucida Sans Unicode"/>
            </a:endParaRPr>
          </a:p>
          <a:p>
            <a:pPr marL="76200">
              <a:lnSpc>
                <a:spcPct val="100000"/>
              </a:lnSpc>
            </a:pP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Equation/Formula:</a:t>
            </a:r>
            <a:endParaRPr sz="1800">
              <a:latin typeface="Lucida Sans Unicode"/>
              <a:cs typeface="Lucida Sans Unicode"/>
            </a:endParaRPr>
          </a:p>
          <a:p>
            <a:pPr marL="76200">
              <a:lnSpc>
                <a:spcPct val="100000"/>
              </a:lnSpc>
              <a:spcBef>
                <a:spcPts val="385"/>
              </a:spcBef>
            </a:pP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(Note:</a:t>
            </a:r>
            <a:r>
              <a:rPr sz="1800" b="1" spc="-5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if</a:t>
            </a:r>
            <a:r>
              <a:rPr sz="1800" b="1" spc="-2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defects/errors</a:t>
            </a:r>
            <a:r>
              <a:rPr sz="1800" b="1" spc="-6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are</a:t>
            </a:r>
            <a:r>
              <a:rPr sz="1800" b="1" spc="-3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given</a:t>
            </a:r>
            <a:r>
              <a:rPr sz="1800" b="1" spc="-4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is</a:t>
            </a:r>
            <a:r>
              <a:rPr sz="1800" b="1" spc="-1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number</a:t>
            </a:r>
            <a:r>
              <a:rPr sz="1800" b="1" spc="-7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basis)</a:t>
            </a:r>
            <a:endParaRPr sz="1800">
              <a:latin typeface="Lucida Sans Unicode"/>
              <a:cs typeface="Lucida Sans Unicode"/>
            </a:endParaRPr>
          </a:p>
          <a:p>
            <a:pPr marL="788670">
              <a:lnSpc>
                <a:spcPct val="100000"/>
              </a:lnSpc>
              <a:spcBef>
                <a:spcPts val="1555"/>
              </a:spcBef>
            </a:pPr>
            <a:r>
              <a:rPr sz="2300" spc="-720" dirty="0">
                <a:latin typeface="Times New Roman"/>
                <a:cs typeface="Times New Roman"/>
              </a:rPr>
              <a:t>CL</a:t>
            </a:r>
            <a:r>
              <a:rPr sz="2300" spc="-335" dirty="0">
                <a:latin typeface="Times New Roman"/>
                <a:cs typeface="Times New Roman"/>
              </a:rPr>
              <a:t> </a:t>
            </a:r>
            <a:r>
              <a:rPr sz="2300" spc="-640" dirty="0">
                <a:latin typeface="Times New Roman"/>
                <a:cs typeface="Times New Roman"/>
              </a:rPr>
              <a:t>=</a:t>
            </a:r>
            <a:r>
              <a:rPr sz="2300" spc="-280" dirty="0">
                <a:latin typeface="Times New Roman"/>
                <a:cs typeface="Times New Roman"/>
              </a:rPr>
              <a:t> </a:t>
            </a:r>
            <a:r>
              <a:rPr sz="2300" spc="-1100" dirty="0">
                <a:latin typeface="Times New Roman"/>
                <a:cs typeface="Times New Roman"/>
              </a:rPr>
              <a:t>Np</a:t>
            </a:r>
            <a:r>
              <a:rPr sz="3450" spc="-1650" baseline="22946" dirty="0">
                <a:latin typeface="Symbol"/>
                <a:cs typeface="Symbol"/>
              </a:rPr>
              <a:t></a:t>
            </a:r>
            <a:endParaRPr sz="3450" baseline="22946">
              <a:latin typeface="Symbol"/>
              <a:cs typeface="Symbol"/>
            </a:endParaRPr>
          </a:p>
          <a:p>
            <a:pPr marL="788670">
              <a:lnSpc>
                <a:spcPct val="100000"/>
              </a:lnSpc>
              <a:spcBef>
                <a:spcPts val="1170"/>
              </a:spcBef>
            </a:pPr>
            <a:r>
              <a:rPr sz="2550" spc="-839" baseline="-14705" dirty="0">
                <a:latin typeface="Symbol"/>
                <a:cs typeface="Symbol"/>
              </a:rPr>
              <a:t></a:t>
            </a:r>
            <a:r>
              <a:rPr sz="2550" spc="-839" baseline="-39215" dirty="0">
                <a:latin typeface="Times New Roman"/>
                <a:cs typeface="Times New Roman"/>
              </a:rPr>
              <a:t>p</a:t>
            </a:r>
            <a:r>
              <a:rPr sz="2550" spc="-112" baseline="-39215" dirty="0">
                <a:latin typeface="Times New Roman"/>
                <a:cs typeface="Times New Roman"/>
              </a:rPr>
              <a:t> </a:t>
            </a:r>
            <a:r>
              <a:rPr sz="2550" spc="-247" baseline="-39215" dirty="0">
                <a:latin typeface="Times New Roman"/>
                <a:cs typeface="Times New Roman"/>
              </a:rPr>
              <a:t>=</a:t>
            </a:r>
            <a:r>
              <a:rPr sz="2550" spc="-187" baseline="-39215" dirty="0">
                <a:latin typeface="Times New Roman"/>
                <a:cs typeface="Times New Roman"/>
              </a:rPr>
              <a:t> </a:t>
            </a:r>
            <a:r>
              <a:rPr sz="1700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heavy" spc="-32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</a:t>
            </a:r>
            <a:r>
              <a:rPr sz="1700" u="heavy" spc="-3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1700" u="heavy" spc="5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052830">
              <a:lnSpc>
                <a:spcPct val="100000"/>
              </a:lnSpc>
              <a:spcBef>
                <a:spcPts val="45"/>
              </a:spcBef>
            </a:pPr>
            <a:r>
              <a:rPr sz="1700" spc="-285" dirty="0">
                <a:latin typeface="Times New Roman"/>
                <a:cs typeface="Times New Roman"/>
              </a:rPr>
              <a:t>N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spc="-240" dirty="0">
                <a:latin typeface="Times New Roman"/>
                <a:cs typeface="Times New Roman"/>
              </a:rPr>
              <a:t>×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spc="-50" dirty="0">
                <a:latin typeface="Times New Roman"/>
                <a:cs typeface="Times New Roman"/>
              </a:rPr>
              <a:t>n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597228"/>
            <a:ext cx="7619365" cy="11906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385"/>
              </a:spcBef>
            </a:pP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Example</a:t>
            </a:r>
            <a:r>
              <a:rPr sz="2700" b="1" spc="-11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latin typeface="Lucida Sans Unicode"/>
                <a:cs typeface="Lucida Sans Unicode"/>
              </a:rPr>
              <a:t>:</a:t>
            </a:r>
            <a:r>
              <a:rPr sz="2700" b="1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visual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inspection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scratches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(each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unit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judged </a:t>
            </a:r>
            <a:r>
              <a:rPr sz="1800" dirty="0">
                <a:latin typeface="Lucida Sans Unicode"/>
                <a:cs typeface="Lucida Sans Unicode"/>
              </a:rPr>
              <a:t>good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bad)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decorative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paint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trim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produced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following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data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last week.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each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sample,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30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were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inspected.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Construct </a:t>
            </a:r>
            <a:r>
              <a:rPr sz="1800" dirty="0">
                <a:latin typeface="Lucida Sans Unicode"/>
                <a:cs typeface="Lucida Sans Unicode"/>
              </a:rPr>
              <a:t>suitable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chart.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4250138"/>
            <a:ext cx="3465829" cy="12179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Solution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800" spc="-10" dirty="0">
                <a:latin typeface="Lucida Sans Unicode"/>
                <a:cs typeface="Lucida Sans Unicode"/>
              </a:rPr>
              <a:t>Given,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800" dirty="0">
                <a:latin typeface="Lucida Sans Unicode"/>
                <a:cs typeface="Lucida Sans Unicode"/>
              </a:rPr>
              <a:t>Number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 units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(N) = 30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units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800" dirty="0">
                <a:latin typeface="Lucida Sans Unicode"/>
                <a:cs typeface="Lucida Sans Unicode"/>
              </a:rPr>
              <a:t>Sample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(n)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10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898361" y="406958"/>
            <a:ext cx="591820" cy="1026160"/>
            <a:chOff x="1898361" y="406958"/>
            <a:chExt cx="591820" cy="1026160"/>
          </a:xfrm>
        </p:grpSpPr>
        <p:sp>
          <p:nvSpPr>
            <p:cNvPr id="5" name="object 5"/>
            <p:cNvSpPr/>
            <p:nvPr/>
          </p:nvSpPr>
          <p:spPr>
            <a:xfrm>
              <a:off x="2070966" y="417774"/>
              <a:ext cx="419100" cy="475615"/>
            </a:xfrm>
            <a:custGeom>
              <a:avLst/>
              <a:gdLst/>
              <a:ahLst/>
              <a:cxnLst/>
              <a:rect l="l" t="t" r="r" b="b"/>
              <a:pathLst>
                <a:path w="419100" h="475615">
                  <a:moveTo>
                    <a:pt x="0" y="240823"/>
                  </a:moveTo>
                  <a:lnTo>
                    <a:pt x="27390" y="211983"/>
                  </a:lnTo>
                  <a:lnTo>
                    <a:pt x="94302" y="475150"/>
                  </a:lnTo>
                  <a:lnTo>
                    <a:pt x="137344" y="0"/>
                  </a:lnTo>
                </a:path>
                <a:path w="419100" h="475615">
                  <a:moveTo>
                    <a:pt x="137344" y="0"/>
                  </a:moveTo>
                  <a:lnTo>
                    <a:pt x="419077" y="0"/>
                  </a:lnTo>
                </a:path>
              </a:pathLst>
            </a:custGeom>
            <a:ln w="166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4720" y="951174"/>
              <a:ext cx="363855" cy="475615"/>
            </a:xfrm>
            <a:custGeom>
              <a:avLst/>
              <a:gdLst/>
              <a:ahLst/>
              <a:cxnLst/>
              <a:rect l="l" t="t" r="r" b="b"/>
              <a:pathLst>
                <a:path w="363855" h="475615">
                  <a:moveTo>
                    <a:pt x="0" y="240823"/>
                  </a:moveTo>
                  <a:lnTo>
                    <a:pt x="23778" y="211983"/>
                  </a:lnTo>
                  <a:lnTo>
                    <a:pt x="81866" y="475150"/>
                  </a:lnTo>
                  <a:lnTo>
                    <a:pt x="119233" y="0"/>
                  </a:lnTo>
                </a:path>
                <a:path w="363855" h="475615">
                  <a:moveTo>
                    <a:pt x="119233" y="0"/>
                  </a:moveTo>
                  <a:lnTo>
                    <a:pt x="363814" y="0"/>
                  </a:lnTo>
                </a:path>
              </a:pathLst>
            </a:custGeom>
            <a:ln w="159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65200" y="346969"/>
            <a:ext cx="156718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 marR="17780">
              <a:lnSpc>
                <a:spcPct val="152200"/>
              </a:lnSpc>
              <a:spcBef>
                <a:spcPts val="95"/>
              </a:spcBef>
              <a:tabLst>
                <a:tab pos="1071880" algn="l"/>
                <a:tab pos="1258570" algn="l"/>
              </a:tabLst>
            </a:pPr>
            <a:r>
              <a:rPr sz="2300" spc="-605" dirty="0">
                <a:latin typeface="Times New Roman"/>
                <a:cs typeface="Times New Roman"/>
              </a:rPr>
              <a:t>UCL</a:t>
            </a:r>
            <a:r>
              <a:rPr sz="2100" spc="-907" baseline="-13888" dirty="0">
                <a:latin typeface="Times New Roman"/>
                <a:cs typeface="Times New Roman"/>
              </a:rPr>
              <a:t>NP</a:t>
            </a:r>
            <a:r>
              <a:rPr sz="2100" spc="-60" baseline="-13888" dirty="0">
                <a:latin typeface="Times New Roman"/>
                <a:cs typeface="Times New Roman"/>
              </a:rPr>
              <a:t> </a:t>
            </a:r>
            <a:r>
              <a:rPr sz="2300" spc="-600" dirty="0">
                <a:latin typeface="Times New Roman"/>
                <a:cs typeface="Times New Roman"/>
              </a:rPr>
              <a:t>=</a:t>
            </a:r>
            <a:r>
              <a:rPr sz="2300" spc="-260" dirty="0">
                <a:latin typeface="Times New Roman"/>
                <a:cs typeface="Times New Roman"/>
              </a:rPr>
              <a:t> </a:t>
            </a:r>
            <a:r>
              <a:rPr sz="2300" spc="-860" dirty="0">
                <a:latin typeface="Times New Roman"/>
                <a:cs typeface="Times New Roman"/>
              </a:rPr>
              <a:t>N</a:t>
            </a:r>
            <a:r>
              <a:rPr sz="3450" spc="-1289" baseline="24154" dirty="0">
                <a:latin typeface="Symbol"/>
                <a:cs typeface="Symbol"/>
              </a:rPr>
              <a:t></a:t>
            </a:r>
            <a:r>
              <a:rPr sz="2300" spc="-860" dirty="0">
                <a:latin typeface="Times New Roman"/>
                <a:cs typeface="Times New Roman"/>
              </a:rPr>
              <a:t>p</a:t>
            </a:r>
            <a:r>
              <a:rPr sz="2300" spc="-240" dirty="0">
                <a:latin typeface="Times New Roman"/>
                <a:cs typeface="Times New Roman"/>
              </a:rPr>
              <a:t> </a:t>
            </a:r>
            <a:r>
              <a:rPr sz="2300" spc="-600" dirty="0">
                <a:latin typeface="Times New Roman"/>
                <a:cs typeface="Times New Roman"/>
              </a:rPr>
              <a:t>+</a:t>
            </a:r>
            <a:r>
              <a:rPr sz="2300" spc="-260" dirty="0">
                <a:latin typeface="Times New Roman"/>
                <a:cs typeface="Times New Roman"/>
              </a:rPr>
              <a:t> </a:t>
            </a:r>
            <a:r>
              <a:rPr sz="2300" spc="-580" dirty="0">
                <a:latin typeface="Times New Roman"/>
                <a:cs typeface="Times New Roman"/>
              </a:rPr>
              <a:t>3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869" dirty="0">
                <a:latin typeface="Times New Roman"/>
                <a:cs typeface="Times New Roman"/>
              </a:rPr>
              <a:t>N</a:t>
            </a:r>
            <a:r>
              <a:rPr sz="3450" spc="-1305" baseline="24154" dirty="0">
                <a:latin typeface="Symbol"/>
                <a:cs typeface="Symbol"/>
              </a:rPr>
              <a:t></a:t>
            </a:r>
            <a:r>
              <a:rPr sz="2300" spc="-869" dirty="0">
                <a:latin typeface="Times New Roman"/>
                <a:cs typeface="Times New Roman"/>
              </a:rPr>
              <a:t>p</a:t>
            </a:r>
            <a:r>
              <a:rPr sz="3450" spc="-1305" baseline="24154" dirty="0">
                <a:latin typeface="Symbol"/>
                <a:cs typeface="Symbol"/>
              </a:rPr>
              <a:t></a:t>
            </a:r>
            <a:r>
              <a:rPr sz="2300" spc="-869" dirty="0">
                <a:latin typeface="Times New Roman"/>
                <a:cs typeface="Times New Roman"/>
              </a:rPr>
              <a:t>q</a:t>
            </a:r>
            <a:r>
              <a:rPr sz="2300" spc="575" dirty="0">
                <a:latin typeface="Times New Roman"/>
                <a:cs typeface="Times New Roman"/>
              </a:rPr>
              <a:t> </a:t>
            </a:r>
            <a:r>
              <a:rPr sz="2300" spc="-665" dirty="0">
                <a:latin typeface="Times New Roman"/>
                <a:cs typeface="Times New Roman"/>
              </a:rPr>
              <a:t>LCL</a:t>
            </a:r>
            <a:r>
              <a:rPr sz="2100" spc="-997" baseline="-13888" dirty="0">
                <a:latin typeface="Times New Roman"/>
                <a:cs typeface="Times New Roman"/>
              </a:rPr>
              <a:t>NP</a:t>
            </a:r>
            <a:r>
              <a:rPr sz="2100" spc="-127" baseline="-13888" dirty="0">
                <a:latin typeface="Times New Roman"/>
                <a:cs typeface="Times New Roman"/>
              </a:rPr>
              <a:t> </a:t>
            </a:r>
            <a:r>
              <a:rPr sz="2300" spc="-690" dirty="0">
                <a:latin typeface="Times New Roman"/>
                <a:cs typeface="Times New Roman"/>
              </a:rPr>
              <a:t>=</a:t>
            </a:r>
            <a:r>
              <a:rPr sz="2300" spc="-300" dirty="0">
                <a:latin typeface="Times New Roman"/>
                <a:cs typeface="Times New Roman"/>
              </a:rPr>
              <a:t> </a:t>
            </a:r>
            <a:r>
              <a:rPr sz="2300" spc="-925" dirty="0">
                <a:latin typeface="Times New Roman"/>
                <a:cs typeface="Times New Roman"/>
              </a:rPr>
              <a:t>N</a:t>
            </a:r>
            <a:r>
              <a:rPr sz="3450" spc="-1387" baseline="24154" dirty="0">
                <a:latin typeface="Symbol"/>
                <a:cs typeface="Symbol"/>
              </a:rPr>
              <a:t></a:t>
            </a:r>
            <a:r>
              <a:rPr sz="2300" spc="-925" dirty="0">
                <a:latin typeface="Times New Roman"/>
                <a:cs typeface="Times New Roman"/>
              </a:rPr>
              <a:t>p</a:t>
            </a:r>
            <a:r>
              <a:rPr sz="2300" spc="-285" dirty="0">
                <a:latin typeface="Times New Roman"/>
                <a:cs typeface="Times New Roman"/>
              </a:rPr>
              <a:t> </a:t>
            </a:r>
            <a:r>
              <a:rPr sz="2300" spc="-610" dirty="0">
                <a:latin typeface="Times New Roman"/>
                <a:cs typeface="Times New Roman"/>
              </a:rPr>
              <a:t>–</a:t>
            </a:r>
            <a:r>
              <a:rPr sz="2300" spc="-320" dirty="0">
                <a:latin typeface="Times New Roman"/>
                <a:cs typeface="Times New Roman"/>
              </a:rPr>
              <a:t> </a:t>
            </a:r>
            <a:r>
              <a:rPr sz="2300" spc="-660" dirty="0">
                <a:latin typeface="Times New Roman"/>
                <a:cs typeface="Times New Roman"/>
              </a:rPr>
              <a:t>3</a:t>
            </a:r>
            <a:r>
              <a:rPr sz="2300" dirty="0">
                <a:latin typeface="Times New Roman"/>
                <a:cs typeface="Times New Roman"/>
              </a:rPr>
              <a:t>	</a:t>
            </a:r>
            <a:r>
              <a:rPr sz="2300" spc="-919" dirty="0">
                <a:latin typeface="Times New Roman"/>
                <a:cs typeface="Times New Roman"/>
              </a:rPr>
              <a:t>N</a:t>
            </a:r>
            <a:r>
              <a:rPr sz="3450" spc="-1380" baseline="24154" dirty="0">
                <a:latin typeface="Symbol"/>
                <a:cs typeface="Symbol"/>
              </a:rPr>
              <a:t></a:t>
            </a:r>
            <a:r>
              <a:rPr sz="2300" spc="-919" dirty="0">
                <a:latin typeface="Times New Roman"/>
                <a:cs typeface="Times New Roman"/>
              </a:rPr>
              <a:t>pq</a:t>
            </a:r>
            <a:r>
              <a:rPr sz="3450" spc="-1380" baseline="24154" dirty="0">
                <a:latin typeface="Symbol"/>
                <a:cs typeface="Symbol"/>
              </a:rPr>
              <a:t></a:t>
            </a:r>
            <a:endParaRPr sz="3450" baseline="24154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1350" y="2965450"/>
          <a:ext cx="7623173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4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68580">
                        <a:lnSpc>
                          <a:spcPts val="1745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Samples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6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45"/>
                        </a:lnSpc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9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745"/>
                        </a:lnSpc>
                      </a:pPr>
                      <a:r>
                        <a:rPr sz="16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68580">
                        <a:lnSpc>
                          <a:spcPts val="175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Defectives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7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6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4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50"/>
                        </a:lnSpc>
                      </a:pPr>
                      <a:r>
                        <a:rPr sz="1600" b="1" spc="-50" dirty="0">
                          <a:latin typeface="Lucida Sans Unicode"/>
                          <a:cs typeface="Lucida Sans Unicode"/>
                        </a:rPr>
                        <a:t>5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7382" y="3341856"/>
            <a:ext cx="530860" cy="574675"/>
          </a:xfrm>
          <a:custGeom>
            <a:avLst/>
            <a:gdLst/>
            <a:ahLst/>
            <a:cxnLst/>
            <a:rect l="l" t="t" r="r" b="b"/>
            <a:pathLst>
              <a:path w="530860" h="574675">
                <a:moveTo>
                  <a:pt x="0" y="291557"/>
                </a:moveTo>
                <a:lnTo>
                  <a:pt x="30701" y="259252"/>
                </a:lnTo>
                <a:lnTo>
                  <a:pt x="118421" y="574231"/>
                </a:lnTo>
                <a:lnTo>
                  <a:pt x="171052" y="0"/>
                </a:lnTo>
              </a:path>
              <a:path w="530860" h="574675">
                <a:moveTo>
                  <a:pt x="171052" y="0"/>
                </a:moveTo>
                <a:lnTo>
                  <a:pt x="530738" y="0"/>
                </a:lnTo>
              </a:path>
            </a:pathLst>
          </a:custGeom>
          <a:ln w="18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69188" y="3496115"/>
            <a:ext cx="869315" cy="420370"/>
          </a:xfrm>
          <a:custGeom>
            <a:avLst/>
            <a:gdLst/>
            <a:ahLst/>
            <a:cxnLst/>
            <a:rect l="l" t="t" r="r" b="b"/>
            <a:pathLst>
              <a:path w="869314" h="420370">
                <a:moveTo>
                  <a:pt x="0" y="209986"/>
                </a:moveTo>
                <a:lnTo>
                  <a:pt x="21929" y="185757"/>
                </a:lnTo>
                <a:lnTo>
                  <a:pt x="87719" y="419972"/>
                </a:lnTo>
                <a:lnTo>
                  <a:pt x="127193" y="0"/>
                </a:lnTo>
              </a:path>
              <a:path w="869314" h="420370">
                <a:moveTo>
                  <a:pt x="127193" y="0"/>
                </a:moveTo>
                <a:lnTo>
                  <a:pt x="868969" y="0"/>
                </a:lnTo>
              </a:path>
            </a:pathLst>
          </a:custGeom>
          <a:ln w="18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137" y="4053386"/>
            <a:ext cx="530860" cy="574675"/>
          </a:xfrm>
          <a:custGeom>
            <a:avLst/>
            <a:gdLst/>
            <a:ahLst/>
            <a:cxnLst/>
            <a:rect l="l" t="t" r="r" b="b"/>
            <a:pathLst>
              <a:path w="530860" h="574675">
                <a:moveTo>
                  <a:pt x="0" y="291557"/>
                </a:moveTo>
                <a:lnTo>
                  <a:pt x="30701" y="259252"/>
                </a:lnTo>
                <a:lnTo>
                  <a:pt x="118421" y="574228"/>
                </a:lnTo>
                <a:lnTo>
                  <a:pt x="171052" y="0"/>
                </a:lnTo>
              </a:path>
              <a:path w="530860" h="574675">
                <a:moveTo>
                  <a:pt x="171052" y="0"/>
                </a:moveTo>
                <a:lnTo>
                  <a:pt x="530701" y="0"/>
                </a:lnTo>
              </a:path>
            </a:pathLst>
          </a:custGeom>
          <a:ln w="186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0900" y="494073"/>
            <a:ext cx="5210175" cy="4141470"/>
          </a:xfrm>
          <a:prstGeom prst="rect">
            <a:avLst/>
          </a:prstGeom>
        </p:spPr>
        <p:txBody>
          <a:bodyPr vert="horz" wrap="square" lIns="0" tIns="17462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375"/>
              </a:spcBef>
            </a:pPr>
            <a:r>
              <a:rPr sz="2650" spc="-805" dirty="0">
                <a:latin typeface="Book Antiqua"/>
                <a:cs typeface="Book Antiqua"/>
              </a:rPr>
              <a:t>Now,</a:t>
            </a:r>
            <a:endParaRPr sz="2650">
              <a:latin typeface="Book Antiqua"/>
              <a:cs typeface="Book Antiqua"/>
            </a:endParaRPr>
          </a:p>
          <a:p>
            <a:pPr marL="765175" marR="352425" indent="-307975">
              <a:lnSpc>
                <a:spcPct val="100000"/>
              </a:lnSpc>
              <a:spcBef>
                <a:spcPts val="1275"/>
              </a:spcBef>
              <a:tabLst>
                <a:tab pos="1336040" algn="l"/>
                <a:tab pos="2924175" algn="l"/>
                <a:tab pos="3117850" algn="l"/>
                <a:tab pos="3780154" algn="l"/>
                <a:tab pos="3968750" algn="l"/>
                <a:tab pos="4341495" algn="l"/>
              </a:tabLst>
            </a:pPr>
            <a:r>
              <a:rPr sz="3975" spc="-1664" baseline="-17819" dirty="0">
                <a:latin typeface="Symbol"/>
                <a:cs typeface="Symbol"/>
              </a:rPr>
              <a:t></a:t>
            </a:r>
            <a:r>
              <a:rPr sz="3975" spc="-1664" baseline="-39832" dirty="0">
                <a:latin typeface="Book Antiqua"/>
                <a:cs typeface="Book Antiqua"/>
              </a:rPr>
              <a:t>p</a:t>
            </a:r>
            <a:r>
              <a:rPr sz="3975" spc="-337" baseline="-39832" dirty="0">
                <a:latin typeface="Book Antiqua"/>
                <a:cs typeface="Book Antiqua"/>
              </a:rPr>
              <a:t> </a:t>
            </a:r>
            <a:r>
              <a:rPr sz="3975" spc="-1155" baseline="-39832" dirty="0">
                <a:latin typeface="Book Antiqua"/>
                <a:cs typeface="Book Antiqua"/>
              </a:rPr>
              <a:t>=</a:t>
            </a:r>
            <a:r>
              <a:rPr sz="3975" spc="-209" baseline="-39832" dirty="0">
                <a:latin typeface="Book Antiqua"/>
                <a:cs typeface="Book Antiqua"/>
              </a:rPr>
              <a:t> 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650" u="heavy" spc="-58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Total</a:t>
            </a:r>
            <a:r>
              <a:rPr sz="2650" u="heavy" spc="-29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650" u="heavy" spc="-56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defects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650" spc="-260" dirty="0">
                <a:latin typeface="Book Antiqua"/>
                <a:cs typeface="Book Antiqua"/>
              </a:rPr>
              <a:t> </a:t>
            </a:r>
            <a:r>
              <a:rPr sz="3975" spc="-1155" baseline="-39832" dirty="0">
                <a:latin typeface="Book Antiqua"/>
                <a:cs typeface="Book Antiqua"/>
              </a:rPr>
              <a:t>=</a:t>
            </a:r>
            <a:r>
              <a:rPr sz="3975" spc="-382" baseline="-39832" dirty="0">
                <a:latin typeface="Book Antiqua"/>
                <a:cs typeface="Book Antiqua"/>
              </a:rPr>
              <a:t> </a:t>
            </a:r>
            <a:r>
              <a:rPr sz="2650" u="heavy" spc="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50" u="heavy" spc="-95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</a:t>
            </a:r>
            <a:r>
              <a:rPr sz="2650" u="heavy" spc="-95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</a:t>
            </a:r>
            <a:r>
              <a:rPr sz="2650" u="heavy" spc="24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 </a:t>
            </a:r>
            <a:r>
              <a:rPr sz="2650" spc="-215" dirty="0">
                <a:latin typeface="Book Antiqua"/>
                <a:cs typeface="Book Antiqua"/>
              </a:rPr>
              <a:t> </a:t>
            </a:r>
            <a:r>
              <a:rPr sz="3975" spc="-1155" baseline="-39832" dirty="0">
                <a:latin typeface="Book Antiqua"/>
                <a:cs typeface="Book Antiqua"/>
              </a:rPr>
              <a:t>=</a:t>
            </a:r>
            <a:r>
              <a:rPr sz="3975" spc="-270" baseline="-39832" dirty="0">
                <a:latin typeface="Book Antiqua"/>
                <a:cs typeface="Book Antiqua"/>
              </a:rPr>
              <a:t> 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650" u="heavy" spc="-67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49</a:t>
            </a:r>
            <a:r>
              <a:rPr sz="2650" u="heavy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	</a:t>
            </a:r>
            <a:r>
              <a:rPr sz="2650" spc="-320" dirty="0">
                <a:latin typeface="Book Antiqua"/>
                <a:cs typeface="Book Antiqua"/>
              </a:rPr>
              <a:t> </a:t>
            </a:r>
            <a:r>
              <a:rPr sz="3975" spc="-1155" baseline="-39832" dirty="0">
                <a:latin typeface="Book Antiqua"/>
                <a:cs typeface="Book Antiqua"/>
              </a:rPr>
              <a:t>=</a:t>
            </a:r>
            <a:r>
              <a:rPr sz="3975" spc="-434" baseline="-39832" dirty="0">
                <a:latin typeface="Book Antiqua"/>
                <a:cs typeface="Book Antiqua"/>
              </a:rPr>
              <a:t> </a:t>
            </a:r>
            <a:r>
              <a:rPr sz="3975" spc="-839" baseline="-39832" dirty="0">
                <a:latin typeface="Book Antiqua"/>
                <a:cs typeface="Book Antiqua"/>
              </a:rPr>
              <a:t>0.16</a:t>
            </a:r>
            <a:r>
              <a:rPr sz="3975" spc="989" baseline="-39832" dirty="0">
                <a:latin typeface="Book Antiqua"/>
                <a:cs typeface="Book Antiqua"/>
              </a:rPr>
              <a:t> </a:t>
            </a:r>
            <a:r>
              <a:rPr sz="2650" spc="-585" dirty="0">
                <a:latin typeface="Book Antiqua"/>
                <a:cs typeface="Book Antiqua"/>
              </a:rPr>
              <a:t>Total</a:t>
            </a:r>
            <a:r>
              <a:rPr sz="2650" spc="-295" dirty="0">
                <a:latin typeface="Book Antiqua"/>
                <a:cs typeface="Book Antiqua"/>
              </a:rPr>
              <a:t> </a:t>
            </a:r>
            <a:r>
              <a:rPr sz="2650" spc="-570" dirty="0">
                <a:latin typeface="Book Antiqua"/>
                <a:cs typeface="Book Antiqua"/>
              </a:rPr>
              <a:t>no.</a:t>
            </a:r>
            <a:r>
              <a:rPr sz="2650" spc="-270" dirty="0">
                <a:latin typeface="Book Antiqua"/>
                <a:cs typeface="Book Antiqua"/>
              </a:rPr>
              <a:t> </a:t>
            </a:r>
            <a:r>
              <a:rPr sz="2650" spc="-575" dirty="0">
                <a:latin typeface="Book Antiqua"/>
                <a:cs typeface="Book Antiqua"/>
              </a:rPr>
              <a:t>of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560" dirty="0">
                <a:latin typeface="Book Antiqua"/>
                <a:cs typeface="Book Antiqua"/>
              </a:rPr>
              <a:t>defective</a:t>
            </a:r>
            <a:r>
              <a:rPr sz="2650" spc="-310" dirty="0">
                <a:latin typeface="Book Antiqua"/>
                <a:cs typeface="Book Antiqua"/>
              </a:rPr>
              <a:t> </a:t>
            </a:r>
            <a:r>
              <a:rPr sz="2650" spc="-630" dirty="0">
                <a:latin typeface="Book Antiqua"/>
                <a:cs typeface="Book Antiqua"/>
              </a:rPr>
              <a:t>items</a:t>
            </a:r>
            <a:r>
              <a:rPr sz="2650" dirty="0">
                <a:latin typeface="Book Antiqua"/>
                <a:cs typeface="Book Antiqua"/>
              </a:rPr>
              <a:t>		</a:t>
            </a:r>
            <a:r>
              <a:rPr sz="2650" spc="-1080" dirty="0">
                <a:latin typeface="Book Antiqua"/>
                <a:cs typeface="Book Antiqua"/>
              </a:rPr>
              <a:t>N</a:t>
            </a:r>
            <a:r>
              <a:rPr sz="2650" spc="-30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×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790" dirty="0">
                <a:latin typeface="Book Antiqua"/>
                <a:cs typeface="Book Antiqua"/>
              </a:rPr>
              <a:t>n</a:t>
            </a:r>
            <a:r>
              <a:rPr sz="2650" dirty="0">
                <a:latin typeface="Book Antiqua"/>
                <a:cs typeface="Book Antiqua"/>
              </a:rPr>
              <a:t>	</a:t>
            </a:r>
            <a:r>
              <a:rPr sz="2650" spc="-650" dirty="0">
                <a:latin typeface="Book Antiqua"/>
                <a:cs typeface="Book Antiqua"/>
              </a:rPr>
              <a:t>30</a:t>
            </a:r>
            <a:r>
              <a:rPr sz="2650" spc="-29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×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660" dirty="0">
                <a:latin typeface="Book Antiqua"/>
                <a:cs typeface="Book Antiqua"/>
              </a:rPr>
              <a:t>10</a:t>
            </a:r>
            <a:endParaRPr sz="2650">
              <a:latin typeface="Book Antiqua"/>
              <a:cs typeface="Book Antiqua"/>
            </a:endParaRPr>
          </a:p>
          <a:p>
            <a:pPr marL="453390">
              <a:lnSpc>
                <a:spcPct val="100000"/>
              </a:lnSpc>
              <a:spcBef>
                <a:spcPts val="2050"/>
              </a:spcBef>
            </a:pPr>
            <a:r>
              <a:rPr sz="3975" spc="-1620" baseline="23060" dirty="0">
                <a:latin typeface="Symbol"/>
                <a:cs typeface="Symbol"/>
              </a:rPr>
              <a:t></a:t>
            </a:r>
            <a:r>
              <a:rPr sz="2650" spc="-1080" dirty="0">
                <a:latin typeface="Book Antiqua"/>
                <a:cs typeface="Book Antiqua"/>
              </a:rPr>
              <a:t>q</a:t>
            </a:r>
            <a:r>
              <a:rPr sz="2650" spc="-33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90" dirty="0">
                <a:latin typeface="Book Antiqua"/>
                <a:cs typeface="Book Antiqua"/>
              </a:rPr>
              <a:t> </a:t>
            </a:r>
            <a:r>
              <a:rPr sz="2650" spc="-650" dirty="0">
                <a:latin typeface="Book Antiqua"/>
                <a:cs typeface="Book Antiqua"/>
              </a:rPr>
              <a:t>1</a:t>
            </a:r>
            <a:r>
              <a:rPr sz="2650" spc="-275" dirty="0">
                <a:latin typeface="Book Antiqua"/>
                <a:cs typeface="Book Antiqua"/>
              </a:rPr>
              <a:t> </a:t>
            </a:r>
            <a:r>
              <a:rPr sz="2650" spc="-650" dirty="0">
                <a:latin typeface="Book Antiqua"/>
                <a:cs typeface="Book Antiqua"/>
              </a:rPr>
              <a:t>–</a:t>
            </a:r>
            <a:r>
              <a:rPr sz="2650" spc="-275" dirty="0">
                <a:latin typeface="Book Antiqua"/>
                <a:cs typeface="Book Antiqua"/>
              </a:rPr>
              <a:t> </a:t>
            </a:r>
            <a:r>
              <a:rPr sz="2650" spc="-1130" dirty="0">
                <a:latin typeface="Book Antiqua"/>
                <a:cs typeface="Book Antiqua"/>
              </a:rPr>
              <a:t>p</a:t>
            </a:r>
            <a:r>
              <a:rPr sz="3975" spc="-1695" baseline="23060" dirty="0">
                <a:latin typeface="Symbol"/>
                <a:cs typeface="Symbol"/>
              </a:rPr>
              <a:t></a:t>
            </a:r>
            <a:r>
              <a:rPr sz="3975" spc="-322" baseline="23060" dirty="0">
                <a:latin typeface="Times New Roman"/>
                <a:cs typeface="Times New Roman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315" dirty="0">
                <a:latin typeface="Book Antiqua"/>
                <a:cs typeface="Book Antiqua"/>
              </a:rPr>
              <a:t> </a:t>
            </a:r>
            <a:r>
              <a:rPr sz="2650" spc="-650" dirty="0">
                <a:latin typeface="Book Antiqua"/>
                <a:cs typeface="Book Antiqua"/>
              </a:rPr>
              <a:t>1</a:t>
            </a:r>
            <a:r>
              <a:rPr sz="2650" spc="-280" dirty="0">
                <a:latin typeface="Book Antiqua"/>
                <a:cs typeface="Book Antiqua"/>
              </a:rPr>
              <a:t> </a:t>
            </a:r>
            <a:r>
              <a:rPr sz="2650" spc="-650" dirty="0">
                <a:latin typeface="Book Antiqua"/>
                <a:cs typeface="Book Antiqua"/>
              </a:rPr>
              <a:t>–</a:t>
            </a:r>
            <a:r>
              <a:rPr sz="2650" spc="-275" dirty="0">
                <a:latin typeface="Book Antiqua"/>
                <a:cs typeface="Book Antiqua"/>
              </a:rPr>
              <a:t> </a:t>
            </a:r>
            <a:r>
              <a:rPr sz="2650" spc="-555" dirty="0">
                <a:latin typeface="Book Antiqua"/>
                <a:cs typeface="Book Antiqua"/>
              </a:rPr>
              <a:t>0.16</a:t>
            </a:r>
            <a:r>
              <a:rPr sz="2650" spc="-28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580" dirty="0">
                <a:latin typeface="Book Antiqua"/>
                <a:cs typeface="Book Antiqua"/>
              </a:rPr>
              <a:t>0.84</a:t>
            </a:r>
            <a:endParaRPr sz="2650">
              <a:latin typeface="Book Antiqua"/>
              <a:cs typeface="Book Antiqua"/>
            </a:endParaRPr>
          </a:p>
          <a:p>
            <a:pPr marL="453390">
              <a:lnSpc>
                <a:spcPct val="100000"/>
              </a:lnSpc>
              <a:spcBef>
                <a:spcPts val="635"/>
              </a:spcBef>
            </a:pPr>
            <a:r>
              <a:rPr sz="2650" spc="-835" dirty="0">
                <a:latin typeface="Book Antiqua"/>
                <a:cs typeface="Book Antiqua"/>
              </a:rPr>
              <a:t>CL</a:t>
            </a:r>
            <a:r>
              <a:rPr sz="2650" spc="-26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320" dirty="0">
                <a:latin typeface="Book Antiqua"/>
                <a:cs typeface="Book Antiqua"/>
              </a:rPr>
              <a:t> </a:t>
            </a:r>
            <a:r>
              <a:rPr sz="2650" spc="-905" dirty="0">
                <a:latin typeface="Book Antiqua"/>
                <a:cs typeface="Book Antiqua"/>
              </a:rPr>
              <a:t>NP</a:t>
            </a:r>
            <a:r>
              <a:rPr sz="2650" spc="-28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635" dirty="0">
                <a:latin typeface="Book Antiqua"/>
                <a:cs typeface="Book Antiqua"/>
              </a:rPr>
              <a:t>30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×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560" dirty="0">
                <a:latin typeface="Book Antiqua"/>
                <a:cs typeface="Book Antiqua"/>
              </a:rPr>
              <a:t>0.16</a:t>
            </a:r>
            <a:r>
              <a:rPr sz="2650" spc="-24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90" dirty="0">
                <a:latin typeface="Book Antiqua"/>
                <a:cs typeface="Book Antiqua"/>
              </a:rPr>
              <a:t> </a:t>
            </a:r>
            <a:r>
              <a:rPr sz="2650" spc="-570" dirty="0">
                <a:latin typeface="Book Antiqua"/>
                <a:cs typeface="Book Antiqua"/>
              </a:rPr>
              <a:t>4.8</a:t>
            </a:r>
            <a:endParaRPr sz="2650">
              <a:latin typeface="Book Antiqua"/>
              <a:cs typeface="Book Antiqua"/>
            </a:endParaRPr>
          </a:p>
          <a:p>
            <a:pPr marL="63500">
              <a:lnSpc>
                <a:spcPct val="100000"/>
              </a:lnSpc>
              <a:spcBef>
                <a:spcPts val="2485"/>
              </a:spcBef>
              <a:tabLst>
                <a:tab pos="1594485" algn="l"/>
                <a:tab pos="2862580" algn="l"/>
              </a:tabLst>
            </a:pPr>
            <a:r>
              <a:rPr sz="2650" spc="-760" dirty="0">
                <a:latin typeface="Book Antiqua"/>
                <a:cs typeface="Book Antiqua"/>
              </a:rPr>
              <a:t>UCL</a:t>
            </a:r>
            <a:r>
              <a:rPr sz="2550" spc="-1139" baseline="-8169" dirty="0">
                <a:latin typeface="Book Antiqua"/>
                <a:cs typeface="Book Antiqua"/>
              </a:rPr>
              <a:t>NP</a:t>
            </a:r>
            <a:r>
              <a:rPr sz="2550" spc="-15" baseline="-8169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80" dirty="0">
                <a:latin typeface="Book Antiqua"/>
                <a:cs typeface="Book Antiqua"/>
              </a:rPr>
              <a:t> </a:t>
            </a:r>
            <a:r>
              <a:rPr sz="2650" spc="-1065" dirty="0">
                <a:latin typeface="Book Antiqua"/>
                <a:cs typeface="Book Antiqua"/>
              </a:rPr>
              <a:t>N</a:t>
            </a:r>
            <a:r>
              <a:rPr sz="3975" spc="-1597" baseline="23060" dirty="0">
                <a:latin typeface="Symbol"/>
                <a:cs typeface="Symbol"/>
              </a:rPr>
              <a:t></a:t>
            </a:r>
            <a:r>
              <a:rPr sz="2650" spc="-1065" dirty="0">
                <a:latin typeface="Book Antiqua"/>
                <a:cs typeface="Book Antiqua"/>
              </a:rPr>
              <a:t>p</a:t>
            </a:r>
            <a:r>
              <a:rPr sz="2650" spc="-31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+</a:t>
            </a:r>
            <a:r>
              <a:rPr sz="2650" spc="-290" dirty="0">
                <a:latin typeface="Book Antiqua"/>
                <a:cs typeface="Book Antiqua"/>
              </a:rPr>
              <a:t> </a:t>
            </a:r>
            <a:r>
              <a:rPr sz="2650" spc="-700" dirty="0">
                <a:latin typeface="Book Antiqua"/>
                <a:cs typeface="Book Antiqua"/>
              </a:rPr>
              <a:t>3</a:t>
            </a:r>
            <a:r>
              <a:rPr sz="2650" dirty="0">
                <a:latin typeface="Book Antiqua"/>
                <a:cs typeface="Book Antiqua"/>
              </a:rPr>
              <a:t>	</a:t>
            </a:r>
            <a:r>
              <a:rPr sz="2650" spc="-1090" dirty="0">
                <a:latin typeface="Book Antiqua"/>
                <a:cs typeface="Book Antiqua"/>
              </a:rPr>
              <a:t>Np</a:t>
            </a:r>
            <a:r>
              <a:rPr sz="3975" spc="-1635" baseline="23060" dirty="0">
                <a:latin typeface="Symbol"/>
                <a:cs typeface="Symbol"/>
              </a:rPr>
              <a:t></a:t>
            </a:r>
            <a:r>
              <a:rPr sz="2650" spc="-1090" dirty="0">
                <a:latin typeface="Book Antiqua"/>
                <a:cs typeface="Book Antiqua"/>
              </a:rPr>
              <a:t>q</a:t>
            </a:r>
            <a:r>
              <a:rPr sz="3975" spc="-1635" baseline="23060" dirty="0">
                <a:latin typeface="Symbol"/>
                <a:cs typeface="Symbol"/>
              </a:rPr>
              <a:t></a:t>
            </a:r>
            <a:r>
              <a:rPr sz="3975" spc="-442" baseline="23060" dirty="0">
                <a:latin typeface="Times New Roman"/>
                <a:cs typeface="Times New Roman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530" dirty="0">
                <a:latin typeface="Book Antiqua"/>
                <a:cs typeface="Book Antiqua"/>
              </a:rPr>
              <a:t>4.8</a:t>
            </a:r>
            <a:r>
              <a:rPr sz="2650" spc="-28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+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700" dirty="0">
                <a:latin typeface="Book Antiqua"/>
                <a:cs typeface="Book Antiqua"/>
              </a:rPr>
              <a:t>3</a:t>
            </a:r>
            <a:r>
              <a:rPr sz="2650" dirty="0">
                <a:latin typeface="Book Antiqua"/>
                <a:cs typeface="Book Antiqua"/>
              </a:rPr>
              <a:t>	</a:t>
            </a:r>
            <a:r>
              <a:rPr sz="2650" spc="-530" dirty="0">
                <a:latin typeface="Book Antiqua"/>
                <a:cs typeface="Book Antiqua"/>
              </a:rPr>
              <a:t>4.8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×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560" dirty="0">
                <a:latin typeface="Book Antiqua"/>
                <a:cs typeface="Book Antiqua"/>
              </a:rPr>
              <a:t>0.84</a:t>
            </a:r>
            <a:r>
              <a:rPr sz="2650" spc="-270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530" dirty="0">
                <a:latin typeface="Book Antiqua"/>
                <a:cs typeface="Book Antiqua"/>
              </a:rPr>
              <a:t>4.8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+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560" dirty="0">
                <a:latin typeface="Book Antiqua"/>
                <a:cs typeface="Book Antiqua"/>
              </a:rPr>
              <a:t>6.02</a:t>
            </a:r>
            <a:r>
              <a:rPr sz="2650" spc="-245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320" dirty="0">
                <a:latin typeface="Book Antiqua"/>
                <a:cs typeface="Book Antiqua"/>
              </a:rPr>
              <a:t> </a:t>
            </a:r>
            <a:r>
              <a:rPr sz="2650" spc="-575" dirty="0">
                <a:latin typeface="Book Antiqua"/>
                <a:cs typeface="Book Antiqua"/>
              </a:rPr>
              <a:t>10.82</a:t>
            </a:r>
            <a:endParaRPr sz="2650">
              <a:latin typeface="Book Antiqua"/>
              <a:cs typeface="Book Antiqua"/>
            </a:endParaRPr>
          </a:p>
          <a:p>
            <a:pPr marL="63500">
              <a:lnSpc>
                <a:spcPct val="100000"/>
              </a:lnSpc>
              <a:spcBef>
                <a:spcPts val="2425"/>
              </a:spcBef>
              <a:tabLst>
                <a:tab pos="1546225" algn="l"/>
              </a:tabLst>
            </a:pPr>
            <a:r>
              <a:rPr sz="2650" spc="-710" dirty="0">
                <a:latin typeface="Book Antiqua"/>
                <a:cs typeface="Book Antiqua"/>
              </a:rPr>
              <a:t>LCL</a:t>
            </a:r>
            <a:r>
              <a:rPr sz="2550" spc="-1064" baseline="-8169" dirty="0">
                <a:latin typeface="Book Antiqua"/>
                <a:cs typeface="Book Antiqua"/>
              </a:rPr>
              <a:t>NP</a:t>
            </a:r>
            <a:r>
              <a:rPr sz="2550" spc="-52" baseline="-8169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1065" dirty="0">
                <a:latin typeface="Book Antiqua"/>
                <a:cs typeface="Book Antiqua"/>
              </a:rPr>
              <a:t>N</a:t>
            </a:r>
            <a:r>
              <a:rPr sz="3975" spc="-1597" baseline="23060" dirty="0">
                <a:latin typeface="Symbol"/>
                <a:cs typeface="Symbol"/>
              </a:rPr>
              <a:t></a:t>
            </a:r>
            <a:r>
              <a:rPr sz="2650" spc="-1065" dirty="0">
                <a:latin typeface="Book Antiqua"/>
                <a:cs typeface="Book Antiqua"/>
              </a:rPr>
              <a:t>p</a:t>
            </a:r>
            <a:r>
              <a:rPr sz="2650" spc="-310" dirty="0">
                <a:latin typeface="Book Antiqua"/>
                <a:cs typeface="Book Antiqua"/>
              </a:rPr>
              <a:t> </a:t>
            </a:r>
            <a:r>
              <a:rPr sz="2650" spc="-650" dirty="0">
                <a:latin typeface="Book Antiqua"/>
                <a:cs typeface="Book Antiqua"/>
              </a:rPr>
              <a:t>–</a:t>
            </a:r>
            <a:r>
              <a:rPr sz="2650" spc="-275" dirty="0">
                <a:latin typeface="Book Antiqua"/>
                <a:cs typeface="Book Antiqua"/>
              </a:rPr>
              <a:t> </a:t>
            </a:r>
            <a:r>
              <a:rPr sz="2650" spc="-700" dirty="0">
                <a:latin typeface="Book Antiqua"/>
                <a:cs typeface="Book Antiqua"/>
              </a:rPr>
              <a:t>3</a:t>
            </a:r>
            <a:r>
              <a:rPr sz="2650" dirty="0">
                <a:latin typeface="Book Antiqua"/>
                <a:cs typeface="Book Antiqua"/>
              </a:rPr>
              <a:t>	</a:t>
            </a:r>
            <a:r>
              <a:rPr sz="2650" spc="-1075" dirty="0">
                <a:latin typeface="Book Antiqua"/>
                <a:cs typeface="Book Antiqua"/>
              </a:rPr>
              <a:t>N</a:t>
            </a:r>
            <a:r>
              <a:rPr sz="3975" spc="-1612" baseline="23060" dirty="0">
                <a:latin typeface="Symbol"/>
                <a:cs typeface="Symbol"/>
              </a:rPr>
              <a:t></a:t>
            </a:r>
            <a:r>
              <a:rPr sz="2650" spc="-1075" dirty="0">
                <a:latin typeface="Book Antiqua"/>
                <a:cs typeface="Book Antiqua"/>
              </a:rPr>
              <a:t>p</a:t>
            </a:r>
            <a:r>
              <a:rPr sz="3975" spc="-1612" baseline="23060" dirty="0">
                <a:latin typeface="Symbol"/>
                <a:cs typeface="Symbol"/>
              </a:rPr>
              <a:t></a:t>
            </a:r>
            <a:r>
              <a:rPr sz="2650" spc="-1075" dirty="0">
                <a:latin typeface="Book Antiqua"/>
                <a:cs typeface="Book Antiqua"/>
              </a:rPr>
              <a:t>q</a:t>
            </a:r>
            <a:r>
              <a:rPr sz="2650" spc="-335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85" dirty="0">
                <a:latin typeface="Book Antiqua"/>
                <a:cs typeface="Book Antiqua"/>
              </a:rPr>
              <a:t> </a:t>
            </a:r>
            <a:r>
              <a:rPr sz="2650" spc="-530" dirty="0">
                <a:latin typeface="Book Antiqua"/>
                <a:cs typeface="Book Antiqua"/>
              </a:rPr>
              <a:t>4.8</a:t>
            </a:r>
            <a:r>
              <a:rPr sz="2650" spc="-270" dirty="0">
                <a:latin typeface="Book Antiqua"/>
                <a:cs typeface="Book Antiqua"/>
              </a:rPr>
              <a:t> </a:t>
            </a:r>
            <a:r>
              <a:rPr sz="2650" spc="-650" dirty="0">
                <a:latin typeface="Book Antiqua"/>
                <a:cs typeface="Book Antiqua"/>
              </a:rPr>
              <a:t>–</a:t>
            </a:r>
            <a:r>
              <a:rPr sz="2650" spc="-275" dirty="0">
                <a:latin typeface="Book Antiqua"/>
                <a:cs typeface="Book Antiqua"/>
              </a:rPr>
              <a:t> </a:t>
            </a:r>
            <a:r>
              <a:rPr sz="2650" spc="-560" dirty="0">
                <a:latin typeface="Book Antiqua"/>
                <a:cs typeface="Book Antiqua"/>
              </a:rPr>
              <a:t>6.02</a:t>
            </a:r>
            <a:r>
              <a:rPr sz="2650" spc="-275" dirty="0">
                <a:latin typeface="Book Antiqua"/>
                <a:cs typeface="Book Antiqua"/>
              </a:rPr>
              <a:t> </a:t>
            </a:r>
            <a:r>
              <a:rPr sz="2650" spc="-770" dirty="0">
                <a:latin typeface="Book Antiqua"/>
                <a:cs typeface="Book Antiqua"/>
              </a:rPr>
              <a:t>=</a:t>
            </a:r>
            <a:r>
              <a:rPr sz="2650" spc="-275" dirty="0">
                <a:latin typeface="Book Antiqua"/>
                <a:cs typeface="Book Antiqua"/>
              </a:rPr>
              <a:t> </a:t>
            </a:r>
            <a:r>
              <a:rPr sz="2650" spc="-575" dirty="0">
                <a:latin typeface="Book Antiqua"/>
                <a:cs typeface="Book Antiqua"/>
              </a:rPr>
              <a:t>–1.22</a:t>
            </a:r>
            <a:r>
              <a:rPr sz="2650" spc="-270" dirty="0">
                <a:latin typeface="Book Antiqua"/>
                <a:cs typeface="Book Antiqua"/>
              </a:rPr>
              <a:t> </a:t>
            </a:r>
            <a:r>
              <a:rPr sz="2650" spc="-700" dirty="0">
                <a:latin typeface="Symbol"/>
                <a:cs typeface="Symbol"/>
              </a:rPr>
              <a:t></a:t>
            </a:r>
            <a:r>
              <a:rPr sz="2650" spc="-280" dirty="0">
                <a:latin typeface="Times New Roman"/>
                <a:cs typeface="Times New Roman"/>
              </a:rPr>
              <a:t> </a:t>
            </a:r>
            <a:r>
              <a:rPr sz="2650" spc="-700" dirty="0">
                <a:latin typeface="Book Antiqua"/>
                <a:cs typeface="Book Antiqua"/>
              </a:rPr>
              <a:t>0</a:t>
            </a:r>
            <a:endParaRPr sz="265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389889"/>
            <a:ext cx="8197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latin typeface="Lucida Sans Unicode"/>
                <a:cs typeface="Lucida Sans Unicode"/>
              </a:rPr>
              <a:t>Np-</a:t>
            </a:r>
            <a:r>
              <a:rPr sz="1400" b="1" spc="-10" dirty="0">
                <a:latin typeface="Lucida Sans Unicode"/>
                <a:cs typeface="Lucida Sans Unicode"/>
              </a:rPr>
              <a:t>chart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4875403"/>
            <a:ext cx="76352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b="1" dirty="0">
                <a:latin typeface="Lucida Sans Unicode"/>
                <a:cs typeface="Lucida Sans Unicode"/>
              </a:rPr>
              <a:t>Conclusion:</a:t>
            </a:r>
            <a:r>
              <a:rPr sz="1800" b="1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process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under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control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because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all the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defective</a:t>
            </a:r>
            <a:endParaRPr sz="18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1800" dirty="0">
                <a:latin typeface="Lucida Sans Unicode"/>
                <a:cs typeface="Lucida Sans Unicode"/>
              </a:rPr>
              <a:t>values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lie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between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upper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control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limit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lower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control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limit.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0900" y="904366"/>
            <a:ext cx="8382000" cy="3712845"/>
            <a:chOff x="400900" y="904366"/>
            <a:chExt cx="8382000" cy="3712845"/>
          </a:xfrm>
        </p:grpSpPr>
        <p:sp>
          <p:nvSpPr>
            <p:cNvPr id="5" name="object 5"/>
            <p:cNvSpPr/>
            <p:nvPr/>
          </p:nvSpPr>
          <p:spPr>
            <a:xfrm>
              <a:off x="400900" y="904366"/>
              <a:ext cx="8382000" cy="3712845"/>
            </a:xfrm>
            <a:custGeom>
              <a:avLst/>
              <a:gdLst/>
              <a:ahLst/>
              <a:cxnLst/>
              <a:rect l="l" t="t" r="r" b="b"/>
              <a:pathLst>
                <a:path w="8382000" h="3712845">
                  <a:moveTo>
                    <a:pt x="8353971" y="0"/>
                  </a:moveTo>
                  <a:lnTo>
                    <a:pt x="27508" y="0"/>
                  </a:lnTo>
                  <a:lnTo>
                    <a:pt x="16802" y="2160"/>
                  </a:lnTo>
                  <a:lnTo>
                    <a:pt x="8058" y="8048"/>
                  </a:lnTo>
                  <a:lnTo>
                    <a:pt x="2162" y="16769"/>
                  </a:lnTo>
                  <a:lnTo>
                    <a:pt x="0" y="27432"/>
                  </a:lnTo>
                  <a:lnTo>
                    <a:pt x="0" y="3685032"/>
                  </a:lnTo>
                  <a:lnTo>
                    <a:pt x="2162" y="3695767"/>
                  </a:lnTo>
                  <a:lnTo>
                    <a:pt x="8058" y="3704526"/>
                  </a:lnTo>
                  <a:lnTo>
                    <a:pt x="16802" y="3710428"/>
                  </a:lnTo>
                  <a:lnTo>
                    <a:pt x="27508" y="3712591"/>
                  </a:lnTo>
                  <a:lnTo>
                    <a:pt x="8353971" y="3712591"/>
                  </a:lnTo>
                  <a:lnTo>
                    <a:pt x="8364633" y="3710428"/>
                  </a:lnTo>
                  <a:lnTo>
                    <a:pt x="8373354" y="3704526"/>
                  </a:lnTo>
                  <a:lnTo>
                    <a:pt x="8379242" y="3695767"/>
                  </a:lnTo>
                  <a:lnTo>
                    <a:pt x="8381403" y="3685032"/>
                  </a:lnTo>
                  <a:lnTo>
                    <a:pt x="8381403" y="3679571"/>
                  </a:lnTo>
                  <a:lnTo>
                    <a:pt x="33007" y="3679571"/>
                  </a:lnTo>
                  <a:lnTo>
                    <a:pt x="33007" y="33020"/>
                  </a:lnTo>
                  <a:lnTo>
                    <a:pt x="8381403" y="33020"/>
                  </a:lnTo>
                  <a:lnTo>
                    <a:pt x="8381403" y="27432"/>
                  </a:lnTo>
                  <a:lnTo>
                    <a:pt x="8379242" y="16769"/>
                  </a:lnTo>
                  <a:lnTo>
                    <a:pt x="8373354" y="8048"/>
                  </a:lnTo>
                  <a:lnTo>
                    <a:pt x="8364633" y="2160"/>
                  </a:lnTo>
                  <a:lnTo>
                    <a:pt x="8353971" y="0"/>
                  </a:lnTo>
                  <a:close/>
                </a:path>
                <a:path w="8382000" h="3712845">
                  <a:moveTo>
                    <a:pt x="8381403" y="33020"/>
                  </a:moveTo>
                  <a:lnTo>
                    <a:pt x="8348383" y="33020"/>
                  </a:lnTo>
                  <a:lnTo>
                    <a:pt x="8348383" y="3679571"/>
                  </a:lnTo>
                  <a:lnTo>
                    <a:pt x="8381403" y="3679571"/>
                  </a:lnTo>
                  <a:lnTo>
                    <a:pt x="8381403" y="33020"/>
                  </a:lnTo>
                  <a:close/>
                </a:path>
                <a:path w="8382000" h="3712845">
                  <a:moveTo>
                    <a:pt x="8337461" y="43942"/>
                  </a:moveTo>
                  <a:lnTo>
                    <a:pt x="44005" y="43942"/>
                  </a:lnTo>
                  <a:lnTo>
                    <a:pt x="44005" y="3668522"/>
                  </a:lnTo>
                  <a:lnTo>
                    <a:pt x="8337461" y="3668522"/>
                  </a:lnTo>
                  <a:lnTo>
                    <a:pt x="8337461" y="3657600"/>
                  </a:lnTo>
                  <a:lnTo>
                    <a:pt x="55003" y="3657600"/>
                  </a:lnTo>
                  <a:lnTo>
                    <a:pt x="55003" y="54991"/>
                  </a:lnTo>
                  <a:lnTo>
                    <a:pt x="8337461" y="54991"/>
                  </a:lnTo>
                  <a:lnTo>
                    <a:pt x="8337461" y="43942"/>
                  </a:lnTo>
                  <a:close/>
                </a:path>
                <a:path w="8382000" h="3712845">
                  <a:moveTo>
                    <a:pt x="8337461" y="54991"/>
                  </a:moveTo>
                  <a:lnTo>
                    <a:pt x="8326412" y="54991"/>
                  </a:lnTo>
                  <a:lnTo>
                    <a:pt x="8326412" y="3657600"/>
                  </a:lnTo>
                  <a:lnTo>
                    <a:pt x="8337461" y="3657600"/>
                  </a:lnTo>
                  <a:lnTo>
                    <a:pt x="8337461" y="54991"/>
                  </a:lnTo>
                  <a:close/>
                </a:path>
              </a:pathLst>
            </a:custGeom>
            <a:solidFill>
              <a:srgbClr val="EB6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72640" y="1012443"/>
              <a:ext cx="5368925" cy="2991485"/>
            </a:xfrm>
            <a:custGeom>
              <a:avLst/>
              <a:gdLst/>
              <a:ahLst/>
              <a:cxnLst/>
              <a:rect l="l" t="t" r="r" b="b"/>
              <a:pathLst>
                <a:path w="5368925" h="2991485">
                  <a:moveTo>
                    <a:pt x="53340" y="0"/>
                  </a:moveTo>
                  <a:lnTo>
                    <a:pt x="53340" y="2990976"/>
                  </a:lnTo>
                  <a:lnTo>
                    <a:pt x="5368798" y="2990976"/>
                  </a:lnTo>
                </a:path>
                <a:path w="5368925" h="2991485">
                  <a:moveTo>
                    <a:pt x="4571" y="2741041"/>
                  </a:moveTo>
                  <a:lnTo>
                    <a:pt x="120269" y="2741041"/>
                  </a:lnTo>
                </a:path>
                <a:path w="5368925" h="2991485">
                  <a:moveTo>
                    <a:pt x="0" y="2494153"/>
                  </a:moveTo>
                  <a:lnTo>
                    <a:pt x="115697" y="2494153"/>
                  </a:lnTo>
                </a:path>
                <a:path w="5368925" h="2991485">
                  <a:moveTo>
                    <a:pt x="0" y="2247391"/>
                  </a:moveTo>
                  <a:lnTo>
                    <a:pt x="115697" y="2247391"/>
                  </a:lnTo>
                </a:path>
                <a:path w="5368925" h="2991485">
                  <a:moveTo>
                    <a:pt x="6858" y="2000630"/>
                  </a:moveTo>
                  <a:lnTo>
                    <a:pt x="122554" y="2000630"/>
                  </a:lnTo>
                </a:path>
                <a:path w="5368925" h="2991485">
                  <a:moveTo>
                    <a:pt x="6858" y="1749043"/>
                  </a:moveTo>
                  <a:lnTo>
                    <a:pt x="122554" y="1749043"/>
                  </a:lnTo>
                </a:path>
                <a:path w="5368925" h="2991485">
                  <a:moveTo>
                    <a:pt x="0" y="1502155"/>
                  </a:moveTo>
                  <a:lnTo>
                    <a:pt x="115697" y="1502155"/>
                  </a:lnTo>
                </a:path>
                <a:path w="5368925" h="2991485">
                  <a:moveTo>
                    <a:pt x="6858" y="1255394"/>
                  </a:moveTo>
                  <a:lnTo>
                    <a:pt x="122554" y="1255394"/>
                  </a:lnTo>
                </a:path>
                <a:path w="5368925" h="2991485">
                  <a:moveTo>
                    <a:pt x="6858" y="1008633"/>
                  </a:moveTo>
                  <a:lnTo>
                    <a:pt x="122554" y="1008633"/>
                  </a:lnTo>
                </a:path>
                <a:path w="5368925" h="2991485">
                  <a:moveTo>
                    <a:pt x="0" y="758570"/>
                  </a:moveTo>
                  <a:lnTo>
                    <a:pt x="115697" y="758570"/>
                  </a:lnTo>
                </a:path>
                <a:path w="5368925" h="2991485">
                  <a:moveTo>
                    <a:pt x="0" y="511809"/>
                  </a:moveTo>
                  <a:lnTo>
                    <a:pt x="115697" y="511809"/>
                  </a:lnTo>
                </a:path>
                <a:path w="5368925" h="2991485">
                  <a:moveTo>
                    <a:pt x="18224" y="264921"/>
                  </a:moveTo>
                  <a:lnTo>
                    <a:pt x="115697" y="26492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03501" y="3967099"/>
              <a:ext cx="0" cy="65405"/>
            </a:xfrm>
            <a:custGeom>
              <a:avLst/>
              <a:gdLst/>
              <a:ahLst/>
              <a:cxnLst/>
              <a:rect l="l" t="t" r="r" b="b"/>
              <a:pathLst>
                <a:path h="65404">
                  <a:moveTo>
                    <a:pt x="0" y="0"/>
                  </a:moveTo>
                  <a:lnTo>
                    <a:pt x="0" y="6479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85465" y="3967099"/>
              <a:ext cx="487680" cy="65405"/>
            </a:xfrm>
            <a:custGeom>
              <a:avLst/>
              <a:gdLst/>
              <a:ahLst/>
              <a:cxnLst/>
              <a:rect l="l" t="t" r="r" b="b"/>
              <a:pathLst>
                <a:path w="487680" h="65404">
                  <a:moveTo>
                    <a:pt x="0" y="0"/>
                  </a:moveTo>
                  <a:lnTo>
                    <a:pt x="0" y="64795"/>
                  </a:lnTo>
                </a:path>
                <a:path w="487680" h="65404">
                  <a:moveTo>
                    <a:pt x="487679" y="762"/>
                  </a:moveTo>
                  <a:lnTo>
                    <a:pt x="487679" y="5844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55111" y="3967861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0"/>
                  </a:moveTo>
                  <a:lnTo>
                    <a:pt x="0" y="5768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4789" y="3966209"/>
              <a:ext cx="969644" cy="66040"/>
            </a:xfrm>
            <a:custGeom>
              <a:avLst/>
              <a:gdLst/>
              <a:ahLst/>
              <a:cxnLst/>
              <a:rect l="l" t="t" r="r" b="b"/>
              <a:pathLst>
                <a:path w="969645" h="66039">
                  <a:moveTo>
                    <a:pt x="0" y="0"/>
                  </a:moveTo>
                  <a:lnTo>
                    <a:pt x="0" y="65684"/>
                  </a:lnTo>
                </a:path>
                <a:path w="969645" h="66039">
                  <a:moveTo>
                    <a:pt x="481964" y="0"/>
                  </a:moveTo>
                  <a:lnTo>
                    <a:pt x="481964" y="65684"/>
                  </a:lnTo>
                </a:path>
                <a:path w="969645" h="66039">
                  <a:moveTo>
                    <a:pt x="969645" y="888"/>
                  </a:moveTo>
                  <a:lnTo>
                    <a:pt x="969645" y="6568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400" y="3967099"/>
              <a:ext cx="0" cy="59055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0"/>
                  </a:moveTo>
                  <a:lnTo>
                    <a:pt x="0" y="5844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5223" y="3967861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h="64135">
                  <a:moveTo>
                    <a:pt x="0" y="0"/>
                  </a:moveTo>
                  <a:lnTo>
                    <a:pt x="0" y="6403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7187" y="3967861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h="57785">
                  <a:moveTo>
                    <a:pt x="0" y="0"/>
                  </a:moveTo>
                  <a:lnTo>
                    <a:pt x="0" y="5768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8480" y="1201445"/>
              <a:ext cx="282575" cy="213995"/>
            </a:xfrm>
            <a:custGeom>
              <a:avLst/>
              <a:gdLst/>
              <a:ahLst/>
              <a:cxnLst/>
              <a:rect l="l" t="t" r="r" b="b"/>
              <a:pathLst>
                <a:path w="282575" h="213994">
                  <a:moveTo>
                    <a:pt x="282384" y="0"/>
                  </a:moveTo>
                  <a:lnTo>
                    <a:pt x="0" y="0"/>
                  </a:lnTo>
                  <a:lnTo>
                    <a:pt x="0" y="213588"/>
                  </a:lnTo>
                  <a:lnTo>
                    <a:pt x="282384" y="213588"/>
                  </a:lnTo>
                  <a:lnTo>
                    <a:pt x="282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42389" y="1186433"/>
            <a:ext cx="214629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Ebrima"/>
                <a:cs typeface="Ebrima"/>
              </a:rPr>
              <a:t>11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0319" y="1445158"/>
            <a:ext cx="282575" cy="213995"/>
          </a:xfrm>
          <a:custGeom>
            <a:avLst/>
            <a:gdLst/>
            <a:ahLst/>
            <a:cxnLst/>
            <a:rect l="l" t="t" r="r" b="b"/>
            <a:pathLst>
              <a:path w="282575" h="213994">
                <a:moveTo>
                  <a:pt x="282384" y="0"/>
                </a:moveTo>
                <a:lnTo>
                  <a:pt x="0" y="0"/>
                </a:lnTo>
                <a:lnTo>
                  <a:pt x="0" y="213588"/>
                </a:lnTo>
                <a:lnTo>
                  <a:pt x="282384" y="213588"/>
                </a:lnTo>
                <a:lnTo>
                  <a:pt x="28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24102" y="1429893"/>
            <a:ext cx="2152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Ebrima"/>
                <a:cs typeface="Ebrima"/>
              </a:rPr>
              <a:t>10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79017" y="1691931"/>
            <a:ext cx="300990" cy="964565"/>
          </a:xfrm>
          <a:custGeom>
            <a:avLst/>
            <a:gdLst/>
            <a:ahLst/>
            <a:cxnLst/>
            <a:rect l="l" t="t" r="r" b="b"/>
            <a:pathLst>
              <a:path w="300990" h="964564">
                <a:moveTo>
                  <a:pt x="282384" y="750684"/>
                </a:moveTo>
                <a:lnTo>
                  <a:pt x="0" y="750684"/>
                </a:lnTo>
                <a:lnTo>
                  <a:pt x="0" y="964272"/>
                </a:lnTo>
                <a:lnTo>
                  <a:pt x="282384" y="964272"/>
                </a:lnTo>
                <a:lnTo>
                  <a:pt x="282384" y="750684"/>
                </a:lnTo>
                <a:close/>
              </a:path>
              <a:path w="300990" h="964564">
                <a:moveTo>
                  <a:pt x="282384" y="503936"/>
                </a:moveTo>
                <a:lnTo>
                  <a:pt x="0" y="503936"/>
                </a:lnTo>
                <a:lnTo>
                  <a:pt x="0" y="717511"/>
                </a:lnTo>
                <a:lnTo>
                  <a:pt x="282384" y="717511"/>
                </a:lnTo>
                <a:lnTo>
                  <a:pt x="282384" y="503936"/>
                </a:lnTo>
                <a:close/>
              </a:path>
              <a:path w="300990" h="964564">
                <a:moveTo>
                  <a:pt x="293687" y="0"/>
                </a:moveTo>
                <a:lnTo>
                  <a:pt x="11303" y="0"/>
                </a:lnTo>
                <a:lnTo>
                  <a:pt x="11303" y="213575"/>
                </a:lnTo>
                <a:lnTo>
                  <a:pt x="293687" y="213575"/>
                </a:lnTo>
                <a:lnTo>
                  <a:pt x="293687" y="0"/>
                </a:lnTo>
                <a:close/>
              </a:path>
              <a:path w="300990" h="964564">
                <a:moveTo>
                  <a:pt x="300545" y="260210"/>
                </a:moveTo>
                <a:lnTo>
                  <a:pt x="18161" y="260210"/>
                </a:lnTo>
                <a:lnTo>
                  <a:pt x="18161" y="473798"/>
                </a:lnTo>
                <a:lnTo>
                  <a:pt x="300545" y="473798"/>
                </a:lnTo>
                <a:lnTo>
                  <a:pt x="300545" y="260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61694" y="1628753"/>
            <a:ext cx="139065" cy="103695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470"/>
              </a:spcBef>
            </a:pPr>
            <a:r>
              <a:rPr sz="1400" spc="-50" dirty="0">
                <a:latin typeface="Ebrima"/>
                <a:cs typeface="Ebrima"/>
              </a:rPr>
              <a:t>9</a:t>
            </a:r>
            <a:endParaRPr sz="1400">
              <a:latin typeface="Ebrima"/>
              <a:cs typeface="Ebrima"/>
            </a:endParaRPr>
          </a:p>
          <a:p>
            <a:pPr marL="30480">
              <a:lnSpc>
                <a:spcPct val="100000"/>
              </a:lnSpc>
              <a:spcBef>
                <a:spcPts val="370"/>
              </a:spcBef>
            </a:pPr>
            <a:r>
              <a:rPr sz="1400" spc="-50" dirty="0">
                <a:latin typeface="Ebrima"/>
                <a:cs typeface="Ebrima"/>
              </a:rPr>
              <a:t>8</a:t>
            </a: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spc="-50" dirty="0">
                <a:latin typeface="Ebrima"/>
                <a:cs typeface="Ebrima"/>
              </a:rPr>
              <a:t>7</a:t>
            </a: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400" spc="-50" dirty="0">
                <a:latin typeface="Ebrima"/>
                <a:cs typeface="Ebrima"/>
              </a:rPr>
              <a:t>6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79016" y="2687091"/>
            <a:ext cx="282575" cy="213995"/>
          </a:xfrm>
          <a:custGeom>
            <a:avLst/>
            <a:gdLst/>
            <a:ahLst/>
            <a:cxnLst/>
            <a:rect l="l" t="t" r="r" b="b"/>
            <a:pathLst>
              <a:path w="282575" h="213994">
                <a:moveTo>
                  <a:pt x="282384" y="0"/>
                </a:moveTo>
                <a:lnTo>
                  <a:pt x="0" y="0"/>
                </a:lnTo>
                <a:lnTo>
                  <a:pt x="0" y="213588"/>
                </a:lnTo>
                <a:lnTo>
                  <a:pt x="282384" y="213588"/>
                </a:lnTo>
                <a:lnTo>
                  <a:pt x="28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361694" y="2672587"/>
            <a:ext cx="1212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Ebrima"/>
                <a:cs typeface="Ebrima"/>
              </a:rPr>
              <a:t>5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81176" y="2940202"/>
            <a:ext cx="289560" cy="455930"/>
          </a:xfrm>
          <a:custGeom>
            <a:avLst/>
            <a:gdLst/>
            <a:ahLst/>
            <a:cxnLst/>
            <a:rect l="l" t="t" r="r" b="b"/>
            <a:pathLst>
              <a:path w="289559" h="455929">
                <a:moveTo>
                  <a:pt x="282384" y="242062"/>
                </a:moveTo>
                <a:lnTo>
                  <a:pt x="0" y="242062"/>
                </a:lnTo>
                <a:lnTo>
                  <a:pt x="0" y="455650"/>
                </a:lnTo>
                <a:lnTo>
                  <a:pt x="282384" y="455650"/>
                </a:lnTo>
                <a:lnTo>
                  <a:pt x="282384" y="242062"/>
                </a:lnTo>
                <a:close/>
              </a:path>
              <a:path w="289559" h="455929">
                <a:moveTo>
                  <a:pt x="289242" y="0"/>
                </a:moveTo>
                <a:lnTo>
                  <a:pt x="6858" y="0"/>
                </a:lnTo>
                <a:lnTo>
                  <a:pt x="6858" y="213588"/>
                </a:lnTo>
                <a:lnTo>
                  <a:pt x="289242" y="213588"/>
                </a:lnTo>
                <a:lnTo>
                  <a:pt x="2892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64107" y="2895904"/>
            <a:ext cx="127635" cy="50990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325"/>
              </a:spcBef>
            </a:pPr>
            <a:r>
              <a:rPr sz="1400" spc="-50" dirty="0">
                <a:latin typeface="Ebrima"/>
                <a:cs typeface="Ebrima"/>
              </a:rPr>
              <a:t>4</a:t>
            </a: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400" spc="-50" dirty="0">
                <a:latin typeface="Ebrima"/>
                <a:cs typeface="Ebrima"/>
              </a:rPr>
              <a:t>3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76731" y="3433089"/>
            <a:ext cx="287020" cy="457200"/>
          </a:xfrm>
          <a:custGeom>
            <a:avLst/>
            <a:gdLst/>
            <a:ahLst/>
            <a:cxnLst/>
            <a:rect l="l" t="t" r="r" b="b"/>
            <a:pathLst>
              <a:path w="287019" h="457200">
                <a:moveTo>
                  <a:pt x="282384" y="243586"/>
                </a:moveTo>
                <a:lnTo>
                  <a:pt x="0" y="243586"/>
                </a:lnTo>
                <a:lnTo>
                  <a:pt x="0" y="457174"/>
                </a:lnTo>
                <a:lnTo>
                  <a:pt x="282384" y="457174"/>
                </a:lnTo>
                <a:lnTo>
                  <a:pt x="282384" y="243586"/>
                </a:lnTo>
                <a:close/>
              </a:path>
              <a:path w="287019" h="457200">
                <a:moveTo>
                  <a:pt x="286829" y="0"/>
                </a:moveTo>
                <a:lnTo>
                  <a:pt x="4445" y="0"/>
                </a:lnTo>
                <a:lnTo>
                  <a:pt x="4445" y="213588"/>
                </a:lnTo>
                <a:lnTo>
                  <a:pt x="286829" y="213588"/>
                </a:lnTo>
                <a:lnTo>
                  <a:pt x="2868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59535" y="3387013"/>
            <a:ext cx="125730" cy="513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340"/>
              </a:spcBef>
            </a:pPr>
            <a:r>
              <a:rPr sz="1400" spc="-50" dirty="0">
                <a:latin typeface="Ebrima"/>
                <a:cs typeface="Ebrima"/>
              </a:rPr>
              <a:t>2</a:t>
            </a:r>
            <a:endParaRPr sz="1400">
              <a:latin typeface="Ebrima"/>
              <a:cs typeface="Ebri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400" spc="-50" dirty="0">
                <a:latin typeface="Ebrima"/>
                <a:cs typeface="Ebrima"/>
              </a:rPr>
              <a:t>1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285747" y="3895877"/>
            <a:ext cx="282575" cy="213995"/>
          </a:xfrm>
          <a:custGeom>
            <a:avLst/>
            <a:gdLst/>
            <a:ahLst/>
            <a:cxnLst/>
            <a:rect l="l" t="t" r="r" b="b"/>
            <a:pathLst>
              <a:path w="282575" h="213995">
                <a:moveTo>
                  <a:pt x="282384" y="0"/>
                </a:moveTo>
                <a:lnTo>
                  <a:pt x="0" y="0"/>
                </a:lnTo>
                <a:lnTo>
                  <a:pt x="0" y="213588"/>
                </a:lnTo>
                <a:lnTo>
                  <a:pt x="282384" y="213588"/>
                </a:lnTo>
                <a:lnTo>
                  <a:pt x="28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368678" y="3881754"/>
            <a:ext cx="1212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Ebrima"/>
                <a:cs typeface="Ebrima"/>
              </a:rPr>
              <a:t>0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57197" y="4031894"/>
            <a:ext cx="282575" cy="2139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1664"/>
              </a:lnSpc>
            </a:pPr>
            <a:r>
              <a:rPr sz="1400" spc="-50" dirty="0">
                <a:latin typeface="Ebrima"/>
                <a:cs typeface="Ebrima"/>
              </a:rPr>
              <a:t>1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51607" y="4031894"/>
            <a:ext cx="282575" cy="2139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885">
              <a:lnSpc>
                <a:spcPts val="1664"/>
              </a:lnSpc>
            </a:pPr>
            <a:r>
              <a:rPr sz="1400" spc="-50" dirty="0">
                <a:latin typeface="Ebrima"/>
                <a:cs typeface="Ebrima"/>
              </a:rPr>
              <a:t>2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933573" y="4025544"/>
            <a:ext cx="282575" cy="213995"/>
          </a:xfrm>
          <a:custGeom>
            <a:avLst/>
            <a:gdLst/>
            <a:ahLst/>
            <a:cxnLst/>
            <a:rect l="l" t="t" r="r" b="b"/>
            <a:pathLst>
              <a:path w="282575" h="213995">
                <a:moveTo>
                  <a:pt x="282384" y="0"/>
                </a:moveTo>
                <a:lnTo>
                  <a:pt x="0" y="0"/>
                </a:lnTo>
                <a:lnTo>
                  <a:pt x="0" y="213588"/>
                </a:lnTo>
                <a:lnTo>
                  <a:pt x="282384" y="213588"/>
                </a:lnTo>
                <a:lnTo>
                  <a:pt x="2823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29711" y="4011548"/>
            <a:ext cx="1085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Ebrima"/>
                <a:cs typeface="Ebrima"/>
              </a:rPr>
              <a:t>3</a:t>
            </a:r>
            <a:endParaRPr sz="1400">
              <a:latin typeface="Ebrima"/>
              <a:cs typeface="Ebrim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621218" y="1349438"/>
            <a:ext cx="5325110" cy="2896235"/>
            <a:chOff x="1621218" y="1349438"/>
            <a:chExt cx="5325110" cy="2896235"/>
          </a:xfrm>
        </p:grpSpPr>
        <p:sp>
          <p:nvSpPr>
            <p:cNvPr id="33" name="object 33"/>
            <p:cNvSpPr/>
            <p:nvPr/>
          </p:nvSpPr>
          <p:spPr>
            <a:xfrm>
              <a:off x="3414395" y="4025544"/>
              <a:ext cx="1245870" cy="220345"/>
            </a:xfrm>
            <a:custGeom>
              <a:avLst/>
              <a:gdLst/>
              <a:ahLst/>
              <a:cxnLst/>
              <a:rect l="l" t="t" r="r" b="b"/>
              <a:pathLst>
                <a:path w="1245870" h="220345">
                  <a:moveTo>
                    <a:pt x="282384" y="0"/>
                  </a:moveTo>
                  <a:lnTo>
                    <a:pt x="0" y="0"/>
                  </a:lnTo>
                  <a:lnTo>
                    <a:pt x="0" y="213588"/>
                  </a:lnTo>
                  <a:lnTo>
                    <a:pt x="282384" y="213588"/>
                  </a:lnTo>
                  <a:lnTo>
                    <a:pt x="282384" y="0"/>
                  </a:lnTo>
                  <a:close/>
                </a:path>
                <a:path w="1245870" h="220345">
                  <a:moveTo>
                    <a:pt x="753046" y="6350"/>
                  </a:moveTo>
                  <a:lnTo>
                    <a:pt x="470662" y="6350"/>
                  </a:lnTo>
                  <a:lnTo>
                    <a:pt x="470662" y="219938"/>
                  </a:lnTo>
                  <a:lnTo>
                    <a:pt x="753046" y="219938"/>
                  </a:lnTo>
                  <a:lnTo>
                    <a:pt x="753046" y="6350"/>
                  </a:lnTo>
                  <a:close/>
                </a:path>
                <a:path w="1245870" h="220345">
                  <a:moveTo>
                    <a:pt x="1245298" y="6350"/>
                  </a:moveTo>
                  <a:lnTo>
                    <a:pt x="962914" y="6350"/>
                  </a:lnTo>
                  <a:lnTo>
                    <a:pt x="962914" y="219938"/>
                  </a:lnTo>
                  <a:lnTo>
                    <a:pt x="1245298" y="219938"/>
                  </a:lnTo>
                  <a:lnTo>
                    <a:pt x="1245298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25980" y="1354200"/>
              <a:ext cx="5315585" cy="1485900"/>
            </a:xfrm>
            <a:custGeom>
              <a:avLst/>
              <a:gdLst/>
              <a:ahLst/>
              <a:cxnLst/>
              <a:rect l="l" t="t" r="r" b="b"/>
              <a:pathLst>
                <a:path w="5315584" h="1485900">
                  <a:moveTo>
                    <a:pt x="0" y="0"/>
                  </a:moveTo>
                  <a:lnTo>
                    <a:pt x="5315458" y="0"/>
                  </a:lnTo>
                </a:path>
                <a:path w="5315584" h="1485900">
                  <a:moveTo>
                    <a:pt x="0" y="1485519"/>
                  </a:moveTo>
                  <a:lnTo>
                    <a:pt x="5315458" y="14855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859273" y="4031894"/>
            <a:ext cx="282575" cy="2139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64"/>
              </a:lnSpc>
            </a:pPr>
            <a:r>
              <a:rPr sz="1400" spc="-50" dirty="0">
                <a:latin typeface="Ebrima"/>
                <a:cs typeface="Ebrima"/>
              </a:rPr>
              <a:t>7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40096" y="4025544"/>
            <a:ext cx="282575" cy="2139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60"/>
              </a:lnSpc>
            </a:pPr>
            <a:r>
              <a:rPr sz="1400" spc="-50" dirty="0">
                <a:latin typeface="Ebrima"/>
                <a:cs typeface="Ebrima"/>
              </a:rPr>
              <a:t>8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31204" y="4031894"/>
            <a:ext cx="282575" cy="2139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6520">
              <a:lnSpc>
                <a:spcPts val="1664"/>
              </a:lnSpc>
            </a:pPr>
            <a:r>
              <a:rPr sz="1400" spc="-50" dirty="0">
                <a:latin typeface="Ebrima"/>
                <a:cs typeface="Ebrima"/>
              </a:rPr>
              <a:t>9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24472" y="4025544"/>
            <a:ext cx="282575" cy="2139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8260">
              <a:lnSpc>
                <a:spcPts val="1660"/>
              </a:lnSpc>
            </a:pPr>
            <a:r>
              <a:rPr sz="1400" spc="-25" dirty="0">
                <a:latin typeface="Ebrima"/>
                <a:cs typeface="Ebrima"/>
              </a:rPr>
              <a:t>10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941439" y="1277366"/>
            <a:ext cx="1152525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4455">
              <a:lnSpc>
                <a:spcPts val="1655"/>
              </a:lnSpc>
            </a:pPr>
            <a:r>
              <a:rPr sz="1400" dirty="0">
                <a:latin typeface="Arial"/>
                <a:cs typeface="Arial"/>
              </a:rPr>
              <a:t>UCL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10.82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41439" y="2761488"/>
            <a:ext cx="1152525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660"/>
              </a:lnSpc>
            </a:pPr>
            <a:r>
              <a:rPr sz="1400" dirty="0">
                <a:latin typeface="Arial"/>
                <a:cs typeface="Arial"/>
              </a:rPr>
              <a:t>CL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4.8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941439" y="3895852"/>
            <a:ext cx="1152525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70510">
              <a:lnSpc>
                <a:spcPts val="1660"/>
              </a:lnSpc>
            </a:pPr>
            <a:r>
              <a:rPr sz="1400" dirty="0">
                <a:latin typeface="Arial"/>
                <a:cs typeface="Arial"/>
              </a:rPr>
              <a:t>LCL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16020" y="4255008"/>
            <a:ext cx="1152525" cy="234950"/>
          </a:xfrm>
          <a:custGeom>
            <a:avLst/>
            <a:gdLst/>
            <a:ahLst/>
            <a:cxnLst/>
            <a:rect l="l" t="t" r="r" b="b"/>
            <a:pathLst>
              <a:path w="1152525" h="234950">
                <a:moveTo>
                  <a:pt x="1152232" y="0"/>
                </a:moveTo>
                <a:lnTo>
                  <a:pt x="0" y="0"/>
                </a:lnTo>
                <a:lnTo>
                  <a:pt x="0" y="234950"/>
                </a:lnTo>
                <a:lnTo>
                  <a:pt x="1152232" y="234950"/>
                </a:lnTo>
                <a:lnTo>
                  <a:pt x="1152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430778" y="4007155"/>
            <a:ext cx="1151255" cy="4718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175"/>
              </a:spcBef>
              <a:tabLst>
                <a:tab pos="549910" algn="l"/>
                <a:tab pos="1042669" algn="l"/>
              </a:tabLst>
            </a:pPr>
            <a:r>
              <a:rPr sz="2100" spc="-75" baseline="1984" dirty="0">
                <a:latin typeface="Ebrima"/>
                <a:cs typeface="Ebrima"/>
              </a:rPr>
              <a:t>4</a:t>
            </a:r>
            <a:r>
              <a:rPr sz="2100" baseline="1984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5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6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r>
              <a:rPr sz="1400" b="1" spc="-10" dirty="0">
                <a:latin typeface="Arial"/>
                <a:cs typeface="Arial"/>
              </a:rPr>
              <a:t>Samples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42149" y="2195893"/>
            <a:ext cx="304165" cy="824865"/>
          </a:xfrm>
          <a:custGeom>
            <a:avLst/>
            <a:gdLst/>
            <a:ahLst/>
            <a:cxnLst/>
            <a:rect l="l" t="t" r="r" b="b"/>
            <a:pathLst>
              <a:path w="304165" h="824864">
                <a:moveTo>
                  <a:pt x="303936" y="0"/>
                </a:moveTo>
                <a:lnTo>
                  <a:pt x="0" y="0"/>
                </a:lnTo>
                <a:lnTo>
                  <a:pt x="0" y="824293"/>
                </a:lnTo>
                <a:lnTo>
                  <a:pt x="303936" y="824293"/>
                </a:lnTo>
                <a:lnTo>
                  <a:pt x="3039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43439" y="2206209"/>
            <a:ext cx="436880" cy="803910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351155" marR="5080" indent="-339090">
              <a:lnSpc>
                <a:spcPts val="1680"/>
              </a:lnSpc>
              <a:spcBef>
                <a:spcPts val="15"/>
              </a:spcBef>
            </a:pPr>
            <a:r>
              <a:rPr sz="1400" b="1" spc="-20" dirty="0">
                <a:latin typeface="Arial"/>
                <a:cs typeface="Arial"/>
              </a:rPr>
              <a:t>Defective </a:t>
            </a:r>
            <a:r>
              <a:rPr sz="1400" b="1" spc="-5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069147" y="2253551"/>
            <a:ext cx="4410075" cy="795655"/>
            <a:chOff x="2069147" y="2253551"/>
            <a:chExt cx="4410075" cy="795655"/>
          </a:xfrm>
        </p:grpSpPr>
        <p:sp>
          <p:nvSpPr>
            <p:cNvPr id="47" name="object 47"/>
            <p:cNvSpPr/>
            <p:nvPr/>
          </p:nvSpPr>
          <p:spPr>
            <a:xfrm>
              <a:off x="2073910" y="2737739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19" h="40639">
                  <a:moveTo>
                    <a:pt x="28956" y="0"/>
                  </a:moveTo>
                  <a:lnTo>
                    <a:pt x="17680" y="1583"/>
                  </a:lnTo>
                  <a:lnTo>
                    <a:pt x="8477" y="5905"/>
                  </a:lnTo>
                  <a:lnTo>
                    <a:pt x="2274" y="12322"/>
                  </a:lnTo>
                  <a:lnTo>
                    <a:pt x="0" y="20193"/>
                  </a:lnTo>
                  <a:lnTo>
                    <a:pt x="2274" y="28009"/>
                  </a:lnTo>
                  <a:lnTo>
                    <a:pt x="8477" y="34432"/>
                  </a:lnTo>
                  <a:lnTo>
                    <a:pt x="17680" y="38784"/>
                  </a:lnTo>
                  <a:lnTo>
                    <a:pt x="28956" y="40386"/>
                  </a:lnTo>
                  <a:lnTo>
                    <a:pt x="40231" y="38784"/>
                  </a:lnTo>
                  <a:lnTo>
                    <a:pt x="49434" y="34432"/>
                  </a:lnTo>
                  <a:lnTo>
                    <a:pt x="55637" y="28009"/>
                  </a:lnTo>
                  <a:lnTo>
                    <a:pt x="57912" y="20193"/>
                  </a:lnTo>
                  <a:lnTo>
                    <a:pt x="55637" y="12322"/>
                  </a:lnTo>
                  <a:lnTo>
                    <a:pt x="49434" y="5905"/>
                  </a:lnTo>
                  <a:lnTo>
                    <a:pt x="40231" y="1583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073910" y="2737739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19" h="40639">
                  <a:moveTo>
                    <a:pt x="0" y="20193"/>
                  </a:moveTo>
                  <a:lnTo>
                    <a:pt x="2274" y="12322"/>
                  </a:lnTo>
                  <a:lnTo>
                    <a:pt x="8477" y="5905"/>
                  </a:lnTo>
                  <a:lnTo>
                    <a:pt x="17680" y="1583"/>
                  </a:lnTo>
                  <a:lnTo>
                    <a:pt x="28956" y="0"/>
                  </a:lnTo>
                  <a:lnTo>
                    <a:pt x="40231" y="1583"/>
                  </a:lnTo>
                  <a:lnTo>
                    <a:pt x="49434" y="5905"/>
                  </a:lnTo>
                  <a:lnTo>
                    <a:pt x="55637" y="12322"/>
                  </a:lnTo>
                  <a:lnTo>
                    <a:pt x="57912" y="20193"/>
                  </a:lnTo>
                  <a:lnTo>
                    <a:pt x="55637" y="28009"/>
                  </a:lnTo>
                  <a:lnTo>
                    <a:pt x="49434" y="34432"/>
                  </a:lnTo>
                  <a:lnTo>
                    <a:pt x="40231" y="38784"/>
                  </a:lnTo>
                  <a:lnTo>
                    <a:pt x="28956" y="40386"/>
                  </a:lnTo>
                  <a:lnTo>
                    <a:pt x="17680" y="38784"/>
                  </a:lnTo>
                  <a:lnTo>
                    <a:pt x="8477" y="34432"/>
                  </a:lnTo>
                  <a:lnTo>
                    <a:pt x="2274" y="28009"/>
                  </a:lnTo>
                  <a:lnTo>
                    <a:pt x="0" y="201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16420" y="2751963"/>
              <a:ext cx="57785" cy="40640"/>
            </a:xfrm>
            <a:custGeom>
              <a:avLst/>
              <a:gdLst/>
              <a:ahLst/>
              <a:cxnLst/>
              <a:rect l="l" t="t" r="r" b="b"/>
              <a:pathLst>
                <a:path w="57785" h="40639">
                  <a:moveTo>
                    <a:pt x="28828" y="0"/>
                  </a:moveTo>
                  <a:lnTo>
                    <a:pt x="17627" y="1583"/>
                  </a:lnTo>
                  <a:lnTo>
                    <a:pt x="8461" y="5905"/>
                  </a:lnTo>
                  <a:lnTo>
                    <a:pt x="2272" y="12322"/>
                  </a:lnTo>
                  <a:lnTo>
                    <a:pt x="0" y="20192"/>
                  </a:lnTo>
                  <a:lnTo>
                    <a:pt x="2272" y="28063"/>
                  </a:lnTo>
                  <a:lnTo>
                    <a:pt x="8461" y="34480"/>
                  </a:lnTo>
                  <a:lnTo>
                    <a:pt x="17627" y="38802"/>
                  </a:lnTo>
                  <a:lnTo>
                    <a:pt x="28828" y="40386"/>
                  </a:lnTo>
                  <a:lnTo>
                    <a:pt x="40104" y="38802"/>
                  </a:lnTo>
                  <a:lnTo>
                    <a:pt x="49307" y="34480"/>
                  </a:lnTo>
                  <a:lnTo>
                    <a:pt x="55510" y="28063"/>
                  </a:lnTo>
                  <a:lnTo>
                    <a:pt x="57784" y="20192"/>
                  </a:lnTo>
                  <a:lnTo>
                    <a:pt x="55510" y="12322"/>
                  </a:lnTo>
                  <a:lnTo>
                    <a:pt x="49307" y="5905"/>
                  </a:lnTo>
                  <a:lnTo>
                    <a:pt x="40104" y="1583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16420" y="2751963"/>
              <a:ext cx="57785" cy="40640"/>
            </a:xfrm>
            <a:custGeom>
              <a:avLst/>
              <a:gdLst/>
              <a:ahLst/>
              <a:cxnLst/>
              <a:rect l="l" t="t" r="r" b="b"/>
              <a:pathLst>
                <a:path w="57785" h="40639">
                  <a:moveTo>
                    <a:pt x="0" y="20192"/>
                  </a:moveTo>
                  <a:lnTo>
                    <a:pt x="2272" y="12322"/>
                  </a:lnTo>
                  <a:lnTo>
                    <a:pt x="8461" y="5905"/>
                  </a:lnTo>
                  <a:lnTo>
                    <a:pt x="17627" y="1583"/>
                  </a:lnTo>
                  <a:lnTo>
                    <a:pt x="28828" y="0"/>
                  </a:lnTo>
                  <a:lnTo>
                    <a:pt x="40104" y="1583"/>
                  </a:lnTo>
                  <a:lnTo>
                    <a:pt x="49307" y="5905"/>
                  </a:lnTo>
                  <a:lnTo>
                    <a:pt x="55510" y="12322"/>
                  </a:lnTo>
                  <a:lnTo>
                    <a:pt x="57784" y="20192"/>
                  </a:lnTo>
                  <a:lnTo>
                    <a:pt x="55510" y="28063"/>
                  </a:lnTo>
                  <a:lnTo>
                    <a:pt x="49307" y="34480"/>
                  </a:lnTo>
                  <a:lnTo>
                    <a:pt x="40104" y="38802"/>
                  </a:lnTo>
                  <a:lnTo>
                    <a:pt x="28828" y="40386"/>
                  </a:lnTo>
                  <a:lnTo>
                    <a:pt x="17627" y="38802"/>
                  </a:lnTo>
                  <a:lnTo>
                    <a:pt x="8461" y="34480"/>
                  </a:lnTo>
                  <a:lnTo>
                    <a:pt x="2272" y="28063"/>
                  </a:lnTo>
                  <a:lnTo>
                    <a:pt x="0" y="20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54859" y="2998724"/>
              <a:ext cx="57785" cy="40640"/>
            </a:xfrm>
            <a:custGeom>
              <a:avLst/>
              <a:gdLst/>
              <a:ahLst/>
              <a:cxnLst/>
              <a:rect l="l" t="t" r="r" b="b"/>
              <a:pathLst>
                <a:path w="57785" h="40639">
                  <a:moveTo>
                    <a:pt x="28829" y="0"/>
                  </a:moveTo>
                  <a:lnTo>
                    <a:pt x="17627" y="1601"/>
                  </a:lnTo>
                  <a:lnTo>
                    <a:pt x="8461" y="5953"/>
                  </a:lnTo>
                  <a:lnTo>
                    <a:pt x="2272" y="12376"/>
                  </a:lnTo>
                  <a:lnTo>
                    <a:pt x="0" y="20192"/>
                  </a:lnTo>
                  <a:lnTo>
                    <a:pt x="2272" y="28063"/>
                  </a:lnTo>
                  <a:lnTo>
                    <a:pt x="8461" y="34480"/>
                  </a:lnTo>
                  <a:lnTo>
                    <a:pt x="17627" y="38802"/>
                  </a:lnTo>
                  <a:lnTo>
                    <a:pt x="28829" y="40386"/>
                  </a:lnTo>
                  <a:lnTo>
                    <a:pt x="40104" y="38802"/>
                  </a:lnTo>
                  <a:lnTo>
                    <a:pt x="49307" y="34480"/>
                  </a:lnTo>
                  <a:lnTo>
                    <a:pt x="55510" y="28063"/>
                  </a:lnTo>
                  <a:lnTo>
                    <a:pt x="57785" y="20192"/>
                  </a:lnTo>
                  <a:lnTo>
                    <a:pt x="55510" y="12376"/>
                  </a:lnTo>
                  <a:lnTo>
                    <a:pt x="49307" y="5953"/>
                  </a:lnTo>
                  <a:lnTo>
                    <a:pt x="40104" y="1601"/>
                  </a:lnTo>
                  <a:lnTo>
                    <a:pt x="288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554859" y="2998724"/>
              <a:ext cx="57785" cy="40640"/>
            </a:xfrm>
            <a:custGeom>
              <a:avLst/>
              <a:gdLst/>
              <a:ahLst/>
              <a:cxnLst/>
              <a:rect l="l" t="t" r="r" b="b"/>
              <a:pathLst>
                <a:path w="57785" h="40639">
                  <a:moveTo>
                    <a:pt x="0" y="20192"/>
                  </a:moveTo>
                  <a:lnTo>
                    <a:pt x="2272" y="12376"/>
                  </a:lnTo>
                  <a:lnTo>
                    <a:pt x="8461" y="5953"/>
                  </a:lnTo>
                  <a:lnTo>
                    <a:pt x="17627" y="1601"/>
                  </a:lnTo>
                  <a:lnTo>
                    <a:pt x="28829" y="0"/>
                  </a:lnTo>
                  <a:lnTo>
                    <a:pt x="40104" y="1601"/>
                  </a:lnTo>
                  <a:lnTo>
                    <a:pt x="49307" y="5953"/>
                  </a:lnTo>
                  <a:lnTo>
                    <a:pt x="55510" y="12376"/>
                  </a:lnTo>
                  <a:lnTo>
                    <a:pt x="57785" y="20192"/>
                  </a:lnTo>
                  <a:lnTo>
                    <a:pt x="55510" y="28063"/>
                  </a:lnTo>
                  <a:lnTo>
                    <a:pt x="49307" y="34480"/>
                  </a:lnTo>
                  <a:lnTo>
                    <a:pt x="40104" y="38802"/>
                  </a:lnTo>
                  <a:lnTo>
                    <a:pt x="28829" y="40386"/>
                  </a:lnTo>
                  <a:lnTo>
                    <a:pt x="17627" y="38802"/>
                  </a:lnTo>
                  <a:lnTo>
                    <a:pt x="8461" y="34480"/>
                  </a:lnTo>
                  <a:lnTo>
                    <a:pt x="2272" y="28063"/>
                  </a:lnTo>
                  <a:lnTo>
                    <a:pt x="0" y="20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045841" y="2998724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19" h="40639">
                  <a:moveTo>
                    <a:pt x="28956" y="0"/>
                  </a:moveTo>
                  <a:lnTo>
                    <a:pt x="17680" y="1601"/>
                  </a:lnTo>
                  <a:lnTo>
                    <a:pt x="8477" y="5953"/>
                  </a:lnTo>
                  <a:lnTo>
                    <a:pt x="2274" y="12376"/>
                  </a:lnTo>
                  <a:lnTo>
                    <a:pt x="0" y="20192"/>
                  </a:lnTo>
                  <a:lnTo>
                    <a:pt x="2274" y="28063"/>
                  </a:lnTo>
                  <a:lnTo>
                    <a:pt x="8477" y="34480"/>
                  </a:lnTo>
                  <a:lnTo>
                    <a:pt x="17680" y="38802"/>
                  </a:lnTo>
                  <a:lnTo>
                    <a:pt x="28956" y="40386"/>
                  </a:lnTo>
                  <a:lnTo>
                    <a:pt x="40231" y="38802"/>
                  </a:lnTo>
                  <a:lnTo>
                    <a:pt x="49434" y="34480"/>
                  </a:lnTo>
                  <a:lnTo>
                    <a:pt x="55637" y="28063"/>
                  </a:lnTo>
                  <a:lnTo>
                    <a:pt x="57911" y="20192"/>
                  </a:lnTo>
                  <a:lnTo>
                    <a:pt x="55637" y="12376"/>
                  </a:lnTo>
                  <a:lnTo>
                    <a:pt x="49434" y="5953"/>
                  </a:lnTo>
                  <a:lnTo>
                    <a:pt x="40231" y="1601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45841" y="2998724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19" h="40639">
                  <a:moveTo>
                    <a:pt x="0" y="20192"/>
                  </a:moveTo>
                  <a:lnTo>
                    <a:pt x="2274" y="12376"/>
                  </a:lnTo>
                  <a:lnTo>
                    <a:pt x="8477" y="5953"/>
                  </a:lnTo>
                  <a:lnTo>
                    <a:pt x="17680" y="1601"/>
                  </a:lnTo>
                  <a:lnTo>
                    <a:pt x="28956" y="0"/>
                  </a:lnTo>
                  <a:lnTo>
                    <a:pt x="40231" y="1601"/>
                  </a:lnTo>
                  <a:lnTo>
                    <a:pt x="49434" y="5953"/>
                  </a:lnTo>
                  <a:lnTo>
                    <a:pt x="55637" y="12376"/>
                  </a:lnTo>
                  <a:lnTo>
                    <a:pt x="57911" y="20192"/>
                  </a:lnTo>
                  <a:lnTo>
                    <a:pt x="55637" y="28063"/>
                  </a:lnTo>
                  <a:lnTo>
                    <a:pt x="49434" y="34480"/>
                  </a:lnTo>
                  <a:lnTo>
                    <a:pt x="40231" y="38802"/>
                  </a:lnTo>
                  <a:lnTo>
                    <a:pt x="28956" y="40386"/>
                  </a:lnTo>
                  <a:lnTo>
                    <a:pt x="17680" y="38802"/>
                  </a:lnTo>
                  <a:lnTo>
                    <a:pt x="8477" y="34480"/>
                  </a:lnTo>
                  <a:lnTo>
                    <a:pt x="2274" y="28063"/>
                  </a:lnTo>
                  <a:lnTo>
                    <a:pt x="0" y="20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27806" y="2747264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20" h="40639">
                  <a:moveTo>
                    <a:pt x="28956" y="0"/>
                  </a:moveTo>
                  <a:lnTo>
                    <a:pt x="17680" y="1583"/>
                  </a:lnTo>
                  <a:lnTo>
                    <a:pt x="8477" y="5905"/>
                  </a:lnTo>
                  <a:lnTo>
                    <a:pt x="2274" y="12322"/>
                  </a:lnTo>
                  <a:lnTo>
                    <a:pt x="0" y="20193"/>
                  </a:lnTo>
                  <a:lnTo>
                    <a:pt x="2274" y="27989"/>
                  </a:lnTo>
                  <a:lnTo>
                    <a:pt x="8477" y="34369"/>
                  </a:lnTo>
                  <a:lnTo>
                    <a:pt x="17680" y="38677"/>
                  </a:lnTo>
                  <a:lnTo>
                    <a:pt x="28956" y="40259"/>
                  </a:lnTo>
                  <a:lnTo>
                    <a:pt x="40231" y="38677"/>
                  </a:lnTo>
                  <a:lnTo>
                    <a:pt x="49434" y="34369"/>
                  </a:lnTo>
                  <a:lnTo>
                    <a:pt x="55637" y="27989"/>
                  </a:lnTo>
                  <a:lnTo>
                    <a:pt x="57912" y="20193"/>
                  </a:lnTo>
                  <a:lnTo>
                    <a:pt x="55637" y="12322"/>
                  </a:lnTo>
                  <a:lnTo>
                    <a:pt x="49434" y="5905"/>
                  </a:lnTo>
                  <a:lnTo>
                    <a:pt x="40231" y="1583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27806" y="2747264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20" h="40639">
                  <a:moveTo>
                    <a:pt x="0" y="20193"/>
                  </a:moveTo>
                  <a:lnTo>
                    <a:pt x="2274" y="12322"/>
                  </a:lnTo>
                  <a:lnTo>
                    <a:pt x="8477" y="5905"/>
                  </a:lnTo>
                  <a:lnTo>
                    <a:pt x="17680" y="1583"/>
                  </a:lnTo>
                  <a:lnTo>
                    <a:pt x="28956" y="0"/>
                  </a:lnTo>
                  <a:lnTo>
                    <a:pt x="40231" y="1583"/>
                  </a:lnTo>
                  <a:lnTo>
                    <a:pt x="49434" y="5905"/>
                  </a:lnTo>
                  <a:lnTo>
                    <a:pt x="55637" y="12322"/>
                  </a:lnTo>
                  <a:lnTo>
                    <a:pt x="57912" y="20193"/>
                  </a:lnTo>
                  <a:lnTo>
                    <a:pt x="55637" y="27989"/>
                  </a:lnTo>
                  <a:lnTo>
                    <a:pt x="49434" y="34369"/>
                  </a:lnTo>
                  <a:lnTo>
                    <a:pt x="40231" y="38677"/>
                  </a:lnTo>
                  <a:lnTo>
                    <a:pt x="28956" y="40259"/>
                  </a:lnTo>
                  <a:lnTo>
                    <a:pt x="17680" y="38677"/>
                  </a:lnTo>
                  <a:lnTo>
                    <a:pt x="8477" y="34369"/>
                  </a:lnTo>
                  <a:lnTo>
                    <a:pt x="2274" y="27989"/>
                  </a:lnTo>
                  <a:lnTo>
                    <a:pt x="0" y="201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000754" y="2258314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20" h="40639">
                  <a:moveTo>
                    <a:pt x="28956" y="0"/>
                  </a:moveTo>
                  <a:lnTo>
                    <a:pt x="17680" y="1583"/>
                  </a:lnTo>
                  <a:lnTo>
                    <a:pt x="8477" y="5905"/>
                  </a:lnTo>
                  <a:lnTo>
                    <a:pt x="2274" y="12322"/>
                  </a:lnTo>
                  <a:lnTo>
                    <a:pt x="0" y="20193"/>
                  </a:lnTo>
                  <a:lnTo>
                    <a:pt x="2274" y="28063"/>
                  </a:lnTo>
                  <a:lnTo>
                    <a:pt x="8477" y="34480"/>
                  </a:lnTo>
                  <a:lnTo>
                    <a:pt x="17680" y="38802"/>
                  </a:lnTo>
                  <a:lnTo>
                    <a:pt x="28956" y="40386"/>
                  </a:lnTo>
                  <a:lnTo>
                    <a:pt x="40231" y="38802"/>
                  </a:lnTo>
                  <a:lnTo>
                    <a:pt x="49434" y="34480"/>
                  </a:lnTo>
                  <a:lnTo>
                    <a:pt x="55637" y="28063"/>
                  </a:lnTo>
                  <a:lnTo>
                    <a:pt x="57912" y="20193"/>
                  </a:lnTo>
                  <a:lnTo>
                    <a:pt x="55637" y="12322"/>
                  </a:lnTo>
                  <a:lnTo>
                    <a:pt x="49434" y="5905"/>
                  </a:lnTo>
                  <a:lnTo>
                    <a:pt x="40231" y="1583"/>
                  </a:lnTo>
                  <a:lnTo>
                    <a:pt x="289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000754" y="2258314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20" h="40639">
                  <a:moveTo>
                    <a:pt x="0" y="20193"/>
                  </a:moveTo>
                  <a:lnTo>
                    <a:pt x="2274" y="12322"/>
                  </a:lnTo>
                  <a:lnTo>
                    <a:pt x="8477" y="5905"/>
                  </a:lnTo>
                  <a:lnTo>
                    <a:pt x="17680" y="1583"/>
                  </a:lnTo>
                  <a:lnTo>
                    <a:pt x="28956" y="0"/>
                  </a:lnTo>
                  <a:lnTo>
                    <a:pt x="40231" y="1583"/>
                  </a:lnTo>
                  <a:lnTo>
                    <a:pt x="49434" y="5905"/>
                  </a:lnTo>
                  <a:lnTo>
                    <a:pt x="55637" y="12322"/>
                  </a:lnTo>
                  <a:lnTo>
                    <a:pt x="57912" y="20193"/>
                  </a:lnTo>
                  <a:lnTo>
                    <a:pt x="55637" y="28063"/>
                  </a:lnTo>
                  <a:lnTo>
                    <a:pt x="49434" y="34480"/>
                  </a:lnTo>
                  <a:lnTo>
                    <a:pt x="40231" y="38802"/>
                  </a:lnTo>
                  <a:lnTo>
                    <a:pt x="28956" y="40386"/>
                  </a:lnTo>
                  <a:lnTo>
                    <a:pt x="17680" y="38802"/>
                  </a:lnTo>
                  <a:lnTo>
                    <a:pt x="8477" y="34480"/>
                  </a:lnTo>
                  <a:lnTo>
                    <a:pt x="2274" y="28063"/>
                  </a:lnTo>
                  <a:lnTo>
                    <a:pt x="0" y="201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86148" y="3003550"/>
              <a:ext cx="57785" cy="40640"/>
            </a:xfrm>
            <a:custGeom>
              <a:avLst/>
              <a:gdLst/>
              <a:ahLst/>
              <a:cxnLst/>
              <a:rect l="l" t="t" r="r" b="b"/>
              <a:pathLst>
                <a:path w="57785" h="40639">
                  <a:moveTo>
                    <a:pt x="28955" y="0"/>
                  </a:moveTo>
                  <a:lnTo>
                    <a:pt x="17680" y="1583"/>
                  </a:lnTo>
                  <a:lnTo>
                    <a:pt x="8477" y="5905"/>
                  </a:lnTo>
                  <a:lnTo>
                    <a:pt x="2274" y="12322"/>
                  </a:lnTo>
                  <a:lnTo>
                    <a:pt x="0" y="20192"/>
                  </a:lnTo>
                  <a:lnTo>
                    <a:pt x="2274" y="28009"/>
                  </a:lnTo>
                  <a:lnTo>
                    <a:pt x="8477" y="34432"/>
                  </a:lnTo>
                  <a:lnTo>
                    <a:pt x="17680" y="38784"/>
                  </a:lnTo>
                  <a:lnTo>
                    <a:pt x="28955" y="40386"/>
                  </a:lnTo>
                  <a:lnTo>
                    <a:pt x="40211" y="38784"/>
                  </a:lnTo>
                  <a:lnTo>
                    <a:pt x="49371" y="34432"/>
                  </a:lnTo>
                  <a:lnTo>
                    <a:pt x="55530" y="28009"/>
                  </a:lnTo>
                  <a:lnTo>
                    <a:pt x="57785" y="20192"/>
                  </a:lnTo>
                  <a:lnTo>
                    <a:pt x="55530" y="12322"/>
                  </a:lnTo>
                  <a:lnTo>
                    <a:pt x="49371" y="5905"/>
                  </a:lnTo>
                  <a:lnTo>
                    <a:pt x="40211" y="1583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86148" y="3003550"/>
              <a:ext cx="57785" cy="40640"/>
            </a:xfrm>
            <a:custGeom>
              <a:avLst/>
              <a:gdLst/>
              <a:ahLst/>
              <a:cxnLst/>
              <a:rect l="l" t="t" r="r" b="b"/>
              <a:pathLst>
                <a:path w="57785" h="40639">
                  <a:moveTo>
                    <a:pt x="0" y="20192"/>
                  </a:moveTo>
                  <a:lnTo>
                    <a:pt x="2274" y="12322"/>
                  </a:lnTo>
                  <a:lnTo>
                    <a:pt x="8477" y="5905"/>
                  </a:lnTo>
                  <a:lnTo>
                    <a:pt x="17680" y="1583"/>
                  </a:lnTo>
                  <a:lnTo>
                    <a:pt x="28955" y="0"/>
                  </a:lnTo>
                  <a:lnTo>
                    <a:pt x="40211" y="1583"/>
                  </a:lnTo>
                  <a:lnTo>
                    <a:pt x="49371" y="5905"/>
                  </a:lnTo>
                  <a:lnTo>
                    <a:pt x="55530" y="12322"/>
                  </a:lnTo>
                  <a:lnTo>
                    <a:pt x="57785" y="20192"/>
                  </a:lnTo>
                  <a:lnTo>
                    <a:pt x="55530" y="28009"/>
                  </a:lnTo>
                  <a:lnTo>
                    <a:pt x="49371" y="34432"/>
                  </a:lnTo>
                  <a:lnTo>
                    <a:pt x="40211" y="38784"/>
                  </a:lnTo>
                  <a:lnTo>
                    <a:pt x="28955" y="40386"/>
                  </a:lnTo>
                  <a:lnTo>
                    <a:pt x="17680" y="38784"/>
                  </a:lnTo>
                  <a:lnTo>
                    <a:pt x="8477" y="34432"/>
                  </a:lnTo>
                  <a:lnTo>
                    <a:pt x="2274" y="28009"/>
                  </a:lnTo>
                  <a:lnTo>
                    <a:pt x="0" y="20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966970" y="2742438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20" h="40639">
                  <a:moveTo>
                    <a:pt x="28955" y="0"/>
                  </a:moveTo>
                  <a:lnTo>
                    <a:pt x="17680" y="1583"/>
                  </a:lnTo>
                  <a:lnTo>
                    <a:pt x="8477" y="5905"/>
                  </a:lnTo>
                  <a:lnTo>
                    <a:pt x="2274" y="12322"/>
                  </a:lnTo>
                  <a:lnTo>
                    <a:pt x="0" y="20192"/>
                  </a:lnTo>
                  <a:lnTo>
                    <a:pt x="2274" y="28063"/>
                  </a:lnTo>
                  <a:lnTo>
                    <a:pt x="8477" y="34480"/>
                  </a:lnTo>
                  <a:lnTo>
                    <a:pt x="17680" y="38802"/>
                  </a:lnTo>
                  <a:lnTo>
                    <a:pt x="28955" y="40386"/>
                  </a:lnTo>
                  <a:lnTo>
                    <a:pt x="40231" y="38802"/>
                  </a:lnTo>
                  <a:lnTo>
                    <a:pt x="49434" y="34480"/>
                  </a:lnTo>
                  <a:lnTo>
                    <a:pt x="55637" y="28063"/>
                  </a:lnTo>
                  <a:lnTo>
                    <a:pt x="57912" y="20192"/>
                  </a:lnTo>
                  <a:lnTo>
                    <a:pt x="55637" y="12322"/>
                  </a:lnTo>
                  <a:lnTo>
                    <a:pt x="49434" y="5905"/>
                  </a:lnTo>
                  <a:lnTo>
                    <a:pt x="40231" y="1583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66970" y="2742438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20" h="40639">
                  <a:moveTo>
                    <a:pt x="0" y="20192"/>
                  </a:moveTo>
                  <a:lnTo>
                    <a:pt x="2274" y="12322"/>
                  </a:lnTo>
                  <a:lnTo>
                    <a:pt x="8477" y="5905"/>
                  </a:lnTo>
                  <a:lnTo>
                    <a:pt x="17680" y="1583"/>
                  </a:lnTo>
                  <a:lnTo>
                    <a:pt x="28955" y="0"/>
                  </a:lnTo>
                  <a:lnTo>
                    <a:pt x="40231" y="1583"/>
                  </a:lnTo>
                  <a:lnTo>
                    <a:pt x="49434" y="5905"/>
                  </a:lnTo>
                  <a:lnTo>
                    <a:pt x="55637" y="12322"/>
                  </a:lnTo>
                  <a:lnTo>
                    <a:pt x="57912" y="20192"/>
                  </a:lnTo>
                  <a:lnTo>
                    <a:pt x="55637" y="28063"/>
                  </a:lnTo>
                  <a:lnTo>
                    <a:pt x="49434" y="34480"/>
                  </a:lnTo>
                  <a:lnTo>
                    <a:pt x="40231" y="38802"/>
                  </a:lnTo>
                  <a:lnTo>
                    <a:pt x="28955" y="40386"/>
                  </a:lnTo>
                  <a:lnTo>
                    <a:pt x="17680" y="38802"/>
                  </a:lnTo>
                  <a:lnTo>
                    <a:pt x="8477" y="34480"/>
                  </a:lnTo>
                  <a:lnTo>
                    <a:pt x="2274" y="28063"/>
                  </a:lnTo>
                  <a:lnTo>
                    <a:pt x="0" y="20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47919" y="2505202"/>
              <a:ext cx="57785" cy="40640"/>
            </a:xfrm>
            <a:custGeom>
              <a:avLst/>
              <a:gdLst/>
              <a:ahLst/>
              <a:cxnLst/>
              <a:rect l="l" t="t" r="r" b="b"/>
              <a:pathLst>
                <a:path w="57785" h="40639">
                  <a:moveTo>
                    <a:pt x="28828" y="0"/>
                  </a:moveTo>
                  <a:lnTo>
                    <a:pt x="17573" y="1581"/>
                  </a:lnTo>
                  <a:lnTo>
                    <a:pt x="8413" y="5889"/>
                  </a:lnTo>
                  <a:lnTo>
                    <a:pt x="2254" y="12269"/>
                  </a:lnTo>
                  <a:lnTo>
                    <a:pt x="0" y="20065"/>
                  </a:lnTo>
                  <a:lnTo>
                    <a:pt x="2254" y="27936"/>
                  </a:lnTo>
                  <a:lnTo>
                    <a:pt x="8413" y="34353"/>
                  </a:lnTo>
                  <a:lnTo>
                    <a:pt x="17573" y="38675"/>
                  </a:lnTo>
                  <a:lnTo>
                    <a:pt x="28828" y="40259"/>
                  </a:lnTo>
                  <a:lnTo>
                    <a:pt x="40104" y="38675"/>
                  </a:lnTo>
                  <a:lnTo>
                    <a:pt x="49307" y="34353"/>
                  </a:lnTo>
                  <a:lnTo>
                    <a:pt x="55510" y="27936"/>
                  </a:lnTo>
                  <a:lnTo>
                    <a:pt x="57784" y="20065"/>
                  </a:lnTo>
                  <a:lnTo>
                    <a:pt x="55510" y="12269"/>
                  </a:lnTo>
                  <a:lnTo>
                    <a:pt x="49307" y="5889"/>
                  </a:lnTo>
                  <a:lnTo>
                    <a:pt x="40104" y="1581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47919" y="2505202"/>
              <a:ext cx="57785" cy="40640"/>
            </a:xfrm>
            <a:custGeom>
              <a:avLst/>
              <a:gdLst/>
              <a:ahLst/>
              <a:cxnLst/>
              <a:rect l="l" t="t" r="r" b="b"/>
              <a:pathLst>
                <a:path w="57785" h="40639">
                  <a:moveTo>
                    <a:pt x="0" y="20065"/>
                  </a:moveTo>
                  <a:lnTo>
                    <a:pt x="2254" y="12269"/>
                  </a:lnTo>
                  <a:lnTo>
                    <a:pt x="8413" y="5889"/>
                  </a:lnTo>
                  <a:lnTo>
                    <a:pt x="17573" y="1581"/>
                  </a:lnTo>
                  <a:lnTo>
                    <a:pt x="28828" y="0"/>
                  </a:lnTo>
                  <a:lnTo>
                    <a:pt x="40104" y="1581"/>
                  </a:lnTo>
                  <a:lnTo>
                    <a:pt x="49307" y="5889"/>
                  </a:lnTo>
                  <a:lnTo>
                    <a:pt x="55510" y="12269"/>
                  </a:lnTo>
                  <a:lnTo>
                    <a:pt x="57784" y="20065"/>
                  </a:lnTo>
                  <a:lnTo>
                    <a:pt x="55510" y="27936"/>
                  </a:lnTo>
                  <a:lnTo>
                    <a:pt x="49307" y="34353"/>
                  </a:lnTo>
                  <a:lnTo>
                    <a:pt x="40104" y="38675"/>
                  </a:lnTo>
                  <a:lnTo>
                    <a:pt x="28828" y="40259"/>
                  </a:lnTo>
                  <a:lnTo>
                    <a:pt x="17573" y="38675"/>
                  </a:lnTo>
                  <a:lnTo>
                    <a:pt x="8413" y="34353"/>
                  </a:lnTo>
                  <a:lnTo>
                    <a:pt x="2254" y="27936"/>
                  </a:lnTo>
                  <a:lnTo>
                    <a:pt x="0" y="200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37757" y="3003550"/>
              <a:ext cx="58419" cy="40640"/>
            </a:xfrm>
            <a:custGeom>
              <a:avLst/>
              <a:gdLst/>
              <a:ahLst/>
              <a:cxnLst/>
              <a:rect l="l" t="t" r="r" b="b"/>
              <a:pathLst>
                <a:path w="58420" h="40639">
                  <a:moveTo>
                    <a:pt x="28955" y="0"/>
                  </a:moveTo>
                  <a:lnTo>
                    <a:pt x="17680" y="1583"/>
                  </a:lnTo>
                  <a:lnTo>
                    <a:pt x="8477" y="5905"/>
                  </a:lnTo>
                  <a:lnTo>
                    <a:pt x="2274" y="12322"/>
                  </a:lnTo>
                  <a:lnTo>
                    <a:pt x="0" y="20192"/>
                  </a:lnTo>
                  <a:lnTo>
                    <a:pt x="2274" y="28009"/>
                  </a:lnTo>
                  <a:lnTo>
                    <a:pt x="8477" y="34432"/>
                  </a:lnTo>
                  <a:lnTo>
                    <a:pt x="17680" y="38784"/>
                  </a:lnTo>
                  <a:lnTo>
                    <a:pt x="28955" y="40386"/>
                  </a:lnTo>
                  <a:lnTo>
                    <a:pt x="40231" y="38784"/>
                  </a:lnTo>
                  <a:lnTo>
                    <a:pt x="49434" y="34432"/>
                  </a:lnTo>
                  <a:lnTo>
                    <a:pt x="55637" y="28009"/>
                  </a:lnTo>
                  <a:lnTo>
                    <a:pt x="57912" y="20192"/>
                  </a:lnTo>
                  <a:lnTo>
                    <a:pt x="55637" y="12322"/>
                  </a:lnTo>
                  <a:lnTo>
                    <a:pt x="49434" y="5905"/>
                  </a:lnTo>
                  <a:lnTo>
                    <a:pt x="40231" y="1583"/>
                  </a:lnTo>
                  <a:lnTo>
                    <a:pt x="28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103501" y="2298700"/>
              <a:ext cx="4354195" cy="745490"/>
            </a:xfrm>
            <a:custGeom>
              <a:avLst/>
              <a:gdLst/>
              <a:ahLst/>
              <a:cxnLst/>
              <a:rect l="l" t="t" r="r" b="b"/>
              <a:pathLst>
                <a:path w="4354195" h="745489">
                  <a:moveTo>
                    <a:pt x="3834257" y="725042"/>
                  </a:moveTo>
                  <a:lnTo>
                    <a:pt x="3836531" y="717172"/>
                  </a:lnTo>
                  <a:lnTo>
                    <a:pt x="3842734" y="710755"/>
                  </a:lnTo>
                  <a:lnTo>
                    <a:pt x="3851937" y="706433"/>
                  </a:lnTo>
                  <a:lnTo>
                    <a:pt x="3863213" y="704850"/>
                  </a:lnTo>
                  <a:lnTo>
                    <a:pt x="3874488" y="706433"/>
                  </a:lnTo>
                  <a:lnTo>
                    <a:pt x="3883691" y="710755"/>
                  </a:lnTo>
                  <a:lnTo>
                    <a:pt x="3889894" y="717172"/>
                  </a:lnTo>
                  <a:lnTo>
                    <a:pt x="3892169" y="725042"/>
                  </a:lnTo>
                  <a:lnTo>
                    <a:pt x="3889894" y="732859"/>
                  </a:lnTo>
                  <a:lnTo>
                    <a:pt x="3883691" y="739282"/>
                  </a:lnTo>
                  <a:lnTo>
                    <a:pt x="3874488" y="743634"/>
                  </a:lnTo>
                  <a:lnTo>
                    <a:pt x="3863213" y="745236"/>
                  </a:lnTo>
                  <a:lnTo>
                    <a:pt x="3851937" y="743634"/>
                  </a:lnTo>
                  <a:lnTo>
                    <a:pt x="3842734" y="739282"/>
                  </a:lnTo>
                  <a:lnTo>
                    <a:pt x="3836531" y="732859"/>
                  </a:lnTo>
                  <a:lnTo>
                    <a:pt x="3834257" y="725042"/>
                  </a:lnTo>
                  <a:close/>
                </a:path>
                <a:path w="4354195" h="745489">
                  <a:moveTo>
                    <a:pt x="0" y="462788"/>
                  </a:moveTo>
                  <a:lnTo>
                    <a:pt x="477393" y="721487"/>
                  </a:lnTo>
                  <a:lnTo>
                    <a:pt x="969644" y="721487"/>
                  </a:lnTo>
                  <a:lnTo>
                    <a:pt x="1451610" y="479425"/>
                  </a:lnTo>
                  <a:lnTo>
                    <a:pt x="1931289" y="0"/>
                  </a:lnTo>
                  <a:lnTo>
                    <a:pt x="2413254" y="721487"/>
                  </a:lnTo>
                  <a:lnTo>
                    <a:pt x="2895219" y="462788"/>
                  </a:lnTo>
                  <a:lnTo>
                    <a:pt x="3382899" y="215900"/>
                  </a:lnTo>
                  <a:lnTo>
                    <a:pt x="3871722" y="721487"/>
                  </a:lnTo>
                  <a:lnTo>
                    <a:pt x="4353687" y="4794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381" y="256031"/>
            <a:ext cx="5342001" cy="402336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1036" y="685476"/>
          <a:ext cx="8380729" cy="5713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2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8435">
                <a:tc>
                  <a:txBody>
                    <a:bodyPr/>
                    <a:lstStyle/>
                    <a:p>
                      <a:pPr marL="106045">
                        <a:lnSpc>
                          <a:spcPts val="1290"/>
                        </a:lnSpc>
                      </a:pPr>
                      <a:r>
                        <a:rPr sz="1100" b="1" spc="190" dirty="0">
                          <a:latin typeface="Book Antiqua"/>
                          <a:cs typeface="Book Antiqua"/>
                        </a:rPr>
                        <a:t>Year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ts val="1290"/>
                        </a:lnSpc>
                      </a:pPr>
                      <a:r>
                        <a:rPr sz="1100" b="1" spc="220" dirty="0">
                          <a:latin typeface="Book Antiqua"/>
                          <a:cs typeface="Book Antiqua"/>
                        </a:rPr>
                        <a:t>Concepts</a:t>
                      </a:r>
                      <a:r>
                        <a:rPr sz="1100" b="1" spc="1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b="1" spc="195" dirty="0">
                          <a:latin typeface="Book Antiqua"/>
                          <a:cs typeface="Book Antiqua"/>
                        </a:rPr>
                        <a:t>or</a:t>
                      </a:r>
                      <a:r>
                        <a:rPr sz="1100" b="1" spc="11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b="1" spc="200" dirty="0">
                          <a:latin typeface="Book Antiqua"/>
                          <a:cs typeface="Book Antiqua"/>
                        </a:rPr>
                        <a:t>Theories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4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100" spc="190" dirty="0">
                          <a:latin typeface="Book Antiqua"/>
                          <a:cs typeface="Book Antiqua"/>
                        </a:rPr>
                        <a:t>1920s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marR="116839" indent="-215265" algn="just">
                        <a:lnSpc>
                          <a:spcPct val="1137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250" dirty="0">
                          <a:latin typeface="Book Antiqua"/>
                          <a:cs typeface="Book Antiqua"/>
                        </a:rPr>
                        <a:t>Some</a:t>
                      </a:r>
                      <a:r>
                        <a:rPr sz="1100" spc="2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45" dirty="0">
                          <a:latin typeface="Book Antiqua"/>
                          <a:cs typeface="Book Antiqua"/>
                        </a:rPr>
                        <a:t>first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seeds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2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2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40" dirty="0">
                          <a:latin typeface="Book Antiqua"/>
                          <a:cs typeface="Book Antiqua"/>
                        </a:rPr>
                        <a:t>management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5" dirty="0">
                          <a:latin typeface="Book Antiqua"/>
                          <a:cs typeface="Book Antiqua"/>
                        </a:rPr>
                        <a:t>were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planted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as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principles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60" dirty="0">
                          <a:latin typeface="Book Antiqua"/>
                          <a:cs typeface="Book Antiqua"/>
                        </a:rPr>
                        <a:t>scientific</a:t>
                      </a:r>
                      <a:r>
                        <a:rPr sz="110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45" dirty="0">
                          <a:latin typeface="Book Antiqua"/>
                          <a:cs typeface="Book Antiqua"/>
                        </a:rPr>
                        <a:t>management</a:t>
                      </a:r>
                      <a:r>
                        <a:rPr sz="110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5" dirty="0">
                          <a:latin typeface="Book Antiqua"/>
                          <a:cs typeface="Book Antiqua"/>
                        </a:rPr>
                        <a:t>swept</a:t>
                      </a:r>
                      <a:r>
                        <a:rPr sz="1100" spc="1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through</a:t>
                      </a:r>
                      <a:r>
                        <a:rPr sz="1100" spc="1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U.S.</a:t>
                      </a:r>
                      <a:r>
                        <a:rPr sz="1100" spc="1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industry.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  <a:p>
                      <a:pPr marL="276225" marR="109220" indent="-215265" algn="just">
                        <a:lnSpc>
                          <a:spcPct val="114700"/>
                        </a:lnSpc>
                        <a:spcBef>
                          <a:spcPts val="280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200" dirty="0">
                          <a:latin typeface="Book Antiqua"/>
                          <a:cs typeface="Book Antiqua"/>
                        </a:rPr>
                        <a:t>Businesses</a:t>
                      </a:r>
                      <a:r>
                        <a:rPr sz="1100" spc="3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clearly</a:t>
                      </a:r>
                      <a:r>
                        <a:rPr sz="1100" spc="3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separated</a:t>
                      </a:r>
                      <a:r>
                        <a:rPr sz="1100" spc="3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3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processes</a:t>
                      </a:r>
                      <a:r>
                        <a:rPr sz="1100" spc="3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3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planning</a:t>
                      </a:r>
                      <a:r>
                        <a:rPr sz="1100" spc="3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3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carrying</a:t>
                      </a:r>
                      <a:r>
                        <a:rPr sz="1100" spc="3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out</a:t>
                      </a:r>
                      <a:r>
                        <a:rPr sz="1100" spc="3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60" dirty="0">
                          <a:latin typeface="Book Antiqua"/>
                          <a:cs typeface="Book Antiqua"/>
                        </a:rPr>
                        <a:t>the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plan,</a:t>
                      </a:r>
                      <a:r>
                        <a:rPr sz="1100" spc="2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2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union</a:t>
                      </a:r>
                      <a:r>
                        <a:rPr sz="1100" spc="2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opposition</a:t>
                      </a:r>
                      <a:r>
                        <a:rPr sz="1100" spc="25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arose</a:t>
                      </a:r>
                      <a:r>
                        <a:rPr sz="1100" spc="2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as</a:t>
                      </a:r>
                      <a:r>
                        <a:rPr sz="1100" spc="25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workers</a:t>
                      </a:r>
                      <a:r>
                        <a:rPr sz="1100" spc="25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40" dirty="0">
                          <a:latin typeface="Book Antiqua"/>
                          <a:cs typeface="Book Antiqua"/>
                        </a:rPr>
                        <a:t>were</a:t>
                      </a:r>
                      <a:r>
                        <a:rPr sz="1100" spc="2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deprived</a:t>
                      </a:r>
                      <a:r>
                        <a:rPr sz="1100" spc="2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26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voice</a:t>
                      </a:r>
                      <a:r>
                        <a:rPr sz="1100" spc="2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100" spc="2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60" dirty="0">
                          <a:latin typeface="Book Antiqua"/>
                          <a:cs typeface="Book Antiqua"/>
                        </a:rPr>
                        <a:t>the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conditions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1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functions</a:t>
                      </a:r>
                      <a:r>
                        <a:rPr sz="110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their</a:t>
                      </a:r>
                      <a:r>
                        <a:rPr sz="110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work.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  <a:p>
                      <a:pPr marL="276225" marR="115570" indent="-215265" algn="just">
                        <a:lnSpc>
                          <a:spcPct val="104600"/>
                        </a:lnSpc>
                        <a:spcBef>
                          <a:spcPts val="415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229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37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35" dirty="0">
                          <a:latin typeface="Book Antiqua"/>
                          <a:cs typeface="Book Antiqua"/>
                        </a:rPr>
                        <a:t>Hawthorne</a:t>
                      </a:r>
                      <a:r>
                        <a:rPr sz="1100" spc="37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experiments</a:t>
                      </a:r>
                      <a:r>
                        <a:rPr sz="1100" spc="36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100" spc="37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36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late</a:t>
                      </a:r>
                      <a:r>
                        <a:rPr sz="1100" spc="37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1920s</a:t>
                      </a:r>
                      <a:r>
                        <a:rPr sz="1100" spc="38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40" dirty="0">
                          <a:latin typeface="Book Antiqua"/>
                          <a:cs typeface="Book Antiqua"/>
                        </a:rPr>
                        <a:t>showed</a:t>
                      </a:r>
                      <a:r>
                        <a:rPr sz="1100" spc="37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70" dirty="0">
                          <a:latin typeface="Book Antiqua"/>
                          <a:cs typeface="Book Antiqua"/>
                        </a:rPr>
                        <a:t>how</a:t>
                      </a:r>
                      <a:r>
                        <a:rPr sz="1100" spc="38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worker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productivity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could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be</a:t>
                      </a:r>
                      <a:r>
                        <a:rPr sz="1100" spc="11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impacted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0" dirty="0">
                          <a:latin typeface="Book Antiqua"/>
                          <a:cs typeface="Book Antiqua"/>
                        </a:rPr>
                        <a:t>by</a:t>
                      </a:r>
                      <a:r>
                        <a:rPr sz="110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participation.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190" dirty="0">
                          <a:latin typeface="Book Antiqua"/>
                          <a:cs typeface="Book Antiqua"/>
                        </a:rPr>
                        <a:t>1930s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marR="102235" indent="-215265">
                        <a:lnSpc>
                          <a:spcPct val="113700"/>
                        </a:lnSpc>
                        <a:spcBef>
                          <a:spcPts val="110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204" dirty="0">
                          <a:latin typeface="Book Antiqua"/>
                          <a:cs typeface="Book Antiqua"/>
                        </a:rPr>
                        <a:t>Walter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0" dirty="0">
                          <a:latin typeface="Book Antiqua"/>
                          <a:cs typeface="Book Antiqua"/>
                        </a:rPr>
                        <a:t>Shewhart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developed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methods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50" dirty="0">
                          <a:latin typeface="Book Antiqua"/>
                          <a:cs typeface="Book Antiqua"/>
                        </a:rPr>
                        <a:t>statistical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analysis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16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control </a:t>
                      </a:r>
                      <a:r>
                        <a:rPr sz="1100" spc="155" dirty="0">
                          <a:latin typeface="Book Antiqua"/>
                          <a:cs typeface="Book Antiqua"/>
                        </a:rPr>
                        <a:t>of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quality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3864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100" spc="190" dirty="0">
                          <a:latin typeface="Book Antiqua"/>
                          <a:cs typeface="Book Antiqua"/>
                        </a:rPr>
                        <a:t>1950s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marR="116839" indent="-215265">
                        <a:lnSpc>
                          <a:spcPct val="1137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254" dirty="0">
                          <a:latin typeface="Book Antiqua"/>
                          <a:cs typeface="Book Antiqua"/>
                        </a:rPr>
                        <a:t>W.</a:t>
                      </a:r>
                      <a:r>
                        <a:rPr sz="1100" spc="4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35" dirty="0">
                          <a:latin typeface="Book Antiqua"/>
                          <a:cs typeface="Book Antiqua"/>
                        </a:rPr>
                        <a:t>Edwards</a:t>
                      </a:r>
                      <a:r>
                        <a:rPr sz="1100" spc="4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45" dirty="0">
                          <a:latin typeface="Book Antiqua"/>
                          <a:cs typeface="Book Antiqua"/>
                        </a:rPr>
                        <a:t>Deming</a:t>
                      </a:r>
                      <a:r>
                        <a:rPr sz="1100" spc="4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taught</a:t>
                      </a:r>
                      <a:r>
                        <a:rPr sz="1100" spc="4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methods</a:t>
                      </a:r>
                      <a:r>
                        <a:rPr sz="1100" spc="4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sz="1100" spc="4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50" dirty="0">
                          <a:latin typeface="Book Antiqua"/>
                          <a:cs typeface="Book Antiqua"/>
                        </a:rPr>
                        <a:t>statistical</a:t>
                      </a:r>
                      <a:r>
                        <a:rPr sz="1100" spc="4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analysis</a:t>
                      </a:r>
                      <a:r>
                        <a:rPr sz="1100" spc="4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4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control</a:t>
                      </a:r>
                      <a:r>
                        <a:rPr sz="1100" spc="4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50" dirty="0">
                          <a:latin typeface="Book Antiqua"/>
                          <a:cs typeface="Book Antiqua"/>
                        </a:rPr>
                        <a:t>of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sz="110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Japanese</a:t>
                      </a:r>
                      <a:r>
                        <a:rPr sz="110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engineers</a:t>
                      </a:r>
                      <a:r>
                        <a:rPr sz="110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executives.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  <a:p>
                      <a:pPr marL="276225" marR="115570" indent="-215265">
                        <a:lnSpc>
                          <a:spcPct val="114700"/>
                        </a:lnSpc>
                        <a:spcBef>
                          <a:spcPts val="284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204" dirty="0">
                          <a:latin typeface="Book Antiqua"/>
                          <a:cs typeface="Book Antiqua"/>
                        </a:rPr>
                        <a:t>Joseph</a:t>
                      </a:r>
                      <a:r>
                        <a:rPr sz="1100" spc="4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40" dirty="0">
                          <a:latin typeface="Book Antiqua"/>
                          <a:cs typeface="Book Antiqua"/>
                        </a:rPr>
                        <a:t>M.</a:t>
                      </a:r>
                      <a:r>
                        <a:rPr sz="1100" spc="4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Juran</a:t>
                      </a:r>
                      <a:r>
                        <a:rPr sz="1100" spc="4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taught</a:t>
                      </a:r>
                      <a:r>
                        <a:rPr sz="1100" spc="4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409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concepts</a:t>
                      </a:r>
                      <a:r>
                        <a:rPr sz="1100" spc="4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4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controlling</a:t>
                      </a:r>
                      <a:r>
                        <a:rPr sz="1100" spc="4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409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4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managerial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breakthrough.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  <a:p>
                      <a:pPr marL="276225" marR="110489" indent="-215265">
                        <a:lnSpc>
                          <a:spcPct val="113700"/>
                        </a:lnSpc>
                        <a:spcBef>
                          <a:spcPts val="295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260" dirty="0">
                          <a:latin typeface="Book Antiqua"/>
                          <a:cs typeface="Book Antiqua"/>
                        </a:rPr>
                        <a:t>Armand</a:t>
                      </a:r>
                      <a:r>
                        <a:rPr sz="1100" spc="4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V.</a:t>
                      </a:r>
                      <a:r>
                        <a:rPr sz="1100" spc="3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Feigenbaum’s</a:t>
                      </a:r>
                      <a:r>
                        <a:rPr sz="1100" spc="4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book</a:t>
                      </a:r>
                      <a:r>
                        <a:rPr sz="1100" spc="4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Total</a:t>
                      </a:r>
                      <a:r>
                        <a:rPr sz="1100" spc="3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409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Control,</a:t>
                      </a:r>
                      <a:r>
                        <a:rPr sz="1100" spc="40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sz="1100" spc="37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forerunner</a:t>
                      </a:r>
                      <a:r>
                        <a:rPr sz="1100" spc="3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sz="1100" spc="3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the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present</a:t>
                      </a:r>
                      <a:r>
                        <a:rPr sz="1100" spc="11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understanding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75" dirty="0">
                          <a:latin typeface="Book Antiqua"/>
                          <a:cs typeface="Book Antiqua"/>
                        </a:rPr>
                        <a:t>TQM,</a:t>
                      </a:r>
                      <a:r>
                        <a:rPr sz="110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40" dirty="0">
                          <a:latin typeface="Book Antiqua"/>
                          <a:cs typeface="Book Antiqua"/>
                        </a:rPr>
                        <a:t>was</a:t>
                      </a:r>
                      <a:r>
                        <a:rPr sz="110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published.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  <a:p>
                      <a:pPr marL="276225" marR="113664" indent="-215265">
                        <a:lnSpc>
                          <a:spcPct val="114900"/>
                        </a:lnSpc>
                        <a:spcBef>
                          <a:spcPts val="275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180" dirty="0">
                          <a:latin typeface="Book Antiqua"/>
                          <a:cs typeface="Book Antiqua"/>
                        </a:rPr>
                        <a:t>Philip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B.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Crosby’s</a:t>
                      </a:r>
                      <a:r>
                        <a:rPr sz="1100" spc="15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promotion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zero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defects</a:t>
                      </a:r>
                      <a:r>
                        <a:rPr sz="1100" spc="15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paved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254" dirty="0">
                          <a:latin typeface="Book Antiqua"/>
                          <a:cs typeface="Book Antiqua"/>
                        </a:rPr>
                        <a:t>way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 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quality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improvement</a:t>
                      </a:r>
                      <a:r>
                        <a:rPr sz="1100" spc="11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10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60" dirty="0">
                          <a:latin typeface="Book Antiqua"/>
                          <a:cs typeface="Book Antiqua"/>
                        </a:rPr>
                        <a:t>many</a:t>
                      </a:r>
                      <a:r>
                        <a:rPr sz="110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companies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490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100" spc="190" dirty="0">
                          <a:latin typeface="Book Antiqua"/>
                          <a:cs typeface="Book Antiqua"/>
                        </a:rPr>
                        <a:t>1960s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marR="106045" indent="-215265">
                        <a:lnSpc>
                          <a:spcPct val="113700"/>
                        </a:lnSpc>
                        <a:spcBef>
                          <a:spcPts val="100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229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459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Japanese</a:t>
                      </a:r>
                      <a:r>
                        <a:rPr sz="1100" spc="4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54" dirty="0">
                          <a:latin typeface="Book Antiqua"/>
                          <a:cs typeface="Book Antiqua"/>
                        </a:rPr>
                        <a:t>named</a:t>
                      </a:r>
                      <a:r>
                        <a:rPr sz="1100" spc="47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their</a:t>
                      </a:r>
                      <a:r>
                        <a:rPr sz="1100" spc="4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approach</a:t>
                      </a:r>
                      <a:r>
                        <a:rPr sz="1100" spc="47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sz="1100" spc="4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60" dirty="0">
                          <a:latin typeface="Book Antiqua"/>
                          <a:cs typeface="Book Antiqua"/>
                        </a:rPr>
                        <a:t>total</a:t>
                      </a:r>
                      <a:r>
                        <a:rPr sz="1100" spc="4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47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45" dirty="0">
                          <a:latin typeface="Book Antiqua"/>
                          <a:cs typeface="Book Antiqua"/>
                        </a:rPr>
                        <a:t>companywide</a:t>
                      </a:r>
                      <a:r>
                        <a:rPr sz="1100" spc="48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quality </a:t>
                      </a:r>
                      <a:r>
                        <a:rPr sz="1100" spc="165" dirty="0">
                          <a:latin typeface="Book Antiqua"/>
                          <a:cs typeface="Book Antiqua"/>
                        </a:rPr>
                        <a:t>control.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  <a:p>
                      <a:pPr marL="276225" marR="115570" indent="-215265">
                        <a:lnSpc>
                          <a:spcPct val="114700"/>
                        </a:lnSpc>
                        <a:spcBef>
                          <a:spcPts val="280"/>
                        </a:spcBef>
                        <a:buFont typeface="Symbol"/>
                        <a:buChar char=""/>
                        <a:tabLst>
                          <a:tab pos="276225" algn="l"/>
                          <a:tab pos="970915" algn="l"/>
                          <a:tab pos="2047875" algn="l"/>
                          <a:tab pos="2999105" algn="l"/>
                          <a:tab pos="3328035" algn="l"/>
                          <a:tab pos="3752850" algn="l"/>
                          <a:tab pos="4886325" algn="l"/>
                          <a:tab pos="6048375" algn="l"/>
                          <a:tab pos="6372225" algn="l"/>
                        </a:tabLst>
                      </a:pPr>
                      <a:r>
                        <a:rPr sz="1100" spc="215" dirty="0">
                          <a:latin typeface="Book Antiqua"/>
                          <a:cs typeface="Book Antiqua"/>
                        </a:rPr>
                        <a:t>Kaoru</a:t>
                      </a:r>
                      <a:r>
                        <a:rPr sz="110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Ishikawa’s</a:t>
                      </a:r>
                      <a:r>
                        <a:rPr sz="110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synthesis</a:t>
                      </a:r>
                      <a:r>
                        <a:rPr sz="110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00" spc="155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00" spc="160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philosophy</a:t>
                      </a:r>
                      <a:r>
                        <a:rPr sz="110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contributed</a:t>
                      </a:r>
                      <a:r>
                        <a:rPr sz="110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00" spc="150" dirty="0">
                          <a:latin typeface="Book Antiqua"/>
                          <a:cs typeface="Book Antiqua"/>
                        </a:rPr>
                        <a:t>to</a:t>
                      </a:r>
                      <a:r>
                        <a:rPr sz="1100" dirty="0">
                          <a:latin typeface="Book Antiqua"/>
                          <a:cs typeface="Book Antiqua"/>
                        </a:rPr>
                        <a:t>	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Japan’s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ascendancy</a:t>
                      </a:r>
                      <a:r>
                        <a:rPr sz="110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as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sz="110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13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leader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705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spc="190" dirty="0">
                          <a:latin typeface="Book Antiqua"/>
                          <a:cs typeface="Book Antiqua"/>
                        </a:rPr>
                        <a:t>Since</a:t>
                      </a:r>
                      <a:r>
                        <a:rPr sz="1100" spc="1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1970s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6225" marR="118110" indent="-215265" algn="just">
                        <a:lnSpc>
                          <a:spcPct val="113900"/>
                        </a:lnSpc>
                        <a:spcBef>
                          <a:spcPts val="110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325" dirty="0">
                          <a:latin typeface="Book Antiqua"/>
                          <a:cs typeface="Book Antiqua"/>
                        </a:rPr>
                        <a:t>TQM</a:t>
                      </a:r>
                      <a:r>
                        <a:rPr sz="1100" spc="3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50" dirty="0">
                          <a:latin typeface="Book Antiqua"/>
                          <a:cs typeface="Book Antiqua"/>
                        </a:rPr>
                        <a:t>is</a:t>
                      </a:r>
                      <a:r>
                        <a:rPr sz="1100" spc="3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4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50" dirty="0">
                          <a:latin typeface="Book Antiqua"/>
                          <a:cs typeface="Book Antiqua"/>
                        </a:rPr>
                        <a:t>name</a:t>
                      </a:r>
                      <a:r>
                        <a:rPr sz="1100" spc="3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5" dirty="0">
                          <a:latin typeface="Book Antiqua"/>
                          <a:cs typeface="Book Antiqua"/>
                        </a:rPr>
                        <a:t>for</a:t>
                      </a:r>
                      <a:r>
                        <a:rPr sz="1100" spc="3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40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philosophy</a:t>
                      </a:r>
                      <a:r>
                        <a:rPr sz="1100" spc="3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of</a:t>
                      </a:r>
                      <a:r>
                        <a:rPr sz="1100" spc="3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a</a:t>
                      </a:r>
                      <a:r>
                        <a:rPr sz="1100" spc="37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broad</a:t>
                      </a:r>
                      <a:r>
                        <a:rPr sz="1100" spc="3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37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0" dirty="0">
                          <a:latin typeface="Book Antiqua"/>
                          <a:cs typeface="Book Antiqua"/>
                        </a:rPr>
                        <a:t>systemic</a:t>
                      </a:r>
                      <a:r>
                        <a:rPr sz="1100" spc="3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approach</a:t>
                      </a:r>
                      <a:r>
                        <a:rPr sz="1100" spc="3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50" dirty="0">
                          <a:latin typeface="Book Antiqua"/>
                          <a:cs typeface="Book Antiqua"/>
                        </a:rPr>
                        <a:t>to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managing</a:t>
                      </a:r>
                      <a:r>
                        <a:rPr sz="110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organizational</a:t>
                      </a:r>
                      <a:r>
                        <a:rPr sz="1100" spc="14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60" dirty="0">
                          <a:latin typeface="Book Antiqua"/>
                          <a:cs typeface="Book Antiqua"/>
                        </a:rPr>
                        <a:t>quality.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  <a:p>
                      <a:pPr marL="276225" marR="112395" indent="-215265" algn="just">
                        <a:lnSpc>
                          <a:spcPct val="114700"/>
                        </a:lnSpc>
                        <a:spcBef>
                          <a:spcPts val="280"/>
                        </a:spcBef>
                        <a:buFont typeface="Symbol"/>
                        <a:buChar char=""/>
                        <a:tabLst>
                          <a:tab pos="276225" algn="l"/>
                        </a:tabLst>
                      </a:pPr>
                      <a:r>
                        <a:rPr sz="1100" spc="195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3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standards</a:t>
                      </a:r>
                      <a:r>
                        <a:rPr sz="1100" spc="3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such</a:t>
                      </a:r>
                      <a:r>
                        <a:rPr sz="1100" spc="3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as</a:t>
                      </a:r>
                      <a:r>
                        <a:rPr sz="1100" spc="3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37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5" dirty="0">
                          <a:latin typeface="Book Antiqua"/>
                          <a:cs typeface="Book Antiqua"/>
                        </a:rPr>
                        <a:t>ISO</a:t>
                      </a:r>
                      <a:r>
                        <a:rPr sz="1100" spc="3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9000</a:t>
                      </a:r>
                      <a:r>
                        <a:rPr sz="1100" spc="36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70" dirty="0">
                          <a:latin typeface="Book Antiqua"/>
                          <a:cs typeface="Book Antiqua"/>
                        </a:rPr>
                        <a:t>series</a:t>
                      </a:r>
                      <a:r>
                        <a:rPr sz="1100" spc="36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3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3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award</a:t>
                      </a:r>
                      <a:r>
                        <a:rPr sz="1100" spc="36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programs such</a:t>
                      </a:r>
                      <a:r>
                        <a:rPr sz="1100" spc="2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as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2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45" dirty="0">
                          <a:latin typeface="Book Antiqua"/>
                          <a:cs typeface="Book Antiqua"/>
                        </a:rPr>
                        <a:t>Deming</a:t>
                      </a:r>
                      <a:r>
                        <a:rPr sz="1100" spc="204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Prize</a:t>
                      </a:r>
                      <a:r>
                        <a:rPr sz="1100" spc="2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the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 Malcolm</a:t>
                      </a:r>
                      <a:r>
                        <a:rPr sz="1100" spc="21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0" dirty="0">
                          <a:latin typeface="Book Antiqua"/>
                          <a:cs typeface="Book Antiqua"/>
                        </a:rPr>
                        <a:t>Baldrige</a:t>
                      </a:r>
                      <a:r>
                        <a:rPr sz="1100" spc="2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National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Quality</a:t>
                      </a:r>
                      <a:r>
                        <a:rPr sz="1100" spc="22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50" dirty="0">
                          <a:latin typeface="Book Antiqua"/>
                          <a:cs typeface="Book Antiqua"/>
                        </a:rPr>
                        <a:t>Award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specify</a:t>
                      </a:r>
                      <a:r>
                        <a:rPr sz="110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5" dirty="0">
                          <a:latin typeface="Book Antiqua"/>
                          <a:cs typeface="Book Antiqua"/>
                        </a:rPr>
                        <a:t>principles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29" dirty="0">
                          <a:latin typeface="Book Antiqua"/>
                          <a:cs typeface="Book Antiqua"/>
                        </a:rPr>
                        <a:t>and</a:t>
                      </a:r>
                      <a:r>
                        <a:rPr sz="1100" spc="14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95" dirty="0">
                          <a:latin typeface="Book Antiqua"/>
                          <a:cs typeface="Book Antiqua"/>
                        </a:rPr>
                        <a:t>processes</a:t>
                      </a:r>
                      <a:r>
                        <a:rPr sz="1100" spc="12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180" dirty="0">
                          <a:latin typeface="Book Antiqua"/>
                          <a:cs typeface="Book Antiqua"/>
                        </a:rPr>
                        <a:t>that</a:t>
                      </a:r>
                      <a:r>
                        <a:rPr sz="110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10" dirty="0">
                          <a:latin typeface="Book Antiqua"/>
                          <a:cs typeface="Book Antiqua"/>
                        </a:rPr>
                        <a:t>comprise</a:t>
                      </a:r>
                      <a:r>
                        <a:rPr sz="1100" spc="13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100" spc="254" dirty="0">
                          <a:latin typeface="Book Antiqua"/>
                          <a:cs typeface="Book Antiqua"/>
                        </a:rPr>
                        <a:t>TQM.</a:t>
                      </a:r>
                      <a:endParaRPr sz="1100">
                        <a:latin typeface="Book Antiqua"/>
                        <a:cs typeface="Book Antiqua"/>
                      </a:endParaRPr>
                    </a:p>
                  </a:txBody>
                  <a:tcPr marL="0" marR="0" marT="139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7323" y="5302211"/>
            <a:ext cx="219075" cy="544830"/>
          </a:xfrm>
          <a:custGeom>
            <a:avLst/>
            <a:gdLst/>
            <a:ahLst/>
            <a:cxnLst/>
            <a:rect l="l" t="t" r="r" b="b"/>
            <a:pathLst>
              <a:path w="219075" h="544829">
                <a:moveTo>
                  <a:pt x="0" y="276017"/>
                </a:moveTo>
                <a:lnTo>
                  <a:pt x="26487" y="239025"/>
                </a:lnTo>
                <a:lnTo>
                  <a:pt x="93038" y="544642"/>
                </a:lnTo>
                <a:lnTo>
                  <a:pt x="132770" y="0"/>
                </a:lnTo>
              </a:path>
              <a:path w="219075" h="544829">
                <a:moveTo>
                  <a:pt x="132770" y="0"/>
                </a:moveTo>
                <a:lnTo>
                  <a:pt x="218856" y="0"/>
                </a:lnTo>
              </a:path>
            </a:pathLst>
          </a:custGeom>
          <a:ln w="160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972" y="362458"/>
            <a:ext cx="6337300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c.</a:t>
            </a:r>
            <a:r>
              <a:rPr sz="2700" b="1" spc="-3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C-chart</a:t>
            </a:r>
            <a:r>
              <a:rPr sz="2700" b="1" spc="-6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(Combined</a:t>
            </a:r>
            <a:r>
              <a:rPr sz="2700" b="1" spc="-8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or</a:t>
            </a:r>
            <a:r>
              <a:rPr sz="27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Mixed</a:t>
            </a:r>
            <a:r>
              <a:rPr sz="2700" b="1" spc="-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7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Chart)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4039870"/>
            <a:ext cx="38290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Lucida Sans Unicode"/>
                <a:cs typeface="Lucida Sans Unicode"/>
              </a:rPr>
              <a:t>CL=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3272" y="788639"/>
            <a:ext cx="7684770" cy="337502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81305" indent="-255904">
              <a:lnSpc>
                <a:spcPct val="100000"/>
              </a:lnSpc>
              <a:spcBef>
                <a:spcPts val="509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81305" algn="l"/>
              </a:tabLst>
            </a:pPr>
            <a:r>
              <a:rPr sz="1900" dirty="0">
                <a:latin typeface="Lucida Sans Unicode"/>
                <a:cs typeface="Lucida Sans Unicode"/>
              </a:rPr>
              <a:t>Sometimes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services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products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have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more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than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one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defect.</a:t>
            </a:r>
            <a:endParaRPr sz="1900">
              <a:latin typeface="Lucida Sans Unicode"/>
              <a:cs typeface="Lucida Sans Unicode"/>
            </a:endParaRPr>
          </a:p>
          <a:p>
            <a:pPr marL="281305" marR="1778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81305" algn="l"/>
              </a:tabLst>
            </a:pPr>
            <a:r>
              <a:rPr sz="1900" dirty="0">
                <a:latin typeface="Lucida Sans Unicode"/>
                <a:cs typeface="Lucida Sans Unicode"/>
              </a:rPr>
              <a:t>For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example,</a:t>
            </a:r>
            <a:r>
              <a:rPr sz="1900" spc="-2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roll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carpeting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may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have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several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defects,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such </a:t>
            </a:r>
            <a:r>
              <a:rPr sz="1900" dirty="0">
                <a:latin typeface="Lucida Sans Unicode"/>
                <a:cs typeface="Lucida Sans Unicode"/>
              </a:rPr>
              <a:t>as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tufted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discolored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fibers</a:t>
            </a:r>
            <a:r>
              <a:rPr sz="1900" spc="-2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stains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from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production process.</a:t>
            </a:r>
            <a:endParaRPr sz="1900">
              <a:latin typeface="Lucida Sans Unicode"/>
              <a:cs typeface="Lucida Sans Unicode"/>
            </a:endParaRPr>
          </a:p>
          <a:p>
            <a:pPr marL="281305" marR="24130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8421"/>
              <a:buFont typeface="Wingdings 3"/>
              <a:buChar char=""/>
              <a:tabLst>
                <a:tab pos="281305" algn="l"/>
              </a:tabLst>
            </a:pPr>
            <a:r>
              <a:rPr sz="1900" dirty="0">
                <a:latin typeface="Lucida Sans Unicode"/>
                <a:cs typeface="Lucida Sans Unicode"/>
              </a:rPr>
              <a:t>When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management</a:t>
            </a:r>
            <a:r>
              <a:rPr sz="1900" spc="-6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interested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in</a:t>
            </a:r>
            <a:r>
              <a:rPr sz="1900" spc="-6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reducing</a:t>
            </a:r>
            <a:r>
              <a:rPr sz="1900" spc="-3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7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number</a:t>
            </a:r>
            <a:r>
              <a:rPr sz="1900" spc="-75" dirty="0">
                <a:latin typeface="Lucida Sans Unicode"/>
                <a:cs typeface="Lucida Sans Unicode"/>
              </a:rPr>
              <a:t> </a:t>
            </a:r>
            <a:r>
              <a:rPr sz="1900" spc="-25" dirty="0">
                <a:latin typeface="Lucida Sans Unicode"/>
                <a:cs typeface="Lucida Sans Unicode"/>
              </a:rPr>
              <a:t>of </a:t>
            </a:r>
            <a:r>
              <a:rPr sz="1900" dirty="0">
                <a:latin typeface="Lucida Sans Unicode"/>
                <a:cs typeface="Lucida Sans Unicode"/>
              </a:rPr>
              <a:t>defects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per</a:t>
            </a:r>
            <a:r>
              <a:rPr sz="1900" spc="-3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unit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or</a:t>
            </a:r>
            <a:r>
              <a:rPr sz="1900" spc="-5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service</a:t>
            </a:r>
            <a:r>
              <a:rPr sz="1900" spc="-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encounter,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another</a:t>
            </a:r>
            <a:r>
              <a:rPr sz="1900" spc="-8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type</a:t>
            </a:r>
            <a:r>
              <a:rPr sz="1900" spc="-4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of</a:t>
            </a:r>
            <a:r>
              <a:rPr sz="1900" spc="-5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control </a:t>
            </a:r>
            <a:r>
              <a:rPr sz="1900" dirty="0">
                <a:latin typeface="Lucida Sans Unicode"/>
                <a:cs typeface="Lucida Sans Unicode"/>
              </a:rPr>
              <a:t>chart,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the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20" dirty="0">
                <a:latin typeface="Lucida Sans Unicode"/>
                <a:cs typeface="Lucida Sans Unicode"/>
              </a:rPr>
              <a:t>c-</a:t>
            </a:r>
            <a:r>
              <a:rPr sz="1900" dirty="0">
                <a:latin typeface="Lucida Sans Unicode"/>
                <a:cs typeface="Lucida Sans Unicode"/>
              </a:rPr>
              <a:t>chart,</a:t>
            </a:r>
            <a:r>
              <a:rPr sz="1900" spc="-15" dirty="0">
                <a:latin typeface="Lucida Sans Unicode"/>
                <a:cs typeface="Lucida Sans Unicode"/>
              </a:rPr>
              <a:t> </a:t>
            </a:r>
            <a:r>
              <a:rPr sz="1900" dirty="0">
                <a:latin typeface="Lucida Sans Unicode"/>
                <a:cs typeface="Lucida Sans Unicode"/>
              </a:rPr>
              <a:t>is</a:t>
            </a:r>
            <a:r>
              <a:rPr sz="1900" spc="-40" dirty="0">
                <a:latin typeface="Lucida Sans Unicode"/>
                <a:cs typeface="Lucida Sans Unicode"/>
              </a:rPr>
              <a:t> </a:t>
            </a:r>
            <a:r>
              <a:rPr sz="1900" spc="-10" dirty="0">
                <a:latin typeface="Lucida Sans Unicode"/>
                <a:cs typeface="Lucida Sans Unicode"/>
              </a:rPr>
              <a:t>useful.</a:t>
            </a:r>
            <a:endParaRPr sz="190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384"/>
              </a:spcBef>
            </a:pPr>
            <a:r>
              <a:rPr sz="20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Equation/Formula</a:t>
            </a:r>
            <a:endParaRPr sz="200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439"/>
              </a:spcBef>
            </a:pP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(Note:</a:t>
            </a:r>
            <a:r>
              <a:rPr sz="1800" b="1" spc="-4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if</a:t>
            </a:r>
            <a:r>
              <a:rPr sz="18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5" dirty="0">
                <a:solidFill>
                  <a:srgbClr val="C00000"/>
                </a:solidFill>
                <a:latin typeface="Lucida Sans Unicode"/>
                <a:cs typeface="Lucida Sans Unicode"/>
              </a:rPr>
              <a:t>‗N‘</a:t>
            </a:r>
            <a:r>
              <a:rPr sz="1800" b="1" spc="-2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is</a:t>
            </a:r>
            <a:r>
              <a:rPr sz="1800" b="1" spc="-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not</a:t>
            </a:r>
            <a:r>
              <a:rPr sz="1800" b="1" spc="-2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given)</a:t>
            </a:r>
            <a:endParaRPr sz="1800">
              <a:latin typeface="Lucida Sans Unicode"/>
              <a:cs typeface="Lucida Sans Unicode"/>
            </a:endParaRPr>
          </a:p>
          <a:p>
            <a:pPr marL="454659">
              <a:lnSpc>
                <a:spcPct val="100000"/>
              </a:lnSpc>
              <a:spcBef>
                <a:spcPts val="905"/>
              </a:spcBef>
            </a:pPr>
            <a:r>
              <a:rPr sz="3600" spc="-1342" baseline="-15046" dirty="0">
                <a:latin typeface="Symbol"/>
                <a:cs typeface="Symbol"/>
              </a:rPr>
              <a:t></a:t>
            </a:r>
            <a:r>
              <a:rPr sz="3600" spc="-1342" baseline="-39351" dirty="0">
                <a:latin typeface="Times New Roman"/>
                <a:cs typeface="Times New Roman"/>
              </a:rPr>
              <a:t>c</a:t>
            </a:r>
            <a:r>
              <a:rPr sz="3600" spc="-359" baseline="-39351" dirty="0">
                <a:latin typeface="Times New Roman"/>
                <a:cs typeface="Times New Roman"/>
              </a:rPr>
              <a:t> </a:t>
            </a:r>
            <a:r>
              <a:rPr sz="3600" spc="-1012" baseline="-39351" dirty="0">
                <a:latin typeface="Times New Roman"/>
                <a:cs typeface="Times New Roman"/>
              </a:rPr>
              <a:t>=</a:t>
            </a:r>
            <a:r>
              <a:rPr sz="3600" spc="-44" baseline="-39351" dirty="0">
                <a:latin typeface="Times New Roman"/>
                <a:cs typeface="Times New Roman"/>
              </a:rPr>
              <a:t> </a:t>
            </a:r>
            <a:r>
              <a:rPr sz="2400" u="heavy" spc="-91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</a:t>
            </a:r>
            <a:r>
              <a:rPr sz="2400" u="heavy" spc="-9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3559" y="4144960"/>
            <a:ext cx="102235" cy="3968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00" spc="-650" dirty="0"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44957" y="4684729"/>
            <a:ext cx="266700" cy="478790"/>
          </a:xfrm>
          <a:custGeom>
            <a:avLst/>
            <a:gdLst/>
            <a:ahLst/>
            <a:cxnLst/>
            <a:rect l="l" t="t" r="r" b="b"/>
            <a:pathLst>
              <a:path w="266700" h="478789">
                <a:moveTo>
                  <a:pt x="0" y="242585"/>
                </a:moveTo>
                <a:lnTo>
                  <a:pt x="29583" y="212037"/>
                </a:lnTo>
                <a:lnTo>
                  <a:pt x="110939" y="478586"/>
                </a:lnTo>
                <a:lnTo>
                  <a:pt x="159013" y="0"/>
                </a:lnTo>
              </a:path>
              <a:path w="266700" h="478789">
                <a:moveTo>
                  <a:pt x="159013" y="0"/>
                </a:moveTo>
                <a:lnTo>
                  <a:pt x="266255" y="0"/>
                </a:lnTo>
              </a:path>
            </a:pathLst>
          </a:custGeom>
          <a:ln w="1453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0994" y="4689999"/>
            <a:ext cx="6781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2295" algn="l"/>
              </a:tabLst>
            </a:pPr>
            <a:r>
              <a:rPr sz="2000" spc="-505" dirty="0">
                <a:latin typeface="Symbol"/>
                <a:cs typeface="Symbol"/>
              </a:rPr>
              <a:t>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15" dirty="0">
                <a:latin typeface="Symbol"/>
                <a:cs typeface="Symbol"/>
              </a:rPr>
              <a:t></a:t>
            </a:r>
            <a:endParaRPr sz="20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4841545"/>
            <a:ext cx="15595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44855" algn="l"/>
                <a:tab pos="1440180" algn="l"/>
              </a:tabLst>
            </a:pPr>
            <a:r>
              <a:rPr sz="2000" spc="-615" dirty="0">
                <a:latin typeface="Book Antiqua"/>
                <a:cs typeface="Book Antiqua"/>
              </a:rPr>
              <a:t>UCL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509" dirty="0">
                <a:latin typeface="Book Antiqua"/>
                <a:cs typeface="Book Antiqua"/>
              </a:rPr>
              <a:t>=</a:t>
            </a:r>
            <a:r>
              <a:rPr sz="2000" spc="-165" dirty="0">
                <a:latin typeface="Book Antiqua"/>
                <a:cs typeface="Book Antiqua"/>
              </a:rPr>
              <a:t> </a:t>
            </a:r>
            <a:r>
              <a:rPr sz="2000" spc="-595" dirty="0">
                <a:latin typeface="Book Antiqua"/>
                <a:cs typeface="Book Antiqua"/>
              </a:rPr>
              <a:t>C</a:t>
            </a:r>
            <a:r>
              <a:rPr sz="2000" spc="-200" dirty="0">
                <a:latin typeface="Book Antiqua"/>
                <a:cs typeface="Book Antiqua"/>
              </a:rPr>
              <a:t> </a:t>
            </a:r>
            <a:r>
              <a:rPr sz="2000" spc="-509" dirty="0">
                <a:latin typeface="Book Antiqua"/>
                <a:cs typeface="Book Antiqua"/>
              </a:rPr>
              <a:t>+</a:t>
            </a:r>
            <a:r>
              <a:rPr sz="2000" spc="-220" dirty="0">
                <a:latin typeface="Book Antiqua"/>
                <a:cs typeface="Book Antiqua"/>
              </a:rPr>
              <a:t> </a:t>
            </a:r>
            <a:r>
              <a:rPr sz="2000" spc="-470" dirty="0">
                <a:latin typeface="Book Antiqua"/>
                <a:cs typeface="Book Antiqua"/>
              </a:rPr>
              <a:t>3</a:t>
            </a:r>
            <a:r>
              <a:rPr sz="2000" dirty="0">
                <a:latin typeface="Book Antiqua"/>
                <a:cs typeface="Book Antiqua"/>
              </a:rPr>
              <a:t>	</a:t>
            </a:r>
            <a:r>
              <a:rPr sz="2000" spc="-645" dirty="0">
                <a:latin typeface="Book Antiqua"/>
                <a:cs typeface="Book Antiqua"/>
              </a:rPr>
              <a:t>C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747" y="5475986"/>
            <a:ext cx="1241425" cy="383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410"/>
              </a:lnSpc>
              <a:spcBef>
                <a:spcPts val="95"/>
              </a:spcBef>
              <a:tabLst>
                <a:tab pos="534670" algn="l"/>
                <a:tab pos="1108075" algn="l"/>
              </a:tabLst>
            </a:pPr>
            <a:r>
              <a:rPr sz="2350" spc="-860" dirty="0">
                <a:latin typeface="Times New Roman"/>
                <a:cs typeface="Times New Roman"/>
              </a:rPr>
              <a:t>LCL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-745" dirty="0">
                <a:latin typeface="Times New Roman"/>
                <a:cs typeface="Times New Roman"/>
              </a:rPr>
              <a:t>=</a:t>
            </a:r>
            <a:r>
              <a:rPr sz="2350" spc="-300" dirty="0">
                <a:latin typeface="Times New Roman"/>
                <a:cs typeface="Times New Roman"/>
              </a:rPr>
              <a:t> </a:t>
            </a:r>
            <a:r>
              <a:rPr sz="3525" spc="-1087" baseline="34278" dirty="0">
                <a:latin typeface="Symbol"/>
                <a:cs typeface="Symbol"/>
              </a:rPr>
              <a:t></a:t>
            </a:r>
            <a:r>
              <a:rPr sz="3525" spc="-419" baseline="34278" dirty="0">
                <a:latin typeface="Times New Roman"/>
                <a:cs typeface="Times New Roman"/>
              </a:rPr>
              <a:t> </a:t>
            </a:r>
            <a:r>
              <a:rPr sz="2350" spc="-660" dirty="0">
                <a:latin typeface="Times New Roman"/>
                <a:cs typeface="Times New Roman"/>
              </a:rPr>
              <a:t>–</a:t>
            </a:r>
            <a:r>
              <a:rPr sz="2350" spc="-330" dirty="0">
                <a:latin typeface="Times New Roman"/>
                <a:cs typeface="Times New Roman"/>
              </a:rPr>
              <a:t> </a:t>
            </a:r>
            <a:r>
              <a:rPr sz="2350" spc="-710" dirty="0">
                <a:latin typeface="Times New Roman"/>
                <a:cs typeface="Times New Roman"/>
              </a:rPr>
              <a:t>3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3525" spc="-1162" baseline="34278" dirty="0">
                <a:latin typeface="Symbol"/>
                <a:cs typeface="Symbol"/>
              </a:rPr>
              <a:t></a:t>
            </a:r>
            <a:endParaRPr sz="3525" baseline="34278">
              <a:latin typeface="Symbol"/>
              <a:cs typeface="Symbol"/>
            </a:endParaRPr>
          </a:p>
          <a:p>
            <a:pPr marL="640715">
              <a:lnSpc>
                <a:spcPts val="1410"/>
              </a:lnSpc>
              <a:tabLst>
                <a:tab pos="1101090" algn="l"/>
              </a:tabLst>
            </a:pPr>
            <a:r>
              <a:rPr sz="2350" spc="-925" dirty="0">
                <a:latin typeface="Times New Roman"/>
                <a:cs typeface="Times New Roman"/>
              </a:rPr>
              <a:t>C</a:t>
            </a:r>
            <a:r>
              <a:rPr sz="2350" dirty="0">
                <a:latin typeface="Times New Roman"/>
                <a:cs typeface="Times New Roman"/>
              </a:rPr>
              <a:t>	</a:t>
            </a:r>
            <a:r>
              <a:rPr sz="2350" spc="-925" dirty="0">
                <a:latin typeface="Times New Roman"/>
                <a:cs typeface="Times New Roman"/>
              </a:rPr>
              <a:t>C</a:t>
            </a:r>
            <a:endParaRPr sz="2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21867" y="5358389"/>
            <a:ext cx="384810" cy="1013460"/>
          </a:xfrm>
          <a:custGeom>
            <a:avLst/>
            <a:gdLst/>
            <a:ahLst/>
            <a:cxnLst/>
            <a:rect l="l" t="t" r="r" b="b"/>
            <a:pathLst>
              <a:path w="384810" h="1013460">
                <a:moveTo>
                  <a:pt x="0" y="265166"/>
                </a:moveTo>
                <a:lnTo>
                  <a:pt x="29583" y="232103"/>
                </a:lnTo>
                <a:lnTo>
                  <a:pt x="110939" y="523059"/>
                </a:lnTo>
                <a:lnTo>
                  <a:pt x="159013" y="0"/>
                </a:lnTo>
              </a:path>
              <a:path w="384810" h="1013460">
                <a:moveTo>
                  <a:pt x="159013" y="0"/>
                </a:moveTo>
                <a:lnTo>
                  <a:pt x="266255" y="0"/>
                </a:lnTo>
              </a:path>
              <a:path w="384810" h="1013460">
                <a:moveTo>
                  <a:pt x="85053" y="841128"/>
                </a:moveTo>
                <a:lnTo>
                  <a:pt x="103543" y="821290"/>
                </a:lnTo>
                <a:lnTo>
                  <a:pt x="159013" y="1013059"/>
                </a:lnTo>
                <a:lnTo>
                  <a:pt x="192295" y="669199"/>
                </a:lnTo>
              </a:path>
              <a:path w="384810" h="1013460">
                <a:moveTo>
                  <a:pt x="192295" y="669199"/>
                </a:moveTo>
                <a:lnTo>
                  <a:pt x="384621" y="669199"/>
                </a:lnTo>
              </a:path>
            </a:pathLst>
          </a:custGeom>
          <a:ln w="1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C00000"/>
                </a:solidFill>
                <a:latin typeface="Lucida Sans Unicode"/>
                <a:cs typeface="Lucida Sans Unicode"/>
              </a:rPr>
              <a:t>Example</a:t>
            </a:r>
            <a:r>
              <a:rPr b="1" spc="-9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b="1" dirty="0">
                <a:latin typeface="Lucida Sans Unicode"/>
                <a:cs typeface="Lucida Sans Unicode"/>
              </a:rPr>
              <a:t>:</a:t>
            </a:r>
            <a:r>
              <a:rPr b="1" spc="-5" dirty="0">
                <a:latin typeface="Lucida Sans Unicode"/>
                <a:cs typeface="Lucida Sans Unicode"/>
              </a:rPr>
              <a:t> </a:t>
            </a:r>
            <a:r>
              <a:rPr dirty="0"/>
              <a:t>Construct</a:t>
            </a:r>
            <a:r>
              <a:rPr spc="-30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dirty="0"/>
              <a:t>control</a:t>
            </a:r>
            <a:r>
              <a:rPr spc="-30" dirty="0"/>
              <a:t> </a:t>
            </a:r>
            <a:r>
              <a:rPr dirty="0"/>
              <a:t>chart</a:t>
            </a:r>
            <a:r>
              <a:rPr spc="1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three-sigma</a:t>
            </a:r>
            <a:r>
              <a:rPr spc="-40" dirty="0"/>
              <a:t> </a:t>
            </a:r>
            <a:r>
              <a:rPr dirty="0"/>
              <a:t>limits</a:t>
            </a:r>
            <a:r>
              <a:rPr spc="-4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-25" dirty="0"/>
              <a:t>the </a:t>
            </a:r>
            <a:r>
              <a:rPr dirty="0"/>
              <a:t>number</a:t>
            </a:r>
            <a:r>
              <a:rPr spc="-6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defects</a:t>
            </a:r>
            <a:r>
              <a:rPr spc="-30" dirty="0"/>
              <a:t> </a:t>
            </a:r>
            <a:r>
              <a:rPr dirty="0"/>
              <a:t>per</a:t>
            </a:r>
            <a:r>
              <a:rPr spc="-40" dirty="0"/>
              <a:t> </a:t>
            </a:r>
            <a:r>
              <a:rPr dirty="0"/>
              <a:t>spool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cable, given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following</a:t>
            </a:r>
            <a:r>
              <a:rPr spc="-60" dirty="0"/>
              <a:t> </a:t>
            </a:r>
            <a:r>
              <a:rPr dirty="0"/>
              <a:t>data. Is</a:t>
            </a:r>
            <a:r>
              <a:rPr spc="-30" dirty="0"/>
              <a:t> </a:t>
            </a:r>
            <a:r>
              <a:rPr spc="-25" dirty="0"/>
              <a:t>the </a:t>
            </a:r>
            <a:r>
              <a:rPr dirty="0"/>
              <a:t>process</a:t>
            </a:r>
            <a:r>
              <a:rPr spc="-25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spc="-10" dirty="0"/>
              <a:t>control?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5972" y="2509266"/>
            <a:ext cx="2068830" cy="6718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8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Solution</a:t>
            </a:r>
            <a:endParaRPr sz="1800">
              <a:latin typeface="Lucida Sans Unicode"/>
              <a:cs typeface="Lucida Sans Unicode"/>
            </a:endParaRPr>
          </a:p>
          <a:p>
            <a:pPr marL="158750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latin typeface="Lucida Sans Unicode"/>
                <a:cs typeface="Lucida Sans Unicode"/>
              </a:rPr>
              <a:t>Samples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(n)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14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3167583"/>
            <a:ext cx="1120775" cy="6661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58750">
              <a:lnSpc>
                <a:spcPct val="100000"/>
              </a:lnSpc>
              <a:spcBef>
                <a:spcPts val="459"/>
              </a:spcBef>
            </a:pPr>
            <a:r>
              <a:rPr sz="1800" dirty="0">
                <a:latin typeface="Symbol"/>
                <a:cs typeface="Symbol"/>
              </a:rPr>
              <a:t></a:t>
            </a:r>
            <a:r>
              <a:rPr sz="1800" dirty="0">
                <a:latin typeface="Lucida Sans Unicode"/>
                <a:cs typeface="Lucida Sans Unicode"/>
              </a:rPr>
              <a:t>D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=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21</a:t>
            </a:r>
            <a:endParaRPr sz="1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800" spc="-10" dirty="0">
                <a:latin typeface="Lucida Sans Unicode"/>
                <a:cs typeface="Lucida Sans Unicode"/>
              </a:rPr>
              <a:t>Then,</a:t>
            </a:r>
            <a:endParaRPr sz="1800">
              <a:latin typeface="Lucida Sans Unicode"/>
              <a:cs typeface="Lucida Sans Unicode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3250" y="1441450"/>
          <a:ext cx="7773031" cy="99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46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46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46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465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Observation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5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7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8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9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3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3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3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3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14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No.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Defects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CA1B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3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2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535"/>
                        </a:lnSpc>
                      </a:pP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0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602420" y="3446538"/>
            <a:ext cx="107314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spc="-595" dirty="0">
                <a:latin typeface="Symbol"/>
                <a:cs typeface="Symbol"/>
              </a:rPr>
              <a:t></a:t>
            </a:r>
            <a:endParaRPr sz="215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4931" y="3360491"/>
            <a:ext cx="56578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04495" algn="l"/>
              </a:tabLst>
            </a:pPr>
            <a:r>
              <a:rPr sz="2150" u="heavy" spc="-77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</a:t>
            </a:r>
            <a:r>
              <a:rPr sz="2150" u="heavy" spc="-770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D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2150" u="heavy" spc="-535" dirty="0">
                <a:uFill>
                  <a:solidFill>
                    <a:srgbClr val="000000"/>
                  </a:solidFill>
                </a:uFill>
                <a:latin typeface="Book Antiqua"/>
                <a:cs typeface="Book Antiqua"/>
              </a:rPr>
              <a:t>21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8114" y="3558952"/>
            <a:ext cx="1256030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  <a:tabLst>
                <a:tab pos="385445" algn="l"/>
              </a:tabLst>
            </a:pPr>
            <a:r>
              <a:rPr sz="2150" spc="-440" dirty="0">
                <a:latin typeface="Book Antiqua"/>
                <a:cs typeface="Book Antiqua"/>
              </a:rPr>
              <a:t>c</a:t>
            </a:r>
            <a:r>
              <a:rPr sz="2150" spc="-185" dirty="0">
                <a:latin typeface="Book Antiqua"/>
                <a:cs typeface="Book Antiqua"/>
              </a:rPr>
              <a:t> </a:t>
            </a:r>
            <a:r>
              <a:rPr sz="2150" spc="-650" dirty="0">
                <a:latin typeface="Book Antiqua"/>
                <a:cs typeface="Book Antiqua"/>
              </a:rPr>
              <a:t>=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3225" spc="-885" baseline="-27131" dirty="0">
                <a:latin typeface="Book Antiqua"/>
                <a:cs typeface="Book Antiqua"/>
              </a:rPr>
              <a:t>n</a:t>
            </a:r>
            <a:r>
              <a:rPr sz="3225" spc="502" baseline="-27131" dirty="0">
                <a:latin typeface="Book Antiqua"/>
                <a:cs typeface="Book Antiqua"/>
              </a:rPr>
              <a:t> </a:t>
            </a:r>
            <a:r>
              <a:rPr sz="2150" spc="-600" dirty="0">
                <a:latin typeface="Book Antiqua"/>
                <a:cs typeface="Book Antiqua"/>
              </a:rPr>
              <a:t>=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3225" spc="-765" baseline="-27131" dirty="0">
                <a:latin typeface="Book Antiqua"/>
                <a:cs typeface="Book Antiqua"/>
              </a:rPr>
              <a:t>14</a:t>
            </a:r>
            <a:r>
              <a:rPr sz="3225" spc="-270" baseline="-27131" dirty="0">
                <a:latin typeface="Book Antiqua"/>
                <a:cs typeface="Book Antiqua"/>
              </a:rPr>
              <a:t> </a:t>
            </a:r>
            <a:r>
              <a:rPr sz="2150" spc="-600" dirty="0">
                <a:latin typeface="Book Antiqua"/>
                <a:cs typeface="Book Antiqua"/>
              </a:rPr>
              <a:t>=</a:t>
            </a:r>
            <a:r>
              <a:rPr sz="2150" spc="-225" dirty="0">
                <a:latin typeface="Book Antiqua"/>
                <a:cs typeface="Book Antiqua"/>
              </a:rPr>
              <a:t> </a:t>
            </a:r>
            <a:r>
              <a:rPr sz="2150" spc="-450" dirty="0">
                <a:latin typeface="Book Antiqua"/>
                <a:cs typeface="Book Antiqua"/>
              </a:rPr>
              <a:t>1.5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40357" y="4206466"/>
            <a:ext cx="266700" cy="523240"/>
          </a:xfrm>
          <a:custGeom>
            <a:avLst/>
            <a:gdLst/>
            <a:ahLst/>
            <a:cxnLst/>
            <a:rect l="l" t="t" r="r" b="b"/>
            <a:pathLst>
              <a:path w="266700" h="523239">
                <a:moveTo>
                  <a:pt x="0" y="265166"/>
                </a:moveTo>
                <a:lnTo>
                  <a:pt x="29583" y="232103"/>
                </a:lnTo>
                <a:lnTo>
                  <a:pt x="110939" y="523059"/>
                </a:lnTo>
                <a:lnTo>
                  <a:pt x="159013" y="0"/>
                </a:lnTo>
              </a:path>
              <a:path w="266700" h="523239">
                <a:moveTo>
                  <a:pt x="159013" y="0"/>
                </a:moveTo>
                <a:lnTo>
                  <a:pt x="266255" y="0"/>
                </a:lnTo>
              </a:path>
            </a:pathLst>
          </a:custGeom>
          <a:ln w="1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1713" y="4875665"/>
            <a:ext cx="299720" cy="344170"/>
          </a:xfrm>
          <a:custGeom>
            <a:avLst/>
            <a:gdLst/>
            <a:ahLst/>
            <a:cxnLst/>
            <a:rect l="l" t="t" r="r" b="b"/>
            <a:pathLst>
              <a:path w="299720" h="344170">
                <a:moveTo>
                  <a:pt x="0" y="171928"/>
                </a:moveTo>
                <a:lnTo>
                  <a:pt x="18489" y="152090"/>
                </a:lnTo>
                <a:lnTo>
                  <a:pt x="73959" y="343857"/>
                </a:lnTo>
                <a:lnTo>
                  <a:pt x="107241" y="0"/>
                </a:lnTo>
              </a:path>
              <a:path w="299720" h="344170">
                <a:moveTo>
                  <a:pt x="107241" y="0"/>
                </a:moveTo>
                <a:lnTo>
                  <a:pt x="299567" y="0"/>
                </a:lnTo>
              </a:path>
            </a:pathLst>
          </a:custGeom>
          <a:ln w="1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51620" y="4379581"/>
            <a:ext cx="2160270" cy="20008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0">
              <a:lnSpc>
                <a:spcPts val="1290"/>
              </a:lnSpc>
              <a:spcBef>
                <a:spcPts val="135"/>
              </a:spcBef>
              <a:tabLst>
                <a:tab pos="1176655" algn="l"/>
              </a:tabLst>
            </a:pPr>
            <a:r>
              <a:rPr sz="2150" spc="-705" dirty="0">
                <a:latin typeface="Book Antiqua"/>
                <a:cs typeface="Book Antiqua"/>
              </a:rPr>
              <a:t>UCL</a:t>
            </a:r>
            <a:r>
              <a:rPr sz="2150" spc="185" dirty="0">
                <a:latin typeface="Book Antiqua"/>
                <a:cs typeface="Book Antiqua"/>
              </a:rPr>
              <a:t> </a:t>
            </a:r>
            <a:r>
              <a:rPr sz="2150" spc="-600" dirty="0">
                <a:latin typeface="Book Antiqua"/>
                <a:cs typeface="Book Antiqua"/>
              </a:rPr>
              <a:t>=</a:t>
            </a:r>
            <a:r>
              <a:rPr sz="2150" spc="-130" dirty="0">
                <a:latin typeface="Book Antiqua"/>
                <a:cs typeface="Book Antiqua"/>
              </a:rPr>
              <a:t> </a:t>
            </a:r>
            <a:r>
              <a:rPr sz="3225" spc="-817" baseline="33591" dirty="0">
                <a:latin typeface="Symbol"/>
                <a:cs typeface="Symbol"/>
              </a:rPr>
              <a:t></a:t>
            </a:r>
            <a:r>
              <a:rPr sz="3225" spc="-150" baseline="33591" dirty="0">
                <a:latin typeface="Times New Roman"/>
                <a:cs typeface="Times New Roman"/>
              </a:rPr>
              <a:t> </a:t>
            </a:r>
            <a:r>
              <a:rPr sz="2150" spc="-600" dirty="0">
                <a:latin typeface="Book Antiqua"/>
                <a:cs typeface="Book Antiqua"/>
              </a:rPr>
              <a:t>+</a:t>
            </a:r>
            <a:r>
              <a:rPr sz="2150" spc="-245" dirty="0">
                <a:latin typeface="Book Antiqua"/>
                <a:cs typeface="Book Antiqua"/>
              </a:rPr>
              <a:t> </a:t>
            </a:r>
            <a:r>
              <a:rPr sz="2150" spc="-560" dirty="0">
                <a:latin typeface="Book Antiqua"/>
                <a:cs typeface="Book Antiqua"/>
              </a:rPr>
              <a:t>3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3225" spc="-892" baseline="33591" dirty="0">
                <a:latin typeface="Symbol"/>
                <a:cs typeface="Symbol"/>
              </a:rPr>
              <a:t></a:t>
            </a:r>
            <a:endParaRPr sz="3225" baseline="33591">
              <a:latin typeface="Symbol"/>
              <a:cs typeface="Symbol"/>
            </a:endParaRPr>
          </a:p>
          <a:p>
            <a:pPr marL="600075">
              <a:lnSpc>
                <a:spcPts val="1290"/>
              </a:lnSpc>
              <a:tabLst>
                <a:tab pos="1162050" algn="l"/>
              </a:tabLst>
            </a:pPr>
            <a:r>
              <a:rPr sz="2150" spc="-770" dirty="0">
                <a:latin typeface="Book Antiqua"/>
                <a:cs typeface="Book Antiqua"/>
              </a:rPr>
              <a:t>C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2150" spc="-770" dirty="0">
                <a:latin typeface="Book Antiqua"/>
                <a:cs typeface="Book Antiqua"/>
              </a:rPr>
              <a:t>C</a:t>
            </a:r>
            <a:endParaRPr sz="2150">
              <a:latin typeface="Book Antiqua"/>
              <a:cs typeface="Book Antiqua"/>
            </a:endParaRPr>
          </a:p>
          <a:p>
            <a:pPr marL="466725">
              <a:lnSpc>
                <a:spcPct val="100000"/>
              </a:lnSpc>
              <a:spcBef>
                <a:spcPts val="1280"/>
              </a:spcBef>
              <a:tabLst>
                <a:tab pos="1191895" algn="l"/>
              </a:tabLst>
            </a:pPr>
            <a:r>
              <a:rPr sz="2150" spc="-600" dirty="0">
                <a:latin typeface="Book Antiqua"/>
                <a:cs typeface="Book Antiqua"/>
              </a:rPr>
              <a:t>=</a:t>
            </a:r>
            <a:r>
              <a:rPr sz="2150" spc="-220" dirty="0">
                <a:latin typeface="Book Antiqua"/>
                <a:cs typeface="Book Antiqua"/>
              </a:rPr>
              <a:t> </a:t>
            </a:r>
            <a:r>
              <a:rPr sz="2150" spc="-415" dirty="0">
                <a:latin typeface="Book Antiqua"/>
                <a:cs typeface="Book Antiqua"/>
              </a:rPr>
              <a:t>1.5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600" dirty="0">
                <a:latin typeface="Book Antiqua"/>
                <a:cs typeface="Book Antiqua"/>
              </a:rPr>
              <a:t>+</a:t>
            </a:r>
            <a:r>
              <a:rPr sz="2150" spc="-220" dirty="0">
                <a:latin typeface="Book Antiqua"/>
                <a:cs typeface="Book Antiqua"/>
              </a:rPr>
              <a:t> </a:t>
            </a:r>
            <a:r>
              <a:rPr sz="2150" spc="-560" dirty="0">
                <a:latin typeface="Book Antiqua"/>
                <a:cs typeface="Book Antiqua"/>
              </a:rPr>
              <a:t>3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2150" spc="-415" dirty="0">
                <a:latin typeface="Book Antiqua"/>
                <a:cs typeface="Book Antiqua"/>
              </a:rPr>
              <a:t>1.5</a:t>
            </a:r>
            <a:r>
              <a:rPr sz="2150" spc="-250" dirty="0">
                <a:latin typeface="Book Antiqua"/>
                <a:cs typeface="Book Antiqua"/>
              </a:rPr>
              <a:t> </a:t>
            </a:r>
            <a:r>
              <a:rPr sz="2150" spc="-600" dirty="0">
                <a:latin typeface="Book Antiqua"/>
                <a:cs typeface="Book Antiqua"/>
              </a:rPr>
              <a:t>=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450" dirty="0">
                <a:latin typeface="Book Antiqua"/>
                <a:cs typeface="Book Antiqua"/>
              </a:rPr>
              <a:t>5.17</a:t>
            </a:r>
            <a:endParaRPr sz="2150">
              <a:latin typeface="Book Antiqua"/>
              <a:cs typeface="Book Antiqua"/>
            </a:endParaRPr>
          </a:p>
          <a:p>
            <a:pPr marL="63500">
              <a:lnSpc>
                <a:spcPts val="1290"/>
              </a:lnSpc>
              <a:spcBef>
                <a:spcPts val="2630"/>
              </a:spcBef>
              <a:tabLst>
                <a:tab pos="1158240" algn="l"/>
              </a:tabLst>
            </a:pPr>
            <a:r>
              <a:rPr sz="2150" spc="-640" dirty="0">
                <a:latin typeface="Book Antiqua"/>
                <a:cs typeface="Book Antiqua"/>
              </a:rPr>
              <a:t>LCL</a:t>
            </a:r>
            <a:r>
              <a:rPr sz="2150" spc="360" dirty="0">
                <a:latin typeface="Book Antiqua"/>
                <a:cs typeface="Book Antiqua"/>
              </a:rPr>
              <a:t> </a:t>
            </a:r>
            <a:r>
              <a:rPr sz="2150" spc="-600" dirty="0">
                <a:latin typeface="Book Antiqua"/>
                <a:cs typeface="Book Antiqua"/>
              </a:rPr>
              <a:t>=</a:t>
            </a:r>
            <a:r>
              <a:rPr sz="2150" spc="-130" dirty="0">
                <a:latin typeface="Book Antiqua"/>
                <a:cs typeface="Book Antiqua"/>
              </a:rPr>
              <a:t> </a:t>
            </a:r>
            <a:r>
              <a:rPr sz="3225" spc="-817" baseline="33591" dirty="0">
                <a:latin typeface="Symbol"/>
                <a:cs typeface="Symbol"/>
              </a:rPr>
              <a:t></a:t>
            </a:r>
            <a:r>
              <a:rPr sz="3225" spc="-195" baseline="33591" dirty="0">
                <a:latin typeface="Times New Roman"/>
                <a:cs typeface="Times New Roman"/>
              </a:rPr>
              <a:t> </a:t>
            </a:r>
            <a:r>
              <a:rPr sz="2150" spc="-509" dirty="0">
                <a:latin typeface="Book Antiqua"/>
                <a:cs typeface="Book Antiqua"/>
              </a:rPr>
              <a:t>–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560" dirty="0">
                <a:latin typeface="Book Antiqua"/>
                <a:cs typeface="Book Antiqua"/>
              </a:rPr>
              <a:t>3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3225" spc="-892" baseline="33591" dirty="0">
                <a:latin typeface="Symbol"/>
                <a:cs typeface="Symbol"/>
              </a:rPr>
              <a:t></a:t>
            </a:r>
            <a:endParaRPr sz="3225" baseline="33591">
              <a:latin typeface="Symbol"/>
              <a:cs typeface="Symbol"/>
            </a:endParaRPr>
          </a:p>
          <a:p>
            <a:pPr marL="600075">
              <a:lnSpc>
                <a:spcPts val="1290"/>
              </a:lnSpc>
              <a:tabLst>
                <a:tab pos="1143635" algn="l"/>
              </a:tabLst>
            </a:pPr>
            <a:r>
              <a:rPr sz="2150" spc="-770" dirty="0">
                <a:latin typeface="Book Antiqua"/>
                <a:cs typeface="Book Antiqua"/>
              </a:rPr>
              <a:t>C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2150" spc="-770" dirty="0">
                <a:latin typeface="Book Antiqua"/>
                <a:cs typeface="Book Antiqua"/>
              </a:rPr>
              <a:t>C</a:t>
            </a:r>
            <a:endParaRPr sz="2150">
              <a:latin typeface="Book Antiqua"/>
              <a:cs typeface="Book Antiqua"/>
            </a:endParaRPr>
          </a:p>
          <a:p>
            <a:pPr marL="466725">
              <a:lnSpc>
                <a:spcPct val="100000"/>
              </a:lnSpc>
              <a:spcBef>
                <a:spcPts val="1280"/>
              </a:spcBef>
              <a:tabLst>
                <a:tab pos="1173480" algn="l"/>
              </a:tabLst>
            </a:pPr>
            <a:r>
              <a:rPr sz="2150" spc="-600" dirty="0">
                <a:latin typeface="Book Antiqua"/>
                <a:cs typeface="Book Antiqua"/>
              </a:rPr>
              <a:t>=</a:t>
            </a:r>
            <a:r>
              <a:rPr sz="2150" spc="-229" dirty="0">
                <a:latin typeface="Book Antiqua"/>
                <a:cs typeface="Book Antiqua"/>
              </a:rPr>
              <a:t> </a:t>
            </a:r>
            <a:r>
              <a:rPr sz="2150" spc="-415" dirty="0">
                <a:latin typeface="Book Antiqua"/>
                <a:cs typeface="Book Antiqua"/>
              </a:rPr>
              <a:t>1.5</a:t>
            </a:r>
            <a:r>
              <a:rPr sz="2150" spc="-204" dirty="0">
                <a:latin typeface="Book Antiqua"/>
                <a:cs typeface="Book Antiqua"/>
              </a:rPr>
              <a:t> </a:t>
            </a:r>
            <a:r>
              <a:rPr sz="2150" spc="-509" dirty="0">
                <a:latin typeface="Book Antiqua"/>
                <a:cs typeface="Book Antiqua"/>
              </a:rPr>
              <a:t>–</a:t>
            </a:r>
            <a:r>
              <a:rPr sz="2150" spc="-204" dirty="0">
                <a:latin typeface="Book Antiqua"/>
                <a:cs typeface="Book Antiqua"/>
              </a:rPr>
              <a:t> </a:t>
            </a:r>
            <a:r>
              <a:rPr sz="2150" spc="-560" dirty="0">
                <a:latin typeface="Book Antiqua"/>
                <a:cs typeface="Book Antiqua"/>
              </a:rPr>
              <a:t>3</a:t>
            </a:r>
            <a:r>
              <a:rPr sz="2150" dirty="0">
                <a:latin typeface="Book Antiqua"/>
                <a:cs typeface="Book Antiqua"/>
              </a:rPr>
              <a:t>	</a:t>
            </a:r>
            <a:r>
              <a:rPr sz="2150" spc="-415" dirty="0">
                <a:latin typeface="Book Antiqua"/>
                <a:cs typeface="Book Antiqua"/>
              </a:rPr>
              <a:t>1.5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600" dirty="0">
                <a:latin typeface="Book Antiqua"/>
                <a:cs typeface="Book Antiqua"/>
              </a:rPr>
              <a:t>=</a:t>
            </a:r>
            <a:r>
              <a:rPr sz="2150" spc="-215" dirty="0">
                <a:latin typeface="Book Antiqua"/>
                <a:cs typeface="Book Antiqua"/>
              </a:rPr>
              <a:t> </a:t>
            </a:r>
            <a:r>
              <a:rPr sz="2150" spc="-445" dirty="0">
                <a:latin typeface="Book Antiqua"/>
                <a:cs typeface="Book Antiqua"/>
              </a:rPr>
              <a:t>–2.17</a:t>
            </a:r>
            <a:r>
              <a:rPr sz="2150" spc="-200" dirty="0">
                <a:latin typeface="Book Antiqua"/>
                <a:cs typeface="Book Antiqua"/>
              </a:rPr>
              <a:t> </a:t>
            </a:r>
            <a:r>
              <a:rPr sz="2150" spc="-545" dirty="0">
                <a:latin typeface="Symbol"/>
                <a:cs typeface="Symbol"/>
              </a:rPr>
              <a:t></a:t>
            </a:r>
            <a:r>
              <a:rPr sz="2150" spc="-220" dirty="0">
                <a:latin typeface="Times New Roman"/>
                <a:cs typeface="Times New Roman"/>
              </a:rPr>
              <a:t> </a:t>
            </a:r>
            <a:r>
              <a:rPr sz="2150" spc="-570" dirty="0">
                <a:latin typeface="Book Antiqua"/>
                <a:cs typeface="Book Antiqua"/>
              </a:rPr>
              <a:t>0</a:t>
            </a:r>
            <a:endParaRPr sz="215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8779" y="694689"/>
            <a:ext cx="7010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C-</a:t>
            </a:r>
            <a:r>
              <a:rPr sz="14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chart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779" y="4918075"/>
            <a:ext cx="805688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Conclusion</a:t>
            </a:r>
            <a:r>
              <a:rPr sz="16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:</a:t>
            </a:r>
            <a:r>
              <a:rPr sz="1600" b="1" spc="-9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process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is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under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3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because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all</a:t>
            </a:r>
            <a:r>
              <a:rPr sz="1600" spc="-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the</a:t>
            </a:r>
            <a:r>
              <a:rPr sz="1600" spc="-5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defects are</a:t>
            </a:r>
            <a:r>
              <a:rPr sz="1600" spc="-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within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spc="-25" dirty="0">
                <a:latin typeface="Lucida Sans Unicode"/>
                <a:cs typeface="Lucida Sans Unicode"/>
              </a:rPr>
              <a:t>the</a:t>
            </a:r>
            <a:endParaRPr sz="16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Lucida Sans Unicode"/>
                <a:cs typeface="Lucida Sans Unicode"/>
              </a:rPr>
              <a:t>upper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4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limits</a:t>
            </a:r>
            <a:r>
              <a:rPr sz="1600" spc="-1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and</a:t>
            </a:r>
            <a:r>
              <a:rPr sz="1600" spc="-3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lower</a:t>
            </a:r>
            <a:r>
              <a:rPr sz="1600" spc="-40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control</a:t>
            </a:r>
            <a:r>
              <a:rPr sz="1600" spc="-15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limits.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2297" y="1211897"/>
            <a:ext cx="7863205" cy="3443604"/>
            <a:chOff x="602297" y="1211897"/>
            <a:chExt cx="7863205" cy="3443604"/>
          </a:xfrm>
        </p:grpSpPr>
        <p:sp>
          <p:nvSpPr>
            <p:cNvPr id="5" name="object 5"/>
            <p:cNvSpPr/>
            <p:nvPr/>
          </p:nvSpPr>
          <p:spPr>
            <a:xfrm>
              <a:off x="609599" y="1219200"/>
              <a:ext cx="7848600" cy="3429000"/>
            </a:xfrm>
            <a:custGeom>
              <a:avLst/>
              <a:gdLst/>
              <a:ahLst/>
              <a:cxnLst/>
              <a:rect l="l" t="t" r="r" b="b"/>
              <a:pathLst>
                <a:path w="7848600" h="3429000">
                  <a:moveTo>
                    <a:pt x="0" y="3429000"/>
                  </a:moveTo>
                  <a:lnTo>
                    <a:pt x="7848600" y="34290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8645" y="1340739"/>
              <a:ext cx="5683250" cy="2660650"/>
            </a:xfrm>
            <a:custGeom>
              <a:avLst/>
              <a:gdLst/>
              <a:ahLst/>
              <a:cxnLst/>
              <a:rect l="l" t="t" r="r" b="b"/>
              <a:pathLst>
                <a:path w="5683250" h="2660650">
                  <a:moveTo>
                    <a:pt x="0" y="0"/>
                  </a:moveTo>
                  <a:lnTo>
                    <a:pt x="0" y="2660523"/>
                  </a:lnTo>
                  <a:lnTo>
                    <a:pt x="5682742" y="26605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0893" y="1785112"/>
              <a:ext cx="430530" cy="2275840"/>
            </a:xfrm>
            <a:custGeom>
              <a:avLst/>
              <a:gdLst/>
              <a:ahLst/>
              <a:cxnLst/>
              <a:rect l="l" t="t" r="r" b="b"/>
              <a:pathLst>
                <a:path w="430530" h="2275840">
                  <a:moveTo>
                    <a:pt x="0" y="1846833"/>
                  </a:moveTo>
                  <a:lnTo>
                    <a:pt x="105156" y="1846833"/>
                  </a:lnTo>
                </a:path>
                <a:path w="430530" h="2275840">
                  <a:moveTo>
                    <a:pt x="0" y="1477390"/>
                  </a:moveTo>
                  <a:lnTo>
                    <a:pt x="105156" y="1477390"/>
                  </a:lnTo>
                </a:path>
                <a:path w="430530" h="2275840">
                  <a:moveTo>
                    <a:pt x="0" y="1108075"/>
                  </a:moveTo>
                  <a:lnTo>
                    <a:pt x="105156" y="1108075"/>
                  </a:lnTo>
                </a:path>
                <a:path w="430530" h="2275840">
                  <a:moveTo>
                    <a:pt x="0" y="738759"/>
                  </a:moveTo>
                  <a:lnTo>
                    <a:pt x="105156" y="738759"/>
                  </a:lnTo>
                </a:path>
                <a:path w="430530" h="2275840">
                  <a:moveTo>
                    <a:pt x="0" y="369315"/>
                  </a:moveTo>
                  <a:lnTo>
                    <a:pt x="105156" y="369315"/>
                  </a:lnTo>
                </a:path>
                <a:path w="430530" h="2275840">
                  <a:moveTo>
                    <a:pt x="0" y="0"/>
                  </a:moveTo>
                  <a:lnTo>
                    <a:pt x="105156" y="0"/>
                  </a:lnTo>
                </a:path>
                <a:path w="430530" h="2275840">
                  <a:moveTo>
                    <a:pt x="430403" y="2144649"/>
                  </a:moveTo>
                  <a:lnTo>
                    <a:pt x="430403" y="227571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23492" y="1668906"/>
            <a:ext cx="121920" cy="20688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50" dirty="0">
                <a:latin typeface="Ebrima"/>
                <a:cs typeface="Ebrima"/>
              </a:rPr>
              <a:t>6</a:t>
            </a:r>
            <a:endParaRPr sz="1400">
              <a:latin typeface="Ebrima"/>
              <a:cs typeface="Ebrima"/>
            </a:endParaRPr>
          </a:p>
          <a:p>
            <a:pPr marL="4445">
              <a:lnSpc>
                <a:spcPct val="100000"/>
              </a:lnSpc>
              <a:spcBef>
                <a:spcPts val="1090"/>
              </a:spcBef>
            </a:pPr>
            <a:r>
              <a:rPr sz="1400" spc="-50" dirty="0">
                <a:latin typeface="Ebrima"/>
                <a:cs typeface="Ebrima"/>
              </a:rPr>
              <a:t>5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r>
              <a:rPr sz="1400" spc="-50" dirty="0">
                <a:latin typeface="Ebrima"/>
                <a:cs typeface="Ebrima"/>
              </a:rPr>
              <a:t>4</a:t>
            </a:r>
            <a:endParaRPr sz="1400">
              <a:latin typeface="Ebrima"/>
              <a:cs typeface="Ebrima"/>
            </a:endParaRPr>
          </a:p>
          <a:p>
            <a:pPr marL="3810">
              <a:lnSpc>
                <a:spcPct val="100000"/>
              </a:lnSpc>
              <a:spcBef>
                <a:spcPts val="1285"/>
              </a:spcBef>
            </a:pPr>
            <a:r>
              <a:rPr sz="1400" spc="-50" dirty="0">
                <a:latin typeface="Ebrima"/>
                <a:cs typeface="Ebrima"/>
              </a:rPr>
              <a:t>3</a:t>
            </a:r>
            <a:endParaRPr sz="1400">
              <a:latin typeface="Ebrima"/>
              <a:cs typeface="Ebrima"/>
            </a:endParaRPr>
          </a:p>
          <a:p>
            <a:pPr marL="13335">
              <a:lnSpc>
                <a:spcPct val="100000"/>
              </a:lnSpc>
              <a:spcBef>
                <a:spcPts val="1215"/>
              </a:spcBef>
            </a:pPr>
            <a:r>
              <a:rPr sz="1400" spc="-50" dirty="0">
                <a:latin typeface="Ebrima"/>
                <a:cs typeface="Ebrima"/>
              </a:rPr>
              <a:t>2</a:t>
            </a:r>
            <a:endParaRPr sz="1400">
              <a:latin typeface="Ebrima"/>
              <a:cs typeface="Ebrima"/>
            </a:endParaRPr>
          </a:p>
          <a:p>
            <a:pPr marL="13335">
              <a:lnSpc>
                <a:spcPct val="100000"/>
              </a:lnSpc>
              <a:spcBef>
                <a:spcPts val="1155"/>
              </a:spcBef>
            </a:pPr>
            <a:r>
              <a:rPr sz="1400" spc="-50" dirty="0">
                <a:latin typeface="Ebrima"/>
                <a:cs typeface="Ebrima"/>
              </a:rPr>
              <a:t>1</a:t>
            </a:r>
            <a:endParaRPr sz="1400">
              <a:latin typeface="Ebrima"/>
              <a:cs typeface="Ebri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7407" y="1954404"/>
            <a:ext cx="223520" cy="1212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b="1" dirty="0">
                <a:latin typeface="Arial"/>
                <a:cs typeface="Arial"/>
              </a:rPr>
              <a:t>No.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of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Defects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22170" y="3929760"/>
            <a:ext cx="4613275" cy="147955"/>
          </a:xfrm>
          <a:custGeom>
            <a:avLst/>
            <a:gdLst/>
            <a:ahLst/>
            <a:cxnLst/>
            <a:rect l="l" t="t" r="r" b="b"/>
            <a:pathLst>
              <a:path w="4613275" h="147954">
                <a:moveTo>
                  <a:pt x="0" y="0"/>
                </a:moveTo>
                <a:lnTo>
                  <a:pt x="0" y="131063"/>
                </a:lnTo>
              </a:path>
              <a:path w="4613275" h="147954">
                <a:moveTo>
                  <a:pt x="384556" y="0"/>
                </a:moveTo>
                <a:lnTo>
                  <a:pt x="384556" y="131063"/>
                </a:lnTo>
              </a:path>
              <a:path w="4613275" h="147954">
                <a:moveTo>
                  <a:pt x="765302" y="0"/>
                </a:moveTo>
                <a:lnTo>
                  <a:pt x="765302" y="131063"/>
                </a:lnTo>
              </a:path>
              <a:path w="4613275" h="147954">
                <a:moveTo>
                  <a:pt x="1160399" y="1143"/>
                </a:moveTo>
                <a:lnTo>
                  <a:pt x="1160399" y="132206"/>
                </a:lnTo>
              </a:path>
              <a:path w="4613275" h="147954">
                <a:moveTo>
                  <a:pt x="1541145" y="1143"/>
                </a:moveTo>
                <a:lnTo>
                  <a:pt x="1541145" y="132206"/>
                </a:lnTo>
              </a:path>
              <a:path w="4613275" h="147954">
                <a:moveTo>
                  <a:pt x="1925701" y="1143"/>
                </a:moveTo>
                <a:lnTo>
                  <a:pt x="1925701" y="132206"/>
                </a:lnTo>
              </a:path>
              <a:path w="4613275" h="147954">
                <a:moveTo>
                  <a:pt x="2306447" y="1143"/>
                </a:moveTo>
                <a:lnTo>
                  <a:pt x="2306447" y="132206"/>
                </a:lnTo>
              </a:path>
              <a:path w="4613275" h="147954">
                <a:moveTo>
                  <a:pt x="2693035" y="16637"/>
                </a:moveTo>
                <a:lnTo>
                  <a:pt x="2693035" y="147700"/>
                </a:lnTo>
              </a:path>
              <a:path w="4613275" h="147954">
                <a:moveTo>
                  <a:pt x="3073781" y="16637"/>
                </a:moveTo>
                <a:lnTo>
                  <a:pt x="3073781" y="147700"/>
                </a:lnTo>
              </a:path>
              <a:path w="4613275" h="147954">
                <a:moveTo>
                  <a:pt x="3466973" y="16637"/>
                </a:moveTo>
                <a:lnTo>
                  <a:pt x="3466973" y="147700"/>
                </a:lnTo>
              </a:path>
              <a:path w="4613275" h="147954">
                <a:moveTo>
                  <a:pt x="3847719" y="16637"/>
                </a:moveTo>
                <a:lnTo>
                  <a:pt x="3847719" y="147700"/>
                </a:lnTo>
              </a:path>
              <a:path w="4613275" h="147954">
                <a:moveTo>
                  <a:pt x="4232275" y="16637"/>
                </a:moveTo>
                <a:lnTo>
                  <a:pt x="4232275" y="147700"/>
                </a:lnTo>
              </a:path>
              <a:path w="4613275" h="147954">
                <a:moveTo>
                  <a:pt x="4613021" y="16637"/>
                </a:moveTo>
                <a:lnTo>
                  <a:pt x="4613021" y="1477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45792" y="3956100"/>
            <a:ext cx="4953000" cy="56705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50"/>
              </a:spcBef>
              <a:tabLst>
                <a:tab pos="416559" algn="l"/>
                <a:tab pos="798195" algn="l"/>
                <a:tab pos="1147445" algn="l"/>
                <a:tab pos="1595120" algn="l"/>
                <a:tab pos="1965960" algn="l"/>
                <a:tab pos="2358390" algn="l"/>
                <a:tab pos="2740025" algn="l"/>
                <a:tab pos="3119120" algn="l"/>
                <a:tab pos="3491865" algn="l"/>
                <a:tab pos="3883660" algn="l"/>
                <a:tab pos="4284980" algn="l"/>
                <a:tab pos="4674870" algn="l"/>
              </a:tabLst>
            </a:pPr>
            <a:r>
              <a:rPr sz="1400" spc="-50" dirty="0">
                <a:latin typeface="Ebrima"/>
                <a:cs typeface="Ebrima"/>
              </a:rPr>
              <a:t>1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2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3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4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5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6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7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8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9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1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50" dirty="0">
                <a:latin typeface="Ebrima"/>
                <a:cs typeface="Ebrima"/>
              </a:rPr>
              <a:t>1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1400" spc="-25" dirty="0">
                <a:latin typeface="Ebrima"/>
                <a:cs typeface="Ebrima"/>
              </a:rPr>
              <a:t>12</a:t>
            </a:r>
            <a:r>
              <a:rPr sz="1400" dirty="0">
                <a:latin typeface="Ebrima"/>
                <a:cs typeface="Ebrima"/>
              </a:rPr>
              <a:t>	</a:t>
            </a:r>
            <a:r>
              <a:rPr sz="2100" spc="-37" baseline="1984" dirty="0">
                <a:latin typeface="Ebrima"/>
                <a:cs typeface="Ebrima"/>
              </a:rPr>
              <a:t>13</a:t>
            </a:r>
            <a:endParaRPr sz="2100" baseline="1984">
              <a:latin typeface="Ebrima"/>
              <a:cs typeface="Ebrima"/>
            </a:endParaRPr>
          </a:p>
          <a:p>
            <a:pPr marL="2212340">
              <a:lnSpc>
                <a:spcPct val="100000"/>
              </a:lnSpc>
              <a:spcBef>
                <a:spcPts val="450"/>
              </a:spcBef>
              <a:tabLst>
                <a:tab pos="3489325" algn="l"/>
                <a:tab pos="3880485" algn="l"/>
              </a:tabLst>
            </a:pPr>
            <a:r>
              <a:rPr sz="1400" b="1" spc="-10" dirty="0">
                <a:latin typeface="Arial"/>
                <a:cs typeface="Arial"/>
              </a:rPr>
              <a:t>Observation</a:t>
            </a:r>
            <a:r>
              <a:rPr sz="1400" b="1" dirty="0">
                <a:latin typeface="Arial"/>
                <a:cs typeface="Arial"/>
              </a:rPr>
              <a:t>	</a:t>
            </a:r>
            <a:r>
              <a:rPr sz="2100" spc="-75" baseline="17857" dirty="0">
                <a:latin typeface="Ebrima"/>
                <a:cs typeface="Ebrima"/>
              </a:rPr>
              <a:t>0</a:t>
            </a:r>
            <a:r>
              <a:rPr sz="2100" baseline="17857" dirty="0">
                <a:latin typeface="Ebrima"/>
                <a:cs typeface="Ebrima"/>
              </a:rPr>
              <a:t>	</a:t>
            </a:r>
            <a:r>
              <a:rPr sz="2100" spc="-75" baseline="17857" dirty="0">
                <a:latin typeface="Ebrima"/>
                <a:cs typeface="Ebrima"/>
              </a:rPr>
              <a:t>1</a:t>
            </a:r>
            <a:endParaRPr sz="2100" baseline="17857">
              <a:latin typeface="Ebrima"/>
              <a:cs typeface="Ebri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39128" y="4010914"/>
            <a:ext cx="2019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spc="-25" dirty="0">
                <a:latin typeface="Ebrima"/>
                <a:cs typeface="Ebrima"/>
              </a:rPr>
              <a:t>14</a:t>
            </a:r>
            <a:endParaRPr sz="1400">
              <a:latin typeface="Ebrima"/>
              <a:cs typeface="Ebri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3883" y="2030539"/>
            <a:ext cx="5692775" cy="2009775"/>
            <a:chOff x="1353883" y="2030539"/>
            <a:chExt cx="5692775" cy="2009775"/>
          </a:xfrm>
        </p:grpSpPr>
        <p:sp>
          <p:nvSpPr>
            <p:cNvPr id="14" name="object 14"/>
            <p:cNvSpPr/>
            <p:nvPr/>
          </p:nvSpPr>
          <p:spPr>
            <a:xfrm>
              <a:off x="5969888" y="363194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176" y="0"/>
                  </a:moveTo>
                  <a:lnTo>
                    <a:pt x="11680" y="1871"/>
                  </a:lnTo>
                  <a:lnTo>
                    <a:pt x="5587" y="6969"/>
                  </a:lnTo>
                  <a:lnTo>
                    <a:pt x="1496" y="14519"/>
                  </a:lnTo>
                  <a:lnTo>
                    <a:pt x="0" y="23748"/>
                  </a:lnTo>
                  <a:lnTo>
                    <a:pt x="1496" y="33051"/>
                  </a:lnTo>
                  <a:lnTo>
                    <a:pt x="5587" y="40639"/>
                  </a:lnTo>
                  <a:lnTo>
                    <a:pt x="11680" y="45751"/>
                  </a:lnTo>
                  <a:lnTo>
                    <a:pt x="19176" y="47624"/>
                  </a:lnTo>
                  <a:lnTo>
                    <a:pt x="26600" y="45751"/>
                  </a:lnTo>
                  <a:lnTo>
                    <a:pt x="32654" y="40639"/>
                  </a:lnTo>
                  <a:lnTo>
                    <a:pt x="36732" y="33051"/>
                  </a:lnTo>
                  <a:lnTo>
                    <a:pt x="38226" y="23748"/>
                  </a:lnTo>
                  <a:lnTo>
                    <a:pt x="36732" y="14519"/>
                  </a:lnTo>
                  <a:lnTo>
                    <a:pt x="32654" y="6969"/>
                  </a:lnTo>
                  <a:lnTo>
                    <a:pt x="26600" y="1871"/>
                  </a:lnTo>
                  <a:lnTo>
                    <a:pt x="19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69888" y="363194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8"/>
                  </a:moveTo>
                  <a:lnTo>
                    <a:pt x="1496" y="14519"/>
                  </a:lnTo>
                  <a:lnTo>
                    <a:pt x="5587" y="6969"/>
                  </a:lnTo>
                  <a:lnTo>
                    <a:pt x="11680" y="1871"/>
                  </a:lnTo>
                  <a:lnTo>
                    <a:pt x="19176" y="0"/>
                  </a:lnTo>
                  <a:lnTo>
                    <a:pt x="26600" y="1871"/>
                  </a:lnTo>
                  <a:lnTo>
                    <a:pt x="32654" y="6969"/>
                  </a:lnTo>
                  <a:lnTo>
                    <a:pt x="36732" y="14519"/>
                  </a:lnTo>
                  <a:lnTo>
                    <a:pt x="38226" y="23748"/>
                  </a:lnTo>
                  <a:lnTo>
                    <a:pt x="36732" y="33051"/>
                  </a:lnTo>
                  <a:lnTo>
                    <a:pt x="32654" y="40639"/>
                  </a:lnTo>
                  <a:lnTo>
                    <a:pt x="26600" y="45751"/>
                  </a:lnTo>
                  <a:lnTo>
                    <a:pt x="19176" y="47624"/>
                  </a:lnTo>
                  <a:lnTo>
                    <a:pt x="11680" y="45751"/>
                  </a:lnTo>
                  <a:lnTo>
                    <a:pt x="5587" y="40639"/>
                  </a:lnTo>
                  <a:lnTo>
                    <a:pt x="1496" y="33051"/>
                  </a:lnTo>
                  <a:lnTo>
                    <a:pt x="0" y="23748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58646" y="2035301"/>
              <a:ext cx="5683250" cy="1416685"/>
            </a:xfrm>
            <a:custGeom>
              <a:avLst/>
              <a:gdLst/>
              <a:ahLst/>
              <a:cxnLst/>
              <a:rect l="l" t="t" r="r" b="b"/>
              <a:pathLst>
                <a:path w="5683250" h="1416685">
                  <a:moveTo>
                    <a:pt x="0" y="0"/>
                  </a:moveTo>
                  <a:lnTo>
                    <a:pt x="5682742" y="0"/>
                  </a:lnTo>
                </a:path>
                <a:path w="5683250" h="1416685">
                  <a:moveTo>
                    <a:pt x="0" y="1416685"/>
                  </a:moveTo>
                  <a:lnTo>
                    <a:pt x="5682742" y="1409573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16532" y="3251834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050" y="0"/>
                  </a:moveTo>
                  <a:lnTo>
                    <a:pt x="11626" y="1871"/>
                  </a:lnTo>
                  <a:lnTo>
                    <a:pt x="5572" y="6969"/>
                  </a:lnTo>
                  <a:lnTo>
                    <a:pt x="1494" y="14519"/>
                  </a:lnTo>
                  <a:lnTo>
                    <a:pt x="0" y="23749"/>
                  </a:lnTo>
                  <a:lnTo>
                    <a:pt x="1494" y="33051"/>
                  </a:lnTo>
                  <a:lnTo>
                    <a:pt x="5572" y="40639"/>
                  </a:lnTo>
                  <a:lnTo>
                    <a:pt x="11626" y="45751"/>
                  </a:lnTo>
                  <a:lnTo>
                    <a:pt x="19050" y="47625"/>
                  </a:lnTo>
                  <a:lnTo>
                    <a:pt x="26493" y="45751"/>
                  </a:lnTo>
                  <a:lnTo>
                    <a:pt x="32591" y="40639"/>
                  </a:lnTo>
                  <a:lnTo>
                    <a:pt x="36712" y="33051"/>
                  </a:lnTo>
                  <a:lnTo>
                    <a:pt x="38226" y="23749"/>
                  </a:lnTo>
                  <a:lnTo>
                    <a:pt x="36712" y="14519"/>
                  </a:lnTo>
                  <a:lnTo>
                    <a:pt x="32591" y="6969"/>
                  </a:lnTo>
                  <a:lnTo>
                    <a:pt x="26493" y="187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16532" y="3251834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9"/>
                  </a:moveTo>
                  <a:lnTo>
                    <a:pt x="1494" y="14519"/>
                  </a:lnTo>
                  <a:lnTo>
                    <a:pt x="5572" y="6969"/>
                  </a:lnTo>
                  <a:lnTo>
                    <a:pt x="11626" y="1871"/>
                  </a:lnTo>
                  <a:lnTo>
                    <a:pt x="19050" y="0"/>
                  </a:lnTo>
                  <a:lnTo>
                    <a:pt x="26493" y="1871"/>
                  </a:lnTo>
                  <a:lnTo>
                    <a:pt x="32591" y="6969"/>
                  </a:lnTo>
                  <a:lnTo>
                    <a:pt x="36712" y="14519"/>
                  </a:lnTo>
                  <a:lnTo>
                    <a:pt x="38226" y="23749"/>
                  </a:lnTo>
                  <a:lnTo>
                    <a:pt x="36712" y="33051"/>
                  </a:lnTo>
                  <a:lnTo>
                    <a:pt x="32591" y="40639"/>
                  </a:lnTo>
                  <a:lnTo>
                    <a:pt x="26493" y="45751"/>
                  </a:lnTo>
                  <a:lnTo>
                    <a:pt x="19050" y="47625"/>
                  </a:lnTo>
                  <a:lnTo>
                    <a:pt x="11626" y="45751"/>
                  </a:lnTo>
                  <a:lnTo>
                    <a:pt x="5572" y="40639"/>
                  </a:lnTo>
                  <a:lnTo>
                    <a:pt x="1494" y="33051"/>
                  </a:lnTo>
                  <a:lnTo>
                    <a:pt x="0" y="23749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01088" y="2874136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050" y="0"/>
                  </a:moveTo>
                  <a:lnTo>
                    <a:pt x="11626" y="1873"/>
                  </a:lnTo>
                  <a:lnTo>
                    <a:pt x="5572" y="6984"/>
                  </a:lnTo>
                  <a:lnTo>
                    <a:pt x="1494" y="14573"/>
                  </a:lnTo>
                  <a:lnTo>
                    <a:pt x="0" y="23875"/>
                  </a:lnTo>
                  <a:lnTo>
                    <a:pt x="1494" y="33105"/>
                  </a:lnTo>
                  <a:lnTo>
                    <a:pt x="5572" y="40655"/>
                  </a:lnTo>
                  <a:lnTo>
                    <a:pt x="11626" y="45753"/>
                  </a:lnTo>
                  <a:lnTo>
                    <a:pt x="19050" y="47625"/>
                  </a:lnTo>
                  <a:lnTo>
                    <a:pt x="26546" y="45753"/>
                  </a:lnTo>
                  <a:lnTo>
                    <a:pt x="32639" y="40655"/>
                  </a:lnTo>
                  <a:lnTo>
                    <a:pt x="36730" y="33105"/>
                  </a:lnTo>
                  <a:lnTo>
                    <a:pt x="38226" y="23875"/>
                  </a:lnTo>
                  <a:lnTo>
                    <a:pt x="36730" y="14573"/>
                  </a:lnTo>
                  <a:lnTo>
                    <a:pt x="32638" y="6984"/>
                  </a:lnTo>
                  <a:lnTo>
                    <a:pt x="26546" y="187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01088" y="2874136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875"/>
                  </a:moveTo>
                  <a:lnTo>
                    <a:pt x="1494" y="14573"/>
                  </a:lnTo>
                  <a:lnTo>
                    <a:pt x="5572" y="6984"/>
                  </a:lnTo>
                  <a:lnTo>
                    <a:pt x="11626" y="1873"/>
                  </a:lnTo>
                  <a:lnTo>
                    <a:pt x="19050" y="0"/>
                  </a:lnTo>
                  <a:lnTo>
                    <a:pt x="26546" y="1873"/>
                  </a:lnTo>
                  <a:lnTo>
                    <a:pt x="32638" y="6984"/>
                  </a:lnTo>
                  <a:lnTo>
                    <a:pt x="36730" y="14573"/>
                  </a:lnTo>
                  <a:lnTo>
                    <a:pt x="38226" y="23875"/>
                  </a:lnTo>
                  <a:lnTo>
                    <a:pt x="36730" y="33105"/>
                  </a:lnTo>
                  <a:lnTo>
                    <a:pt x="32639" y="40655"/>
                  </a:lnTo>
                  <a:lnTo>
                    <a:pt x="26546" y="45753"/>
                  </a:lnTo>
                  <a:lnTo>
                    <a:pt x="19050" y="47625"/>
                  </a:lnTo>
                  <a:lnTo>
                    <a:pt x="11626" y="45753"/>
                  </a:lnTo>
                  <a:lnTo>
                    <a:pt x="5572" y="40655"/>
                  </a:lnTo>
                  <a:lnTo>
                    <a:pt x="1494" y="33105"/>
                  </a:lnTo>
                  <a:lnTo>
                    <a:pt x="0" y="23875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98090" y="363194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177" y="0"/>
                  </a:moveTo>
                  <a:lnTo>
                    <a:pt x="11680" y="1871"/>
                  </a:lnTo>
                  <a:lnTo>
                    <a:pt x="5588" y="6969"/>
                  </a:lnTo>
                  <a:lnTo>
                    <a:pt x="1496" y="14519"/>
                  </a:lnTo>
                  <a:lnTo>
                    <a:pt x="0" y="23748"/>
                  </a:lnTo>
                  <a:lnTo>
                    <a:pt x="1496" y="33051"/>
                  </a:lnTo>
                  <a:lnTo>
                    <a:pt x="5587" y="40639"/>
                  </a:lnTo>
                  <a:lnTo>
                    <a:pt x="11680" y="45751"/>
                  </a:lnTo>
                  <a:lnTo>
                    <a:pt x="19177" y="47624"/>
                  </a:lnTo>
                  <a:lnTo>
                    <a:pt x="26600" y="45751"/>
                  </a:lnTo>
                  <a:lnTo>
                    <a:pt x="32654" y="40639"/>
                  </a:lnTo>
                  <a:lnTo>
                    <a:pt x="36732" y="33051"/>
                  </a:lnTo>
                  <a:lnTo>
                    <a:pt x="38227" y="23748"/>
                  </a:lnTo>
                  <a:lnTo>
                    <a:pt x="36732" y="14519"/>
                  </a:lnTo>
                  <a:lnTo>
                    <a:pt x="32654" y="6969"/>
                  </a:lnTo>
                  <a:lnTo>
                    <a:pt x="26600" y="1871"/>
                  </a:lnTo>
                  <a:lnTo>
                    <a:pt x="19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498090" y="363194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8"/>
                  </a:moveTo>
                  <a:lnTo>
                    <a:pt x="1496" y="14519"/>
                  </a:lnTo>
                  <a:lnTo>
                    <a:pt x="5588" y="6969"/>
                  </a:lnTo>
                  <a:lnTo>
                    <a:pt x="11680" y="1871"/>
                  </a:lnTo>
                  <a:lnTo>
                    <a:pt x="19177" y="0"/>
                  </a:lnTo>
                  <a:lnTo>
                    <a:pt x="26600" y="1871"/>
                  </a:lnTo>
                  <a:lnTo>
                    <a:pt x="32654" y="6969"/>
                  </a:lnTo>
                  <a:lnTo>
                    <a:pt x="36732" y="14519"/>
                  </a:lnTo>
                  <a:lnTo>
                    <a:pt x="38227" y="23748"/>
                  </a:lnTo>
                  <a:lnTo>
                    <a:pt x="36732" y="33051"/>
                  </a:lnTo>
                  <a:lnTo>
                    <a:pt x="32654" y="40639"/>
                  </a:lnTo>
                  <a:lnTo>
                    <a:pt x="26600" y="45751"/>
                  </a:lnTo>
                  <a:lnTo>
                    <a:pt x="19177" y="47624"/>
                  </a:lnTo>
                  <a:lnTo>
                    <a:pt x="11680" y="45751"/>
                  </a:lnTo>
                  <a:lnTo>
                    <a:pt x="5587" y="40639"/>
                  </a:lnTo>
                  <a:lnTo>
                    <a:pt x="1496" y="33051"/>
                  </a:lnTo>
                  <a:lnTo>
                    <a:pt x="0" y="23748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68295" y="397865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177" y="0"/>
                  </a:moveTo>
                  <a:lnTo>
                    <a:pt x="11733" y="1871"/>
                  </a:lnTo>
                  <a:lnTo>
                    <a:pt x="5635" y="6969"/>
                  </a:lnTo>
                  <a:lnTo>
                    <a:pt x="1514" y="14519"/>
                  </a:lnTo>
                  <a:lnTo>
                    <a:pt x="0" y="23749"/>
                  </a:lnTo>
                  <a:lnTo>
                    <a:pt x="1514" y="33051"/>
                  </a:lnTo>
                  <a:lnTo>
                    <a:pt x="5635" y="40640"/>
                  </a:lnTo>
                  <a:lnTo>
                    <a:pt x="11733" y="45751"/>
                  </a:lnTo>
                  <a:lnTo>
                    <a:pt x="19177" y="47625"/>
                  </a:lnTo>
                  <a:lnTo>
                    <a:pt x="26620" y="45751"/>
                  </a:lnTo>
                  <a:lnTo>
                    <a:pt x="32718" y="40640"/>
                  </a:lnTo>
                  <a:lnTo>
                    <a:pt x="36839" y="33051"/>
                  </a:lnTo>
                  <a:lnTo>
                    <a:pt x="38354" y="23749"/>
                  </a:lnTo>
                  <a:lnTo>
                    <a:pt x="36839" y="14519"/>
                  </a:lnTo>
                  <a:lnTo>
                    <a:pt x="32718" y="6969"/>
                  </a:lnTo>
                  <a:lnTo>
                    <a:pt x="26620" y="1871"/>
                  </a:lnTo>
                  <a:lnTo>
                    <a:pt x="19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68295" y="397865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9"/>
                  </a:moveTo>
                  <a:lnTo>
                    <a:pt x="1514" y="14519"/>
                  </a:lnTo>
                  <a:lnTo>
                    <a:pt x="5635" y="6969"/>
                  </a:lnTo>
                  <a:lnTo>
                    <a:pt x="11733" y="1871"/>
                  </a:lnTo>
                  <a:lnTo>
                    <a:pt x="19177" y="0"/>
                  </a:lnTo>
                  <a:lnTo>
                    <a:pt x="26620" y="1871"/>
                  </a:lnTo>
                  <a:lnTo>
                    <a:pt x="32718" y="6969"/>
                  </a:lnTo>
                  <a:lnTo>
                    <a:pt x="36839" y="14519"/>
                  </a:lnTo>
                  <a:lnTo>
                    <a:pt x="38354" y="23749"/>
                  </a:lnTo>
                  <a:lnTo>
                    <a:pt x="36839" y="33051"/>
                  </a:lnTo>
                  <a:lnTo>
                    <a:pt x="32718" y="40640"/>
                  </a:lnTo>
                  <a:lnTo>
                    <a:pt x="26620" y="45751"/>
                  </a:lnTo>
                  <a:lnTo>
                    <a:pt x="19177" y="47625"/>
                  </a:lnTo>
                  <a:lnTo>
                    <a:pt x="11733" y="45751"/>
                  </a:lnTo>
                  <a:lnTo>
                    <a:pt x="5635" y="40640"/>
                  </a:lnTo>
                  <a:lnTo>
                    <a:pt x="1514" y="33051"/>
                  </a:lnTo>
                  <a:lnTo>
                    <a:pt x="0" y="23749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75838" y="363194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176" y="0"/>
                  </a:moveTo>
                  <a:lnTo>
                    <a:pt x="11733" y="1871"/>
                  </a:lnTo>
                  <a:lnTo>
                    <a:pt x="5635" y="6969"/>
                  </a:lnTo>
                  <a:lnTo>
                    <a:pt x="1514" y="14519"/>
                  </a:lnTo>
                  <a:lnTo>
                    <a:pt x="0" y="23748"/>
                  </a:lnTo>
                  <a:lnTo>
                    <a:pt x="1514" y="33051"/>
                  </a:lnTo>
                  <a:lnTo>
                    <a:pt x="5635" y="40639"/>
                  </a:lnTo>
                  <a:lnTo>
                    <a:pt x="11733" y="45751"/>
                  </a:lnTo>
                  <a:lnTo>
                    <a:pt x="19176" y="47624"/>
                  </a:lnTo>
                  <a:lnTo>
                    <a:pt x="26620" y="45751"/>
                  </a:lnTo>
                  <a:lnTo>
                    <a:pt x="32718" y="40639"/>
                  </a:lnTo>
                  <a:lnTo>
                    <a:pt x="36839" y="33051"/>
                  </a:lnTo>
                  <a:lnTo>
                    <a:pt x="38353" y="23748"/>
                  </a:lnTo>
                  <a:lnTo>
                    <a:pt x="36839" y="14519"/>
                  </a:lnTo>
                  <a:lnTo>
                    <a:pt x="32718" y="6969"/>
                  </a:lnTo>
                  <a:lnTo>
                    <a:pt x="26620" y="1871"/>
                  </a:lnTo>
                  <a:lnTo>
                    <a:pt x="19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5838" y="363194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8"/>
                  </a:moveTo>
                  <a:lnTo>
                    <a:pt x="1514" y="14519"/>
                  </a:lnTo>
                  <a:lnTo>
                    <a:pt x="5635" y="6969"/>
                  </a:lnTo>
                  <a:lnTo>
                    <a:pt x="11733" y="1871"/>
                  </a:lnTo>
                  <a:lnTo>
                    <a:pt x="19176" y="0"/>
                  </a:lnTo>
                  <a:lnTo>
                    <a:pt x="26620" y="1871"/>
                  </a:lnTo>
                  <a:lnTo>
                    <a:pt x="32718" y="6969"/>
                  </a:lnTo>
                  <a:lnTo>
                    <a:pt x="36839" y="14519"/>
                  </a:lnTo>
                  <a:lnTo>
                    <a:pt x="38353" y="23748"/>
                  </a:lnTo>
                  <a:lnTo>
                    <a:pt x="36839" y="33051"/>
                  </a:lnTo>
                  <a:lnTo>
                    <a:pt x="32718" y="40639"/>
                  </a:lnTo>
                  <a:lnTo>
                    <a:pt x="26620" y="45751"/>
                  </a:lnTo>
                  <a:lnTo>
                    <a:pt x="19176" y="47624"/>
                  </a:lnTo>
                  <a:lnTo>
                    <a:pt x="11733" y="45751"/>
                  </a:lnTo>
                  <a:lnTo>
                    <a:pt x="5635" y="40639"/>
                  </a:lnTo>
                  <a:lnTo>
                    <a:pt x="1514" y="33051"/>
                  </a:lnTo>
                  <a:lnTo>
                    <a:pt x="0" y="23748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68141" y="2882518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050" y="0"/>
                  </a:moveTo>
                  <a:lnTo>
                    <a:pt x="11626" y="1871"/>
                  </a:lnTo>
                  <a:lnTo>
                    <a:pt x="5572" y="6969"/>
                  </a:lnTo>
                  <a:lnTo>
                    <a:pt x="1494" y="14519"/>
                  </a:lnTo>
                  <a:lnTo>
                    <a:pt x="0" y="23748"/>
                  </a:lnTo>
                  <a:lnTo>
                    <a:pt x="1494" y="33051"/>
                  </a:lnTo>
                  <a:lnTo>
                    <a:pt x="5572" y="40639"/>
                  </a:lnTo>
                  <a:lnTo>
                    <a:pt x="11626" y="45751"/>
                  </a:lnTo>
                  <a:lnTo>
                    <a:pt x="19050" y="47625"/>
                  </a:lnTo>
                  <a:lnTo>
                    <a:pt x="26546" y="45751"/>
                  </a:lnTo>
                  <a:lnTo>
                    <a:pt x="32638" y="40639"/>
                  </a:lnTo>
                  <a:lnTo>
                    <a:pt x="36730" y="33051"/>
                  </a:lnTo>
                  <a:lnTo>
                    <a:pt x="38226" y="23748"/>
                  </a:lnTo>
                  <a:lnTo>
                    <a:pt x="36730" y="14519"/>
                  </a:lnTo>
                  <a:lnTo>
                    <a:pt x="32639" y="6969"/>
                  </a:lnTo>
                  <a:lnTo>
                    <a:pt x="26546" y="187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68141" y="2882518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8"/>
                  </a:moveTo>
                  <a:lnTo>
                    <a:pt x="1494" y="14519"/>
                  </a:lnTo>
                  <a:lnTo>
                    <a:pt x="5572" y="6969"/>
                  </a:lnTo>
                  <a:lnTo>
                    <a:pt x="11626" y="1871"/>
                  </a:lnTo>
                  <a:lnTo>
                    <a:pt x="19050" y="0"/>
                  </a:lnTo>
                  <a:lnTo>
                    <a:pt x="26546" y="1871"/>
                  </a:lnTo>
                  <a:lnTo>
                    <a:pt x="32639" y="6969"/>
                  </a:lnTo>
                  <a:lnTo>
                    <a:pt x="36730" y="14519"/>
                  </a:lnTo>
                  <a:lnTo>
                    <a:pt x="38226" y="23748"/>
                  </a:lnTo>
                  <a:lnTo>
                    <a:pt x="36730" y="33051"/>
                  </a:lnTo>
                  <a:lnTo>
                    <a:pt x="32638" y="40639"/>
                  </a:lnTo>
                  <a:lnTo>
                    <a:pt x="26546" y="45751"/>
                  </a:lnTo>
                  <a:lnTo>
                    <a:pt x="19050" y="47625"/>
                  </a:lnTo>
                  <a:lnTo>
                    <a:pt x="11626" y="45751"/>
                  </a:lnTo>
                  <a:lnTo>
                    <a:pt x="5572" y="40639"/>
                  </a:lnTo>
                  <a:lnTo>
                    <a:pt x="1494" y="33051"/>
                  </a:lnTo>
                  <a:lnTo>
                    <a:pt x="0" y="23748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43172" y="3256533"/>
              <a:ext cx="38735" cy="48260"/>
            </a:xfrm>
            <a:custGeom>
              <a:avLst/>
              <a:gdLst/>
              <a:ahLst/>
              <a:cxnLst/>
              <a:rect l="l" t="t" r="r" b="b"/>
              <a:pathLst>
                <a:path w="38735" h="48260">
                  <a:moveTo>
                    <a:pt x="19050" y="0"/>
                  </a:moveTo>
                  <a:lnTo>
                    <a:pt x="11626" y="1873"/>
                  </a:lnTo>
                  <a:lnTo>
                    <a:pt x="5572" y="6984"/>
                  </a:lnTo>
                  <a:lnTo>
                    <a:pt x="1494" y="14573"/>
                  </a:lnTo>
                  <a:lnTo>
                    <a:pt x="0" y="23875"/>
                  </a:lnTo>
                  <a:lnTo>
                    <a:pt x="1494" y="33178"/>
                  </a:lnTo>
                  <a:lnTo>
                    <a:pt x="5572" y="40766"/>
                  </a:lnTo>
                  <a:lnTo>
                    <a:pt x="11626" y="45878"/>
                  </a:lnTo>
                  <a:lnTo>
                    <a:pt x="19050" y="47751"/>
                  </a:lnTo>
                  <a:lnTo>
                    <a:pt x="26493" y="45878"/>
                  </a:lnTo>
                  <a:lnTo>
                    <a:pt x="32591" y="40766"/>
                  </a:lnTo>
                  <a:lnTo>
                    <a:pt x="36712" y="33178"/>
                  </a:lnTo>
                  <a:lnTo>
                    <a:pt x="38226" y="23875"/>
                  </a:lnTo>
                  <a:lnTo>
                    <a:pt x="36712" y="14573"/>
                  </a:lnTo>
                  <a:lnTo>
                    <a:pt x="32591" y="6984"/>
                  </a:lnTo>
                  <a:lnTo>
                    <a:pt x="26493" y="187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43172" y="3256533"/>
              <a:ext cx="38735" cy="48260"/>
            </a:xfrm>
            <a:custGeom>
              <a:avLst/>
              <a:gdLst/>
              <a:ahLst/>
              <a:cxnLst/>
              <a:rect l="l" t="t" r="r" b="b"/>
              <a:pathLst>
                <a:path w="38735" h="48260">
                  <a:moveTo>
                    <a:pt x="0" y="23875"/>
                  </a:moveTo>
                  <a:lnTo>
                    <a:pt x="1494" y="14573"/>
                  </a:lnTo>
                  <a:lnTo>
                    <a:pt x="5572" y="6984"/>
                  </a:lnTo>
                  <a:lnTo>
                    <a:pt x="11626" y="1873"/>
                  </a:lnTo>
                  <a:lnTo>
                    <a:pt x="19050" y="0"/>
                  </a:lnTo>
                  <a:lnTo>
                    <a:pt x="26493" y="1873"/>
                  </a:lnTo>
                  <a:lnTo>
                    <a:pt x="32591" y="6984"/>
                  </a:lnTo>
                  <a:lnTo>
                    <a:pt x="36712" y="14573"/>
                  </a:lnTo>
                  <a:lnTo>
                    <a:pt x="38226" y="23875"/>
                  </a:lnTo>
                  <a:lnTo>
                    <a:pt x="36712" y="33178"/>
                  </a:lnTo>
                  <a:lnTo>
                    <a:pt x="32591" y="40766"/>
                  </a:lnTo>
                  <a:lnTo>
                    <a:pt x="26493" y="45878"/>
                  </a:lnTo>
                  <a:lnTo>
                    <a:pt x="19050" y="47751"/>
                  </a:lnTo>
                  <a:lnTo>
                    <a:pt x="11626" y="45878"/>
                  </a:lnTo>
                  <a:lnTo>
                    <a:pt x="5572" y="40766"/>
                  </a:lnTo>
                  <a:lnTo>
                    <a:pt x="1494" y="33178"/>
                  </a:lnTo>
                  <a:lnTo>
                    <a:pt x="0" y="23875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411472" y="3967860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050" y="0"/>
                  </a:moveTo>
                  <a:lnTo>
                    <a:pt x="11626" y="1873"/>
                  </a:lnTo>
                  <a:lnTo>
                    <a:pt x="5572" y="6985"/>
                  </a:lnTo>
                  <a:lnTo>
                    <a:pt x="1494" y="14573"/>
                  </a:lnTo>
                  <a:lnTo>
                    <a:pt x="0" y="23875"/>
                  </a:lnTo>
                  <a:lnTo>
                    <a:pt x="1494" y="33105"/>
                  </a:lnTo>
                  <a:lnTo>
                    <a:pt x="5572" y="40655"/>
                  </a:lnTo>
                  <a:lnTo>
                    <a:pt x="11626" y="45753"/>
                  </a:lnTo>
                  <a:lnTo>
                    <a:pt x="19050" y="47625"/>
                  </a:lnTo>
                  <a:lnTo>
                    <a:pt x="26546" y="45753"/>
                  </a:lnTo>
                  <a:lnTo>
                    <a:pt x="32638" y="40655"/>
                  </a:lnTo>
                  <a:lnTo>
                    <a:pt x="36730" y="33105"/>
                  </a:lnTo>
                  <a:lnTo>
                    <a:pt x="38226" y="23875"/>
                  </a:lnTo>
                  <a:lnTo>
                    <a:pt x="36730" y="14573"/>
                  </a:lnTo>
                  <a:lnTo>
                    <a:pt x="32638" y="6985"/>
                  </a:lnTo>
                  <a:lnTo>
                    <a:pt x="26546" y="187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11472" y="3967860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875"/>
                  </a:moveTo>
                  <a:lnTo>
                    <a:pt x="1494" y="14573"/>
                  </a:lnTo>
                  <a:lnTo>
                    <a:pt x="5572" y="6985"/>
                  </a:lnTo>
                  <a:lnTo>
                    <a:pt x="11626" y="1873"/>
                  </a:lnTo>
                  <a:lnTo>
                    <a:pt x="19050" y="0"/>
                  </a:lnTo>
                  <a:lnTo>
                    <a:pt x="26546" y="1873"/>
                  </a:lnTo>
                  <a:lnTo>
                    <a:pt x="32638" y="6985"/>
                  </a:lnTo>
                  <a:lnTo>
                    <a:pt x="36730" y="14573"/>
                  </a:lnTo>
                  <a:lnTo>
                    <a:pt x="38226" y="23875"/>
                  </a:lnTo>
                  <a:lnTo>
                    <a:pt x="36730" y="33105"/>
                  </a:lnTo>
                  <a:lnTo>
                    <a:pt x="32638" y="40655"/>
                  </a:lnTo>
                  <a:lnTo>
                    <a:pt x="26546" y="45753"/>
                  </a:lnTo>
                  <a:lnTo>
                    <a:pt x="19050" y="47625"/>
                  </a:lnTo>
                  <a:lnTo>
                    <a:pt x="11626" y="45753"/>
                  </a:lnTo>
                  <a:lnTo>
                    <a:pt x="5572" y="40655"/>
                  </a:lnTo>
                  <a:lnTo>
                    <a:pt x="1494" y="33105"/>
                  </a:lnTo>
                  <a:lnTo>
                    <a:pt x="0" y="23875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39080" y="3444874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177" y="0"/>
                  </a:moveTo>
                  <a:lnTo>
                    <a:pt x="11680" y="1871"/>
                  </a:lnTo>
                  <a:lnTo>
                    <a:pt x="5587" y="6969"/>
                  </a:lnTo>
                  <a:lnTo>
                    <a:pt x="1496" y="14519"/>
                  </a:lnTo>
                  <a:lnTo>
                    <a:pt x="0" y="23749"/>
                  </a:lnTo>
                  <a:lnTo>
                    <a:pt x="1496" y="33051"/>
                  </a:lnTo>
                  <a:lnTo>
                    <a:pt x="5587" y="40640"/>
                  </a:lnTo>
                  <a:lnTo>
                    <a:pt x="11680" y="45751"/>
                  </a:lnTo>
                  <a:lnTo>
                    <a:pt x="19177" y="47625"/>
                  </a:lnTo>
                  <a:lnTo>
                    <a:pt x="26600" y="45751"/>
                  </a:lnTo>
                  <a:lnTo>
                    <a:pt x="32654" y="40640"/>
                  </a:lnTo>
                  <a:lnTo>
                    <a:pt x="36732" y="33051"/>
                  </a:lnTo>
                  <a:lnTo>
                    <a:pt x="38227" y="23749"/>
                  </a:lnTo>
                  <a:lnTo>
                    <a:pt x="36732" y="14519"/>
                  </a:lnTo>
                  <a:lnTo>
                    <a:pt x="32654" y="6969"/>
                  </a:lnTo>
                  <a:lnTo>
                    <a:pt x="26600" y="1871"/>
                  </a:lnTo>
                  <a:lnTo>
                    <a:pt x="19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39080" y="3444874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9"/>
                  </a:moveTo>
                  <a:lnTo>
                    <a:pt x="1496" y="14519"/>
                  </a:lnTo>
                  <a:lnTo>
                    <a:pt x="5587" y="6969"/>
                  </a:lnTo>
                  <a:lnTo>
                    <a:pt x="11680" y="1871"/>
                  </a:lnTo>
                  <a:lnTo>
                    <a:pt x="19177" y="0"/>
                  </a:lnTo>
                  <a:lnTo>
                    <a:pt x="26600" y="1871"/>
                  </a:lnTo>
                  <a:lnTo>
                    <a:pt x="32654" y="6969"/>
                  </a:lnTo>
                  <a:lnTo>
                    <a:pt x="36732" y="14519"/>
                  </a:lnTo>
                  <a:lnTo>
                    <a:pt x="38227" y="23749"/>
                  </a:lnTo>
                  <a:lnTo>
                    <a:pt x="36732" y="33051"/>
                  </a:lnTo>
                  <a:lnTo>
                    <a:pt x="32654" y="40640"/>
                  </a:lnTo>
                  <a:lnTo>
                    <a:pt x="26600" y="45751"/>
                  </a:lnTo>
                  <a:lnTo>
                    <a:pt x="19177" y="47625"/>
                  </a:lnTo>
                  <a:lnTo>
                    <a:pt x="11680" y="45751"/>
                  </a:lnTo>
                  <a:lnTo>
                    <a:pt x="5587" y="40640"/>
                  </a:lnTo>
                  <a:lnTo>
                    <a:pt x="1496" y="33051"/>
                  </a:lnTo>
                  <a:lnTo>
                    <a:pt x="0" y="23749"/>
                  </a:lnTo>
                  <a:close/>
                </a:path>
              </a:pathLst>
            </a:custGeom>
            <a:ln w="22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200649" y="363194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176" y="0"/>
                  </a:moveTo>
                  <a:lnTo>
                    <a:pt x="11733" y="1871"/>
                  </a:lnTo>
                  <a:lnTo>
                    <a:pt x="5635" y="6969"/>
                  </a:lnTo>
                  <a:lnTo>
                    <a:pt x="1514" y="14519"/>
                  </a:lnTo>
                  <a:lnTo>
                    <a:pt x="0" y="23748"/>
                  </a:lnTo>
                  <a:lnTo>
                    <a:pt x="1514" y="33051"/>
                  </a:lnTo>
                  <a:lnTo>
                    <a:pt x="5635" y="40639"/>
                  </a:lnTo>
                  <a:lnTo>
                    <a:pt x="11733" y="45751"/>
                  </a:lnTo>
                  <a:lnTo>
                    <a:pt x="19176" y="47624"/>
                  </a:lnTo>
                  <a:lnTo>
                    <a:pt x="26620" y="45751"/>
                  </a:lnTo>
                  <a:lnTo>
                    <a:pt x="32718" y="40639"/>
                  </a:lnTo>
                  <a:lnTo>
                    <a:pt x="36839" y="33051"/>
                  </a:lnTo>
                  <a:lnTo>
                    <a:pt x="38353" y="23748"/>
                  </a:lnTo>
                  <a:lnTo>
                    <a:pt x="36839" y="14519"/>
                  </a:lnTo>
                  <a:lnTo>
                    <a:pt x="32718" y="6969"/>
                  </a:lnTo>
                  <a:lnTo>
                    <a:pt x="26620" y="1871"/>
                  </a:lnTo>
                  <a:lnTo>
                    <a:pt x="19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00649" y="363194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8"/>
                  </a:moveTo>
                  <a:lnTo>
                    <a:pt x="1514" y="14519"/>
                  </a:lnTo>
                  <a:lnTo>
                    <a:pt x="5635" y="6969"/>
                  </a:lnTo>
                  <a:lnTo>
                    <a:pt x="11733" y="1871"/>
                  </a:lnTo>
                  <a:lnTo>
                    <a:pt x="19176" y="0"/>
                  </a:lnTo>
                  <a:lnTo>
                    <a:pt x="26620" y="1871"/>
                  </a:lnTo>
                  <a:lnTo>
                    <a:pt x="32718" y="6969"/>
                  </a:lnTo>
                  <a:lnTo>
                    <a:pt x="36839" y="14519"/>
                  </a:lnTo>
                  <a:lnTo>
                    <a:pt x="38353" y="23748"/>
                  </a:lnTo>
                  <a:lnTo>
                    <a:pt x="36839" y="33051"/>
                  </a:lnTo>
                  <a:lnTo>
                    <a:pt x="32718" y="40639"/>
                  </a:lnTo>
                  <a:lnTo>
                    <a:pt x="26620" y="45751"/>
                  </a:lnTo>
                  <a:lnTo>
                    <a:pt x="19176" y="47624"/>
                  </a:lnTo>
                  <a:lnTo>
                    <a:pt x="11733" y="45751"/>
                  </a:lnTo>
                  <a:lnTo>
                    <a:pt x="5635" y="40639"/>
                  </a:lnTo>
                  <a:lnTo>
                    <a:pt x="1514" y="33051"/>
                  </a:lnTo>
                  <a:lnTo>
                    <a:pt x="0" y="23748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76697" y="2893186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176" y="0"/>
                  </a:moveTo>
                  <a:lnTo>
                    <a:pt x="11680" y="1873"/>
                  </a:lnTo>
                  <a:lnTo>
                    <a:pt x="5587" y="6984"/>
                  </a:lnTo>
                  <a:lnTo>
                    <a:pt x="1496" y="14573"/>
                  </a:lnTo>
                  <a:lnTo>
                    <a:pt x="0" y="23875"/>
                  </a:lnTo>
                  <a:lnTo>
                    <a:pt x="1496" y="33105"/>
                  </a:lnTo>
                  <a:lnTo>
                    <a:pt x="5587" y="40655"/>
                  </a:lnTo>
                  <a:lnTo>
                    <a:pt x="11680" y="45753"/>
                  </a:lnTo>
                  <a:lnTo>
                    <a:pt x="19176" y="47625"/>
                  </a:lnTo>
                  <a:lnTo>
                    <a:pt x="26600" y="45753"/>
                  </a:lnTo>
                  <a:lnTo>
                    <a:pt x="32654" y="40655"/>
                  </a:lnTo>
                  <a:lnTo>
                    <a:pt x="36732" y="33105"/>
                  </a:lnTo>
                  <a:lnTo>
                    <a:pt x="38226" y="23875"/>
                  </a:lnTo>
                  <a:lnTo>
                    <a:pt x="36732" y="14573"/>
                  </a:lnTo>
                  <a:lnTo>
                    <a:pt x="32654" y="6984"/>
                  </a:lnTo>
                  <a:lnTo>
                    <a:pt x="26600" y="1873"/>
                  </a:lnTo>
                  <a:lnTo>
                    <a:pt x="19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76697" y="2893186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875"/>
                  </a:moveTo>
                  <a:lnTo>
                    <a:pt x="1496" y="14573"/>
                  </a:lnTo>
                  <a:lnTo>
                    <a:pt x="5587" y="6984"/>
                  </a:lnTo>
                  <a:lnTo>
                    <a:pt x="11680" y="1873"/>
                  </a:lnTo>
                  <a:lnTo>
                    <a:pt x="19176" y="0"/>
                  </a:lnTo>
                  <a:lnTo>
                    <a:pt x="26600" y="1873"/>
                  </a:lnTo>
                  <a:lnTo>
                    <a:pt x="32654" y="6984"/>
                  </a:lnTo>
                  <a:lnTo>
                    <a:pt x="36732" y="14573"/>
                  </a:lnTo>
                  <a:lnTo>
                    <a:pt x="38226" y="23875"/>
                  </a:lnTo>
                  <a:lnTo>
                    <a:pt x="36732" y="33105"/>
                  </a:lnTo>
                  <a:lnTo>
                    <a:pt x="32654" y="40655"/>
                  </a:lnTo>
                  <a:lnTo>
                    <a:pt x="26600" y="45753"/>
                  </a:lnTo>
                  <a:lnTo>
                    <a:pt x="19176" y="47625"/>
                  </a:lnTo>
                  <a:lnTo>
                    <a:pt x="11680" y="45753"/>
                  </a:lnTo>
                  <a:lnTo>
                    <a:pt x="5587" y="40655"/>
                  </a:lnTo>
                  <a:lnTo>
                    <a:pt x="1496" y="33105"/>
                  </a:lnTo>
                  <a:lnTo>
                    <a:pt x="0" y="23875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18046" y="3980941"/>
              <a:ext cx="38735" cy="48260"/>
            </a:xfrm>
            <a:custGeom>
              <a:avLst/>
              <a:gdLst/>
              <a:ahLst/>
              <a:cxnLst/>
              <a:rect l="l" t="t" r="r" b="b"/>
              <a:pathLst>
                <a:path w="38734" h="48260">
                  <a:moveTo>
                    <a:pt x="19050" y="0"/>
                  </a:moveTo>
                  <a:lnTo>
                    <a:pt x="11626" y="1873"/>
                  </a:lnTo>
                  <a:lnTo>
                    <a:pt x="5572" y="6984"/>
                  </a:lnTo>
                  <a:lnTo>
                    <a:pt x="1494" y="14573"/>
                  </a:lnTo>
                  <a:lnTo>
                    <a:pt x="0" y="23875"/>
                  </a:lnTo>
                  <a:lnTo>
                    <a:pt x="1494" y="33178"/>
                  </a:lnTo>
                  <a:lnTo>
                    <a:pt x="5572" y="40766"/>
                  </a:lnTo>
                  <a:lnTo>
                    <a:pt x="11626" y="45878"/>
                  </a:lnTo>
                  <a:lnTo>
                    <a:pt x="19050" y="47751"/>
                  </a:lnTo>
                  <a:lnTo>
                    <a:pt x="26493" y="45878"/>
                  </a:lnTo>
                  <a:lnTo>
                    <a:pt x="32591" y="40766"/>
                  </a:lnTo>
                  <a:lnTo>
                    <a:pt x="36712" y="33178"/>
                  </a:lnTo>
                  <a:lnTo>
                    <a:pt x="38226" y="23875"/>
                  </a:lnTo>
                  <a:lnTo>
                    <a:pt x="36712" y="14573"/>
                  </a:lnTo>
                  <a:lnTo>
                    <a:pt x="32591" y="6984"/>
                  </a:lnTo>
                  <a:lnTo>
                    <a:pt x="26493" y="187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18046" y="3980941"/>
              <a:ext cx="38735" cy="48260"/>
            </a:xfrm>
            <a:custGeom>
              <a:avLst/>
              <a:gdLst/>
              <a:ahLst/>
              <a:cxnLst/>
              <a:rect l="l" t="t" r="r" b="b"/>
              <a:pathLst>
                <a:path w="38734" h="48260">
                  <a:moveTo>
                    <a:pt x="0" y="23875"/>
                  </a:moveTo>
                  <a:lnTo>
                    <a:pt x="1494" y="14573"/>
                  </a:lnTo>
                  <a:lnTo>
                    <a:pt x="5572" y="6984"/>
                  </a:lnTo>
                  <a:lnTo>
                    <a:pt x="11626" y="1873"/>
                  </a:lnTo>
                  <a:lnTo>
                    <a:pt x="19050" y="0"/>
                  </a:lnTo>
                  <a:lnTo>
                    <a:pt x="26493" y="1873"/>
                  </a:lnTo>
                  <a:lnTo>
                    <a:pt x="32591" y="6984"/>
                  </a:lnTo>
                  <a:lnTo>
                    <a:pt x="36712" y="14573"/>
                  </a:lnTo>
                  <a:lnTo>
                    <a:pt x="38226" y="23875"/>
                  </a:lnTo>
                  <a:lnTo>
                    <a:pt x="36712" y="33178"/>
                  </a:lnTo>
                  <a:lnTo>
                    <a:pt x="32591" y="40766"/>
                  </a:lnTo>
                  <a:lnTo>
                    <a:pt x="26493" y="45878"/>
                  </a:lnTo>
                  <a:lnTo>
                    <a:pt x="19050" y="47751"/>
                  </a:lnTo>
                  <a:lnTo>
                    <a:pt x="11626" y="45878"/>
                  </a:lnTo>
                  <a:lnTo>
                    <a:pt x="5572" y="40766"/>
                  </a:lnTo>
                  <a:lnTo>
                    <a:pt x="1494" y="33178"/>
                  </a:lnTo>
                  <a:lnTo>
                    <a:pt x="0" y="23875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359271" y="343890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19050" y="0"/>
                  </a:moveTo>
                  <a:lnTo>
                    <a:pt x="11626" y="1871"/>
                  </a:lnTo>
                  <a:lnTo>
                    <a:pt x="5572" y="6969"/>
                  </a:lnTo>
                  <a:lnTo>
                    <a:pt x="1494" y="14519"/>
                  </a:lnTo>
                  <a:lnTo>
                    <a:pt x="0" y="23749"/>
                  </a:lnTo>
                  <a:lnTo>
                    <a:pt x="1494" y="33051"/>
                  </a:lnTo>
                  <a:lnTo>
                    <a:pt x="5572" y="40640"/>
                  </a:lnTo>
                  <a:lnTo>
                    <a:pt x="11626" y="45751"/>
                  </a:lnTo>
                  <a:lnTo>
                    <a:pt x="19050" y="47625"/>
                  </a:lnTo>
                  <a:lnTo>
                    <a:pt x="26546" y="45751"/>
                  </a:lnTo>
                  <a:lnTo>
                    <a:pt x="32638" y="40640"/>
                  </a:lnTo>
                  <a:lnTo>
                    <a:pt x="36730" y="33051"/>
                  </a:lnTo>
                  <a:lnTo>
                    <a:pt x="38226" y="23749"/>
                  </a:lnTo>
                  <a:lnTo>
                    <a:pt x="36730" y="14519"/>
                  </a:lnTo>
                  <a:lnTo>
                    <a:pt x="32638" y="6969"/>
                  </a:lnTo>
                  <a:lnTo>
                    <a:pt x="26546" y="1871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59271" y="3438905"/>
              <a:ext cx="38735" cy="47625"/>
            </a:xfrm>
            <a:custGeom>
              <a:avLst/>
              <a:gdLst/>
              <a:ahLst/>
              <a:cxnLst/>
              <a:rect l="l" t="t" r="r" b="b"/>
              <a:pathLst>
                <a:path w="38735" h="47625">
                  <a:moveTo>
                    <a:pt x="0" y="23749"/>
                  </a:moveTo>
                  <a:lnTo>
                    <a:pt x="1494" y="14519"/>
                  </a:lnTo>
                  <a:lnTo>
                    <a:pt x="5572" y="6969"/>
                  </a:lnTo>
                  <a:lnTo>
                    <a:pt x="11626" y="1871"/>
                  </a:lnTo>
                  <a:lnTo>
                    <a:pt x="19050" y="0"/>
                  </a:lnTo>
                  <a:lnTo>
                    <a:pt x="26546" y="1871"/>
                  </a:lnTo>
                  <a:lnTo>
                    <a:pt x="32638" y="6969"/>
                  </a:lnTo>
                  <a:lnTo>
                    <a:pt x="36730" y="14519"/>
                  </a:lnTo>
                  <a:lnTo>
                    <a:pt x="38226" y="23749"/>
                  </a:lnTo>
                  <a:lnTo>
                    <a:pt x="36730" y="33051"/>
                  </a:lnTo>
                  <a:lnTo>
                    <a:pt x="32638" y="40640"/>
                  </a:lnTo>
                  <a:lnTo>
                    <a:pt x="26546" y="45751"/>
                  </a:lnTo>
                  <a:lnTo>
                    <a:pt x="19050" y="47625"/>
                  </a:lnTo>
                  <a:lnTo>
                    <a:pt x="11626" y="45751"/>
                  </a:lnTo>
                  <a:lnTo>
                    <a:pt x="5572" y="40640"/>
                  </a:lnTo>
                  <a:lnTo>
                    <a:pt x="1494" y="33051"/>
                  </a:lnTo>
                  <a:lnTo>
                    <a:pt x="0" y="23749"/>
                  </a:lnTo>
                  <a:close/>
                </a:path>
              </a:pathLst>
            </a:custGeom>
            <a:ln w="222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41297" y="2893186"/>
              <a:ext cx="5015230" cy="1122680"/>
            </a:xfrm>
            <a:custGeom>
              <a:avLst/>
              <a:gdLst/>
              <a:ahLst/>
              <a:cxnLst/>
              <a:rect l="l" t="t" r="r" b="b"/>
              <a:pathLst>
                <a:path w="5015230" h="1122679">
                  <a:moveTo>
                    <a:pt x="0" y="369315"/>
                  </a:moveTo>
                  <a:lnTo>
                    <a:pt x="380872" y="0"/>
                  </a:lnTo>
                  <a:lnTo>
                    <a:pt x="778763" y="786383"/>
                  </a:lnTo>
                  <a:lnTo>
                    <a:pt x="1144270" y="1100963"/>
                  </a:lnTo>
                  <a:lnTo>
                    <a:pt x="1572894" y="749426"/>
                  </a:lnTo>
                  <a:lnTo>
                    <a:pt x="1939289" y="28575"/>
                  </a:lnTo>
                  <a:lnTo>
                    <a:pt x="2327655" y="406273"/>
                  </a:lnTo>
                  <a:lnTo>
                    <a:pt x="2708402" y="1110488"/>
                  </a:lnTo>
                  <a:lnTo>
                    <a:pt x="3106419" y="593343"/>
                  </a:lnTo>
                  <a:lnTo>
                    <a:pt x="3497706" y="786383"/>
                  </a:lnTo>
                  <a:lnTo>
                    <a:pt x="3864991" y="28575"/>
                  </a:lnTo>
                  <a:lnTo>
                    <a:pt x="4263008" y="749426"/>
                  </a:lnTo>
                  <a:lnTo>
                    <a:pt x="4645660" y="558800"/>
                  </a:lnTo>
                  <a:lnTo>
                    <a:pt x="5014976" y="112229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388606" y="3863162"/>
            <a:ext cx="633095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LCL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42378" y="3304158"/>
            <a:ext cx="67945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latin typeface="Arial"/>
                <a:cs typeface="Arial"/>
              </a:rPr>
              <a:t>CL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1.5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39889" y="1888058"/>
            <a:ext cx="906780" cy="238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UCL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=</a:t>
            </a:r>
            <a:r>
              <a:rPr sz="1400" spc="-20" dirty="0">
                <a:latin typeface="Arial"/>
                <a:cs typeface="Arial"/>
              </a:rPr>
              <a:t> 5.17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143127"/>
            <a:ext cx="7938770" cy="5270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Today‘s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very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popular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philosophy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 </a:t>
            </a:r>
            <a:r>
              <a:rPr sz="1800" b="1" spc="-225" dirty="0">
                <a:solidFill>
                  <a:srgbClr val="006FC0"/>
                </a:solidFill>
                <a:latin typeface="Lucida Sans Unicode"/>
                <a:cs typeface="Lucida Sans Unicode"/>
              </a:rPr>
              <a:t>―Just</a:t>
            </a:r>
            <a:r>
              <a:rPr sz="18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In</a:t>
            </a:r>
            <a:r>
              <a:rPr sz="18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Time</a:t>
            </a:r>
            <a:r>
              <a:rPr sz="18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(JIT)‖</a:t>
            </a:r>
            <a:r>
              <a:rPr sz="1800" b="1" spc="-3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was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originally, </a:t>
            </a:r>
            <a:r>
              <a:rPr sz="1800" dirty="0">
                <a:latin typeface="Lucida Sans Unicode"/>
                <a:cs typeface="Lucida Sans Unicode"/>
              </a:rPr>
              <a:t>but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incomplete,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developed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by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Henry</a:t>
            </a:r>
            <a:r>
              <a:rPr sz="18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Ford</a:t>
            </a:r>
            <a:r>
              <a:rPr sz="18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(USA)</a:t>
            </a:r>
            <a:r>
              <a:rPr sz="18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before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1900. </a:t>
            </a:r>
            <a:r>
              <a:rPr sz="1800" dirty="0">
                <a:latin typeface="Lucida Sans Unicode"/>
                <a:cs typeface="Lucida Sans Unicode"/>
              </a:rPr>
              <a:t>But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concept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was unable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use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American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manufacturing companies.</a:t>
            </a:r>
            <a:endParaRPr sz="1800">
              <a:latin typeface="Lucida Sans Unicode"/>
              <a:cs typeface="Lucida Sans Unicode"/>
            </a:endParaRPr>
          </a:p>
          <a:p>
            <a:pPr marL="268605" marR="431165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first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time,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complete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it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was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developed</a:t>
            </a:r>
            <a:r>
              <a:rPr sz="1800" spc="-25" dirty="0">
                <a:latin typeface="Lucida Sans Unicode"/>
                <a:cs typeface="Lucida Sans Unicode"/>
              </a:rPr>
              <a:t> and </a:t>
            </a:r>
            <a:r>
              <a:rPr sz="1800" dirty="0">
                <a:latin typeface="Lucida Sans Unicode"/>
                <a:cs typeface="Lucida Sans Unicode"/>
              </a:rPr>
              <a:t>successfully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used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by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Taii-chi</a:t>
            </a:r>
            <a:r>
              <a:rPr sz="18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Ohno</a:t>
            </a:r>
            <a:r>
              <a:rPr sz="18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(Japan),</a:t>
            </a:r>
            <a:r>
              <a:rPr sz="18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former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shop </a:t>
            </a:r>
            <a:r>
              <a:rPr sz="1800" dirty="0">
                <a:latin typeface="Lucida Sans Unicode"/>
                <a:cs typeface="Lucida Sans Unicode"/>
              </a:rPr>
              <a:t>manager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vice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president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Toyota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Motor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Company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early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of </a:t>
            </a:r>
            <a:r>
              <a:rPr sz="1800" dirty="0">
                <a:latin typeface="Lucida Sans Unicode"/>
                <a:cs typeface="Lucida Sans Unicode"/>
              </a:rPr>
              <a:t>1970s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purposes</a:t>
            </a:r>
            <a:r>
              <a:rPr sz="18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of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eliminating</a:t>
            </a:r>
            <a:r>
              <a:rPr sz="18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seven</a:t>
            </a:r>
            <a:r>
              <a:rPr sz="18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different</a:t>
            </a:r>
            <a:r>
              <a:rPr sz="18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wastes.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Later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same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concepts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but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modified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it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was also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used</a:t>
            </a:r>
            <a:endParaRPr sz="18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Lucida Sans Unicode"/>
                <a:cs typeface="Lucida Sans Unicode"/>
              </a:rPr>
              <a:t>by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some of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German</a:t>
            </a:r>
            <a:r>
              <a:rPr sz="18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manufacturing</a:t>
            </a:r>
            <a:r>
              <a:rPr sz="18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companies</a:t>
            </a:r>
            <a:r>
              <a:rPr sz="18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successfully.</a:t>
            </a:r>
            <a:endParaRPr sz="1800">
              <a:latin typeface="Lucida Sans Unicode"/>
              <a:cs typeface="Lucida Sans Unicode"/>
            </a:endParaRPr>
          </a:p>
          <a:p>
            <a:pPr marL="268605" marR="170180" indent="-256540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Because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this,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both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countries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are known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as quality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manufacturing </a:t>
            </a:r>
            <a:r>
              <a:rPr sz="1800" dirty="0">
                <a:latin typeface="Lucida Sans Unicode"/>
                <a:cs typeface="Lucida Sans Unicode"/>
              </a:rPr>
              <a:t>countries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all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over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world.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414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  <a:tab pos="7337425" algn="l"/>
              </a:tabLst>
            </a:pPr>
            <a:r>
              <a:rPr sz="1800" dirty="0">
                <a:latin typeface="Lucida Sans Unicode"/>
                <a:cs typeface="Lucida Sans Unicode"/>
              </a:rPr>
              <a:t>JIT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required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only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necessary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units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to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be</a:t>
            </a:r>
            <a:r>
              <a:rPr sz="18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produced</a:t>
            </a:r>
            <a:r>
              <a:rPr sz="18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18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provided</a:t>
            </a: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	</a:t>
            </a:r>
            <a:r>
              <a:rPr sz="18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at</a:t>
            </a:r>
            <a:endParaRPr sz="1800">
              <a:latin typeface="Lucida Sans Unicode"/>
              <a:cs typeface="Lucida Sans Unicode"/>
            </a:endParaRPr>
          </a:p>
          <a:p>
            <a:pPr marL="268605">
              <a:lnSpc>
                <a:spcPct val="100000"/>
              </a:lnSpc>
            </a:pPr>
            <a:r>
              <a:rPr sz="18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necessary</a:t>
            </a:r>
            <a:r>
              <a:rPr sz="18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times.</a:t>
            </a:r>
            <a:endParaRPr sz="1800">
              <a:latin typeface="Lucida Sans Unicode"/>
              <a:cs typeface="Lucida Sans Unicode"/>
            </a:endParaRPr>
          </a:p>
          <a:p>
            <a:pPr marL="268605" marR="49530" indent="-256540">
              <a:lnSpc>
                <a:spcPct val="10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Making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unit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extra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bad</a:t>
            </a:r>
            <a:r>
              <a:rPr sz="1800" spc="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being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one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unit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short.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Similarly, </a:t>
            </a:r>
            <a:r>
              <a:rPr sz="1800" dirty="0">
                <a:latin typeface="Lucida Sans Unicode"/>
                <a:cs typeface="Lucida Sans Unicode"/>
              </a:rPr>
              <a:t>completing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production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day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early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bad as finishing</a:t>
            </a:r>
            <a:r>
              <a:rPr sz="1800" spc="-8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day </a:t>
            </a:r>
            <a:r>
              <a:rPr sz="1800" spc="-10" dirty="0">
                <a:latin typeface="Lucida Sans Unicode"/>
                <a:cs typeface="Lucida Sans Unicode"/>
              </a:rPr>
              <a:t>late.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Therefore,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items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are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supplied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only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when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needed,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"just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time".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470" y="385033"/>
            <a:ext cx="6521487" cy="4055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98450" y="374650"/>
          <a:ext cx="8534400" cy="5354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1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315"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1.</a:t>
                      </a:r>
                      <a:r>
                        <a:rPr sz="1400" b="1" spc="4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WHAT</a:t>
                      </a:r>
                      <a:r>
                        <a:rPr sz="14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IS</a:t>
                      </a:r>
                      <a:r>
                        <a:rPr sz="14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JIT?</a:t>
                      </a:r>
                      <a:r>
                        <a:rPr sz="1400" b="1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(FEATURES)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EB631B"/>
                      </a:solidFill>
                      <a:prstDash val="solid"/>
                    </a:lnL>
                    <a:lnR w="12700">
                      <a:solidFill>
                        <a:srgbClr val="EB631B"/>
                      </a:solidFill>
                      <a:prstDash val="solid"/>
                    </a:lnR>
                    <a:lnT w="12700">
                      <a:solidFill>
                        <a:srgbClr val="EB631B"/>
                      </a:solidFill>
                      <a:prstDash val="solid"/>
                    </a:lnT>
                    <a:lnB w="12700">
                      <a:solidFill>
                        <a:srgbClr val="EB631B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30"/>
                        </a:lnSpc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2.</a:t>
                      </a:r>
                      <a:r>
                        <a:rPr sz="1400" b="1" spc="4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WHAT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JIT</a:t>
                      </a:r>
                      <a:r>
                        <a:rPr sz="1400" b="1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DOES?</a:t>
                      </a:r>
                      <a:r>
                        <a:rPr sz="1400" b="1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(FUNCTIONS)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EB631B"/>
                      </a:solidFill>
                      <a:prstDash val="solid"/>
                    </a:lnL>
                    <a:lnR w="12700">
                      <a:solidFill>
                        <a:srgbClr val="EB631B"/>
                      </a:solidFill>
                      <a:prstDash val="solid"/>
                    </a:lnR>
                    <a:lnT w="12700">
                      <a:solidFill>
                        <a:srgbClr val="EB631B"/>
                      </a:solidFill>
                      <a:prstDash val="solid"/>
                    </a:lnT>
                    <a:lnB w="12700">
                      <a:solidFill>
                        <a:srgbClr val="EB631B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050">
                <a:tc>
                  <a:txBody>
                    <a:bodyPr/>
                    <a:lstStyle/>
                    <a:p>
                      <a:pPr marL="229235" indent="-161290">
                        <a:lnSpc>
                          <a:spcPts val="1505"/>
                        </a:lnSpc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Intermittent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production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system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Pull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870">
                        <a:lnSpc>
                          <a:spcPts val="1655"/>
                        </a:lnSpc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method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400" b="1" spc="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material</a:t>
                      </a:r>
                      <a:r>
                        <a:rPr sz="1400" b="1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flow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870" marR="634365" indent="-161925">
                        <a:lnSpc>
                          <a:spcPts val="1630"/>
                        </a:lnSpc>
                        <a:spcBef>
                          <a:spcPts val="340"/>
                        </a:spcBef>
                        <a:buFont typeface="Symbol"/>
                        <a:buChar char=""/>
                        <a:tabLst>
                          <a:tab pos="229870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Close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supplier</a:t>
                      </a:r>
                      <a:r>
                        <a:rPr sz="14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ties</a:t>
                      </a:r>
                      <a:r>
                        <a:rPr sz="1400" b="1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(sound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suppliers system)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219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Flexible</a:t>
                      </a:r>
                      <a:r>
                        <a:rPr sz="1400" b="1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work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force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(Factory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networking)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Automated</a:t>
                      </a:r>
                      <a:r>
                        <a:rPr sz="1400" b="1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production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system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Preventive</a:t>
                      </a:r>
                      <a:r>
                        <a:rPr sz="1400" b="1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maintenance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Zero</a:t>
                      </a:r>
                      <a:r>
                        <a:rPr sz="14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inventories/stocks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54965" indent="-287020">
                        <a:lnSpc>
                          <a:spcPct val="100000"/>
                        </a:lnSpc>
                        <a:spcBef>
                          <a:spcPts val="145"/>
                        </a:spcBef>
                        <a:buFont typeface="Symbol"/>
                        <a:buChar char=""/>
                        <a:tabLst>
                          <a:tab pos="35496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Zero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lead</a:t>
                      </a:r>
                      <a:r>
                        <a:rPr sz="1400" b="1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time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54965" marR="173355" indent="-2870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Symbol"/>
                        <a:buChar char=""/>
                        <a:tabLst>
                          <a:tab pos="35496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Outsourcing</a:t>
                      </a:r>
                      <a:r>
                        <a:rPr sz="1400" b="1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contracting</a:t>
                      </a:r>
                      <a:r>
                        <a:rPr sz="1400" b="1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provisions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etc.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EB631B"/>
                      </a:solidFill>
                      <a:prstDash val="solid"/>
                    </a:lnL>
                    <a:lnR w="12700">
                      <a:solidFill>
                        <a:srgbClr val="EB631B"/>
                      </a:solidFill>
                      <a:prstDash val="solid"/>
                    </a:lnR>
                    <a:lnT w="12700">
                      <a:solidFill>
                        <a:srgbClr val="EB631B"/>
                      </a:solidFill>
                      <a:prstDash val="solid"/>
                    </a:lnT>
                    <a:lnB w="12700">
                      <a:solidFill>
                        <a:srgbClr val="EB631B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161290">
                        <a:lnSpc>
                          <a:spcPts val="1530"/>
                        </a:lnSpc>
                        <a:buFont typeface="Symbol"/>
                        <a:buChar char=""/>
                        <a:tabLst>
                          <a:tab pos="231140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Elimination</a:t>
                      </a:r>
                      <a:r>
                        <a:rPr sz="1400" b="1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4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wastes/Attacks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wastes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31140" indent="-16129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Symbol"/>
                        <a:buChar char=""/>
                        <a:tabLst>
                          <a:tab pos="231140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Reduction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4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size</a:t>
                      </a:r>
                      <a:r>
                        <a:rPr sz="1400" b="1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of stocks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or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 inventory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31775" marR="114300" indent="-161925">
                        <a:lnSpc>
                          <a:spcPts val="1630"/>
                        </a:lnSpc>
                        <a:spcBef>
                          <a:spcPts val="315"/>
                        </a:spcBef>
                        <a:buFont typeface="Symbol"/>
                        <a:buChar char=""/>
                        <a:tabLst>
                          <a:tab pos="23177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Process</a:t>
                      </a:r>
                      <a:r>
                        <a:rPr sz="1400" b="1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time,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space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requirement</a:t>
                      </a:r>
                      <a:r>
                        <a:rPr sz="1400" b="1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set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up</a:t>
                      </a:r>
                      <a:r>
                        <a:rPr sz="1400" b="1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time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are</a:t>
                      </a:r>
                      <a:r>
                        <a:rPr sz="14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reduced</a:t>
                      </a:r>
                      <a:r>
                        <a:rPr sz="1400" b="1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considerably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31775" marR="388620" indent="-161925">
                        <a:lnSpc>
                          <a:spcPts val="1630"/>
                        </a:lnSpc>
                        <a:spcBef>
                          <a:spcPts val="290"/>
                        </a:spcBef>
                        <a:buFont typeface="Symbol"/>
                        <a:buChar char=""/>
                        <a:tabLst>
                          <a:tab pos="23177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Improve</a:t>
                      </a:r>
                      <a:r>
                        <a:rPr sz="1400" b="1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customer-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service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and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commitments,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bringing</a:t>
                      </a:r>
                      <a:r>
                        <a:rPr sz="1400" b="1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competitive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advantage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31140" indent="-16129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Symbol"/>
                        <a:buChar char=""/>
                        <a:tabLst>
                          <a:tab pos="231140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Improve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productivity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56235" indent="-286385">
                        <a:lnSpc>
                          <a:spcPct val="100000"/>
                        </a:lnSpc>
                        <a:spcBef>
                          <a:spcPts val="170"/>
                        </a:spcBef>
                        <a:buFont typeface="Symbol"/>
                        <a:buChar char=""/>
                        <a:tabLst>
                          <a:tab pos="356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Reduction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unnecessary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costs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56235" indent="-286385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Symbol"/>
                        <a:buChar char=""/>
                        <a:tabLst>
                          <a:tab pos="356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Appreciates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fair</a:t>
                      </a:r>
                      <a:r>
                        <a:rPr sz="14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competition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56235" indent="-286385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Symbol"/>
                        <a:buChar char=""/>
                        <a:tabLst>
                          <a:tab pos="356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Continuous</a:t>
                      </a:r>
                      <a:r>
                        <a:rPr sz="1400" b="1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Improvement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56235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Symbol"/>
                        <a:buChar char=""/>
                        <a:tabLst>
                          <a:tab pos="356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Strives</a:t>
                      </a:r>
                      <a:r>
                        <a:rPr sz="1400" b="1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4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100%</a:t>
                      </a:r>
                      <a:r>
                        <a:rPr sz="1400" b="1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production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etc.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EB631B"/>
                      </a:solidFill>
                      <a:prstDash val="solid"/>
                    </a:lnL>
                    <a:lnR w="12700">
                      <a:solidFill>
                        <a:srgbClr val="EB631B"/>
                      </a:solidFill>
                      <a:prstDash val="solid"/>
                    </a:lnR>
                    <a:lnT w="12700">
                      <a:solidFill>
                        <a:srgbClr val="EB631B"/>
                      </a:solidFill>
                      <a:prstDash val="solid"/>
                    </a:lnT>
                    <a:lnB w="12700">
                      <a:solidFill>
                        <a:srgbClr val="EB631B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L="67945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3.</a:t>
                      </a:r>
                      <a:r>
                        <a:rPr sz="1400" b="1" spc="43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HOW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JIT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DOES?</a:t>
                      </a:r>
                      <a:r>
                        <a:rPr sz="1400" b="1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(ELEMENTS)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EB631B"/>
                      </a:solidFill>
                      <a:prstDash val="solid"/>
                    </a:lnL>
                    <a:lnR w="12700">
                      <a:solidFill>
                        <a:srgbClr val="EB631B"/>
                      </a:solidFill>
                      <a:prstDash val="solid"/>
                    </a:lnR>
                    <a:lnT w="12700">
                      <a:solidFill>
                        <a:srgbClr val="EB631B"/>
                      </a:solidFill>
                      <a:prstDash val="solid"/>
                    </a:lnT>
                    <a:lnB w="28575">
                      <a:solidFill>
                        <a:srgbClr val="EB631B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40"/>
                        </a:lnSpc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4.</a:t>
                      </a:r>
                      <a:r>
                        <a:rPr sz="1400" b="1" spc="434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WHAT</a:t>
                      </a:r>
                      <a:r>
                        <a:rPr sz="1400" b="1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JIT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ASSUMES?</a:t>
                      </a:r>
                      <a:r>
                        <a:rPr sz="1400" b="1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(BASIS)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EB631B"/>
                      </a:solidFill>
                      <a:prstDash val="solid"/>
                    </a:lnL>
                    <a:lnR w="12700">
                      <a:solidFill>
                        <a:srgbClr val="EB631B"/>
                      </a:solidFill>
                      <a:prstDash val="solid"/>
                    </a:lnR>
                    <a:lnT w="12700">
                      <a:solidFill>
                        <a:srgbClr val="EB631B"/>
                      </a:solidFill>
                      <a:prstDash val="solid"/>
                    </a:lnT>
                    <a:lnB w="28575">
                      <a:solidFill>
                        <a:srgbClr val="EB631B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3275">
                <a:tc>
                  <a:txBody>
                    <a:bodyPr/>
                    <a:lstStyle/>
                    <a:p>
                      <a:pPr marL="229235" indent="-161290">
                        <a:lnSpc>
                          <a:spcPts val="1540"/>
                        </a:lnSpc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Employees</a:t>
                      </a:r>
                      <a:r>
                        <a:rPr sz="1400" b="1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participation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(Quality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circle)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Kanban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system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of</a:t>
                      </a:r>
                      <a:r>
                        <a:rPr sz="1400" b="1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production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Developing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Kaizen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system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Flexible</a:t>
                      </a:r>
                      <a:r>
                        <a:rPr sz="1400" b="1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manufacturing</a:t>
                      </a:r>
                      <a:r>
                        <a:rPr sz="1400" b="1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system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Total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management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(control)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Business</a:t>
                      </a:r>
                      <a:r>
                        <a:rPr sz="1400" b="1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process</a:t>
                      </a:r>
                      <a:r>
                        <a:rPr sz="14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re-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engineering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(BPR)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Focus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on</a:t>
                      </a:r>
                      <a:r>
                        <a:rPr sz="1400" b="1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the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factory</a:t>
                      </a:r>
                      <a:r>
                        <a:rPr sz="1400" b="1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network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29235" indent="-16129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Symbol"/>
                        <a:buChar char=""/>
                        <a:tabLst>
                          <a:tab pos="229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400" b="1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at</a:t>
                      </a:r>
                      <a:r>
                        <a:rPr sz="1400" b="1" spc="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source</a:t>
                      </a:r>
                      <a:r>
                        <a:rPr sz="1400" b="1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etc.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EB631B"/>
                      </a:solidFill>
                      <a:prstDash val="solid"/>
                    </a:lnL>
                    <a:lnR w="12700">
                      <a:solidFill>
                        <a:srgbClr val="EB631B"/>
                      </a:solidFill>
                      <a:prstDash val="solid"/>
                    </a:lnR>
                    <a:lnT w="28575">
                      <a:solidFill>
                        <a:srgbClr val="EB631B"/>
                      </a:solidFill>
                      <a:prstDash val="solid"/>
                    </a:lnT>
                    <a:lnB w="12700">
                      <a:solidFill>
                        <a:srgbClr val="EB631B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231140" indent="-161290">
                        <a:lnSpc>
                          <a:spcPts val="1540"/>
                        </a:lnSpc>
                        <a:buFont typeface="Symbol"/>
                        <a:buChar char=""/>
                        <a:tabLst>
                          <a:tab pos="231140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Stable</a:t>
                      </a:r>
                      <a:r>
                        <a:rPr sz="1400" b="1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environment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31140" indent="-16129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Symbol"/>
                        <a:buChar char=""/>
                        <a:tabLst>
                          <a:tab pos="231140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Predictable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customer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demand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31140" indent="-16129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Symbol"/>
                        <a:buChar char=""/>
                        <a:tabLst>
                          <a:tab pos="231140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Zero</a:t>
                      </a:r>
                      <a:r>
                        <a:rPr sz="1400" b="1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inventory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no</a:t>
                      </a:r>
                      <a:r>
                        <a:rPr sz="14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lead</a:t>
                      </a:r>
                      <a:r>
                        <a:rPr sz="1400" b="1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time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231140" indent="-16129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Symbol"/>
                        <a:buChar char=""/>
                        <a:tabLst>
                          <a:tab pos="231140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Quick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response,</a:t>
                      </a:r>
                      <a:r>
                        <a:rPr sz="1400" b="1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production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56235" indent="-286385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Symbol"/>
                        <a:buChar char=""/>
                        <a:tabLst>
                          <a:tab pos="356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Good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relation</a:t>
                      </a:r>
                      <a:r>
                        <a:rPr sz="1400" b="1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(customers</a:t>
                      </a:r>
                      <a:r>
                        <a:rPr sz="1400" b="1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400" b="1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suppliers),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marL="356235" indent="-286385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Symbol"/>
                        <a:buChar char=""/>
                        <a:tabLst>
                          <a:tab pos="356235" algn="l"/>
                        </a:tabLst>
                      </a:pP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No</a:t>
                      </a:r>
                      <a:r>
                        <a:rPr sz="1400" b="1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dirty="0">
                          <a:latin typeface="Lucida Sans Unicode"/>
                          <a:cs typeface="Lucida Sans Unicode"/>
                        </a:rPr>
                        <a:t>wastes</a:t>
                      </a:r>
                      <a:r>
                        <a:rPr sz="1400" b="1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b="1" spc="-20" dirty="0">
                          <a:latin typeface="Lucida Sans Unicode"/>
                          <a:cs typeface="Lucida Sans Unicode"/>
                        </a:rPr>
                        <a:t>etc.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EB631B"/>
                      </a:solidFill>
                      <a:prstDash val="solid"/>
                    </a:lnL>
                    <a:lnR w="12700">
                      <a:solidFill>
                        <a:srgbClr val="EB631B"/>
                      </a:solidFill>
                      <a:prstDash val="solid"/>
                    </a:lnR>
                    <a:lnT w="28575">
                      <a:solidFill>
                        <a:srgbClr val="EB631B"/>
                      </a:solidFill>
                      <a:prstDash val="solid"/>
                    </a:lnT>
                    <a:lnB w="12700">
                      <a:solidFill>
                        <a:srgbClr val="EB631B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325881"/>
            <a:ext cx="7870190" cy="540956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68605" marR="345440" indent="-256540">
              <a:lnSpc>
                <a:spcPts val="2020"/>
              </a:lnSpc>
              <a:spcBef>
                <a:spcPts val="5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Just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manufacturing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is</a:t>
            </a:r>
            <a:r>
              <a:rPr sz="21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1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philosophy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rather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than</a:t>
            </a:r>
            <a:r>
              <a:rPr sz="21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50" dirty="0">
                <a:solidFill>
                  <a:srgbClr val="006FC0"/>
                </a:solidFill>
                <a:latin typeface="Lucida Sans Unicode"/>
                <a:cs typeface="Lucida Sans Unicode"/>
              </a:rPr>
              <a:t>a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technique.</a:t>
            </a:r>
            <a:endParaRPr sz="2100">
              <a:latin typeface="Lucida Sans Unicode"/>
              <a:cs typeface="Lucida Sans Unicode"/>
            </a:endParaRPr>
          </a:p>
          <a:p>
            <a:pPr marL="268605" marR="158750" indent="-256540">
              <a:lnSpc>
                <a:spcPts val="2020"/>
              </a:lnSpc>
              <a:spcBef>
                <a:spcPts val="239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By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eliminating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all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waste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seeking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continuous </a:t>
            </a:r>
            <a:r>
              <a:rPr sz="2100" dirty="0">
                <a:latin typeface="Lucida Sans Unicode"/>
                <a:cs typeface="Lucida Sans Unicode"/>
              </a:rPr>
              <a:t>improvement,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it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aims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at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creating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manufacturing</a:t>
            </a:r>
            <a:r>
              <a:rPr sz="2100" spc="-10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system </a:t>
            </a:r>
            <a:r>
              <a:rPr sz="2100" dirty="0">
                <a:latin typeface="Lucida Sans Unicode"/>
                <a:cs typeface="Lucida Sans Unicode"/>
              </a:rPr>
              <a:t>that</a:t>
            </a:r>
            <a:r>
              <a:rPr sz="2100" spc="-3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2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responsive</a:t>
            </a:r>
            <a:r>
              <a:rPr sz="21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to</a:t>
            </a:r>
            <a:r>
              <a:rPr sz="2100" b="1" spc="-4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the</a:t>
            </a:r>
            <a:r>
              <a:rPr sz="2100" b="1" spc="-8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market</a:t>
            </a:r>
            <a:r>
              <a:rPr sz="2100" b="1" spc="-5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needs.</a:t>
            </a:r>
            <a:endParaRPr sz="21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100"/>
              </a:lnSpc>
              <a:spcBef>
                <a:spcPts val="2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JIT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manufacturing</a:t>
            </a:r>
            <a:r>
              <a:rPr sz="2100" spc="-9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system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whose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goal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is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b="1" spc="-10" dirty="0">
                <a:solidFill>
                  <a:srgbClr val="006FC0"/>
                </a:solidFill>
                <a:latin typeface="Lucida Sans Unicode"/>
                <a:cs typeface="Lucida Sans Unicode"/>
              </a:rPr>
              <a:t>optimize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processes</a:t>
            </a:r>
            <a:r>
              <a:rPr sz="2100" b="1" spc="-8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procedures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by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continuously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pursuing</a:t>
            </a:r>
            <a:r>
              <a:rPr sz="2100" spc="-6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waste reduction.</a:t>
            </a:r>
            <a:endParaRPr sz="2100">
              <a:latin typeface="Lucida Sans Unicode"/>
              <a:cs typeface="Lucida Sans Unicode"/>
            </a:endParaRPr>
          </a:p>
          <a:p>
            <a:pPr marL="268605" marR="251460" indent="-256540">
              <a:lnSpc>
                <a:spcPct val="80000"/>
              </a:lnSpc>
              <a:spcBef>
                <a:spcPts val="2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JIT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provides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for</a:t>
            </a:r>
            <a:r>
              <a:rPr sz="2100" spc="-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cost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efficient</a:t>
            </a:r>
            <a:r>
              <a:rPr sz="2100" b="1" spc="-7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production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an </a:t>
            </a:r>
            <a:r>
              <a:rPr sz="2100" dirty="0">
                <a:latin typeface="Lucida Sans Unicode"/>
                <a:cs typeface="Lucida Sans Unicode"/>
              </a:rPr>
              <a:t>organization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delivery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only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necessary</a:t>
            </a:r>
            <a:r>
              <a:rPr sz="2100" spc="-8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parts</a:t>
            </a:r>
            <a:r>
              <a:rPr sz="2100" spc="-4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in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the </a:t>
            </a:r>
            <a:r>
              <a:rPr sz="2100" dirty="0">
                <a:latin typeface="Lucida Sans Unicode"/>
                <a:cs typeface="Lucida Sans Unicode"/>
              </a:rPr>
              <a:t>right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quantity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at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right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time</a:t>
            </a:r>
            <a:r>
              <a:rPr sz="2100" spc="-1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place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while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using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the </a:t>
            </a:r>
            <a:r>
              <a:rPr sz="2100" dirty="0">
                <a:latin typeface="Lucida Sans Unicode"/>
                <a:cs typeface="Lucida Sans Unicode"/>
              </a:rPr>
              <a:t>minimum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if</a:t>
            </a:r>
            <a:r>
              <a:rPr sz="2100" spc="-10" dirty="0">
                <a:latin typeface="Lucida Sans Unicode"/>
                <a:cs typeface="Lucida Sans Unicode"/>
              </a:rPr>
              <a:t> facilities.</a:t>
            </a:r>
            <a:endParaRPr sz="2100">
              <a:latin typeface="Lucida Sans Unicode"/>
              <a:cs typeface="Lucida Sans Unicode"/>
            </a:endParaRPr>
          </a:p>
          <a:p>
            <a:pPr marL="268605" marR="338455" indent="-256540">
              <a:lnSpc>
                <a:spcPct val="80000"/>
              </a:lnSpc>
              <a:spcBef>
                <a:spcPts val="24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2100" dirty="0">
                <a:latin typeface="Lucida Sans Unicode"/>
                <a:cs typeface="Lucida Sans Unicode"/>
              </a:rPr>
              <a:t>JIT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enables</a:t>
            </a:r>
            <a:r>
              <a:rPr sz="2100" spc="-2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one</a:t>
            </a:r>
            <a:r>
              <a:rPr sz="2100" spc="-4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to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conceive,</a:t>
            </a:r>
            <a:r>
              <a:rPr sz="21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design,</a:t>
            </a:r>
            <a:r>
              <a:rPr sz="21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implement</a:t>
            </a:r>
            <a:r>
              <a:rPr sz="2100" b="1" spc="-9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spc="-25" dirty="0">
                <a:solidFill>
                  <a:srgbClr val="006FC0"/>
                </a:solidFill>
                <a:latin typeface="Lucida Sans Unicode"/>
                <a:cs typeface="Lucida Sans Unicode"/>
              </a:rPr>
              <a:t>and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operate</a:t>
            </a:r>
            <a:r>
              <a:rPr sz="2100" b="1" spc="-6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</a:t>
            </a:r>
            <a:r>
              <a:rPr sz="2100" b="1" spc="-1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manufacturing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and</a:t>
            </a:r>
            <a:r>
              <a:rPr sz="2100" b="1" spc="-75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supporting</a:t>
            </a:r>
            <a:r>
              <a:rPr sz="2100" b="1" spc="-6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b="1" dirty="0">
                <a:solidFill>
                  <a:srgbClr val="006FC0"/>
                </a:solidFill>
                <a:latin typeface="Lucida Sans Unicode"/>
                <a:cs typeface="Lucida Sans Unicode"/>
              </a:rPr>
              <a:t>systems,</a:t>
            </a:r>
            <a:r>
              <a:rPr sz="2100" b="1" spc="-20" dirty="0">
                <a:solidFill>
                  <a:srgbClr val="006FC0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as</a:t>
            </a:r>
            <a:r>
              <a:rPr sz="2100" spc="-10" dirty="0">
                <a:latin typeface="Lucida Sans Unicode"/>
                <a:cs typeface="Lucida Sans Unicode"/>
              </a:rPr>
              <a:t> </a:t>
            </a:r>
            <a:r>
              <a:rPr sz="2100" spc="-25" dirty="0">
                <a:latin typeface="Lucida Sans Unicode"/>
                <a:cs typeface="Lucida Sans Unicode"/>
              </a:rPr>
              <a:t>an </a:t>
            </a:r>
            <a:r>
              <a:rPr sz="2100" dirty="0">
                <a:latin typeface="Lucida Sans Unicode"/>
                <a:cs typeface="Lucida Sans Unicode"/>
              </a:rPr>
              <a:t>integrated</a:t>
            </a:r>
            <a:r>
              <a:rPr sz="2100" spc="-8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whole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based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on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the</a:t>
            </a:r>
            <a:r>
              <a:rPr sz="2100" spc="-7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principles</a:t>
            </a:r>
            <a:r>
              <a:rPr sz="2100" spc="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55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continuous </a:t>
            </a:r>
            <a:r>
              <a:rPr sz="2100" dirty="0">
                <a:latin typeface="Lucida Sans Unicode"/>
                <a:cs typeface="Lucida Sans Unicode"/>
              </a:rPr>
              <a:t>improvement</a:t>
            </a:r>
            <a:r>
              <a:rPr sz="2100" spc="-6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and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elimination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all</a:t>
            </a:r>
            <a:r>
              <a:rPr sz="2100" spc="-35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kinds</a:t>
            </a:r>
            <a:r>
              <a:rPr sz="2100" spc="-20" dirty="0">
                <a:latin typeface="Lucida Sans Unicode"/>
                <a:cs typeface="Lucida Sans Unicode"/>
              </a:rPr>
              <a:t> </a:t>
            </a:r>
            <a:r>
              <a:rPr sz="2100" dirty="0">
                <a:latin typeface="Lucida Sans Unicode"/>
                <a:cs typeface="Lucida Sans Unicode"/>
              </a:rPr>
              <a:t>of</a:t>
            </a:r>
            <a:r>
              <a:rPr sz="2100" spc="-50" dirty="0">
                <a:latin typeface="Lucida Sans Unicode"/>
                <a:cs typeface="Lucida Sans Unicode"/>
              </a:rPr>
              <a:t> </a:t>
            </a:r>
            <a:r>
              <a:rPr sz="2100" spc="-10" dirty="0">
                <a:latin typeface="Lucida Sans Unicode"/>
                <a:cs typeface="Lucida Sans Unicode"/>
              </a:rPr>
              <a:t>waste.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880694"/>
            <a:ext cx="7682230" cy="47961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110"/>
              </a:spcBef>
            </a:pP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facilitate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implementation</a:t>
            </a:r>
            <a:r>
              <a:rPr sz="2200" spc="-5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JIT,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Hall</a:t>
            </a:r>
            <a:r>
              <a:rPr sz="2200" spc="-6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suggests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the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Lucida Sans Unicode"/>
                <a:cs typeface="Lucida Sans Unicode"/>
              </a:rPr>
              <a:t>following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approach:</a:t>
            </a:r>
            <a:endParaRPr sz="2200">
              <a:latin typeface="Lucida Sans Unicode"/>
              <a:cs typeface="Lucida Sans Unicode"/>
            </a:endParaRPr>
          </a:p>
          <a:p>
            <a:pPr marL="365760" indent="-353060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65760" algn="l"/>
              </a:tabLst>
            </a:pPr>
            <a:r>
              <a:rPr sz="2200" dirty="0">
                <a:latin typeface="Lucida Sans Unicode"/>
                <a:cs typeface="Lucida Sans Unicode"/>
              </a:rPr>
              <a:t>Obtain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commitment</a:t>
            </a:r>
            <a:r>
              <a:rPr sz="2200" spc="-1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from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top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management.</a:t>
            </a:r>
            <a:endParaRPr sz="2200">
              <a:latin typeface="Lucida Sans Unicode"/>
              <a:cs typeface="Lucida Sans Unicode"/>
            </a:endParaRPr>
          </a:p>
          <a:p>
            <a:pPr marL="365125" indent="-35242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65125" algn="l"/>
              </a:tabLst>
            </a:pPr>
            <a:r>
              <a:rPr sz="2200" dirty="0">
                <a:latin typeface="Lucida Sans Unicode"/>
                <a:cs typeface="Lucida Sans Unicode"/>
              </a:rPr>
              <a:t>Prepare</a:t>
            </a:r>
            <a:r>
              <a:rPr sz="2200" spc="-8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implementation</a:t>
            </a:r>
            <a:r>
              <a:rPr sz="2200" spc="-9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plan.</a:t>
            </a:r>
            <a:endParaRPr sz="2200">
              <a:latin typeface="Lucida Sans Unicode"/>
              <a:cs typeface="Lucida Sans Unicode"/>
            </a:endParaRPr>
          </a:p>
          <a:p>
            <a:pPr marL="365760" indent="-35306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365760" algn="l"/>
              </a:tabLst>
            </a:pPr>
            <a:r>
              <a:rPr sz="2200" dirty="0">
                <a:latin typeface="Lucida Sans Unicode"/>
                <a:cs typeface="Lucida Sans Unicode"/>
              </a:rPr>
              <a:t>Gain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 </a:t>
            </a:r>
            <a:r>
              <a:rPr sz="2200" spc="-10" dirty="0">
                <a:latin typeface="Lucida Sans Unicode"/>
                <a:cs typeface="Lucida Sans Unicode"/>
              </a:rPr>
              <a:t>co-</a:t>
            </a:r>
            <a:r>
              <a:rPr sz="2200" dirty="0">
                <a:latin typeface="Lucida Sans Unicode"/>
                <a:cs typeface="Lucida Sans Unicode"/>
              </a:rPr>
              <a:t>operation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 work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force.</a:t>
            </a:r>
            <a:endParaRPr sz="2200">
              <a:latin typeface="Lucida Sans Unicode"/>
              <a:cs typeface="Lucida Sans Unicode"/>
            </a:endParaRPr>
          </a:p>
          <a:p>
            <a:pPr marL="365125" indent="-352425">
              <a:lnSpc>
                <a:spcPct val="100000"/>
              </a:lnSpc>
              <a:spcBef>
                <a:spcPts val="145"/>
              </a:spcBef>
              <a:buAutoNum type="arabicPeriod"/>
              <a:tabLst>
                <a:tab pos="365125" algn="l"/>
              </a:tabLst>
            </a:pPr>
            <a:r>
              <a:rPr sz="2200" dirty="0">
                <a:latin typeface="Lucida Sans Unicode"/>
                <a:cs typeface="Lucida Sans Unicode"/>
              </a:rPr>
              <a:t>Create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strong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leadership</a:t>
            </a:r>
            <a:r>
              <a:rPr sz="2200" spc="-5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on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shop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floor.</a:t>
            </a:r>
            <a:endParaRPr sz="2200">
              <a:latin typeface="Lucida Sans Unicode"/>
              <a:cs typeface="Lucida Sans Unicode"/>
            </a:endParaRPr>
          </a:p>
          <a:p>
            <a:pPr marL="365760" indent="-353060">
              <a:lnSpc>
                <a:spcPts val="2510"/>
              </a:lnSpc>
              <a:spcBef>
                <a:spcPts val="145"/>
              </a:spcBef>
              <a:buAutoNum type="arabicPeriod"/>
              <a:tabLst>
                <a:tab pos="365760" algn="l"/>
              </a:tabLst>
            </a:pPr>
            <a:r>
              <a:rPr sz="2200" dirty="0">
                <a:latin typeface="Lucida Sans Unicode"/>
                <a:cs typeface="Lucida Sans Unicode"/>
              </a:rPr>
              <a:t>Guarantee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stable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employment,</a:t>
            </a:r>
            <a:r>
              <a:rPr sz="2200" spc="-9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engage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training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25" dirty="0">
                <a:latin typeface="Lucida Sans Unicode"/>
                <a:cs typeface="Lucida Sans Unicode"/>
              </a:rPr>
              <a:t>and</a:t>
            </a:r>
            <a:endParaRPr sz="2200">
              <a:latin typeface="Lucida Sans Unicode"/>
              <a:cs typeface="Lucida Sans Unicode"/>
            </a:endParaRPr>
          </a:p>
          <a:p>
            <a:pPr marL="12700">
              <a:lnSpc>
                <a:spcPts val="2510"/>
              </a:lnSpc>
            </a:pPr>
            <a:r>
              <a:rPr sz="2200" dirty="0">
                <a:latin typeface="Lucida Sans Unicode"/>
                <a:cs typeface="Lucida Sans Unicode"/>
              </a:rPr>
              <a:t>encourage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participation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teamwork.</a:t>
            </a:r>
            <a:endParaRPr sz="2200">
              <a:latin typeface="Lucida Sans Unicode"/>
              <a:cs typeface="Lucida Sans Unicode"/>
            </a:endParaRPr>
          </a:p>
          <a:p>
            <a:pPr marL="365125" indent="-352425">
              <a:lnSpc>
                <a:spcPct val="100000"/>
              </a:lnSpc>
              <a:spcBef>
                <a:spcPts val="120"/>
              </a:spcBef>
              <a:buAutoNum type="arabicPeriod" startAt="6"/>
              <a:tabLst>
                <a:tab pos="365125" algn="l"/>
              </a:tabLst>
            </a:pPr>
            <a:r>
              <a:rPr sz="2200" dirty="0">
                <a:latin typeface="Lucida Sans Unicode"/>
                <a:cs typeface="Lucida Sans Unicode"/>
              </a:rPr>
              <a:t>Level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production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3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smoothen</a:t>
            </a:r>
            <a:r>
              <a:rPr sz="2200" spc="-6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flow.</a:t>
            </a:r>
            <a:endParaRPr sz="2200">
              <a:latin typeface="Lucida Sans Unicode"/>
              <a:cs typeface="Lucida Sans Unicode"/>
            </a:endParaRPr>
          </a:p>
          <a:p>
            <a:pPr marL="365125" indent="-352425">
              <a:lnSpc>
                <a:spcPct val="100000"/>
              </a:lnSpc>
              <a:spcBef>
                <a:spcPts val="145"/>
              </a:spcBef>
              <a:buAutoNum type="arabicPeriod" startAt="6"/>
              <a:tabLst>
                <a:tab pos="365125" algn="l"/>
              </a:tabLst>
            </a:pPr>
            <a:r>
              <a:rPr sz="2200" dirty="0">
                <a:latin typeface="Lucida Sans Unicode"/>
                <a:cs typeface="Lucida Sans Unicode"/>
              </a:rPr>
              <a:t>Reduce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set</a:t>
            </a:r>
            <a:r>
              <a:rPr sz="2200" spc="-2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up</a:t>
            </a:r>
            <a:r>
              <a:rPr sz="2200" spc="-1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times</a:t>
            </a:r>
            <a:r>
              <a:rPr sz="2200" spc="-4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of</a:t>
            </a:r>
            <a:r>
              <a:rPr sz="2200" spc="-10" dirty="0">
                <a:latin typeface="Lucida Sans Unicode"/>
                <a:cs typeface="Lucida Sans Unicode"/>
              </a:rPr>
              <a:t> machines/equipments.</a:t>
            </a:r>
            <a:endParaRPr sz="2200">
              <a:latin typeface="Lucida Sans Unicode"/>
              <a:cs typeface="Lucida Sans Unicode"/>
            </a:endParaRPr>
          </a:p>
          <a:p>
            <a:pPr marL="365125" indent="-352425">
              <a:lnSpc>
                <a:spcPct val="100000"/>
              </a:lnSpc>
              <a:spcBef>
                <a:spcPts val="145"/>
              </a:spcBef>
              <a:buAutoNum type="arabicPeriod" startAt="6"/>
              <a:tabLst>
                <a:tab pos="365125" algn="l"/>
              </a:tabLst>
            </a:pPr>
            <a:r>
              <a:rPr sz="2200" dirty="0">
                <a:latin typeface="Lucida Sans Unicode"/>
                <a:cs typeface="Lucida Sans Unicode"/>
              </a:rPr>
              <a:t>Provide</a:t>
            </a:r>
            <a:r>
              <a:rPr sz="2200" spc="-7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spare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capacities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in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all</a:t>
            </a:r>
            <a:r>
              <a:rPr sz="2200" spc="-1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areas.</a:t>
            </a:r>
            <a:endParaRPr sz="2200">
              <a:latin typeface="Lucida Sans Unicode"/>
              <a:cs typeface="Lucida Sans Unicode"/>
            </a:endParaRPr>
          </a:p>
          <a:p>
            <a:pPr marL="366395" indent="-353695">
              <a:lnSpc>
                <a:spcPct val="100000"/>
              </a:lnSpc>
              <a:spcBef>
                <a:spcPts val="125"/>
              </a:spcBef>
              <a:buAutoNum type="arabicPeriod" startAt="6"/>
              <a:tabLst>
                <a:tab pos="366395" algn="l"/>
              </a:tabLst>
            </a:pPr>
            <a:r>
              <a:rPr sz="2200" dirty="0">
                <a:latin typeface="Lucida Sans Unicode"/>
                <a:cs typeface="Lucida Sans Unicode"/>
              </a:rPr>
              <a:t>Extend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JIT</a:t>
            </a:r>
            <a:r>
              <a:rPr sz="2200" spc="-4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to</a:t>
            </a:r>
            <a:r>
              <a:rPr sz="2200" spc="-5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suppliers.</a:t>
            </a:r>
            <a:endParaRPr sz="2200">
              <a:latin typeface="Lucida Sans Unicode"/>
              <a:cs typeface="Lucida Sans Unicode"/>
            </a:endParaRPr>
          </a:p>
          <a:p>
            <a:pPr marL="12700" marR="635000" indent="530225">
              <a:lnSpc>
                <a:spcPts val="2380"/>
              </a:lnSpc>
              <a:spcBef>
                <a:spcPts val="439"/>
              </a:spcBef>
              <a:buAutoNum type="arabicPeriod" startAt="6"/>
              <a:tabLst>
                <a:tab pos="542925" algn="l"/>
              </a:tabLst>
            </a:pPr>
            <a:r>
              <a:rPr sz="2200" dirty="0">
                <a:latin typeface="Lucida Sans Unicode"/>
                <a:cs typeface="Lucida Sans Unicode"/>
              </a:rPr>
              <a:t>Remove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the</a:t>
            </a:r>
            <a:r>
              <a:rPr sz="2200" spc="-30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bottlenecks/problems</a:t>
            </a:r>
            <a:r>
              <a:rPr sz="2200" spc="-85" dirty="0">
                <a:latin typeface="Lucida Sans Unicode"/>
                <a:cs typeface="Lucida Sans Unicode"/>
              </a:rPr>
              <a:t> </a:t>
            </a:r>
            <a:r>
              <a:rPr sz="2200" dirty="0">
                <a:latin typeface="Lucida Sans Unicode"/>
                <a:cs typeface="Lucida Sans Unicode"/>
              </a:rPr>
              <a:t>and</a:t>
            </a:r>
            <a:r>
              <a:rPr sz="2200" spc="-2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stabilize </a:t>
            </a:r>
            <a:r>
              <a:rPr sz="2200" dirty="0">
                <a:latin typeface="Lucida Sans Unicode"/>
                <a:cs typeface="Lucida Sans Unicode"/>
              </a:rPr>
              <a:t>delivery</a:t>
            </a:r>
            <a:r>
              <a:rPr sz="2200" spc="-70" dirty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schedules.</a:t>
            </a:r>
            <a:endParaRPr sz="22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5" y="216408"/>
            <a:ext cx="4934712" cy="9022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112" y="509939"/>
            <a:ext cx="3664170" cy="4146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7474" y="0"/>
            <a:ext cx="4015764" cy="34152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4939" y="920318"/>
            <a:ext cx="8313420" cy="513524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99085" marR="3373120" indent="-287020">
              <a:lnSpc>
                <a:spcPct val="100000"/>
              </a:lnSpc>
              <a:spcBef>
                <a:spcPts val="115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six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sigma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concept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was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developed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by</a:t>
            </a:r>
            <a:r>
              <a:rPr sz="1500" spc="-20" dirty="0">
                <a:latin typeface="Lucida Sans Unicode"/>
                <a:cs typeface="Lucida Sans Unicode"/>
              </a:rPr>
              <a:t> Bill </a:t>
            </a:r>
            <a:r>
              <a:rPr sz="1500" dirty="0">
                <a:latin typeface="Lucida Sans Unicode"/>
                <a:cs typeface="Lucida Sans Unicode"/>
              </a:rPr>
              <a:t>Smith,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senior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engineer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at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Motorola,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1986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50" dirty="0">
                <a:latin typeface="Lucida Sans Unicode"/>
                <a:cs typeface="Lucida Sans Unicode"/>
              </a:rPr>
              <a:t>a </a:t>
            </a:r>
            <a:r>
              <a:rPr sz="1500" dirty="0">
                <a:latin typeface="Lucida Sans Unicode"/>
                <a:cs typeface="Lucida Sans Unicode"/>
              </a:rPr>
              <a:t>way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standardize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way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defects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were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tallied.</a:t>
            </a:r>
            <a:endParaRPr sz="1500">
              <a:latin typeface="Lucida Sans Unicode"/>
              <a:cs typeface="Lucida Sans Unicode"/>
            </a:endParaRPr>
          </a:p>
          <a:p>
            <a:pPr marL="299085" marR="346964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latin typeface="Lucida Sans Unicode"/>
                <a:cs typeface="Lucida Sans Unicode"/>
              </a:rPr>
              <a:t>Sigma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Greek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symbol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used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statistics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to </a:t>
            </a:r>
            <a:r>
              <a:rPr sz="1500" dirty="0">
                <a:latin typeface="Lucida Sans Unicode"/>
                <a:cs typeface="Lucida Sans Unicode"/>
              </a:rPr>
              <a:t>refer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standard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deviation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which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measure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of </a:t>
            </a:r>
            <a:r>
              <a:rPr sz="1500" spc="-10" dirty="0">
                <a:latin typeface="Lucida Sans Unicode"/>
                <a:cs typeface="Lucida Sans Unicode"/>
              </a:rPr>
              <a:t>variation.</a:t>
            </a:r>
            <a:endParaRPr sz="1500">
              <a:latin typeface="Lucida Sans Unicode"/>
              <a:cs typeface="Lucida Sans Unicode"/>
            </a:endParaRPr>
          </a:p>
          <a:p>
            <a:pPr marL="299085" marR="3652520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latin typeface="Lucida Sans Unicode"/>
                <a:cs typeface="Lucida Sans Unicode"/>
              </a:rPr>
              <a:t>Adding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254" dirty="0">
                <a:latin typeface="Lucida Sans Unicode"/>
                <a:cs typeface="Lucida Sans Unicode"/>
              </a:rPr>
              <a:t>―six‖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5" dirty="0">
                <a:latin typeface="Lucida Sans Unicode"/>
                <a:cs typeface="Lucida Sans Unicode"/>
              </a:rPr>
              <a:t> </a:t>
            </a:r>
            <a:r>
              <a:rPr sz="1500" spc="-190" dirty="0">
                <a:latin typeface="Lucida Sans Unicode"/>
                <a:cs typeface="Lucida Sans Unicode"/>
              </a:rPr>
              <a:t>―sigma‖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combines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measure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of </a:t>
            </a:r>
            <a:r>
              <a:rPr sz="1500" dirty="0">
                <a:latin typeface="Lucida Sans Unicode"/>
                <a:cs typeface="Lucida Sans Unicode"/>
              </a:rPr>
              <a:t>process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performance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(sigma)</a:t>
            </a:r>
            <a:r>
              <a:rPr sz="1500" spc="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goal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of </a:t>
            </a:r>
            <a:r>
              <a:rPr sz="1500" dirty="0">
                <a:latin typeface="Lucida Sans Unicode"/>
                <a:cs typeface="Lucida Sans Unicode"/>
              </a:rPr>
              <a:t>nearly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perfect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quality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(six).</a:t>
            </a:r>
            <a:endParaRPr sz="1500">
              <a:latin typeface="Lucida Sans Unicode"/>
              <a:cs typeface="Lucida Sans Unicode"/>
            </a:endParaRPr>
          </a:p>
          <a:p>
            <a:pPr marL="759460" marR="189230" lvl="1" indent="-256540">
              <a:lnSpc>
                <a:spcPct val="100000"/>
              </a:lnSpc>
              <a:spcBef>
                <a:spcPts val="18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759460" algn="l"/>
              </a:tabLst>
            </a:pPr>
            <a:r>
              <a:rPr sz="1500" dirty="0">
                <a:latin typeface="Lucida Sans Unicode"/>
                <a:cs typeface="Lucida Sans Unicode"/>
              </a:rPr>
              <a:t>More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specifically,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some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term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Six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Sigma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literally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translate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into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making</a:t>
            </a:r>
            <a:r>
              <a:rPr sz="1500" spc="-55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no </a:t>
            </a:r>
            <a:r>
              <a:rPr sz="1500" dirty="0">
                <a:latin typeface="Lucida Sans Unicode"/>
                <a:cs typeface="Lucida Sans Unicode"/>
              </a:rPr>
              <a:t>more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than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3.4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mistakes</a:t>
            </a:r>
            <a:r>
              <a:rPr sz="1500" spc="-7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(defects)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1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million opportunities</a:t>
            </a:r>
            <a:r>
              <a:rPr sz="1500" spc="-10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make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mistake (defects).</a:t>
            </a:r>
            <a:endParaRPr sz="1500">
              <a:latin typeface="Lucida Sans Unicode"/>
              <a:cs typeface="Lucida Sans Unicode"/>
            </a:endParaRPr>
          </a:p>
          <a:p>
            <a:pPr marL="759460" lvl="1" indent="-255904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759460" algn="l"/>
              </a:tabLst>
            </a:pPr>
            <a:r>
              <a:rPr sz="1500" dirty="0">
                <a:latin typeface="Lucida Sans Unicode"/>
                <a:cs typeface="Lucida Sans Unicode"/>
              </a:rPr>
              <a:t>Basically,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Six Sigma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is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project-oriented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methodology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(or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system)</a:t>
            </a:r>
            <a:r>
              <a:rPr sz="1500" spc="-6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that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provides</a:t>
            </a:r>
            <a:endParaRPr sz="1500">
              <a:latin typeface="Lucida Sans Unicode"/>
              <a:cs typeface="Lucida Sans Unicode"/>
            </a:endParaRPr>
          </a:p>
          <a:p>
            <a:pPr marL="75946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Lucida Sans Unicode"/>
                <a:cs typeface="Lucida Sans Unicode"/>
              </a:rPr>
              <a:t>businesses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with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tools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expertise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to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improve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their</a:t>
            </a:r>
            <a:r>
              <a:rPr sz="1500" spc="-10" dirty="0">
                <a:latin typeface="Lucida Sans Unicode"/>
                <a:cs typeface="Lucida Sans Unicode"/>
              </a:rPr>
              <a:t> processes.</a:t>
            </a:r>
            <a:endParaRPr sz="1500">
              <a:latin typeface="Lucida Sans Unicode"/>
              <a:cs typeface="Lucida Sans Unicode"/>
            </a:endParaRPr>
          </a:p>
          <a:p>
            <a:pPr marL="759460" marR="5080" lvl="1" indent="-256540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759460" algn="l"/>
              </a:tabLst>
            </a:pPr>
            <a:r>
              <a:rPr sz="1500" dirty="0">
                <a:latin typeface="Lucida Sans Unicode"/>
                <a:cs typeface="Lucida Sans Unicode"/>
              </a:rPr>
              <a:t>This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increase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performance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through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decrease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process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variation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leads</a:t>
            </a:r>
            <a:r>
              <a:rPr sz="1500" spc="-25" dirty="0">
                <a:latin typeface="Lucida Sans Unicode"/>
                <a:cs typeface="Lucida Sans Unicode"/>
              </a:rPr>
              <a:t> to </a:t>
            </a:r>
            <a:r>
              <a:rPr sz="1500" dirty="0">
                <a:latin typeface="Lucida Sans Unicode"/>
                <a:cs typeface="Lucida Sans Unicode"/>
              </a:rPr>
              <a:t>defect</a:t>
            </a:r>
            <a:r>
              <a:rPr sz="1500" spc="-3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reduction</a:t>
            </a:r>
            <a:r>
              <a:rPr sz="1500" spc="-7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(to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near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zero)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1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increase</a:t>
            </a:r>
            <a:r>
              <a:rPr sz="1500" spc="-5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product</a:t>
            </a:r>
            <a:r>
              <a:rPr sz="1500" spc="-8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and</a:t>
            </a:r>
            <a:r>
              <a:rPr sz="1500" spc="-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service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quality</a:t>
            </a:r>
            <a:r>
              <a:rPr sz="1500" spc="-40" dirty="0">
                <a:latin typeface="Lucida Sans Unicode"/>
                <a:cs typeface="Lucida Sans Unicode"/>
              </a:rPr>
              <a:t> </a:t>
            </a:r>
            <a:r>
              <a:rPr sz="1500" spc="-25" dirty="0">
                <a:latin typeface="Lucida Sans Unicode"/>
                <a:cs typeface="Lucida Sans Unicode"/>
              </a:rPr>
              <a:t>and </a:t>
            </a:r>
            <a:r>
              <a:rPr sz="1500" dirty="0">
                <a:latin typeface="Lucida Sans Unicode"/>
                <a:cs typeface="Lucida Sans Unicode"/>
              </a:rPr>
              <a:t>increased</a:t>
            </a:r>
            <a:r>
              <a:rPr sz="1500" spc="-90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profits.</a:t>
            </a:r>
            <a:endParaRPr sz="1500">
              <a:latin typeface="Lucida Sans Unicode"/>
              <a:cs typeface="Lucida Sans Unicode"/>
            </a:endParaRPr>
          </a:p>
          <a:p>
            <a:pPr marL="759460" lvl="1" indent="-255904">
              <a:lnSpc>
                <a:spcPct val="100000"/>
              </a:lnSpc>
              <a:spcBef>
                <a:spcPts val="12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759460" algn="l"/>
              </a:tabLst>
            </a:pPr>
            <a:r>
              <a:rPr sz="1500" dirty="0">
                <a:latin typeface="Lucida Sans Unicode"/>
                <a:cs typeface="Lucida Sans Unicode"/>
              </a:rPr>
              <a:t>The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basic</a:t>
            </a:r>
            <a:r>
              <a:rPr sz="1500" spc="-4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components</a:t>
            </a:r>
            <a:r>
              <a:rPr sz="1500" spc="-9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of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six</a:t>
            </a:r>
            <a:r>
              <a:rPr sz="1500" spc="1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sigma</a:t>
            </a:r>
            <a:r>
              <a:rPr sz="1500" spc="-3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are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shown</a:t>
            </a:r>
            <a:r>
              <a:rPr sz="1500" spc="-65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in</a:t>
            </a:r>
            <a:r>
              <a:rPr sz="1500" spc="-20" dirty="0">
                <a:latin typeface="Lucida Sans Unicode"/>
                <a:cs typeface="Lucida Sans Unicode"/>
              </a:rPr>
              <a:t> </a:t>
            </a:r>
            <a:r>
              <a:rPr sz="1500" dirty="0">
                <a:latin typeface="Lucida Sans Unicode"/>
                <a:cs typeface="Lucida Sans Unicode"/>
              </a:rPr>
              <a:t>figure</a:t>
            </a:r>
            <a:r>
              <a:rPr sz="1500" spc="-15" dirty="0">
                <a:latin typeface="Lucida Sans Unicode"/>
                <a:cs typeface="Lucida Sans Unicode"/>
              </a:rPr>
              <a:t> </a:t>
            </a:r>
            <a:r>
              <a:rPr sz="1500" spc="-10" dirty="0">
                <a:latin typeface="Lucida Sans Unicode"/>
                <a:cs typeface="Lucida Sans Unicode"/>
              </a:rPr>
              <a:t>below:</a:t>
            </a:r>
            <a:endParaRPr sz="15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4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99" y="381000"/>
            <a:ext cx="8382000" cy="5562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6688" y="830897"/>
            <a:ext cx="6202680" cy="1260475"/>
            <a:chOff x="2456688" y="830897"/>
            <a:chExt cx="6202680" cy="1260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2408" y="870204"/>
              <a:ext cx="6156960" cy="12207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6688" y="871728"/>
              <a:ext cx="3252216" cy="116433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74976" y="838200"/>
              <a:ext cx="6136005" cy="1203960"/>
            </a:xfrm>
            <a:custGeom>
              <a:avLst/>
              <a:gdLst/>
              <a:ahLst/>
              <a:cxnLst/>
              <a:rect l="l" t="t" r="r" b="b"/>
              <a:pathLst>
                <a:path w="6136005" h="1203960">
                  <a:moveTo>
                    <a:pt x="5934964" y="0"/>
                  </a:moveTo>
                  <a:lnTo>
                    <a:pt x="200660" y="0"/>
                  </a:lnTo>
                  <a:lnTo>
                    <a:pt x="154634" y="5296"/>
                  </a:lnTo>
                  <a:lnTo>
                    <a:pt x="112393" y="20386"/>
                  </a:lnTo>
                  <a:lnTo>
                    <a:pt x="75136" y="44067"/>
                  </a:lnTo>
                  <a:lnTo>
                    <a:pt x="44067" y="75136"/>
                  </a:lnTo>
                  <a:lnTo>
                    <a:pt x="20386" y="112393"/>
                  </a:lnTo>
                  <a:lnTo>
                    <a:pt x="5296" y="154634"/>
                  </a:lnTo>
                  <a:lnTo>
                    <a:pt x="0" y="200660"/>
                  </a:lnTo>
                  <a:lnTo>
                    <a:pt x="0" y="1003300"/>
                  </a:lnTo>
                  <a:lnTo>
                    <a:pt x="5296" y="1049285"/>
                  </a:lnTo>
                  <a:lnTo>
                    <a:pt x="20386" y="1091511"/>
                  </a:lnTo>
                  <a:lnTo>
                    <a:pt x="44067" y="1128770"/>
                  </a:lnTo>
                  <a:lnTo>
                    <a:pt x="75136" y="1159852"/>
                  </a:lnTo>
                  <a:lnTo>
                    <a:pt x="112393" y="1183551"/>
                  </a:lnTo>
                  <a:lnTo>
                    <a:pt x="154634" y="1198656"/>
                  </a:lnTo>
                  <a:lnTo>
                    <a:pt x="200660" y="1203960"/>
                  </a:lnTo>
                  <a:lnTo>
                    <a:pt x="5934964" y="1203960"/>
                  </a:lnTo>
                  <a:lnTo>
                    <a:pt x="5980989" y="1198656"/>
                  </a:lnTo>
                  <a:lnTo>
                    <a:pt x="6023230" y="1183551"/>
                  </a:lnTo>
                  <a:lnTo>
                    <a:pt x="6060487" y="1159852"/>
                  </a:lnTo>
                  <a:lnTo>
                    <a:pt x="6091556" y="1128770"/>
                  </a:lnTo>
                  <a:lnTo>
                    <a:pt x="6115237" y="1091511"/>
                  </a:lnTo>
                  <a:lnTo>
                    <a:pt x="6130327" y="1049285"/>
                  </a:lnTo>
                  <a:lnTo>
                    <a:pt x="6135624" y="1003300"/>
                  </a:lnTo>
                  <a:lnTo>
                    <a:pt x="6135624" y="200660"/>
                  </a:lnTo>
                  <a:lnTo>
                    <a:pt x="6130327" y="154634"/>
                  </a:lnTo>
                  <a:lnTo>
                    <a:pt x="6115237" y="112393"/>
                  </a:lnTo>
                  <a:lnTo>
                    <a:pt x="6091556" y="75136"/>
                  </a:lnTo>
                  <a:lnTo>
                    <a:pt x="6060487" y="44067"/>
                  </a:lnTo>
                  <a:lnTo>
                    <a:pt x="6023230" y="20386"/>
                  </a:lnTo>
                  <a:lnTo>
                    <a:pt x="5980989" y="5296"/>
                  </a:lnTo>
                  <a:lnTo>
                    <a:pt x="59349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74976" y="838200"/>
              <a:ext cx="6136005" cy="1203960"/>
            </a:xfrm>
            <a:custGeom>
              <a:avLst/>
              <a:gdLst/>
              <a:ahLst/>
              <a:cxnLst/>
              <a:rect l="l" t="t" r="r" b="b"/>
              <a:pathLst>
                <a:path w="6136005" h="1203960">
                  <a:moveTo>
                    <a:pt x="0" y="200660"/>
                  </a:moveTo>
                  <a:lnTo>
                    <a:pt x="5296" y="154634"/>
                  </a:lnTo>
                  <a:lnTo>
                    <a:pt x="20386" y="112393"/>
                  </a:lnTo>
                  <a:lnTo>
                    <a:pt x="44067" y="75136"/>
                  </a:lnTo>
                  <a:lnTo>
                    <a:pt x="75136" y="44067"/>
                  </a:lnTo>
                  <a:lnTo>
                    <a:pt x="112393" y="20386"/>
                  </a:lnTo>
                  <a:lnTo>
                    <a:pt x="154634" y="5296"/>
                  </a:lnTo>
                  <a:lnTo>
                    <a:pt x="200660" y="0"/>
                  </a:lnTo>
                  <a:lnTo>
                    <a:pt x="5934964" y="0"/>
                  </a:lnTo>
                  <a:lnTo>
                    <a:pt x="5980989" y="5296"/>
                  </a:lnTo>
                  <a:lnTo>
                    <a:pt x="6023230" y="20386"/>
                  </a:lnTo>
                  <a:lnTo>
                    <a:pt x="6060487" y="44067"/>
                  </a:lnTo>
                  <a:lnTo>
                    <a:pt x="6091556" y="75136"/>
                  </a:lnTo>
                  <a:lnTo>
                    <a:pt x="6115237" y="112393"/>
                  </a:lnTo>
                  <a:lnTo>
                    <a:pt x="6130327" y="154634"/>
                  </a:lnTo>
                  <a:lnTo>
                    <a:pt x="6135624" y="200660"/>
                  </a:lnTo>
                  <a:lnTo>
                    <a:pt x="6135624" y="1003300"/>
                  </a:lnTo>
                  <a:lnTo>
                    <a:pt x="6130327" y="1049285"/>
                  </a:lnTo>
                  <a:lnTo>
                    <a:pt x="6115237" y="1091511"/>
                  </a:lnTo>
                  <a:lnTo>
                    <a:pt x="6091556" y="1128770"/>
                  </a:lnTo>
                  <a:lnTo>
                    <a:pt x="6060487" y="1159852"/>
                  </a:lnTo>
                  <a:lnTo>
                    <a:pt x="6023230" y="1183551"/>
                  </a:lnTo>
                  <a:lnTo>
                    <a:pt x="5980989" y="1198656"/>
                  </a:lnTo>
                  <a:lnTo>
                    <a:pt x="5934964" y="1203960"/>
                  </a:lnTo>
                  <a:lnTo>
                    <a:pt x="200660" y="1203960"/>
                  </a:lnTo>
                  <a:lnTo>
                    <a:pt x="154634" y="1198656"/>
                  </a:lnTo>
                  <a:lnTo>
                    <a:pt x="112393" y="1183551"/>
                  </a:lnTo>
                  <a:lnTo>
                    <a:pt x="75136" y="1159852"/>
                  </a:lnTo>
                  <a:lnTo>
                    <a:pt x="44067" y="1128770"/>
                  </a:lnTo>
                  <a:lnTo>
                    <a:pt x="20386" y="1091511"/>
                  </a:lnTo>
                  <a:lnTo>
                    <a:pt x="5296" y="1049285"/>
                  </a:lnTo>
                  <a:lnTo>
                    <a:pt x="0" y="1003300"/>
                  </a:lnTo>
                  <a:lnTo>
                    <a:pt x="0" y="20066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21711" y="878586"/>
            <a:ext cx="292735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915" indent="-79375">
              <a:lnSpc>
                <a:spcPct val="100000"/>
              </a:lnSpc>
              <a:spcBef>
                <a:spcPts val="105"/>
              </a:spcBef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Goals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improvement</a:t>
            </a:r>
            <a:endParaRPr sz="1600">
              <a:latin typeface="Arial"/>
              <a:cs typeface="Arial"/>
            </a:endParaRPr>
          </a:p>
          <a:p>
            <a:pPr marL="81915" indent="-79375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customer</a:t>
            </a:r>
            <a:endParaRPr sz="1600">
              <a:latin typeface="Arial"/>
              <a:cs typeface="Arial"/>
            </a:endParaRPr>
          </a:p>
          <a:p>
            <a:pPr marL="81915" indent="-79375">
              <a:lnSpc>
                <a:spcPct val="100000"/>
              </a:lnSpc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Project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scope</a:t>
            </a:r>
            <a:endParaRPr sz="1600">
              <a:latin typeface="Arial"/>
              <a:cs typeface="Arial"/>
            </a:endParaRPr>
          </a:p>
          <a:p>
            <a:pPr marL="81915" indent="-79375">
              <a:lnSpc>
                <a:spcPct val="100000"/>
              </a:lnSpc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problem/opportunity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41448" y="2213165"/>
            <a:ext cx="6217920" cy="978535"/>
            <a:chOff x="2441448" y="2213165"/>
            <a:chExt cx="6217920" cy="97853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02408" y="2249423"/>
              <a:ext cx="6156960" cy="9418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1448" y="2240279"/>
              <a:ext cx="4160520" cy="9204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74976" y="2220467"/>
              <a:ext cx="6136005" cy="922019"/>
            </a:xfrm>
            <a:custGeom>
              <a:avLst/>
              <a:gdLst/>
              <a:ahLst/>
              <a:cxnLst/>
              <a:rect l="l" t="t" r="r" b="b"/>
              <a:pathLst>
                <a:path w="6136005" h="922019">
                  <a:moveTo>
                    <a:pt x="5981954" y="0"/>
                  </a:moveTo>
                  <a:lnTo>
                    <a:pt x="153543" y="0"/>
                  </a:lnTo>
                  <a:lnTo>
                    <a:pt x="104997" y="7837"/>
                  </a:lnTo>
                  <a:lnTo>
                    <a:pt x="62846" y="29659"/>
                  </a:lnTo>
                  <a:lnTo>
                    <a:pt x="29614" y="62929"/>
                  </a:lnTo>
                  <a:lnTo>
                    <a:pt x="7824" y="105111"/>
                  </a:lnTo>
                  <a:lnTo>
                    <a:pt x="0" y="153670"/>
                  </a:lnTo>
                  <a:lnTo>
                    <a:pt x="0" y="768350"/>
                  </a:lnTo>
                  <a:lnTo>
                    <a:pt x="7824" y="816895"/>
                  </a:lnTo>
                  <a:lnTo>
                    <a:pt x="29614" y="859046"/>
                  </a:lnTo>
                  <a:lnTo>
                    <a:pt x="62846" y="892278"/>
                  </a:lnTo>
                  <a:lnTo>
                    <a:pt x="104997" y="914068"/>
                  </a:lnTo>
                  <a:lnTo>
                    <a:pt x="153543" y="921893"/>
                  </a:lnTo>
                  <a:lnTo>
                    <a:pt x="5981954" y="921893"/>
                  </a:lnTo>
                  <a:lnTo>
                    <a:pt x="6030512" y="914068"/>
                  </a:lnTo>
                  <a:lnTo>
                    <a:pt x="6072694" y="892278"/>
                  </a:lnTo>
                  <a:lnTo>
                    <a:pt x="6105964" y="859046"/>
                  </a:lnTo>
                  <a:lnTo>
                    <a:pt x="6127786" y="816895"/>
                  </a:lnTo>
                  <a:lnTo>
                    <a:pt x="6135624" y="768350"/>
                  </a:lnTo>
                  <a:lnTo>
                    <a:pt x="6135624" y="153670"/>
                  </a:lnTo>
                  <a:lnTo>
                    <a:pt x="6127786" y="105111"/>
                  </a:lnTo>
                  <a:lnTo>
                    <a:pt x="6105964" y="62929"/>
                  </a:lnTo>
                  <a:lnTo>
                    <a:pt x="6072694" y="29659"/>
                  </a:lnTo>
                  <a:lnTo>
                    <a:pt x="6030512" y="7837"/>
                  </a:lnTo>
                  <a:lnTo>
                    <a:pt x="59819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74976" y="2220467"/>
              <a:ext cx="6136005" cy="922019"/>
            </a:xfrm>
            <a:custGeom>
              <a:avLst/>
              <a:gdLst/>
              <a:ahLst/>
              <a:cxnLst/>
              <a:rect l="l" t="t" r="r" b="b"/>
              <a:pathLst>
                <a:path w="6136005" h="922019">
                  <a:moveTo>
                    <a:pt x="0" y="153670"/>
                  </a:moveTo>
                  <a:lnTo>
                    <a:pt x="7824" y="105111"/>
                  </a:lnTo>
                  <a:lnTo>
                    <a:pt x="29614" y="62929"/>
                  </a:lnTo>
                  <a:lnTo>
                    <a:pt x="62846" y="29659"/>
                  </a:lnTo>
                  <a:lnTo>
                    <a:pt x="104997" y="7837"/>
                  </a:lnTo>
                  <a:lnTo>
                    <a:pt x="153543" y="0"/>
                  </a:lnTo>
                  <a:lnTo>
                    <a:pt x="5981954" y="0"/>
                  </a:lnTo>
                  <a:lnTo>
                    <a:pt x="6030512" y="7837"/>
                  </a:lnTo>
                  <a:lnTo>
                    <a:pt x="6072694" y="29659"/>
                  </a:lnTo>
                  <a:lnTo>
                    <a:pt x="6105964" y="62929"/>
                  </a:lnTo>
                  <a:lnTo>
                    <a:pt x="6127786" y="105111"/>
                  </a:lnTo>
                  <a:lnTo>
                    <a:pt x="6135624" y="153670"/>
                  </a:lnTo>
                  <a:lnTo>
                    <a:pt x="6135624" y="768350"/>
                  </a:lnTo>
                  <a:lnTo>
                    <a:pt x="6127786" y="816895"/>
                  </a:lnTo>
                  <a:lnTo>
                    <a:pt x="6105964" y="859046"/>
                  </a:lnTo>
                  <a:lnTo>
                    <a:pt x="6072694" y="892278"/>
                  </a:lnTo>
                  <a:lnTo>
                    <a:pt x="6030512" y="914068"/>
                  </a:lnTo>
                  <a:lnTo>
                    <a:pt x="5981954" y="921893"/>
                  </a:lnTo>
                  <a:lnTo>
                    <a:pt x="153543" y="921893"/>
                  </a:lnTo>
                  <a:lnTo>
                    <a:pt x="104997" y="914068"/>
                  </a:lnTo>
                  <a:lnTo>
                    <a:pt x="62846" y="892278"/>
                  </a:lnTo>
                  <a:lnTo>
                    <a:pt x="29614" y="859046"/>
                  </a:lnTo>
                  <a:lnTo>
                    <a:pt x="7824" y="816895"/>
                  </a:lnTo>
                  <a:lnTo>
                    <a:pt x="0" y="768350"/>
                  </a:lnTo>
                  <a:lnTo>
                    <a:pt x="0" y="15367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507995" y="2247645"/>
            <a:ext cx="3885565" cy="75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915" indent="-79375">
              <a:lnSpc>
                <a:spcPct val="100000"/>
              </a:lnSpc>
              <a:spcBef>
                <a:spcPts val="105"/>
              </a:spcBef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Identify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appropriate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performance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measure</a:t>
            </a:r>
            <a:endParaRPr sz="1600">
              <a:latin typeface="Arial"/>
              <a:cs typeface="Arial"/>
            </a:endParaRPr>
          </a:p>
          <a:p>
            <a:pPr marL="81915" indent="-79375">
              <a:lnSpc>
                <a:spcPct val="100000"/>
              </a:lnSpc>
              <a:spcBef>
                <a:spcPts val="5"/>
              </a:spcBef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Collect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data</a:t>
            </a:r>
            <a:endParaRPr sz="1600">
              <a:latin typeface="Arial"/>
              <a:cs typeface="Arial"/>
            </a:endParaRPr>
          </a:p>
          <a:p>
            <a:pPr marL="81915" indent="-79375">
              <a:lnSpc>
                <a:spcPct val="100000"/>
              </a:lnSpc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Evaluate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current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performance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20111" y="3325812"/>
            <a:ext cx="6230620" cy="749935"/>
            <a:chOff x="2420111" y="3325812"/>
            <a:chExt cx="6230620" cy="74993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3263" y="3361944"/>
              <a:ext cx="6156960" cy="7132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0111" y="3340607"/>
              <a:ext cx="5809488" cy="6766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465196" y="3333114"/>
              <a:ext cx="6136005" cy="693420"/>
            </a:xfrm>
            <a:custGeom>
              <a:avLst/>
              <a:gdLst/>
              <a:ahLst/>
              <a:cxnLst/>
              <a:rect l="l" t="t" r="r" b="b"/>
              <a:pathLst>
                <a:path w="6136005" h="693420">
                  <a:moveTo>
                    <a:pt x="6020181" y="0"/>
                  </a:moveTo>
                  <a:lnTo>
                    <a:pt x="115569" y="0"/>
                  </a:lnTo>
                  <a:lnTo>
                    <a:pt x="70615" y="9092"/>
                  </a:lnTo>
                  <a:lnTo>
                    <a:pt x="33877" y="33877"/>
                  </a:lnTo>
                  <a:lnTo>
                    <a:pt x="9092" y="70615"/>
                  </a:lnTo>
                  <a:lnTo>
                    <a:pt x="0" y="115570"/>
                  </a:lnTo>
                  <a:lnTo>
                    <a:pt x="0" y="577723"/>
                  </a:lnTo>
                  <a:lnTo>
                    <a:pt x="9092" y="622677"/>
                  </a:lnTo>
                  <a:lnTo>
                    <a:pt x="33877" y="659415"/>
                  </a:lnTo>
                  <a:lnTo>
                    <a:pt x="70615" y="684200"/>
                  </a:lnTo>
                  <a:lnTo>
                    <a:pt x="115569" y="693293"/>
                  </a:lnTo>
                  <a:lnTo>
                    <a:pt x="6020181" y="693293"/>
                  </a:lnTo>
                  <a:lnTo>
                    <a:pt x="6065188" y="684200"/>
                  </a:lnTo>
                  <a:lnTo>
                    <a:pt x="6101921" y="659415"/>
                  </a:lnTo>
                  <a:lnTo>
                    <a:pt x="6126676" y="622677"/>
                  </a:lnTo>
                  <a:lnTo>
                    <a:pt x="6135751" y="577723"/>
                  </a:lnTo>
                  <a:lnTo>
                    <a:pt x="6135751" y="115570"/>
                  </a:lnTo>
                  <a:lnTo>
                    <a:pt x="6126676" y="70615"/>
                  </a:lnTo>
                  <a:lnTo>
                    <a:pt x="6101921" y="33877"/>
                  </a:lnTo>
                  <a:lnTo>
                    <a:pt x="6065188" y="9092"/>
                  </a:lnTo>
                  <a:lnTo>
                    <a:pt x="60201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65196" y="3333114"/>
              <a:ext cx="6136005" cy="693420"/>
            </a:xfrm>
            <a:custGeom>
              <a:avLst/>
              <a:gdLst/>
              <a:ahLst/>
              <a:cxnLst/>
              <a:rect l="l" t="t" r="r" b="b"/>
              <a:pathLst>
                <a:path w="6136005" h="693420">
                  <a:moveTo>
                    <a:pt x="0" y="115570"/>
                  </a:moveTo>
                  <a:lnTo>
                    <a:pt x="9092" y="70615"/>
                  </a:lnTo>
                  <a:lnTo>
                    <a:pt x="33877" y="33877"/>
                  </a:lnTo>
                  <a:lnTo>
                    <a:pt x="70615" y="9092"/>
                  </a:lnTo>
                  <a:lnTo>
                    <a:pt x="115569" y="0"/>
                  </a:lnTo>
                  <a:lnTo>
                    <a:pt x="6020181" y="0"/>
                  </a:lnTo>
                  <a:lnTo>
                    <a:pt x="6065188" y="9092"/>
                  </a:lnTo>
                  <a:lnTo>
                    <a:pt x="6101921" y="33877"/>
                  </a:lnTo>
                  <a:lnTo>
                    <a:pt x="6126676" y="70615"/>
                  </a:lnTo>
                  <a:lnTo>
                    <a:pt x="6135751" y="115570"/>
                  </a:lnTo>
                  <a:lnTo>
                    <a:pt x="6135751" y="577723"/>
                  </a:lnTo>
                  <a:lnTo>
                    <a:pt x="6126676" y="622677"/>
                  </a:lnTo>
                  <a:lnTo>
                    <a:pt x="6101921" y="659415"/>
                  </a:lnTo>
                  <a:lnTo>
                    <a:pt x="6065188" y="684200"/>
                  </a:lnTo>
                  <a:lnTo>
                    <a:pt x="6020181" y="693293"/>
                  </a:lnTo>
                  <a:lnTo>
                    <a:pt x="115569" y="693293"/>
                  </a:lnTo>
                  <a:lnTo>
                    <a:pt x="70615" y="684200"/>
                  </a:lnTo>
                  <a:lnTo>
                    <a:pt x="33877" y="659415"/>
                  </a:lnTo>
                  <a:lnTo>
                    <a:pt x="9092" y="622677"/>
                  </a:lnTo>
                  <a:lnTo>
                    <a:pt x="0" y="577723"/>
                  </a:lnTo>
                  <a:lnTo>
                    <a:pt x="0" y="11557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87295" y="3349574"/>
            <a:ext cx="552958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915" indent="-79375">
              <a:lnSpc>
                <a:spcPct val="100000"/>
              </a:lnSpc>
              <a:spcBef>
                <a:spcPts val="110"/>
              </a:spcBef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Develop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test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theories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related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root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causes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problems</a:t>
            </a:r>
            <a:endParaRPr sz="1600">
              <a:latin typeface="Arial"/>
              <a:cs typeface="Arial"/>
            </a:endParaRPr>
          </a:p>
          <a:p>
            <a:pPr marL="81915" indent="-79375">
              <a:lnSpc>
                <a:spcPct val="100000"/>
              </a:lnSpc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Identify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cause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effect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relationships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14016" y="4184205"/>
            <a:ext cx="6236335" cy="790575"/>
            <a:chOff x="2414016" y="4184205"/>
            <a:chExt cx="6236335" cy="790575"/>
          </a:xfrm>
        </p:grpSpPr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3264" y="4223013"/>
              <a:ext cx="6156960" cy="75132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4016" y="4200143"/>
              <a:ext cx="6044183" cy="6766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465197" y="4191507"/>
              <a:ext cx="6136005" cy="733425"/>
            </a:xfrm>
            <a:custGeom>
              <a:avLst/>
              <a:gdLst/>
              <a:ahLst/>
              <a:cxnLst/>
              <a:rect l="l" t="t" r="r" b="b"/>
              <a:pathLst>
                <a:path w="6136005" h="733425">
                  <a:moveTo>
                    <a:pt x="6013577" y="0"/>
                  </a:moveTo>
                  <a:lnTo>
                    <a:pt x="122300" y="0"/>
                  </a:lnTo>
                  <a:lnTo>
                    <a:pt x="74687" y="9606"/>
                  </a:lnTo>
                  <a:lnTo>
                    <a:pt x="35813" y="35798"/>
                  </a:lnTo>
                  <a:lnTo>
                    <a:pt x="9608" y="74634"/>
                  </a:lnTo>
                  <a:lnTo>
                    <a:pt x="0" y="122174"/>
                  </a:lnTo>
                  <a:lnTo>
                    <a:pt x="0" y="610997"/>
                  </a:lnTo>
                  <a:lnTo>
                    <a:pt x="9608" y="658536"/>
                  </a:lnTo>
                  <a:lnTo>
                    <a:pt x="35813" y="697372"/>
                  </a:lnTo>
                  <a:lnTo>
                    <a:pt x="74687" y="723564"/>
                  </a:lnTo>
                  <a:lnTo>
                    <a:pt x="122300" y="733171"/>
                  </a:lnTo>
                  <a:lnTo>
                    <a:pt x="6013577" y="733171"/>
                  </a:lnTo>
                  <a:lnTo>
                    <a:pt x="6061116" y="723564"/>
                  </a:lnTo>
                  <a:lnTo>
                    <a:pt x="6099952" y="697372"/>
                  </a:lnTo>
                  <a:lnTo>
                    <a:pt x="6126144" y="658536"/>
                  </a:lnTo>
                  <a:lnTo>
                    <a:pt x="6135751" y="610997"/>
                  </a:lnTo>
                  <a:lnTo>
                    <a:pt x="6135751" y="122174"/>
                  </a:lnTo>
                  <a:lnTo>
                    <a:pt x="6126144" y="74634"/>
                  </a:lnTo>
                  <a:lnTo>
                    <a:pt x="6099952" y="35798"/>
                  </a:lnTo>
                  <a:lnTo>
                    <a:pt x="6061116" y="9606"/>
                  </a:lnTo>
                  <a:lnTo>
                    <a:pt x="6013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65197" y="4191507"/>
              <a:ext cx="6136005" cy="733425"/>
            </a:xfrm>
            <a:custGeom>
              <a:avLst/>
              <a:gdLst/>
              <a:ahLst/>
              <a:cxnLst/>
              <a:rect l="l" t="t" r="r" b="b"/>
              <a:pathLst>
                <a:path w="6136005" h="733425">
                  <a:moveTo>
                    <a:pt x="0" y="122174"/>
                  </a:moveTo>
                  <a:lnTo>
                    <a:pt x="9608" y="74634"/>
                  </a:lnTo>
                  <a:lnTo>
                    <a:pt x="35813" y="35798"/>
                  </a:lnTo>
                  <a:lnTo>
                    <a:pt x="74687" y="9606"/>
                  </a:lnTo>
                  <a:lnTo>
                    <a:pt x="122300" y="0"/>
                  </a:lnTo>
                  <a:lnTo>
                    <a:pt x="6013577" y="0"/>
                  </a:lnTo>
                  <a:lnTo>
                    <a:pt x="6061116" y="9606"/>
                  </a:lnTo>
                  <a:lnTo>
                    <a:pt x="6099952" y="35798"/>
                  </a:lnTo>
                  <a:lnTo>
                    <a:pt x="6126144" y="74634"/>
                  </a:lnTo>
                  <a:lnTo>
                    <a:pt x="6135751" y="122174"/>
                  </a:lnTo>
                  <a:lnTo>
                    <a:pt x="6135751" y="610997"/>
                  </a:lnTo>
                  <a:lnTo>
                    <a:pt x="6126144" y="658536"/>
                  </a:lnTo>
                  <a:lnTo>
                    <a:pt x="6099952" y="697372"/>
                  </a:lnTo>
                  <a:lnTo>
                    <a:pt x="6061116" y="723564"/>
                  </a:lnTo>
                  <a:lnTo>
                    <a:pt x="6013577" y="733171"/>
                  </a:lnTo>
                  <a:lnTo>
                    <a:pt x="122300" y="733171"/>
                  </a:lnTo>
                  <a:lnTo>
                    <a:pt x="74687" y="723564"/>
                  </a:lnTo>
                  <a:lnTo>
                    <a:pt x="35813" y="697372"/>
                  </a:lnTo>
                  <a:lnTo>
                    <a:pt x="9608" y="658536"/>
                  </a:lnTo>
                  <a:lnTo>
                    <a:pt x="0" y="610997"/>
                  </a:lnTo>
                  <a:lnTo>
                    <a:pt x="0" y="122174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89073" y="4210304"/>
            <a:ext cx="5762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0160">
              <a:lnSpc>
                <a:spcPct val="100000"/>
              </a:lnSpc>
              <a:spcBef>
                <a:spcPts val="105"/>
              </a:spcBef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	Develop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evaluate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solutions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reduce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gap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between</a:t>
            </a:r>
            <a:r>
              <a:rPr sz="1600" spc="-10" dirty="0">
                <a:latin typeface="Arial"/>
                <a:cs typeface="Arial"/>
              </a:rPr>
              <a:t> desired </a:t>
            </a:r>
            <a:r>
              <a:rPr sz="1600" dirty="0">
                <a:latin typeface="Arial"/>
                <a:cs typeface="Arial"/>
              </a:rPr>
              <a:t>process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performance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current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performance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20111" y="5097843"/>
            <a:ext cx="6230620" cy="742315"/>
            <a:chOff x="2420111" y="5097843"/>
            <a:chExt cx="6230620" cy="742315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3263" y="5132831"/>
              <a:ext cx="6156960" cy="7071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20111" y="5111495"/>
              <a:ext cx="4888992" cy="67665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465196" y="5105145"/>
              <a:ext cx="6136005" cy="686435"/>
            </a:xfrm>
            <a:custGeom>
              <a:avLst/>
              <a:gdLst/>
              <a:ahLst/>
              <a:cxnLst/>
              <a:rect l="l" t="t" r="r" b="b"/>
              <a:pathLst>
                <a:path w="6136005" h="686435">
                  <a:moveTo>
                    <a:pt x="6021451" y="0"/>
                  </a:moveTo>
                  <a:lnTo>
                    <a:pt x="114426" y="0"/>
                  </a:lnTo>
                  <a:lnTo>
                    <a:pt x="69919" y="8983"/>
                  </a:lnTo>
                  <a:lnTo>
                    <a:pt x="33543" y="33480"/>
                  </a:lnTo>
                  <a:lnTo>
                    <a:pt x="9003" y="69812"/>
                  </a:lnTo>
                  <a:lnTo>
                    <a:pt x="0" y="114299"/>
                  </a:lnTo>
                  <a:lnTo>
                    <a:pt x="0" y="571715"/>
                  </a:lnTo>
                  <a:lnTo>
                    <a:pt x="9003" y="616220"/>
                  </a:lnTo>
                  <a:lnTo>
                    <a:pt x="33543" y="652564"/>
                  </a:lnTo>
                  <a:lnTo>
                    <a:pt x="69919" y="677068"/>
                  </a:lnTo>
                  <a:lnTo>
                    <a:pt x="114426" y="686053"/>
                  </a:lnTo>
                  <a:lnTo>
                    <a:pt x="6021451" y="686053"/>
                  </a:lnTo>
                  <a:lnTo>
                    <a:pt x="6065938" y="677068"/>
                  </a:lnTo>
                  <a:lnTo>
                    <a:pt x="6102270" y="652564"/>
                  </a:lnTo>
                  <a:lnTo>
                    <a:pt x="6126767" y="616220"/>
                  </a:lnTo>
                  <a:lnTo>
                    <a:pt x="6135751" y="571715"/>
                  </a:lnTo>
                  <a:lnTo>
                    <a:pt x="6135751" y="114299"/>
                  </a:lnTo>
                  <a:lnTo>
                    <a:pt x="6126767" y="69812"/>
                  </a:lnTo>
                  <a:lnTo>
                    <a:pt x="6102270" y="33480"/>
                  </a:lnTo>
                  <a:lnTo>
                    <a:pt x="6065938" y="8983"/>
                  </a:lnTo>
                  <a:lnTo>
                    <a:pt x="60214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65196" y="5105145"/>
              <a:ext cx="6136005" cy="686435"/>
            </a:xfrm>
            <a:custGeom>
              <a:avLst/>
              <a:gdLst/>
              <a:ahLst/>
              <a:cxnLst/>
              <a:rect l="l" t="t" r="r" b="b"/>
              <a:pathLst>
                <a:path w="6136005" h="686435">
                  <a:moveTo>
                    <a:pt x="0" y="114299"/>
                  </a:moveTo>
                  <a:lnTo>
                    <a:pt x="9003" y="69812"/>
                  </a:lnTo>
                  <a:lnTo>
                    <a:pt x="33543" y="33480"/>
                  </a:lnTo>
                  <a:lnTo>
                    <a:pt x="69919" y="8983"/>
                  </a:lnTo>
                  <a:lnTo>
                    <a:pt x="114426" y="0"/>
                  </a:lnTo>
                  <a:lnTo>
                    <a:pt x="6021451" y="0"/>
                  </a:lnTo>
                  <a:lnTo>
                    <a:pt x="6065938" y="8983"/>
                  </a:lnTo>
                  <a:lnTo>
                    <a:pt x="6102270" y="33480"/>
                  </a:lnTo>
                  <a:lnTo>
                    <a:pt x="6126767" y="69812"/>
                  </a:lnTo>
                  <a:lnTo>
                    <a:pt x="6135751" y="114299"/>
                  </a:lnTo>
                  <a:lnTo>
                    <a:pt x="6135751" y="571715"/>
                  </a:lnTo>
                  <a:lnTo>
                    <a:pt x="6126767" y="616220"/>
                  </a:lnTo>
                  <a:lnTo>
                    <a:pt x="6102270" y="652564"/>
                  </a:lnTo>
                  <a:lnTo>
                    <a:pt x="6065938" y="677068"/>
                  </a:lnTo>
                  <a:lnTo>
                    <a:pt x="6021451" y="686053"/>
                  </a:lnTo>
                  <a:lnTo>
                    <a:pt x="114426" y="686053"/>
                  </a:lnTo>
                  <a:lnTo>
                    <a:pt x="69919" y="677068"/>
                  </a:lnTo>
                  <a:lnTo>
                    <a:pt x="33543" y="652564"/>
                  </a:lnTo>
                  <a:lnTo>
                    <a:pt x="9003" y="616220"/>
                  </a:lnTo>
                  <a:lnTo>
                    <a:pt x="0" y="571715"/>
                  </a:lnTo>
                  <a:lnTo>
                    <a:pt x="0" y="114299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486914" y="5121986"/>
            <a:ext cx="456120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915" indent="-79375">
              <a:lnSpc>
                <a:spcPct val="100000"/>
              </a:lnSpc>
              <a:spcBef>
                <a:spcPts val="110"/>
              </a:spcBef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Monitor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process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sustain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improved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performance</a:t>
            </a:r>
            <a:endParaRPr sz="1600">
              <a:latin typeface="Arial"/>
              <a:cs typeface="Arial"/>
            </a:endParaRPr>
          </a:p>
          <a:p>
            <a:pPr marL="81915" indent="-79375">
              <a:lnSpc>
                <a:spcPct val="100000"/>
              </a:lnSpc>
              <a:buSzPct val="93750"/>
              <a:buChar char="•"/>
              <a:tabLst>
                <a:tab pos="81915" algn="l"/>
              </a:tabLst>
            </a:pPr>
            <a:r>
              <a:rPr sz="1600" dirty="0">
                <a:latin typeface="Arial"/>
                <a:cs typeface="Arial"/>
              </a:rPr>
              <a:t>Ensure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that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problems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resurface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53792" y="1146746"/>
            <a:ext cx="1814195" cy="575945"/>
            <a:chOff x="653792" y="1146746"/>
            <a:chExt cx="1814195" cy="575945"/>
          </a:xfrm>
        </p:grpSpPr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3792" y="1182623"/>
              <a:ext cx="1790703" cy="53949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85799" y="1154048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887349" y="0"/>
                  </a:moveTo>
                  <a:lnTo>
                    <a:pt x="0" y="0"/>
                  </a:lnTo>
                  <a:lnTo>
                    <a:pt x="0" y="519938"/>
                  </a:lnTo>
                  <a:lnTo>
                    <a:pt x="887349" y="519938"/>
                  </a:lnTo>
                  <a:lnTo>
                    <a:pt x="956680" y="519155"/>
                  </a:lnTo>
                  <a:lnTo>
                    <a:pt x="1024553" y="516846"/>
                  </a:lnTo>
                  <a:lnTo>
                    <a:pt x="1090770" y="513068"/>
                  </a:lnTo>
                  <a:lnTo>
                    <a:pt x="1155134" y="507880"/>
                  </a:lnTo>
                  <a:lnTo>
                    <a:pt x="1217447" y="501338"/>
                  </a:lnTo>
                  <a:lnTo>
                    <a:pt x="1277512" y="493502"/>
                  </a:lnTo>
                  <a:lnTo>
                    <a:pt x="1335132" y="484429"/>
                  </a:lnTo>
                  <a:lnTo>
                    <a:pt x="1390109" y="474177"/>
                  </a:lnTo>
                  <a:lnTo>
                    <a:pt x="1442247" y="462804"/>
                  </a:lnTo>
                  <a:lnTo>
                    <a:pt x="1491347" y="450368"/>
                  </a:lnTo>
                  <a:lnTo>
                    <a:pt x="1537213" y="436926"/>
                  </a:lnTo>
                  <a:lnTo>
                    <a:pt x="1579647" y="422538"/>
                  </a:lnTo>
                  <a:lnTo>
                    <a:pt x="1618453" y="407260"/>
                  </a:lnTo>
                  <a:lnTo>
                    <a:pt x="1653431" y="391150"/>
                  </a:lnTo>
                  <a:lnTo>
                    <a:pt x="1711121" y="356668"/>
                  </a:lnTo>
                  <a:lnTo>
                    <a:pt x="1751137" y="319556"/>
                  </a:lnTo>
                  <a:lnTo>
                    <a:pt x="1771901" y="280276"/>
                  </a:lnTo>
                  <a:lnTo>
                    <a:pt x="1774570" y="259968"/>
                  </a:lnTo>
                  <a:lnTo>
                    <a:pt x="1771901" y="239644"/>
                  </a:lnTo>
                  <a:lnTo>
                    <a:pt x="1751137" y="200341"/>
                  </a:lnTo>
                  <a:lnTo>
                    <a:pt x="1711121" y="163216"/>
                  </a:lnTo>
                  <a:lnTo>
                    <a:pt x="1653431" y="128730"/>
                  </a:lnTo>
                  <a:lnTo>
                    <a:pt x="1618453" y="112622"/>
                  </a:lnTo>
                  <a:lnTo>
                    <a:pt x="1579647" y="97346"/>
                  </a:lnTo>
                  <a:lnTo>
                    <a:pt x="1537213" y="82961"/>
                  </a:lnTo>
                  <a:lnTo>
                    <a:pt x="1491347" y="69524"/>
                  </a:lnTo>
                  <a:lnTo>
                    <a:pt x="1442247" y="57093"/>
                  </a:lnTo>
                  <a:lnTo>
                    <a:pt x="1390109" y="45726"/>
                  </a:lnTo>
                  <a:lnTo>
                    <a:pt x="1335132" y="35480"/>
                  </a:lnTo>
                  <a:lnTo>
                    <a:pt x="1277512" y="26413"/>
                  </a:lnTo>
                  <a:lnTo>
                    <a:pt x="1217447" y="18582"/>
                  </a:lnTo>
                  <a:lnTo>
                    <a:pt x="1155134" y="12046"/>
                  </a:lnTo>
                  <a:lnTo>
                    <a:pt x="1090770" y="6862"/>
                  </a:lnTo>
                  <a:lnTo>
                    <a:pt x="1024553" y="3088"/>
                  </a:lnTo>
                  <a:lnTo>
                    <a:pt x="956680" y="781"/>
                  </a:lnTo>
                  <a:lnTo>
                    <a:pt x="887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5799" y="1154048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0" y="0"/>
                  </a:moveTo>
                  <a:lnTo>
                    <a:pt x="887349" y="0"/>
                  </a:lnTo>
                  <a:lnTo>
                    <a:pt x="956680" y="781"/>
                  </a:lnTo>
                  <a:lnTo>
                    <a:pt x="1024553" y="3088"/>
                  </a:lnTo>
                  <a:lnTo>
                    <a:pt x="1090770" y="6862"/>
                  </a:lnTo>
                  <a:lnTo>
                    <a:pt x="1155134" y="12046"/>
                  </a:lnTo>
                  <a:lnTo>
                    <a:pt x="1217447" y="18582"/>
                  </a:lnTo>
                  <a:lnTo>
                    <a:pt x="1277512" y="26413"/>
                  </a:lnTo>
                  <a:lnTo>
                    <a:pt x="1335132" y="35480"/>
                  </a:lnTo>
                  <a:lnTo>
                    <a:pt x="1390109" y="45726"/>
                  </a:lnTo>
                  <a:lnTo>
                    <a:pt x="1442247" y="57093"/>
                  </a:lnTo>
                  <a:lnTo>
                    <a:pt x="1491347" y="69524"/>
                  </a:lnTo>
                  <a:lnTo>
                    <a:pt x="1537213" y="82961"/>
                  </a:lnTo>
                  <a:lnTo>
                    <a:pt x="1579647" y="97346"/>
                  </a:lnTo>
                  <a:lnTo>
                    <a:pt x="1618453" y="112622"/>
                  </a:lnTo>
                  <a:lnTo>
                    <a:pt x="1653431" y="128730"/>
                  </a:lnTo>
                  <a:lnTo>
                    <a:pt x="1711121" y="163216"/>
                  </a:lnTo>
                  <a:lnTo>
                    <a:pt x="1751137" y="200341"/>
                  </a:lnTo>
                  <a:lnTo>
                    <a:pt x="1771901" y="239644"/>
                  </a:lnTo>
                  <a:lnTo>
                    <a:pt x="1774570" y="259968"/>
                  </a:lnTo>
                  <a:lnTo>
                    <a:pt x="1771901" y="280276"/>
                  </a:lnTo>
                  <a:lnTo>
                    <a:pt x="1751137" y="319556"/>
                  </a:lnTo>
                  <a:lnTo>
                    <a:pt x="1711121" y="356668"/>
                  </a:lnTo>
                  <a:lnTo>
                    <a:pt x="1653431" y="391150"/>
                  </a:lnTo>
                  <a:lnTo>
                    <a:pt x="1618453" y="407260"/>
                  </a:lnTo>
                  <a:lnTo>
                    <a:pt x="1579647" y="422538"/>
                  </a:lnTo>
                  <a:lnTo>
                    <a:pt x="1537213" y="436926"/>
                  </a:lnTo>
                  <a:lnTo>
                    <a:pt x="1491347" y="450368"/>
                  </a:lnTo>
                  <a:lnTo>
                    <a:pt x="1442247" y="462804"/>
                  </a:lnTo>
                  <a:lnTo>
                    <a:pt x="1390109" y="474177"/>
                  </a:lnTo>
                  <a:lnTo>
                    <a:pt x="1335132" y="484429"/>
                  </a:lnTo>
                  <a:lnTo>
                    <a:pt x="1277512" y="493502"/>
                  </a:lnTo>
                  <a:lnTo>
                    <a:pt x="1217447" y="501338"/>
                  </a:lnTo>
                  <a:lnTo>
                    <a:pt x="1155134" y="507880"/>
                  </a:lnTo>
                  <a:lnTo>
                    <a:pt x="1090770" y="513068"/>
                  </a:lnTo>
                  <a:lnTo>
                    <a:pt x="1024553" y="516846"/>
                  </a:lnTo>
                  <a:lnTo>
                    <a:pt x="956680" y="519155"/>
                  </a:lnTo>
                  <a:lnTo>
                    <a:pt x="887349" y="519938"/>
                  </a:lnTo>
                  <a:lnTo>
                    <a:pt x="0" y="519938"/>
                  </a:lnTo>
                  <a:lnTo>
                    <a:pt x="0" y="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118717" y="1211961"/>
            <a:ext cx="64770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Define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49223" y="2373185"/>
            <a:ext cx="1818639" cy="574675"/>
            <a:chOff x="649223" y="2373185"/>
            <a:chExt cx="1818639" cy="574675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9223" y="2407920"/>
              <a:ext cx="1795272" cy="53949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5799" y="2380488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887349" y="0"/>
                  </a:moveTo>
                  <a:lnTo>
                    <a:pt x="0" y="0"/>
                  </a:lnTo>
                  <a:lnTo>
                    <a:pt x="0" y="519938"/>
                  </a:lnTo>
                  <a:lnTo>
                    <a:pt x="887349" y="519938"/>
                  </a:lnTo>
                  <a:lnTo>
                    <a:pt x="956680" y="519155"/>
                  </a:lnTo>
                  <a:lnTo>
                    <a:pt x="1024553" y="516846"/>
                  </a:lnTo>
                  <a:lnTo>
                    <a:pt x="1090770" y="513068"/>
                  </a:lnTo>
                  <a:lnTo>
                    <a:pt x="1155134" y="507880"/>
                  </a:lnTo>
                  <a:lnTo>
                    <a:pt x="1217447" y="501338"/>
                  </a:lnTo>
                  <a:lnTo>
                    <a:pt x="1277512" y="493502"/>
                  </a:lnTo>
                  <a:lnTo>
                    <a:pt x="1335132" y="484429"/>
                  </a:lnTo>
                  <a:lnTo>
                    <a:pt x="1390109" y="474177"/>
                  </a:lnTo>
                  <a:lnTo>
                    <a:pt x="1442247" y="462804"/>
                  </a:lnTo>
                  <a:lnTo>
                    <a:pt x="1491347" y="450368"/>
                  </a:lnTo>
                  <a:lnTo>
                    <a:pt x="1537213" y="436926"/>
                  </a:lnTo>
                  <a:lnTo>
                    <a:pt x="1579647" y="422538"/>
                  </a:lnTo>
                  <a:lnTo>
                    <a:pt x="1618453" y="407260"/>
                  </a:lnTo>
                  <a:lnTo>
                    <a:pt x="1653431" y="391150"/>
                  </a:lnTo>
                  <a:lnTo>
                    <a:pt x="1711121" y="356668"/>
                  </a:lnTo>
                  <a:lnTo>
                    <a:pt x="1751137" y="319556"/>
                  </a:lnTo>
                  <a:lnTo>
                    <a:pt x="1771901" y="280276"/>
                  </a:lnTo>
                  <a:lnTo>
                    <a:pt x="1774570" y="259969"/>
                  </a:lnTo>
                  <a:lnTo>
                    <a:pt x="1771901" y="239661"/>
                  </a:lnTo>
                  <a:lnTo>
                    <a:pt x="1751137" y="200381"/>
                  </a:lnTo>
                  <a:lnTo>
                    <a:pt x="1711121" y="163269"/>
                  </a:lnTo>
                  <a:lnTo>
                    <a:pt x="1653431" y="128787"/>
                  </a:lnTo>
                  <a:lnTo>
                    <a:pt x="1618453" y="112677"/>
                  </a:lnTo>
                  <a:lnTo>
                    <a:pt x="1579647" y="97399"/>
                  </a:lnTo>
                  <a:lnTo>
                    <a:pt x="1537213" y="83011"/>
                  </a:lnTo>
                  <a:lnTo>
                    <a:pt x="1491347" y="69569"/>
                  </a:lnTo>
                  <a:lnTo>
                    <a:pt x="1442247" y="57133"/>
                  </a:lnTo>
                  <a:lnTo>
                    <a:pt x="1390109" y="45760"/>
                  </a:lnTo>
                  <a:lnTo>
                    <a:pt x="1335132" y="35508"/>
                  </a:lnTo>
                  <a:lnTo>
                    <a:pt x="1277512" y="26435"/>
                  </a:lnTo>
                  <a:lnTo>
                    <a:pt x="1217447" y="18599"/>
                  </a:lnTo>
                  <a:lnTo>
                    <a:pt x="1155134" y="12057"/>
                  </a:lnTo>
                  <a:lnTo>
                    <a:pt x="1090770" y="6869"/>
                  </a:lnTo>
                  <a:lnTo>
                    <a:pt x="1024553" y="3091"/>
                  </a:lnTo>
                  <a:lnTo>
                    <a:pt x="956680" y="782"/>
                  </a:lnTo>
                  <a:lnTo>
                    <a:pt x="887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5799" y="2380488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0" y="0"/>
                  </a:moveTo>
                  <a:lnTo>
                    <a:pt x="887349" y="0"/>
                  </a:lnTo>
                  <a:lnTo>
                    <a:pt x="956680" y="782"/>
                  </a:lnTo>
                  <a:lnTo>
                    <a:pt x="1024553" y="3091"/>
                  </a:lnTo>
                  <a:lnTo>
                    <a:pt x="1090770" y="6869"/>
                  </a:lnTo>
                  <a:lnTo>
                    <a:pt x="1155134" y="12057"/>
                  </a:lnTo>
                  <a:lnTo>
                    <a:pt x="1217447" y="18599"/>
                  </a:lnTo>
                  <a:lnTo>
                    <a:pt x="1277512" y="26435"/>
                  </a:lnTo>
                  <a:lnTo>
                    <a:pt x="1335132" y="35508"/>
                  </a:lnTo>
                  <a:lnTo>
                    <a:pt x="1390109" y="45760"/>
                  </a:lnTo>
                  <a:lnTo>
                    <a:pt x="1442247" y="57133"/>
                  </a:lnTo>
                  <a:lnTo>
                    <a:pt x="1491347" y="69569"/>
                  </a:lnTo>
                  <a:lnTo>
                    <a:pt x="1537213" y="83011"/>
                  </a:lnTo>
                  <a:lnTo>
                    <a:pt x="1579647" y="97399"/>
                  </a:lnTo>
                  <a:lnTo>
                    <a:pt x="1618453" y="112677"/>
                  </a:lnTo>
                  <a:lnTo>
                    <a:pt x="1653431" y="128787"/>
                  </a:lnTo>
                  <a:lnTo>
                    <a:pt x="1711121" y="163269"/>
                  </a:lnTo>
                  <a:lnTo>
                    <a:pt x="1751137" y="200381"/>
                  </a:lnTo>
                  <a:lnTo>
                    <a:pt x="1771901" y="239661"/>
                  </a:lnTo>
                  <a:lnTo>
                    <a:pt x="1774570" y="259969"/>
                  </a:lnTo>
                  <a:lnTo>
                    <a:pt x="1771901" y="280276"/>
                  </a:lnTo>
                  <a:lnTo>
                    <a:pt x="1751137" y="319556"/>
                  </a:lnTo>
                  <a:lnTo>
                    <a:pt x="1711121" y="356668"/>
                  </a:lnTo>
                  <a:lnTo>
                    <a:pt x="1653431" y="391150"/>
                  </a:lnTo>
                  <a:lnTo>
                    <a:pt x="1618453" y="407260"/>
                  </a:lnTo>
                  <a:lnTo>
                    <a:pt x="1579647" y="422538"/>
                  </a:lnTo>
                  <a:lnTo>
                    <a:pt x="1537213" y="436926"/>
                  </a:lnTo>
                  <a:lnTo>
                    <a:pt x="1491347" y="450368"/>
                  </a:lnTo>
                  <a:lnTo>
                    <a:pt x="1442247" y="462804"/>
                  </a:lnTo>
                  <a:lnTo>
                    <a:pt x="1390109" y="474177"/>
                  </a:lnTo>
                  <a:lnTo>
                    <a:pt x="1335132" y="484429"/>
                  </a:lnTo>
                  <a:lnTo>
                    <a:pt x="1277512" y="493502"/>
                  </a:lnTo>
                  <a:lnTo>
                    <a:pt x="1217447" y="501338"/>
                  </a:lnTo>
                  <a:lnTo>
                    <a:pt x="1155134" y="507880"/>
                  </a:lnTo>
                  <a:lnTo>
                    <a:pt x="1090770" y="513068"/>
                  </a:lnTo>
                  <a:lnTo>
                    <a:pt x="1024553" y="516846"/>
                  </a:lnTo>
                  <a:lnTo>
                    <a:pt x="956680" y="519155"/>
                  </a:lnTo>
                  <a:lnTo>
                    <a:pt x="887349" y="519938"/>
                  </a:lnTo>
                  <a:lnTo>
                    <a:pt x="0" y="519938"/>
                  </a:lnTo>
                  <a:lnTo>
                    <a:pt x="0" y="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015085" y="2438857"/>
            <a:ext cx="855344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Measure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649223" y="3445827"/>
            <a:ext cx="1818639" cy="574675"/>
            <a:chOff x="649223" y="3445827"/>
            <a:chExt cx="1818639" cy="574675"/>
          </a:xfrm>
        </p:grpSpPr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9223" y="3480816"/>
              <a:ext cx="1795272" cy="5394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85799" y="3453130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887349" y="0"/>
                  </a:moveTo>
                  <a:lnTo>
                    <a:pt x="0" y="0"/>
                  </a:lnTo>
                  <a:lnTo>
                    <a:pt x="0" y="519938"/>
                  </a:lnTo>
                  <a:lnTo>
                    <a:pt x="887349" y="519938"/>
                  </a:lnTo>
                  <a:lnTo>
                    <a:pt x="956680" y="519155"/>
                  </a:lnTo>
                  <a:lnTo>
                    <a:pt x="1024553" y="516846"/>
                  </a:lnTo>
                  <a:lnTo>
                    <a:pt x="1090770" y="513068"/>
                  </a:lnTo>
                  <a:lnTo>
                    <a:pt x="1155134" y="507880"/>
                  </a:lnTo>
                  <a:lnTo>
                    <a:pt x="1217447" y="501338"/>
                  </a:lnTo>
                  <a:lnTo>
                    <a:pt x="1277512" y="493502"/>
                  </a:lnTo>
                  <a:lnTo>
                    <a:pt x="1335132" y="484429"/>
                  </a:lnTo>
                  <a:lnTo>
                    <a:pt x="1390109" y="474177"/>
                  </a:lnTo>
                  <a:lnTo>
                    <a:pt x="1442247" y="462804"/>
                  </a:lnTo>
                  <a:lnTo>
                    <a:pt x="1491347" y="450368"/>
                  </a:lnTo>
                  <a:lnTo>
                    <a:pt x="1537213" y="436926"/>
                  </a:lnTo>
                  <a:lnTo>
                    <a:pt x="1579647" y="422538"/>
                  </a:lnTo>
                  <a:lnTo>
                    <a:pt x="1618453" y="407260"/>
                  </a:lnTo>
                  <a:lnTo>
                    <a:pt x="1653431" y="391150"/>
                  </a:lnTo>
                  <a:lnTo>
                    <a:pt x="1711121" y="356668"/>
                  </a:lnTo>
                  <a:lnTo>
                    <a:pt x="1751137" y="319556"/>
                  </a:lnTo>
                  <a:lnTo>
                    <a:pt x="1771901" y="280276"/>
                  </a:lnTo>
                  <a:lnTo>
                    <a:pt x="1774570" y="259969"/>
                  </a:lnTo>
                  <a:lnTo>
                    <a:pt x="1771901" y="239644"/>
                  </a:lnTo>
                  <a:lnTo>
                    <a:pt x="1751137" y="200341"/>
                  </a:lnTo>
                  <a:lnTo>
                    <a:pt x="1711121" y="163216"/>
                  </a:lnTo>
                  <a:lnTo>
                    <a:pt x="1653431" y="128730"/>
                  </a:lnTo>
                  <a:lnTo>
                    <a:pt x="1618453" y="112622"/>
                  </a:lnTo>
                  <a:lnTo>
                    <a:pt x="1579647" y="97346"/>
                  </a:lnTo>
                  <a:lnTo>
                    <a:pt x="1537213" y="82961"/>
                  </a:lnTo>
                  <a:lnTo>
                    <a:pt x="1491347" y="69524"/>
                  </a:lnTo>
                  <a:lnTo>
                    <a:pt x="1442247" y="57093"/>
                  </a:lnTo>
                  <a:lnTo>
                    <a:pt x="1390109" y="45726"/>
                  </a:lnTo>
                  <a:lnTo>
                    <a:pt x="1335132" y="35480"/>
                  </a:lnTo>
                  <a:lnTo>
                    <a:pt x="1277512" y="26413"/>
                  </a:lnTo>
                  <a:lnTo>
                    <a:pt x="1217447" y="18582"/>
                  </a:lnTo>
                  <a:lnTo>
                    <a:pt x="1155134" y="12046"/>
                  </a:lnTo>
                  <a:lnTo>
                    <a:pt x="1090770" y="6862"/>
                  </a:lnTo>
                  <a:lnTo>
                    <a:pt x="1024553" y="3088"/>
                  </a:lnTo>
                  <a:lnTo>
                    <a:pt x="956680" y="781"/>
                  </a:lnTo>
                  <a:lnTo>
                    <a:pt x="887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85799" y="3453130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0" y="0"/>
                  </a:moveTo>
                  <a:lnTo>
                    <a:pt x="887349" y="0"/>
                  </a:lnTo>
                  <a:lnTo>
                    <a:pt x="956680" y="781"/>
                  </a:lnTo>
                  <a:lnTo>
                    <a:pt x="1024553" y="3088"/>
                  </a:lnTo>
                  <a:lnTo>
                    <a:pt x="1090770" y="6862"/>
                  </a:lnTo>
                  <a:lnTo>
                    <a:pt x="1155134" y="12046"/>
                  </a:lnTo>
                  <a:lnTo>
                    <a:pt x="1217447" y="18582"/>
                  </a:lnTo>
                  <a:lnTo>
                    <a:pt x="1277512" y="26413"/>
                  </a:lnTo>
                  <a:lnTo>
                    <a:pt x="1335132" y="35480"/>
                  </a:lnTo>
                  <a:lnTo>
                    <a:pt x="1390109" y="45726"/>
                  </a:lnTo>
                  <a:lnTo>
                    <a:pt x="1442247" y="57093"/>
                  </a:lnTo>
                  <a:lnTo>
                    <a:pt x="1491347" y="69524"/>
                  </a:lnTo>
                  <a:lnTo>
                    <a:pt x="1537213" y="82961"/>
                  </a:lnTo>
                  <a:lnTo>
                    <a:pt x="1579647" y="97346"/>
                  </a:lnTo>
                  <a:lnTo>
                    <a:pt x="1618453" y="112622"/>
                  </a:lnTo>
                  <a:lnTo>
                    <a:pt x="1653431" y="128730"/>
                  </a:lnTo>
                  <a:lnTo>
                    <a:pt x="1711121" y="163216"/>
                  </a:lnTo>
                  <a:lnTo>
                    <a:pt x="1751137" y="200341"/>
                  </a:lnTo>
                  <a:lnTo>
                    <a:pt x="1771901" y="239644"/>
                  </a:lnTo>
                  <a:lnTo>
                    <a:pt x="1774570" y="259969"/>
                  </a:lnTo>
                  <a:lnTo>
                    <a:pt x="1771901" y="280276"/>
                  </a:lnTo>
                  <a:lnTo>
                    <a:pt x="1751137" y="319556"/>
                  </a:lnTo>
                  <a:lnTo>
                    <a:pt x="1711121" y="356668"/>
                  </a:lnTo>
                  <a:lnTo>
                    <a:pt x="1653431" y="391150"/>
                  </a:lnTo>
                  <a:lnTo>
                    <a:pt x="1618453" y="407260"/>
                  </a:lnTo>
                  <a:lnTo>
                    <a:pt x="1579647" y="422538"/>
                  </a:lnTo>
                  <a:lnTo>
                    <a:pt x="1537213" y="436926"/>
                  </a:lnTo>
                  <a:lnTo>
                    <a:pt x="1491347" y="450368"/>
                  </a:lnTo>
                  <a:lnTo>
                    <a:pt x="1442247" y="462804"/>
                  </a:lnTo>
                  <a:lnTo>
                    <a:pt x="1390109" y="474177"/>
                  </a:lnTo>
                  <a:lnTo>
                    <a:pt x="1335132" y="484429"/>
                  </a:lnTo>
                  <a:lnTo>
                    <a:pt x="1277512" y="493502"/>
                  </a:lnTo>
                  <a:lnTo>
                    <a:pt x="1217447" y="501338"/>
                  </a:lnTo>
                  <a:lnTo>
                    <a:pt x="1155134" y="507880"/>
                  </a:lnTo>
                  <a:lnTo>
                    <a:pt x="1090770" y="513068"/>
                  </a:lnTo>
                  <a:lnTo>
                    <a:pt x="1024553" y="516846"/>
                  </a:lnTo>
                  <a:lnTo>
                    <a:pt x="956680" y="519155"/>
                  </a:lnTo>
                  <a:lnTo>
                    <a:pt x="887349" y="519938"/>
                  </a:lnTo>
                  <a:lnTo>
                    <a:pt x="0" y="519938"/>
                  </a:lnTo>
                  <a:lnTo>
                    <a:pt x="0" y="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54709" y="3512058"/>
            <a:ext cx="77914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Analyze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49223" y="4212907"/>
            <a:ext cx="1818639" cy="575945"/>
            <a:chOff x="649223" y="4212907"/>
            <a:chExt cx="1818639" cy="575945"/>
          </a:xfrm>
        </p:grpSpPr>
        <p:pic>
          <p:nvPicPr>
            <p:cNvPr id="48" name="object 4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223" y="4248912"/>
              <a:ext cx="1795272" cy="53949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85799" y="4220210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887349" y="0"/>
                  </a:moveTo>
                  <a:lnTo>
                    <a:pt x="0" y="0"/>
                  </a:lnTo>
                  <a:lnTo>
                    <a:pt x="0" y="519938"/>
                  </a:lnTo>
                  <a:lnTo>
                    <a:pt x="887349" y="519938"/>
                  </a:lnTo>
                  <a:lnTo>
                    <a:pt x="956680" y="519155"/>
                  </a:lnTo>
                  <a:lnTo>
                    <a:pt x="1024553" y="516846"/>
                  </a:lnTo>
                  <a:lnTo>
                    <a:pt x="1090770" y="513068"/>
                  </a:lnTo>
                  <a:lnTo>
                    <a:pt x="1155134" y="507880"/>
                  </a:lnTo>
                  <a:lnTo>
                    <a:pt x="1217447" y="501338"/>
                  </a:lnTo>
                  <a:lnTo>
                    <a:pt x="1277512" y="493502"/>
                  </a:lnTo>
                  <a:lnTo>
                    <a:pt x="1335132" y="484429"/>
                  </a:lnTo>
                  <a:lnTo>
                    <a:pt x="1390109" y="474177"/>
                  </a:lnTo>
                  <a:lnTo>
                    <a:pt x="1442247" y="462804"/>
                  </a:lnTo>
                  <a:lnTo>
                    <a:pt x="1491347" y="450368"/>
                  </a:lnTo>
                  <a:lnTo>
                    <a:pt x="1537213" y="436926"/>
                  </a:lnTo>
                  <a:lnTo>
                    <a:pt x="1579647" y="422538"/>
                  </a:lnTo>
                  <a:lnTo>
                    <a:pt x="1618453" y="407260"/>
                  </a:lnTo>
                  <a:lnTo>
                    <a:pt x="1653431" y="391150"/>
                  </a:lnTo>
                  <a:lnTo>
                    <a:pt x="1711121" y="356668"/>
                  </a:lnTo>
                  <a:lnTo>
                    <a:pt x="1751137" y="319556"/>
                  </a:lnTo>
                  <a:lnTo>
                    <a:pt x="1771901" y="280276"/>
                  </a:lnTo>
                  <a:lnTo>
                    <a:pt x="1774570" y="259969"/>
                  </a:lnTo>
                  <a:lnTo>
                    <a:pt x="1771901" y="239644"/>
                  </a:lnTo>
                  <a:lnTo>
                    <a:pt x="1751137" y="200341"/>
                  </a:lnTo>
                  <a:lnTo>
                    <a:pt x="1711121" y="163216"/>
                  </a:lnTo>
                  <a:lnTo>
                    <a:pt x="1653431" y="128730"/>
                  </a:lnTo>
                  <a:lnTo>
                    <a:pt x="1618453" y="112622"/>
                  </a:lnTo>
                  <a:lnTo>
                    <a:pt x="1579647" y="97346"/>
                  </a:lnTo>
                  <a:lnTo>
                    <a:pt x="1537213" y="82961"/>
                  </a:lnTo>
                  <a:lnTo>
                    <a:pt x="1491347" y="69524"/>
                  </a:lnTo>
                  <a:lnTo>
                    <a:pt x="1442247" y="57093"/>
                  </a:lnTo>
                  <a:lnTo>
                    <a:pt x="1390109" y="45726"/>
                  </a:lnTo>
                  <a:lnTo>
                    <a:pt x="1335132" y="35480"/>
                  </a:lnTo>
                  <a:lnTo>
                    <a:pt x="1277512" y="26413"/>
                  </a:lnTo>
                  <a:lnTo>
                    <a:pt x="1217447" y="18582"/>
                  </a:lnTo>
                  <a:lnTo>
                    <a:pt x="1155134" y="12046"/>
                  </a:lnTo>
                  <a:lnTo>
                    <a:pt x="1090770" y="6862"/>
                  </a:lnTo>
                  <a:lnTo>
                    <a:pt x="1024553" y="3088"/>
                  </a:lnTo>
                  <a:lnTo>
                    <a:pt x="956680" y="781"/>
                  </a:lnTo>
                  <a:lnTo>
                    <a:pt x="887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5799" y="4220210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0" y="0"/>
                  </a:moveTo>
                  <a:lnTo>
                    <a:pt x="887349" y="0"/>
                  </a:lnTo>
                  <a:lnTo>
                    <a:pt x="956680" y="781"/>
                  </a:lnTo>
                  <a:lnTo>
                    <a:pt x="1024553" y="3088"/>
                  </a:lnTo>
                  <a:lnTo>
                    <a:pt x="1090770" y="6862"/>
                  </a:lnTo>
                  <a:lnTo>
                    <a:pt x="1155134" y="12046"/>
                  </a:lnTo>
                  <a:lnTo>
                    <a:pt x="1217447" y="18582"/>
                  </a:lnTo>
                  <a:lnTo>
                    <a:pt x="1277512" y="26413"/>
                  </a:lnTo>
                  <a:lnTo>
                    <a:pt x="1335132" y="35480"/>
                  </a:lnTo>
                  <a:lnTo>
                    <a:pt x="1390109" y="45726"/>
                  </a:lnTo>
                  <a:lnTo>
                    <a:pt x="1442247" y="57093"/>
                  </a:lnTo>
                  <a:lnTo>
                    <a:pt x="1491347" y="69524"/>
                  </a:lnTo>
                  <a:lnTo>
                    <a:pt x="1537213" y="82961"/>
                  </a:lnTo>
                  <a:lnTo>
                    <a:pt x="1579647" y="97346"/>
                  </a:lnTo>
                  <a:lnTo>
                    <a:pt x="1618453" y="112622"/>
                  </a:lnTo>
                  <a:lnTo>
                    <a:pt x="1653431" y="128730"/>
                  </a:lnTo>
                  <a:lnTo>
                    <a:pt x="1711121" y="163216"/>
                  </a:lnTo>
                  <a:lnTo>
                    <a:pt x="1751137" y="200341"/>
                  </a:lnTo>
                  <a:lnTo>
                    <a:pt x="1771901" y="239644"/>
                  </a:lnTo>
                  <a:lnTo>
                    <a:pt x="1774570" y="259969"/>
                  </a:lnTo>
                  <a:lnTo>
                    <a:pt x="1771901" y="280276"/>
                  </a:lnTo>
                  <a:lnTo>
                    <a:pt x="1751137" y="319556"/>
                  </a:lnTo>
                  <a:lnTo>
                    <a:pt x="1711121" y="356668"/>
                  </a:lnTo>
                  <a:lnTo>
                    <a:pt x="1653431" y="391150"/>
                  </a:lnTo>
                  <a:lnTo>
                    <a:pt x="1618453" y="407260"/>
                  </a:lnTo>
                  <a:lnTo>
                    <a:pt x="1579647" y="422538"/>
                  </a:lnTo>
                  <a:lnTo>
                    <a:pt x="1537213" y="436926"/>
                  </a:lnTo>
                  <a:lnTo>
                    <a:pt x="1491347" y="450368"/>
                  </a:lnTo>
                  <a:lnTo>
                    <a:pt x="1442247" y="462804"/>
                  </a:lnTo>
                  <a:lnTo>
                    <a:pt x="1390109" y="474177"/>
                  </a:lnTo>
                  <a:lnTo>
                    <a:pt x="1335132" y="484429"/>
                  </a:lnTo>
                  <a:lnTo>
                    <a:pt x="1277512" y="493502"/>
                  </a:lnTo>
                  <a:lnTo>
                    <a:pt x="1217447" y="501338"/>
                  </a:lnTo>
                  <a:lnTo>
                    <a:pt x="1155134" y="507880"/>
                  </a:lnTo>
                  <a:lnTo>
                    <a:pt x="1090770" y="513068"/>
                  </a:lnTo>
                  <a:lnTo>
                    <a:pt x="1024553" y="516846"/>
                  </a:lnTo>
                  <a:lnTo>
                    <a:pt x="956680" y="519155"/>
                  </a:lnTo>
                  <a:lnTo>
                    <a:pt x="887349" y="519938"/>
                  </a:lnTo>
                  <a:lnTo>
                    <a:pt x="0" y="519938"/>
                  </a:lnTo>
                  <a:lnTo>
                    <a:pt x="0" y="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033373" y="4279519"/>
            <a:ext cx="82232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Improve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49223" y="5173789"/>
            <a:ext cx="1818639" cy="575310"/>
            <a:chOff x="649223" y="5173789"/>
            <a:chExt cx="1818639" cy="575310"/>
          </a:xfrm>
        </p:grpSpPr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9223" y="5209032"/>
              <a:ext cx="1795272" cy="539496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85799" y="5181092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887349" y="0"/>
                  </a:moveTo>
                  <a:lnTo>
                    <a:pt x="0" y="0"/>
                  </a:lnTo>
                  <a:lnTo>
                    <a:pt x="0" y="519861"/>
                  </a:lnTo>
                  <a:lnTo>
                    <a:pt x="887349" y="519861"/>
                  </a:lnTo>
                  <a:lnTo>
                    <a:pt x="956680" y="519079"/>
                  </a:lnTo>
                  <a:lnTo>
                    <a:pt x="1024553" y="516772"/>
                  </a:lnTo>
                  <a:lnTo>
                    <a:pt x="1090770" y="512996"/>
                  </a:lnTo>
                  <a:lnTo>
                    <a:pt x="1155134" y="507811"/>
                  </a:lnTo>
                  <a:lnTo>
                    <a:pt x="1217447" y="501273"/>
                  </a:lnTo>
                  <a:lnTo>
                    <a:pt x="1277512" y="493441"/>
                  </a:lnTo>
                  <a:lnTo>
                    <a:pt x="1335132" y="484373"/>
                  </a:lnTo>
                  <a:lnTo>
                    <a:pt x="1390109" y="474126"/>
                  </a:lnTo>
                  <a:lnTo>
                    <a:pt x="1442247" y="462758"/>
                  </a:lnTo>
                  <a:lnTo>
                    <a:pt x="1491347" y="450327"/>
                  </a:lnTo>
                  <a:lnTo>
                    <a:pt x="1537213" y="436891"/>
                  </a:lnTo>
                  <a:lnTo>
                    <a:pt x="1579647" y="422508"/>
                  </a:lnTo>
                  <a:lnTo>
                    <a:pt x="1618453" y="407235"/>
                  </a:lnTo>
                  <a:lnTo>
                    <a:pt x="1653431" y="391130"/>
                  </a:lnTo>
                  <a:lnTo>
                    <a:pt x="1711121" y="356657"/>
                  </a:lnTo>
                  <a:lnTo>
                    <a:pt x="1751137" y="319552"/>
                  </a:lnTo>
                  <a:lnTo>
                    <a:pt x="1771901" y="280276"/>
                  </a:lnTo>
                  <a:lnTo>
                    <a:pt x="1774570" y="259968"/>
                  </a:lnTo>
                  <a:lnTo>
                    <a:pt x="1771901" y="239644"/>
                  </a:lnTo>
                  <a:lnTo>
                    <a:pt x="1751137" y="200341"/>
                  </a:lnTo>
                  <a:lnTo>
                    <a:pt x="1711121" y="163216"/>
                  </a:lnTo>
                  <a:lnTo>
                    <a:pt x="1653431" y="128730"/>
                  </a:lnTo>
                  <a:lnTo>
                    <a:pt x="1618453" y="112622"/>
                  </a:lnTo>
                  <a:lnTo>
                    <a:pt x="1579647" y="97346"/>
                  </a:lnTo>
                  <a:lnTo>
                    <a:pt x="1537213" y="82961"/>
                  </a:lnTo>
                  <a:lnTo>
                    <a:pt x="1491347" y="69524"/>
                  </a:lnTo>
                  <a:lnTo>
                    <a:pt x="1442247" y="57093"/>
                  </a:lnTo>
                  <a:lnTo>
                    <a:pt x="1390109" y="45726"/>
                  </a:lnTo>
                  <a:lnTo>
                    <a:pt x="1335132" y="35480"/>
                  </a:lnTo>
                  <a:lnTo>
                    <a:pt x="1277512" y="26413"/>
                  </a:lnTo>
                  <a:lnTo>
                    <a:pt x="1217447" y="18582"/>
                  </a:lnTo>
                  <a:lnTo>
                    <a:pt x="1155134" y="12046"/>
                  </a:lnTo>
                  <a:lnTo>
                    <a:pt x="1090770" y="6862"/>
                  </a:lnTo>
                  <a:lnTo>
                    <a:pt x="1024553" y="3088"/>
                  </a:lnTo>
                  <a:lnTo>
                    <a:pt x="956680" y="781"/>
                  </a:lnTo>
                  <a:lnTo>
                    <a:pt x="8873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85799" y="5181092"/>
              <a:ext cx="1774825" cy="520065"/>
            </a:xfrm>
            <a:custGeom>
              <a:avLst/>
              <a:gdLst/>
              <a:ahLst/>
              <a:cxnLst/>
              <a:rect l="l" t="t" r="r" b="b"/>
              <a:pathLst>
                <a:path w="1774825" h="520064">
                  <a:moveTo>
                    <a:pt x="0" y="0"/>
                  </a:moveTo>
                  <a:lnTo>
                    <a:pt x="887349" y="0"/>
                  </a:lnTo>
                  <a:lnTo>
                    <a:pt x="956680" y="781"/>
                  </a:lnTo>
                  <a:lnTo>
                    <a:pt x="1024553" y="3088"/>
                  </a:lnTo>
                  <a:lnTo>
                    <a:pt x="1090770" y="6862"/>
                  </a:lnTo>
                  <a:lnTo>
                    <a:pt x="1155134" y="12046"/>
                  </a:lnTo>
                  <a:lnTo>
                    <a:pt x="1217447" y="18582"/>
                  </a:lnTo>
                  <a:lnTo>
                    <a:pt x="1277512" y="26413"/>
                  </a:lnTo>
                  <a:lnTo>
                    <a:pt x="1335132" y="35480"/>
                  </a:lnTo>
                  <a:lnTo>
                    <a:pt x="1390109" y="45726"/>
                  </a:lnTo>
                  <a:lnTo>
                    <a:pt x="1442247" y="57093"/>
                  </a:lnTo>
                  <a:lnTo>
                    <a:pt x="1491347" y="69524"/>
                  </a:lnTo>
                  <a:lnTo>
                    <a:pt x="1537213" y="82961"/>
                  </a:lnTo>
                  <a:lnTo>
                    <a:pt x="1579647" y="97346"/>
                  </a:lnTo>
                  <a:lnTo>
                    <a:pt x="1618453" y="112622"/>
                  </a:lnTo>
                  <a:lnTo>
                    <a:pt x="1653431" y="128730"/>
                  </a:lnTo>
                  <a:lnTo>
                    <a:pt x="1711121" y="163216"/>
                  </a:lnTo>
                  <a:lnTo>
                    <a:pt x="1751137" y="200341"/>
                  </a:lnTo>
                  <a:lnTo>
                    <a:pt x="1771901" y="239644"/>
                  </a:lnTo>
                  <a:lnTo>
                    <a:pt x="1774570" y="259968"/>
                  </a:lnTo>
                  <a:lnTo>
                    <a:pt x="1771901" y="280276"/>
                  </a:lnTo>
                  <a:lnTo>
                    <a:pt x="1751137" y="319552"/>
                  </a:lnTo>
                  <a:lnTo>
                    <a:pt x="1711121" y="356657"/>
                  </a:lnTo>
                  <a:lnTo>
                    <a:pt x="1653431" y="391130"/>
                  </a:lnTo>
                  <a:lnTo>
                    <a:pt x="1618453" y="407235"/>
                  </a:lnTo>
                  <a:lnTo>
                    <a:pt x="1579647" y="422508"/>
                  </a:lnTo>
                  <a:lnTo>
                    <a:pt x="1537213" y="436891"/>
                  </a:lnTo>
                  <a:lnTo>
                    <a:pt x="1491347" y="450327"/>
                  </a:lnTo>
                  <a:lnTo>
                    <a:pt x="1442247" y="462758"/>
                  </a:lnTo>
                  <a:lnTo>
                    <a:pt x="1390109" y="474126"/>
                  </a:lnTo>
                  <a:lnTo>
                    <a:pt x="1335132" y="484373"/>
                  </a:lnTo>
                  <a:lnTo>
                    <a:pt x="1277512" y="493441"/>
                  </a:lnTo>
                  <a:lnTo>
                    <a:pt x="1217447" y="501273"/>
                  </a:lnTo>
                  <a:lnTo>
                    <a:pt x="1155134" y="507811"/>
                  </a:lnTo>
                  <a:lnTo>
                    <a:pt x="1090770" y="512996"/>
                  </a:lnTo>
                  <a:lnTo>
                    <a:pt x="1024553" y="516772"/>
                  </a:lnTo>
                  <a:lnTo>
                    <a:pt x="956680" y="519079"/>
                  </a:lnTo>
                  <a:lnTo>
                    <a:pt x="887349" y="519861"/>
                  </a:lnTo>
                  <a:lnTo>
                    <a:pt x="0" y="519861"/>
                  </a:lnTo>
                  <a:lnTo>
                    <a:pt x="0" y="0"/>
                  </a:lnTo>
                  <a:close/>
                </a:path>
              </a:pathLst>
            </a:custGeom>
            <a:ln w="146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66901" y="5240477"/>
            <a:ext cx="749935" cy="2711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Contro</a:t>
            </a:r>
            <a:r>
              <a:rPr sz="1600" b="1" spc="-1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17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68" y="953846"/>
            <a:ext cx="8397240" cy="5238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5904">
              <a:lnSpc>
                <a:spcPts val="1835"/>
              </a:lnSpc>
              <a:spcBef>
                <a:spcPts val="10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TQM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most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part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common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sense.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Analyzing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three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words,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we</a:t>
            </a:r>
            <a:endParaRPr sz="1700">
              <a:latin typeface="Lucida Sans Unicode"/>
              <a:cs typeface="Lucida Sans Unicode"/>
            </a:endParaRPr>
          </a:p>
          <a:p>
            <a:pPr marL="268605">
              <a:lnSpc>
                <a:spcPts val="1835"/>
              </a:lnSpc>
            </a:pPr>
            <a:r>
              <a:rPr sz="1700" spc="-10" dirty="0">
                <a:latin typeface="Lucida Sans Unicode"/>
                <a:cs typeface="Lucida Sans Unicode"/>
              </a:rPr>
              <a:t>have:</a:t>
            </a:r>
            <a:endParaRPr sz="1700">
              <a:latin typeface="Lucida Sans Unicode"/>
              <a:cs typeface="Lucida Sans Unicode"/>
            </a:endParaRPr>
          </a:p>
          <a:p>
            <a:pPr marL="561340">
              <a:lnSpc>
                <a:spcPct val="100000"/>
              </a:lnSpc>
              <a:spcBef>
                <a:spcPts val="790"/>
              </a:spcBef>
            </a:pPr>
            <a:r>
              <a:rPr sz="1700" b="1" dirty="0">
                <a:latin typeface="Lucida Sans Unicode"/>
                <a:cs typeface="Lucida Sans Unicode"/>
              </a:rPr>
              <a:t>Total</a:t>
            </a:r>
            <a:r>
              <a:rPr sz="1700" b="1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–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Made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up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whole</a:t>
            </a:r>
            <a:endParaRPr sz="1700">
              <a:latin typeface="Lucida Sans Unicode"/>
              <a:cs typeface="Lucida Sans Unicode"/>
            </a:endParaRPr>
          </a:p>
          <a:p>
            <a:pPr marL="561340" marR="188595">
              <a:lnSpc>
                <a:spcPct val="138800"/>
              </a:lnSpc>
              <a:spcBef>
                <a:spcPts val="5"/>
              </a:spcBef>
            </a:pPr>
            <a:r>
              <a:rPr sz="1700" b="1" dirty="0">
                <a:latin typeface="Lucida Sans Unicode"/>
                <a:cs typeface="Lucida Sans Unicode"/>
              </a:rPr>
              <a:t>Quality</a:t>
            </a:r>
            <a:r>
              <a:rPr sz="1700" b="1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–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Degree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excellence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product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service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provides</a:t>
            </a:r>
            <a:r>
              <a:rPr sz="1700" spc="500" dirty="0">
                <a:latin typeface="Lucida Sans Unicode"/>
                <a:cs typeface="Lucida Sans Unicode"/>
              </a:rPr>
              <a:t> </a:t>
            </a:r>
            <a:r>
              <a:rPr sz="1700" b="1" dirty="0">
                <a:latin typeface="Lucida Sans Unicode"/>
                <a:cs typeface="Lucida Sans Unicode"/>
              </a:rPr>
              <a:t>Management</a:t>
            </a:r>
            <a:r>
              <a:rPr sz="1700" b="1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–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Act,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art,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manner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handling,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controlling,</a:t>
            </a:r>
            <a:r>
              <a:rPr sz="1700" spc="-8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direction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spc="-20" dirty="0">
                <a:latin typeface="Lucida Sans Unicode"/>
                <a:cs typeface="Lucida Sans Unicode"/>
              </a:rPr>
              <a:t>etc.</a:t>
            </a:r>
            <a:endParaRPr sz="1700">
              <a:latin typeface="Lucida Sans Unicode"/>
              <a:cs typeface="Lucida Sans Unicode"/>
            </a:endParaRPr>
          </a:p>
          <a:p>
            <a:pPr marL="268605" indent="-255904">
              <a:lnSpc>
                <a:spcPct val="100000"/>
              </a:lnSpc>
              <a:spcBef>
                <a:spcPts val="79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Therefore,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TQM</a:t>
            </a:r>
            <a:r>
              <a:rPr sz="1700" spc="-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art</a:t>
            </a:r>
            <a:r>
              <a:rPr sz="1700" spc="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managing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whole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achieve</a:t>
            </a:r>
            <a:r>
              <a:rPr sz="1700" spc="1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excellence.</a:t>
            </a:r>
            <a:endParaRPr sz="1700">
              <a:latin typeface="Lucida Sans Unicode"/>
              <a:cs typeface="Lucida Sans Unicode"/>
            </a:endParaRPr>
          </a:p>
          <a:p>
            <a:pPr marL="268605" marR="305435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Total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(TQM)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is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major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recent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development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in </a:t>
            </a:r>
            <a:r>
              <a:rPr sz="1700" dirty="0">
                <a:latin typeface="Lucida Sans Unicode"/>
                <a:cs typeface="Lucida Sans Unicode"/>
              </a:rPr>
              <a:t>production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operations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management.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Though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practiced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1980s,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TQM </a:t>
            </a:r>
            <a:r>
              <a:rPr sz="1700" dirty="0">
                <a:latin typeface="Lucida Sans Unicode"/>
                <a:cs typeface="Lucida Sans Unicode"/>
              </a:rPr>
              <a:t>became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truly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pervasive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1990s.</a:t>
            </a:r>
            <a:endParaRPr sz="1700">
              <a:latin typeface="Lucida Sans Unicode"/>
              <a:cs typeface="Lucida Sans Unicode"/>
            </a:endParaRPr>
          </a:p>
          <a:p>
            <a:pPr marL="268605" marR="233045" indent="-256540">
              <a:lnSpc>
                <a:spcPts val="1630"/>
              </a:lnSpc>
              <a:spcBef>
                <a:spcPts val="1185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Many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firms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now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adopting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total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approach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their business.</a:t>
            </a:r>
            <a:endParaRPr sz="1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122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Under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this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approach,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entire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organization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from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president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chief </a:t>
            </a:r>
            <a:r>
              <a:rPr sz="1700" dirty="0">
                <a:latin typeface="Lucida Sans Unicode"/>
                <a:cs typeface="Lucida Sans Unicode"/>
              </a:rPr>
              <a:t>executive</a:t>
            </a:r>
            <a:r>
              <a:rPr sz="1700" spc="-9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officer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down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lowest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level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employee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are</a:t>
            </a:r>
            <a:r>
              <a:rPr sz="1700" spc="-2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committed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involved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never-</a:t>
            </a:r>
            <a:r>
              <a:rPr sz="1700" dirty="0">
                <a:latin typeface="Lucida Sans Unicode"/>
                <a:cs typeface="Lucida Sans Unicode"/>
              </a:rPr>
              <a:t>ending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quest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 improve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the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3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1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outputs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(continuous </a:t>
            </a:r>
            <a:r>
              <a:rPr sz="1700" dirty="0">
                <a:latin typeface="Lucida Sans Unicode"/>
                <a:cs typeface="Lucida Sans Unicode"/>
              </a:rPr>
              <a:t>improvement</a:t>
            </a:r>
            <a:r>
              <a:rPr sz="1700" spc="-7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or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Kaizen</a:t>
            </a:r>
            <a:r>
              <a:rPr sz="1700" spc="-5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Japanese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language).</a:t>
            </a:r>
            <a:endParaRPr sz="1700">
              <a:latin typeface="Lucida Sans Unicode"/>
              <a:cs typeface="Lucida Sans Unicode"/>
            </a:endParaRPr>
          </a:p>
          <a:p>
            <a:pPr marL="268605" marR="323850" indent="-256540">
              <a:lnSpc>
                <a:spcPct val="80000"/>
              </a:lnSpc>
              <a:spcBef>
                <a:spcPts val="1200"/>
              </a:spcBef>
              <a:buClr>
                <a:srgbClr val="2CA1BE"/>
              </a:buClr>
              <a:buSzPct val="67647"/>
              <a:buFont typeface="Wingdings 3"/>
              <a:buChar char=""/>
              <a:tabLst>
                <a:tab pos="268605" algn="l"/>
              </a:tabLst>
            </a:pPr>
            <a:r>
              <a:rPr sz="1700" dirty="0">
                <a:latin typeface="Lucida Sans Unicode"/>
                <a:cs typeface="Lucida Sans Unicode"/>
              </a:rPr>
              <a:t>Key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elements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of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TQM</a:t>
            </a:r>
            <a:r>
              <a:rPr sz="1700" spc="-1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include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top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management</a:t>
            </a:r>
            <a:r>
              <a:rPr sz="1700" spc="-4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commitment,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customer </a:t>
            </a:r>
            <a:r>
              <a:rPr sz="1700" dirty="0">
                <a:latin typeface="Lucida Sans Unicode"/>
                <a:cs typeface="Lucida Sans Unicode"/>
              </a:rPr>
              <a:t>involvement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focus,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employee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involvement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3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focus,</a:t>
            </a:r>
            <a:r>
              <a:rPr sz="1700" spc="-2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leadership</a:t>
            </a:r>
            <a:r>
              <a:rPr sz="1700" spc="-100" dirty="0">
                <a:latin typeface="Lucida Sans Unicode"/>
                <a:cs typeface="Lucida Sans Unicode"/>
              </a:rPr>
              <a:t> </a:t>
            </a:r>
            <a:r>
              <a:rPr sz="1700" spc="-25" dirty="0">
                <a:latin typeface="Lucida Sans Unicode"/>
                <a:cs typeface="Lucida Sans Unicode"/>
              </a:rPr>
              <a:t>and </a:t>
            </a:r>
            <a:r>
              <a:rPr sz="1700" dirty="0">
                <a:latin typeface="Lucida Sans Unicode"/>
                <a:cs typeface="Lucida Sans Unicode"/>
              </a:rPr>
              <a:t>strategic</a:t>
            </a:r>
            <a:r>
              <a:rPr sz="1700" spc="-7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planning,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companywide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quality</a:t>
            </a:r>
            <a:r>
              <a:rPr sz="1700" spc="-8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culture,</a:t>
            </a:r>
            <a:r>
              <a:rPr sz="1700" spc="-6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continuous</a:t>
            </a:r>
            <a:r>
              <a:rPr sz="1700" spc="-6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improvement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satisfaction</a:t>
            </a:r>
            <a:r>
              <a:rPr sz="1700" spc="-9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and</a:t>
            </a:r>
            <a:r>
              <a:rPr sz="1700" spc="-45" dirty="0">
                <a:latin typeface="Lucida Sans Unicode"/>
                <a:cs typeface="Lucida Sans Unicode"/>
              </a:rPr>
              <a:t> </a:t>
            </a:r>
            <a:r>
              <a:rPr sz="1700" dirty="0">
                <a:latin typeface="Lucida Sans Unicode"/>
                <a:cs typeface="Lucida Sans Unicode"/>
              </a:rPr>
              <a:t>customer</a:t>
            </a:r>
            <a:r>
              <a:rPr sz="1700" spc="-50" dirty="0">
                <a:latin typeface="Lucida Sans Unicode"/>
                <a:cs typeface="Lucida Sans Unicode"/>
              </a:rPr>
              <a:t> </a:t>
            </a:r>
            <a:r>
              <a:rPr sz="1700" spc="-10" dirty="0">
                <a:latin typeface="Lucida Sans Unicode"/>
                <a:cs typeface="Lucida Sans Unicode"/>
              </a:rPr>
              <a:t>delight.</a:t>
            </a:r>
            <a:endParaRPr sz="1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015" y="0"/>
            <a:ext cx="8680704" cy="16459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9" y="152400"/>
            <a:ext cx="8610600" cy="6096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772" y="1179703"/>
            <a:ext cx="8221980" cy="453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indent="-255904">
              <a:lnSpc>
                <a:spcPts val="2135"/>
              </a:lnSpc>
              <a:spcBef>
                <a:spcPts val="10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stands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"International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Organization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Standardization."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12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Head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office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at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Geneva,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Switzerland.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13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As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voluntarily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organization,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it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was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established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1947.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193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Rules,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regulations,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policies,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strategies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9000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series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were</a:t>
            </a:r>
            <a:endParaRPr sz="1800">
              <a:latin typeface="Lucida Sans Unicode"/>
              <a:cs typeface="Lucida Sans Unicode"/>
            </a:endParaRPr>
          </a:p>
          <a:p>
            <a:pPr marL="268605">
              <a:lnSpc>
                <a:spcPts val="1920"/>
              </a:lnSpc>
            </a:pPr>
            <a:r>
              <a:rPr sz="1800" dirty="0">
                <a:latin typeface="Lucida Sans Unicode"/>
                <a:cs typeface="Lucida Sans Unicode"/>
              </a:rPr>
              <a:t>developed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1982.</a:t>
            </a:r>
            <a:endParaRPr sz="1800">
              <a:latin typeface="Lucida Sans Unicode"/>
              <a:cs typeface="Lucida Sans Unicode"/>
            </a:endParaRPr>
          </a:p>
          <a:p>
            <a:pPr marL="268605" marR="127000" indent="-256540">
              <a:lnSpc>
                <a:spcPct val="80000"/>
              </a:lnSpc>
              <a:spcBef>
                <a:spcPts val="409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Rules,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regulations,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policies,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strategies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9000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series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were </a:t>
            </a:r>
            <a:r>
              <a:rPr sz="1800" dirty="0">
                <a:latin typeface="Lucida Sans Unicode"/>
                <a:cs typeface="Lucida Sans Unicode"/>
              </a:rPr>
              <a:t>formally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released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1987</a:t>
            </a:r>
            <a:r>
              <a:rPr sz="1800" spc="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revised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twice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1994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2000</a:t>
            </a:r>
            <a:r>
              <a:rPr sz="1800" spc="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–</a:t>
            </a:r>
            <a:r>
              <a:rPr sz="1800" spc="-10" dirty="0">
                <a:latin typeface="Lucida Sans Unicode"/>
                <a:cs typeface="Lucida Sans Unicode"/>
              </a:rPr>
              <a:t> 2001.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12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9000 series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includes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9000,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9001,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9002,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9003 and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9004.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212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It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follows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decentralized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system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quality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certification.</a:t>
            </a:r>
            <a:endParaRPr sz="1800">
              <a:latin typeface="Lucida Sans Unicode"/>
              <a:cs typeface="Lucida Sans Unicode"/>
            </a:endParaRPr>
          </a:p>
          <a:p>
            <a:pPr marL="268605" marR="241935" indent="-256540">
              <a:lnSpc>
                <a:spcPts val="1730"/>
              </a:lnSpc>
              <a:spcBef>
                <a:spcPts val="390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224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technical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committees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more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than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3000</a:t>
            </a:r>
            <a:r>
              <a:rPr sz="1800" spc="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sub-</a:t>
            </a:r>
            <a:r>
              <a:rPr sz="1800" spc="-10" dirty="0">
                <a:latin typeface="Lucida Sans Unicode"/>
                <a:cs typeface="Lucida Sans Unicode"/>
              </a:rPr>
              <a:t>technical </a:t>
            </a:r>
            <a:r>
              <a:rPr sz="1800" dirty="0">
                <a:latin typeface="Lucida Sans Unicode"/>
                <a:cs typeface="Lucida Sans Unicode"/>
              </a:rPr>
              <a:t>committees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were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formed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working</a:t>
            </a:r>
            <a:r>
              <a:rPr sz="1800" spc="-7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for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quality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certification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all</a:t>
            </a:r>
            <a:r>
              <a:rPr sz="1800" spc="-20" dirty="0">
                <a:latin typeface="Lucida Sans Unicode"/>
                <a:cs typeface="Lucida Sans Unicode"/>
              </a:rPr>
              <a:t> over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10" dirty="0">
                <a:latin typeface="Lucida Sans Unicode"/>
                <a:cs typeface="Lucida Sans Unicode"/>
              </a:rPr>
              <a:t> world.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1935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More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than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140 countries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and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more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than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500 </a:t>
            </a:r>
            <a:r>
              <a:rPr sz="1800" spc="-10" dirty="0">
                <a:latin typeface="Lucida Sans Unicode"/>
                <a:cs typeface="Lucida Sans Unicode"/>
              </a:rPr>
              <a:t>international</a:t>
            </a:r>
            <a:endParaRPr sz="1800">
              <a:latin typeface="Lucida Sans Unicode"/>
              <a:cs typeface="Lucida Sans Unicode"/>
            </a:endParaRPr>
          </a:p>
          <a:p>
            <a:pPr marL="268605">
              <a:lnSpc>
                <a:spcPts val="1935"/>
              </a:lnSpc>
            </a:pPr>
            <a:r>
              <a:rPr sz="1800" dirty="0">
                <a:latin typeface="Lucida Sans Unicode"/>
                <a:cs typeface="Lucida Sans Unicode"/>
              </a:rPr>
              <a:t>organizations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are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accepting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norms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standards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of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9000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series.</a:t>
            </a:r>
            <a:endParaRPr sz="1800">
              <a:latin typeface="Lucida Sans Unicode"/>
              <a:cs typeface="Lucida Sans Unicode"/>
            </a:endParaRPr>
          </a:p>
          <a:p>
            <a:pPr marL="268605" marR="897255" indent="-256540">
              <a:lnSpc>
                <a:spcPts val="1730"/>
              </a:lnSpc>
              <a:spcBef>
                <a:spcPts val="405"/>
              </a:spcBef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Till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Ganga</a:t>
            </a:r>
            <a:r>
              <a:rPr sz="1800" spc="-2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Eye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Hospital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was</a:t>
            </a:r>
            <a:r>
              <a:rPr sz="1800" spc="-4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first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Nepalese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organization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that </a:t>
            </a:r>
            <a:r>
              <a:rPr sz="1800" dirty="0">
                <a:latin typeface="Lucida Sans Unicode"/>
                <a:cs typeface="Lucida Sans Unicode"/>
              </a:rPr>
              <a:t>awarded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by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ISO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9000</a:t>
            </a:r>
            <a:r>
              <a:rPr sz="1800" spc="-5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series.</a:t>
            </a:r>
            <a:endParaRPr sz="1800">
              <a:latin typeface="Lucida Sans Unicode"/>
              <a:cs typeface="Lucida Sans Unicode"/>
            </a:endParaRPr>
          </a:p>
          <a:p>
            <a:pPr marL="268605" indent="-255904">
              <a:lnSpc>
                <a:spcPts val="1910"/>
              </a:lnSpc>
              <a:buClr>
                <a:srgbClr val="2CA1BE"/>
              </a:buClr>
              <a:buSzPct val="66666"/>
              <a:buFont typeface="Wingdings 3"/>
              <a:buChar char=""/>
              <a:tabLst>
                <a:tab pos="268605" algn="l"/>
              </a:tabLst>
            </a:pPr>
            <a:r>
              <a:rPr sz="1800" dirty="0">
                <a:latin typeface="Lucida Sans Unicode"/>
                <a:cs typeface="Lucida Sans Unicode"/>
              </a:rPr>
              <a:t>More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than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65</a:t>
            </a:r>
            <a:r>
              <a:rPr sz="1800" spc="-1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Nepalese</a:t>
            </a:r>
            <a:r>
              <a:rPr sz="1800" spc="-3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organizations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are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awarded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partly</a:t>
            </a:r>
            <a:r>
              <a:rPr sz="1800" spc="-1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or</a:t>
            </a:r>
            <a:r>
              <a:rPr sz="1800" spc="-50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fully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by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25" dirty="0">
                <a:latin typeface="Lucida Sans Unicode"/>
                <a:cs typeface="Lucida Sans Unicode"/>
              </a:rPr>
              <a:t>ISO</a:t>
            </a:r>
            <a:endParaRPr sz="1800">
              <a:latin typeface="Lucida Sans Unicode"/>
              <a:cs typeface="Lucida Sans Unicode"/>
            </a:endParaRPr>
          </a:p>
          <a:p>
            <a:pPr marL="268605">
              <a:lnSpc>
                <a:spcPts val="1945"/>
              </a:lnSpc>
            </a:pPr>
            <a:r>
              <a:rPr sz="1800" dirty="0">
                <a:latin typeface="Lucida Sans Unicode"/>
                <a:cs typeface="Lucida Sans Unicode"/>
              </a:rPr>
              <a:t>9000</a:t>
            </a:r>
            <a:r>
              <a:rPr sz="1800" spc="10" dirty="0">
                <a:latin typeface="Lucida Sans Unicode"/>
                <a:cs typeface="Lucida Sans Unicode"/>
              </a:rPr>
              <a:t> </a:t>
            </a:r>
            <a:r>
              <a:rPr sz="1800" spc="-10" dirty="0">
                <a:latin typeface="Lucida Sans Unicode"/>
                <a:cs typeface="Lucida Sans Unicode"/>
              </a:rPr>
              <a:t>series.</a:t>
            </a:r>
            <a:endParaRPr sz="18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442960" cy="16550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6237" y="828675"/>
          <a:ext cx="8458835" cy="5123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20">
                <a:tc>
                  <a:txBody>
                    <a:bodyPr/>
                    <a:lstStyle/>
                    <a:p>
                      <a:pPr marL="7175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ISO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9000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7112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Series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05" marB="0">
                    <a:lnL w="9525">
                      <a:solidFill>
                        <a:srgbClr val="EB631B"/>
                      </a:solidFill>
                      <a:prstDash val="solid"/>
                    </a:lnL>
                    <a:solidFill>
                      <a:srgbClr val="EB631B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Lucida Sans Unicode"/>
                          <a:cs typeface="Lucida Sans Unicode"/>
                        </a:rPr>
                        <a:t>Standards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30" marB="0">
                    <a:lnR w="9525">
                      <a:solidFill>
                        <a:srgbClr val="EB631B"/>
                      </a:solidFill>
                      <a:prstDash val="solid"/>
                    </a:lnR>
                    <a:solidFill>
                      <a:srgbClr val="EB63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1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ISO</a:t>
                      </a:r>
                      <a:r>
                        <a:rPr sz="1800" b="1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20" dirty="0">
                          <a:latin typeface="Lucida Sans Unicode"/>
                          <a:cs typeface="Lucida Sans Unicode"/>
                        </a:rPr>
                        <a:t>9000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905" marB="0">
                    <a:lnL w="9525">
                      <a:solidFill>
                        <a:srgbClr val="EB631B"/>
                      </a:solidFill>
                      <a:prstDash val="solid"/>
                    </a:lnL>
                    <a:lnB w="9525">
                      <a:solidFill>
                        <a:srgbClr val="EB63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210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Management</a:t>
                      </a:r>
                      <a:r>
                        <a:rPr sz="18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800" spc="-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Assurance</a:t>
                      </a:r>
                      <a:r>
                        <a:rPr sz="18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Standards,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Guidelines</a:t>
                      </a:r>
                      <a:r>
                        <a:rPr sz="18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selection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Use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9525">
                      <a:solidFill>
                        <a:srgbClr val="EB631B"/>
                      </a:solidFill>
                      <a:prstDash val="solid"/>
                    </a:lnR>
                    <a:lnB w="9525">
                      <a:solidFill>
                        <a:srgbClr val="EB63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45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ISO</a:t>
                      </a:r>
                      <a:r>
                        <a:rPr sz="18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20" dirty="0">
                          <a:latin typeface="Lucida Sans Unicode"/>
                          <a:cs typeface="Lucida Sans Unicode"/>
                        </a:rPr>
                        <a:t>9001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85" marB="0">
                    <a:lnL w="9525">
                      <a:solidFill>
                        <a:srgbClr val="EB631B"/>
                      </a:solidFill>
                      <a:prstDash val="solid"/>
                    </a:lnL>
                    <a:lnT w="9525">
                      <a:solidFill>
                        <a:srgbClr val="EB631B"/>
                      </a:solidFill>
                      <a:prstDash val="solid"/>
                    </a:lnT>
                    <a:lnB w="9525">
                      <a:solidFill>
                        <a:srgbClr val="EB63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2145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Systems–Model</a:t>
                      </a:r>
                      <a:r>
                        <a:rPr sz="18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Assurance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Design,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Development,</a:t>
                      </a:r>
                      <a:r>
                        <a:rPr sz="18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Production,</a:t>
                      </a:r>
                      <a:r>
                        <a:rPr sz="18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Installation</a:t>
                      </a:r>
                      <a:r>
                        <a:rPr sz="18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Servicing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9525">
                      <a:solidFill>
                        <a:srgbClr val="EB631B"/>
                      </a:solidFill>
                      <a:prstDash val="solid"/>
                    </a:lnR>
                    <a:lnT w="9525">
                      <a:solidFill>
                        <a:srgbClr val="EB631B"/>
                      </a:solidFill>
                      <a:prstDash val="solid"/>
                    </a:lnT>
                    <a:lnB w="9525">
                      <a:solidFill>
                        <a:srgbClr val="EB63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5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ISO</a:t>
                      </a:r>
                      <a:r>
                        <a:rPr sz="18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20" dirty="0">
                          <a:latin typeface="Lucida Sans Unicode"/>
                          <a:cs typeface="Lucida Sans Unicode"/>
                        </a:rPr>
                        <a:t>9002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7620" marB="0">
                    <a:lnL w="9525">
                      <a:solidFill>
                        <a:srgbClr val="EB631B"/>
                      </a:solidFill>
                      <a:prstDash val="solid"/>
                    </a:lnL>
                    <a:lnT w="9525">
                      <a:solidFill>
                        <a:srgbClr val="EB631B"/>
                      </a:solidFill>
                      <a:prstDash val="solid"/>
                    </a:lnT>
                    <a:lnB w="9525">
                      <a:solidFill>
                        <a:srgbClr val="EB63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215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System–Model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8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Assurance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Production,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Installation</a:t>
                      </a:r>
                      <a:r>
                        <a:rPr sz="18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8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Servicing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9525">
                      <a:solidFill>
                        <a:srgbClr val="EB631B"/>
                      </a:solidFill>
                      <a:prstDash val="solid"/>
                    </a:lnR>
                    <a:lnT w="9525">
                      <a:solidFill>
                        <a:srgbClr val="EB631B"/>
                      </a:solidFill>
                      <a:prstDash val="solid"/>
                    </a:lnT>
                    <a:lnB w="9525">
                      <a:solidFill>
                        <a:srgbClr val="EB63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5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b="1" dirty="0">
                          <a:latin typeface="Lucida Sans Unicode"/>
                          <a:cs typeface="Lucida Sans Unicode"/>
                        </a:rPr>
                        <a:t>ISO</a:t>
                      </a:r>
                      <a:r>
                        <a:rPr sz="1800" b="1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b="1" spc="-20" dirty="0">
                          <a:latin typeface="Lucida Sans Unicode"/>
                          <a:cs typeface="Lucida Sans Unicode"/>
                        </a:rPr>
                        <a:t>9003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8255" marB="0">
                    <a:lnL w="9525">
                      <a:solidFill>
                        <a:srgbClr val="EB631B"/>
                      </a:solidFill>
                      <a:prstDash val="solid"/>
                    </a:lnL>
                    <a:lnT w="9525">
                      <a:solidFill>
                        <a:srgbClr val="EB631B"/>
                      </a:solidFill>
                      <a:prstDash val="solid"/>
                    </a:lnT>
                    <a:lnB w="9525">
                      <a:solidFill>
                        <a:srgbClr val="EB631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ts val="2150"/>
                        </a:lnSpc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800" spc="-1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System–Model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for</a:t>
                      </a:r>
                      <a:r>
                        <a:rPr sz="18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Quality</a:t>
                      </a:r>
                      <a:r>
                        <a:rPr sz="1800" spc="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Assurance</a:t>
                      </a:r>
                      <a:r>
                        <a:rPr sz="18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Final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  <a:p>
                      <a:pPr marL="14287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800" dirty="0">
                          <a:latin typeface="Lucida Sans Unicode"/>
                          <a:cs typeface="Lucida Sans Unicode"/>
                        </a:rPr>
                        <a:t>Inspection</a:t>
                      </a:r>
                      <a:r>
                        <a:rPr sz="18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dirty="0">
                          <a:latin typeface="Lucida Sans Unicode"/>
                          <a:cs typeface="Lucida Sans Unicode"/>
                        </a:rPr>
                        <a:t>and</a:t>
                      </a:r>
                      <a:r>
                        <a:rPr sz="1800" spc="-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800" spc="-20" dirty="0">
                          <a:latin typeface="Lucida Sans Unicode"/>
                          <a:cs typeface="Lucida Sans Unicode"/>
                        </a:rPr>
                        <a:t>Test</a:t>
                      </a:r>
                      <a:endParaRPr sz="18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R w="9525">
                      <a:solidFill>
                        <a:srgbClr val="EB631B"/>
                      </a:solidFill>
                      <a:prstDash val="solid"/>
                    </a:lnR>
                    <a:lnT w="9525">
                      <a:solidFill>
                        <a:srgbClr val="EB631B"/>
                      </a:solidFill>
                      <a:prstDash val="solid"/>
                    </a:lnT>
                    <a:lnB w="9525">
                      <a:solidFill>
                        <a:srgbClr val="EB631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1432382"/>
            <a:ext cx="4857115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700" dirty="0">
                <a:solidFill>
                  <a:srgbClr val="FF00FF"/>
                </a:solidFill>
              </a:rPr>
              <a:t>A.</a:t>
            </a:r>
            <a:r>
              <a:rPr sz="2700" spc="-65" dirty="0">
                <a:solidFill>
                  <a:srgbClr val="FF00FF"/>
                </a:solidFill>
              </a:rPr>
              <a:t> </a:t>
            </a:r>
            <a:r>
              <a:rPr sz="2700" dirty="0">
                <a:solidFill>
                  <a:srgbClr val="FF00FF"/>
                </a:solidFill>
              </a:rPr>
              <a:t>Tools</a:t>
            </a:r>
            <a:r>
              <a:rPr sz="2700" spc="-30" dirty="0">
                <a:solidFill>
                  <a:srgbClr val="FF00FF"/>
                </a:solidFill>
              </a:rPr>
              <a:t> </a:t>
            </a:r>
            <a:r>
              <a:rPr sz="2700" dirty="0">
                <a:solidFill>
                  <a:srgbClr val="FF00FF"/>
                </a:solidFill>
              </a:rPr>
              <a:t>for</a:t>
            </a:r>
            <a:r>
              <a:rPr sz="2700" spc="-50" dirty="0">
                <a:solidFill>
                  <a:srgbClr val="FF00FF"/>
                </a:solidFill>
              </a:rPr>
              <a:t> </a:t>
            </a:r>
            <a:r>
              <a:rPr sz="2700" dirty="0">
                <a:solidFill>
                  <a:srgbClr val="FF00FF"/>
                </a:solidFill>
              </a:rPr>
              <a:t>generating</a:t>
            </a:r>
            <a:r>
              <a:rPr sz="2700" spc="-85" dirty="0">
                <a:solidFill>
                  <a:srgbClr val="FF00FF"/>
                </a:solidFill>
              </a:rPr>
              <a:t> </a:t>
            </a:r>
            <a:r>
              <a:rPr sz="2700" spc="-10" dirty="0">
                <a:solidFill>
                  <a:srgbClr val="FF00FF"/>
                </a:solidFill>
              </a:rPr>
              <a:t>ideas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645972" y="1853564"/>
            <a:ext cx="5539105" cy="3343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2940" indent="-36703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662940" algn="l"/>
              </a:tabLst>
            </a:pPr>
            <a:r>
              <a:rPr sz="2300" dirty="0">
                <a:latin typeface="Lucida Sans Unicode"/>
                <a:cs typeface="Lucida Sans Unicode"/>
              </a:rPr>
              <a:t>Check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sheet</a:t>
            </a:r>
            <a:endParaRPr sz="2300">
              <a:latin typeface="Lucida Sans Unicode"/>
              <a:cs typeface="Lucida Sans Unicode"/>
            </a:endParaRPr>
          </a:p>
          <a:p>
            <a:pPr marL="662940" indent="-36703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662940" algn="l"/>
              </a:tabLst>
            </a:pPr>
            <a:r>
              <a:rPr sz="2300" dirty="0">
                <a:latin typeface="Lucida Sans Unicode"/>
                <a:cs typeface="Lucida Sans Unicode"/>
              </a:rPr>
              <a:t>Scatter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diagram</a:t>
            </a:r>
            <a:endParaRPr sz="2300">
              <a:latin typeface="Lucida Sans Unicode"/>
              <a:cs typeface="Lucida Sans Unicode"/>
            </a:endParaRPr>
          </a:p>
          <a:p>
            <a:pPr marL="662940" indent="-36703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662940" algn="l"/>
              </a:tabLst>
            </a:pPr>
            <a:r>
              <a:rPr sz="2300" dirty="0">
                <a:latin typeface="Lucida Sans Unicode"/>
                <a:cs typeface="Lucida Sans Unicode"/>
              </a:rPr>
              <a:t>Cause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effect</a:t>
            </a:r>
            <a:r>
              <a:rPr sz="2300" spc="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diagram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700" dirty="0">
                <a:solidFill>
                  <a:srgbClr val="FF00FF"/>
                </a:solidFill>
                <a:latin typeface="Lucida Sans Unicode"/>
                <a:cs typeface="Lucida Sans Unicode"/>
              </a:rPr>
              <a:t>B.</a:t>
            </a:r>
            <a:r>
              <a:rPr sz="2700" spc="-65" dirty="0">
                <a:solidFill>
                  <a:srgbClr val="FF00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FF"/>
                </a:solidFill>
                <a:latin typeface="Lucida Sans Unicode"/>
                <a:cs typeface="Lucida Sans Unicode"/>
              </a:rPr>
              <a:t>Tools</a:t>
            </a:r>
            <a:r>
              <a:rPr sz="2700" spc="-35" dirty="0">
                <a:solidFill>
                  <a:srgbClr val="FF00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FF"/>
                </a:solidFill>
                <a:latin typeface="Lucida Sans Unicode"/>
                <a:cs typeface="Lucida Sans Unicode"/>
              </a:rPr>
              <a:t>to</a:t>
            </a:r>
            <a:r>
              <a:rPr sz="2700" spc="-50" dirty="0">
                <a:solidFill>
                  <a:srgbClr val="FF00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FF"/>
                </a:solidFill>
                <a:latin typeface="Lucida Sans Unicode"/>
                <a:cs typeface="Lucida Sans Unicode"/>
              </a:rPr>
              <a:t>organize</a:t>
            </a:r>
            <a:r>
              <a:rPr sz="2700" spc="-60" dirty="0">
                <a:solidFill>
                  <a:srgbClr val="FF00FF"/>
                </a:solidFill>
                <a:latin typeface="Lucida Sans Unicode"/>
                <a:cs typeface="Lucida Sans Unicode"/>
              </a:rPr>
              <a:t> </a:t>
            </a:r>
            <a:r>
              <a:rPr sz="2700" spc="-20" dirty="0">
                <a:solidFill>
                  <a:srgbClr val="FF00FF"/>
                </a:solidFill>
                <a:latin typeface="Lucida Sans Unicode"/>
                <a:cs typeface="Lucida Sans Unicode"/>
              </a:rPr>
              <a:t>data</a:t>
            </a:r>
            <a:endParaRPr sz="2700">
              <a:latin typeface="Lucida Sans Unicode"/>
              <a:cs typeface="Lucida Sans Unicode"/>
            </a:endParaRPr>
          </a:p>
          <a:p>
            <a:pPr marL="662940" indent="-367030">
              <a:lnSpc>
                <a:spcPct val="100000"/>
              </a:lnSpc>
              <a:spcBef>
                <a:spcPts val="85"/>
              </a:spcBef>
              <a:buAutoNum type="arabicPeriod" startAt="4"/>
              <a:tabLst>
                <a:tab pos="662940" algn="l"/>
              </a:tabLst>
            </a:pPr>
            <a:r>
              <a:rPr sz="2300" dirty="0">
                <a:latin typeface="Lucida Sans Unicode"/>
                <a:cs typeface="Lucida Sans Unicode"/>
              </a:rPr>
              <a:t>Pareto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charts</a:t>
            </a:r>
            <a:endParaRPr sz="2300">
              <a:latin typeface="Lucida Sans Unicode"/>
              <a:cs typeface="Lucida Sans Unicode"/>
            </a:endParaRPr>
          </a:p>
          <a:p>
            <a:pPr marL="662940" indent="-367030">
              <a:lnSpc>
                <a:spcPct val="100000"/>
              </a:lnSpc>
              <a:spcBef>
                <a:spcPts val="25"/>
              </a:spcBef>
              <a:buAutoNum type="arabicPeriod" startAt="4"/>
              <a:tabLst>
                <a:tab pos="662940" algn="l"/>
              </a:tabLst>
            </a:pPr>
            <a:r>
              <a:rPr sz="2300" dirty="0">
                <a:latin typeface="Lucida Sans Unicode"/>
                <a:cs typeface="Lucida Sans Unicode"/>
              </a:rPr>
              <a:t>Process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charts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(Flow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diagrams)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700" dirty="0">
                <a:solidFill>
                  <a:srgbClr val="FF00FF"/>
                </a:solidFill>
                <a:latin typeface="Lucida Sans Unicode"/>
                <a:cs typeface="Lucida Sans Unicode"/>
              </a:rPr>
              <a:t>C.</a:t>
            </a:r>
            <a:r>
              <a:rPr sz="2700" spc="-55" dirty="0">
                <a:solidFill>
                  <a:srgbClr val="FF00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FF"/>
                </a:solidFill>
                <a:latin typeface="Lucida Sans Unicode"/>
                <a:cs typeface="Lucida Sans Unicode"/>
              </a:rPr>
              <a:t>Tools</a:t>
            </a:r>
            <a:r>
              <a:rPr sz="2700" spc="-15" dirty="0">
                <a:solidFill>
                  <a:srgbClr val="FF00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FF"/>
                </a:solidFill>
                <a:latin typeface="Lucida Sans Unicode"/>
                <a:cs typeface="Lucida Sans Unicode"/>
              </a:rPr>
              <a:t>for</a:t>
            </a:r>
            <a:r>
              <a:rPr sz="2700" spc="-35" dirty="0">
                <a:solidFill>
                  <a:srgbClr val="FF00FF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FF00FF"/>
                </a:solidFill>
                <a:latin typeface="Lucida Sans Unicode"/>
                <a:cs typeface="Lucida Sans Unicode"/>
              </a:rPr>
              <a:t>identifying</a:t>
            </a:r>
            <a:r>
              <a:rPr sz="2700" spc="-95" dirty="0">
                <a:solidFill>
                  <a:srgbClr val="FF00FF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solidFill>
                  <a:srgbClr val="FF00FF"/>
                </a:solidFill>
                <a:latin typeface="Lucida Sans Unicode"/>
                <a:cs typeface="Lucida Sans Unicode"/>
              </a:rPr>
              <a:t>problems</a:t>
            </a:r>
            <a:endParaRPr sz="2700">
              <a:latin typeface="Lucida Sans Unicode"/>
              <a:cs typeface="Lucida Sans Unicode"/>
            </a:endParaRPr>
          </a:p>
          <a:p>
            <a:pPr marL="662940" indent="-367030">
              <a:lnSpc>
                <a:spcPct val="100000"/>
              </a:lnSpc>
              <a:spcBef>
                <a:spcPts val="65"/>
              </a:spcBef>
              <a:buAutoNum type="arabicPeriod" startAt="6"/>
              <a:tabLst>
                <a:tab pos="662940" algn="l"/>
              </a:tabLst>
            </a:pPr>
            <a:r>
              <a:rPr sz="2300" spc="-10" dirty="0">
                <a:latin typeface="Lucida Sans Unicode"/>
                <a:cs typeface="Lucida Sans Unicode"/>
              </a:rPr>
              <a:t>Histograms</a:t>
            </a:r>
            <a:endParaRPr sz="2300">
              <a:latin typeface="Lucida Sans Unicode"/>
              <a:cs typeface="Lucida Sans Unicode"/>
            </a:endParaRPr>
          </a:p>
          <a:p>
            <a:pPr marL="662940" indent="-367030">
              <a:lnSpc>
                <a:spcPct val="100000"/>
              </a:lnSpc>
              <a:spcBef>
                <a:spcPts val="25"/>
              </a:spcBef>
              <a:buAutoNum type="arabicPeriod" startAt="6"/>
              <a:tabLst>
                <a:tab pos="662940" algn="l"/>
              </a:tabLst>
            </a:pPr>
            <a:r>
              <a:rPr sz="2300" dirty="0">
                <a:latin typeface="Lucida Sans Unicode"/>
                <a:cs typeface="Lucida Sans Unicode"/>
              </a:rPr>
              <a:t>Statistical</a:t>
            </a:r>
            <a:r>
              <a:rPr sz="2300" spc="-8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process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control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chart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715" y="568178"/>
            <a:ext cx="7117250" cy="54334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683" y="114300"/>
            <a:ext cx="6673603" cy="28209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3048000"/>
            <a:ext cx="6629400" cy="32308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4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5880" y="54855"/>
            <a:ext cx="6535420" cy="6767195"/>
            <a:chOff x="1325880" y="54855"/>
            <a:chExt cx="6535420" cy="6767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0358" y="54855"/>
              <a:ext cx="6068581" cy="33497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5880" y="3230878"/>
              <a:ext cx="6534911" cy="3590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3429000"/>
              <a:ext cx="5943600" cy="29992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5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80160" y="18269"/>
            <a:ext cx="6388735" cy="6306820"/>
            <a:chOff x="1280160" y="18269"/>
            <a:chExt cx="6388735" cy="63068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3688" y="18269"/>
              <a:ext cx="6355079" cy="29916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60" y="2971799"/>
              <a:ext cx="6382512" cy="33528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4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87" y="704087"/>
            <a:ext cx="7968996" cy="49423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691337"/>
            <a:ext cx="8484870" cy="48285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68605" marR="498475" indent="-256540">
              <a:lnSpc>
                <a:spcPts val="2400"/>
              </a:lnSpc>
              <a:spcBef>
                <a:spcPts val="67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Total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Quality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Management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(TQM)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refers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quest </a:t>
            </a:r>
            <a:r>
              <a:rPr sz="2500" dirty="0">
                <a:latin typeface="Lucida Sans Unicode"/>
                <a:cs typeface="Lucida Sans Unicode"/>
              </a:rPr>
              <a:t>for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quality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organization.</a:t>
            </a:r>
            <a:endParaRPr sz="2500">
              <a:latin typeface="Lucida Sans Unicode"/>
              <a:cs typeface="Lucida Sans Unicode"/>
            </a:endParaRPr>
          </a:p>
          <a:p>
            <a:pPr marL="268605" marR="282575" indent="-256540">
              <a:lnSpc>
                <a:spcPct val="80000"/>
              </a:lnSpc>
              <a:spcBef>
                <a:spcPts val="434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There</a:t>
            </a:r>
            <a:r>
              <a:rPr sz="2500" spc="-10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are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three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key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philosophies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this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approach. </a:t>
            </a:r>
            <a:r>
              <a:rPr sz="2500" dirty="0">
                <a:latin typeface="Lucida Sans Unicode"/>
                <a:cs typeface="Lucida Sans Unicode"/>
              </a:rPr>
              <a:t>One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never-</a:t>
            </a:r>
            <a:r>
              <a:rPr sz="2500" dirty="0">
                <a:latin typeface="Lucida Sans Unicode"/>
                <a:cs typeface="Lucida Sans Unicode"/>
              </a:rPr>
              <a:t>ending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push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improve,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which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is </a:t>
            </a:r>
            <a:r>
              <a:rPr sz="2500" dirty="0">
                <a:latin typeface="Lucida Sans Unicode"/>
                <a:cs typeface="Lucida Sans Unicode"/>
              </a:rPr>
              <a:t>referred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as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continuous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improvement;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second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involvement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everyone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organization; </a:t>
            </a:r>
            <a:r>
              <a:rPr sz="2500" dirty="0">
                <a:latin typeface="Lucida Sans Unicode"/>
                <a:cs typeface="Lucida Sans Unicode"/>
              </a:rPr>
              <a:t>and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third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goal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customer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satisfaction, </a:t>
            </a:r>
            <a:r>
              <a:rPr sz="2500" dirty="0">
                <a:latin typeface="Lucida Sans Unicode"/>
                <a:cs typeface="Lucida Sans Unicode"/>
              </a:rPr>
              <a:t>which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means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meeting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or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exceeding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customer expectations.</a:t>
            </a:r>
            <a:endParaRPr sz="25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100"/>
              </a:lnSpc>
              <a:spcBef>
                <a:spcPts val="405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TQM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expands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traditional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view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quality—</a:t>
            </a:r>
            <a:r>
              <a:rPr sz="2500" spc="-10" dirty="0">
                <a:latin typeface="Lucida Sans Unicode"/>
                <a:cs typeface="Lucida Sans Unicode"/>
              </a:rPr>
              <a:t>looking </a:t>
            </a:r>
            <a:r>
              <a:rPr sz="2500" dirty="0">
                <a:latin typeface="Lucida Sans Unicode"/>
                <a:cs typeface="Lucida Sans Unicode"/>
              </a:rPr>
              <a:t>only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at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quality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final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product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or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services—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looking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at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quality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every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aspect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the </a:t>
            </a:r>
            <a:r>
              <a:rPr sz="2500" dirty="0">
                <a:latin typeface="Lucida Sans Unicode"/>
                <a:cs typeface="Lucida Sans Unicode"/>
              </a:rPr>
              <a:t>process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that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produces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product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or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service.</a:t>
            </a:r>
            <a:endParaRPr sz="2500">
              <a:latin typeface="Lucida Sans Unicode"/>
              <a:cs typeface="Lucida Sans Unicode"/>
            </a:endParaRPr>
          </a:p>
          <a:p>
            <a:pPr marL="268605" marR="471170" indent="-256540">
              <a:lnSpc>
                <a:spcPts val="2400"/>
              </a:lnSpc>
              <a:spcBef>
                <a:spcPts val="360"/>
              </a:spcBef>
              <a:buClr>
                <a:srgbClr val="2CA1BE"/>
              </a:buClr>
              <a:buSzPct val="68000"/>
              <a:buFont typeface="Wingdings 3"/>
              <a:buChar char=""/>
              <a:tabLst>
                <a:tab pos="268605" algn="l"/>
              </a:tabLst>
            </a:pPr>
            <a:r>
              <a:rPr sz="2500" dirty="0">
                <a:latin typeface="Lucida Sans Unicode"/>
                <a:cs typeface="Lucida Sans Unicode"/>
              </a:rPr>
              <a:t>TQM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systems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are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intended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prevent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poor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quality </a:t>
            </a:r>
            <a:r>
              <a:rPr sz="2500" dirty="0">
                <a:latin typeface="Lucida Sans Unicode"/>
                <a:cs typeface="Lucida Sans Unicode"/>
              </a:rPr>
              <a:t>from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occurring.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99" y="685800"/>
            <a:ext cx="8229600" cy="5562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3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023" y="416051"/>
            <a:ext cx="5966459" cy="4251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31987" y="1279940"/>
            <a:ext cx="4431665" cy="985519"/>
            <a:chOff x="2131987" y="1279940"/>
            <a:chExt cx="4431665" cy="985519"/>
          </a:xfrm>
        </p:grpSpPr>
        <p:sp>
          <p:nvSpPr>
            <p:cNvPr id="4" name="object 4"/>
            <p:cNvSpPr/>
            <p:nvPr/>
          </p:nvSpPr>
          <p:spPr>
            <a:xfrm>
              <a:off x="2799126" y="1287243"/>
              <a:ext cx="3092450" cy="262255"/>
            </a:xfrm>
            <a:custGeom>
              <a:avLst/>
              <a:gdLst/>
              <a:ahLst/>
              <a:cxnLst/>
              <a:rect l="l" t="t" r="r" b="b"/>
              <a:pathLst>
                <a:path w="3092450" h="262255">
                  <a:moveTo>
                    <a:pt x="3092367" y="0"/>
                  </a:moveTo>
                  <a:lnTo>
                    <a:pt x="0" y="0"/>
                  </a:lnTo>
                  <a:lnTo>
                    <a:pt x="0" y="261680"/>
                  </a:lnTo>
                  <a:lnTo>
                    <a:pt x="3092367" y="261680"/>
                  </a:lnTo>
                  <a:lnTo>
                    <a:pt x="3092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39290" y="1287243"/>
              <a:ext cx="4417060" cy="970915"/>
            </a:xfrm>
            <a:custGeom>
              <a:avLst/>
              <a:gdLst/>
              <a:ahLst/>
              <a:cxnLst/>
              <a:rect l="l" t="t" r="r" b="b"/>
              <a:pathLst>
                <a:path w="4417059" h="970914">
                  <a:moveTo>
                    <a:pt x="659836" y="261680"/>
                  </a:moveTo>
                  <a:lnTo>
                    <a:pt x="3752203" y="261680"/>
                  </a:lnTo>
                  <a:lnTo>
                    <a:pt x="3752203" y="0"/>
                  </a:lnTo>
                  <a:lnTo>
                    <a:pt x="659836" y="0"/>
                  </a:lnTo>
                  <a:lnTo>
                    <a:pt x="659836" y="261680"/>
                  </a:lnTo>
                  <a:close/>
                </a:path>
                <a:path w="4417059" h="970914">
                  <a:moveTo>
                    <a:pt x="0" y="970318"/>
                  </a:moveTo>
                  <a:lnTo>
                    <a:pt x="4416964" y="970318"/>
                  </a:lnTo>
                  <a:lnTo>
                    <a:pt x="4416964" y="492799"/>
                  </a:lnTo>
                  <a:lnTo>
                    <a:pt x="0" y="492799"/>
                  </a:lnTo>
                  <a:lnTo>
                    <a:pt x="0" y="970318"/>
                  </a:lnTo>
                  <a:close/>
                </a:path>
              </a:pathLst>
            </a:custGeom>
            <a:ln w="145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98758" y="1283902"/>
            <a:ext cx="4298950" cy="922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latin typeface="Arial"/>
                <a:cs typeface="Arial"/>
              </a:rPr>
              <a:t>Total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Quality</a:t>
            </a:r>
            <a:r>
              <a:rPr sz="1350" b="1" spc="2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Management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5"/>
              </a:spcBef>
            </a:pPr>
            <a:endParaRPr sz="1350">
              <a:latin typeface="Arial"/>
              <a:cs typeface="Arial"/>
            </a:endParaRPr>
          </a:p>
          <a:p>
            <a:pPr marL="12700" marR="5080" algn="ctr">
              <a:lnSpc>
                <a:spcPts val="1590"/>
              </a:lnSpc>
            </a:pPr>
            <a:r>
              <a:rPr sz="1350" dirty="0">
                <a:latin typeface="Arial Narrow"/>
                <a:cs typeface="Arial Narrow"/>
              </a:rPr>
              <a:t>Managing</a:t>
            </a:r>
            <a:r>
              <a:rPr sz="1350" spc="5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the</a:t>
            </a:r>
            <a:r>
              <a:rPr sz="1350" spc="6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entire</a:t>
            </a:r>
            <a:r>
              <a:rPr sz="1350" spc="5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organization</a:t>
            </a:r>
            <a:r>
              <a:rPr sz="1350" spc="6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so</a:t>
            </a:r>
            <a:r>
              <a:rPr sz="1350" spc="6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that</a:t>
            </a:r>
            <a:r>
              <a:rPr sz="1350" spc="7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it</a:t>
            </a:r>
            <a:r>
              <a:rPr sz="1350" spc="7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excels</a:t>
            </a:r>
            <a:r>
              <a:rPr sz="1350" spc="7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in</a:t>
            </a:r>
            <a:r>
              <a:rPr sz="1350" spc="6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all</a:t>
            </a:r>
            <a:r>
              <a:rPr sz="1350" spc="7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dimensions </a:t>
            </a:r>
            <a:r>
              <a:rPr sz="1350" dirty="0">
                <a:latin typeface="Arial Narrow"/>
                <a:cs typeface="Arial Narrow"/>
              </a:rPr>
              <a:t>of</a:t>
            </a:r>
            <a:r>
              <a:rPr sz="1350" spc="6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products</a:t>
            </a:r>
            <a:r>
              <a:rPr sz="1350" spc="7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and</a:t>
            </a:r>
            <a:r>
              <a:rPr sz="1350" spc="6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services</a:t>
            </a:r>
            <a:r>
              <a:rPr sz="1350" spc="7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that</a:t>
            </a:r>
            <a:r>
              <a:rPr sz="1350" spc="6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are</a:t>
            </a:r>
            <a:r>
              <a:rPr sz="1350" spc="8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important</a:t>
            </a:r>
            <a:r>
              <a:rPr sz="1350" spc="9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to</a:t>
            </a:r>
            <a:r>
              <a:rPr sz="1350" spc="6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the</a:t>
            </a:r>
            <a:r>
              <a:rPr sz="1350" spc="6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customer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227" y="2780921"/>
            <a:ext cx="4279265" cy="487680"/>
          </a:xfrm>
          <a:custGeom>
            <a:avLst/>
            <a:gdLst/>
            <a:ahLst/>
            <a:cxnLst/>
            <a:rect l="l" t="t" r="r" b="b"/>
            <a:pathLst>
              <a:path w="4279265" h="487679">
                <a:moveTo>
                  <a:pt x="0" y="477518"/>
                </a:moveTo>
                <a:lnTo>
                  <a:pt x="1485124" y="477518"/>
                </a:lnTo>
                <a:lnTo>
                  <a:pt x="1485124" y="0"/>
                </a:lnTo>
                <a:lnTo>
                  <a:pt x="0" y="0"/>
                </a:lnTo>
                <a:lnTo>
                  <a:pt x="0" y="477518"/>
                </a:lnTo>
                <a:close/>
              </a:path>
              <a:path w="4279265" h="487679">
                <a:moveTo>
                  <a:pt x="2793963" y="487069"/>
                </a:moveTo>
                <a:lnTo>
                  <a:pt x="4279088" y="487069"/>
                </a:lnTo>
                <a:lnTo>
                  <a:pt x="4279088" y="9550"/>
                </a:lnTo>
                <a:lnTo>
                  <a:pt x="2793963" y="9550"/>
                </a:lnTo>
                <a:lnTo>
                  <a:pt x="2793963" y="487069"/>
                </a:lnTo>
                <a:close/>
              </a:path>
            </a:pathLst>
          </a:custGeom>
          <a:ln w="14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7016" y="2907657"/>
            <a:ext cx="92964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Arial Narrow"/>
                <a:cs typeface="Arial Narrow"/>
              </a:rPr>
              <a:t>Generic</a:t>
            </a:r>
            <a:r>
              <a:rPr sz="1350" spc="110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Tools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0751" y="3333010"/>
            <a:ext cx="2269490" cy="1924050"/>
          </a:xfrm>
          <a:custGeom>
            <a:avLst/>
            <a:gdLst/>
            <a:ahLst/>
            <a:cxnLst/>
            <a:rect l="l" t="t" r="r" b="b"/>
            <a:pathLst>
              <a:path w="2269490" h="1924050">
                <a:moveTo>
                  <a:pt x="0" y="1923445"/>
                </a:moveTo>
                <a:lnTo>
                  <a:pt x="2269049" y="1923445"/>
                </a:lnTo>
                <a:lnTo>
                  <a:pt x="2269049" y="0"/>
                </a:lnTo>
                <a:lnTo>
                  <a:pt x="0" y="0"/>
                </a:lnTo>
                <a:lnTo>
                  <a:pt x="0" y="1923445"/>
                </a:lnTo>
                <a:close/>
              </a:path>
            </a:pathLst>
          </a:custGeom>
          <a:ln w="145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491" y="2774716"/>
            <a:ext cx="1978660" cy="24441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39700" marR="1100455" indent="-127635">
              <a:lnSpc>
                <a:spcPts val="1590"/>
              </a:lnSpc>
              <a:spcBef>
                <a:spcPts val="180"/>
              </a:spcBef>
            </a:pPr>
            <a:r>
              <a:rPr sz="1350" spc="-10" dirty="0">
                <a:latin typeface="Arial Narrow"/>
                <a:cs typeface="Arial Narrow"/>
              </a:rPr>
              <a:t>Philosophical Elements</a:t>
            </a:r>
            <a:endParaRPr sz="1350">
              <a:latin typeface="Arial Narrow"/>
              <a:cs typeface="Arial Narrow"/>
            </a:endParaRPr>
          </a:p>
          <a:p>
            <a:pPr marL="241300" indent="-151130">
              <a:lnSpc>
                <a:spcPct val="100000"/>
              </a:lnSpc>
              <a:spcBef>
                <a:spcPts val="1175"/>
              </a:spcBef>
              <a:buSzPct val="91666"/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Customer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Driven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Quality</a:t>
            </a:r>
            <a:endParaRPr sz="1200">
              <a:latin typeface="Arial"/>
              <a:cs typeface="Arial"/>
            </a:endParaRPr>
          </a:p>
          <a:p>
            <a:pPr marL="241300" indent="-151130">
              <a:lnSpc>
                <a:spcPct val="100000"/>
              </a:lnSpc>
              <a:spcBef>
                <a:spcPts val="220"/>
              </a:spcBef>
              <a:buSzPct val="91666"/>
              <a:buFont typeface="Symbol"/>
              <a:buChar char=""/>
              <a:tabLst>
                <a:tab pos="241300" algn="l"/>
              </a:tabLst>
            </a:pPr>
            <a:r>
              <a:rPr sz="1200" spc="-10" dirty="0">
                <a:latin typeface="Arial"/>
                <a:cs typeface="Arial"/>
              </a:rPr>
              <a:t>Leadership</a:t>
            </a:r>
            <a:endParaRPr sz="1200">
              <a:latin typeface="Arial"/>
              <a:cs typeface="Arial"/>
            </a:endParaRPr>
          </a:p>
          <a:p>
            <a:pPr marL="241300" indent="-151130">
              <a:lnSpc>
                <a:spcPct val="100000"/>
              </a:lnSpc>
              <a:spcBef>
                <a:spcPts val="235"/>
              </a:spcBef>
              <a:buSzPct val="91666"/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Continuous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Improvement</a:t>
            </a:r>
            <a:endParaRPr sz="1200">
              <a:latin typeface="Arial"/>
              <a:cs typeface="Arial"/>
            </a:endParaRPr>
          </a:p>
          <a:p>
            <a:pPr marL="241300" indent="-151130">
              <a:lnSpc>
                <a:spcPct val="100000"/>
              </a:lnSpc>
              <a:spcBef>
                <a:spcPts val="225"/>
              </a:spcBef>
              <a:buSzPct val="91666"/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Employee's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Participation</a:t>
            </a:r>
            <a:endParaRPr sz="1200">
              <a:latin typeface="Arial"/>
              <a:cs typeface="Arial"/>
            </a:endParaRPr>
          </a:p>
          <a:p>
            <a:pPr marL="241300" indent="-151130">
              <a:lnSpc>
                <a:spcPct val="100000"/>
              </a:lnSpc>
              <a:spcBef>
                <a:spcPts val="220"/>
              </a:spcBef>
              <a:buSzPct val="91666"/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Quick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Response</a:t>
            </a:r>
            <a:endParaRPr sz="1200">
              <a:latin typeface="Arial"/>
              <a:cs typeface="Arial"/>
            </a:endParaRPr>
          </a:p>
          <a:p>
            <a:pPr marL="241935" marR="427355" indent="-151765">
              <a:lnSpc>
                <a:spcPct val="106500"/>
              </a:lnSpc>
              <a:spcBef>
                <a:spcPts val="130"/>
              </a:spcBef>
              <a:buSzPct val="91666"/>
              <a:buFont typeface="Symbol"/>
              <a:buChar char=""/>
              <a:tabLst>
                <a:tab pos="241935" algn="l"/>
              </a:tabLst>
            </a:pPr>
            <a:r>
              <a:rPr sz="1200" dirty="0">
                <a:latin typeface="Arial"/>
                <a:cs typeface="Arial"/>
              </a:rPr>
              <a:t>Quality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Design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Prevention</a:t>
            </a:r>
            <a:endParaRPr sz="1200">
              <a:latin typeface="Arial"/>
              <a:cs typeface="Arial"/>
            </a:endParaRPr>
          </a:p>
          <a:p>
            <a:pPr marL="241300" indent="-151130">
              <a:lnSpc>
                <a:spcPct val="100000"/>
              </a:lnSpc>
              <a:spcBef>
                <a:spcPts val="225"/>
              </a:spcBef>
              <a:buSzPct val="91666"/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Fact</a:t>
            </a:r>
            <a:endParaRPr sz="1200">
              <a:latin typeface="Arial"/>
              <a:cs typeface="Arial"/>
            </a:endParaRPr>
          </a:p>
          <a:p>
            <a:pPr marL="241300" indent="-151130">
              <a:lnSpc>
                <a:spcPct val="100000"/>
              </a:lnSpc>
              <a:spcBef>
                <a:spcPts val="200"/>
              </a:spcBef>
              <a:buSzPct val="91666"/>
              <a:buFont typeface="Symbol"/>
              <a:buChar char=""/>
              <a:tabLst>
                <a:tab pos="241300" algn="l"/>
              </a:tabLst>
            </a:pPr>
            <a:r>
              <a:rPr sz="1200" dirty="0">
                <a:latin typeface="Arial"/>
                <a:cs typeface="Arial"/>
              </a:rPr>
              <a:t>Work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Partnership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13049" y="3348282"/>
            <a:ext cx="2362835" cy="2348865"/>
          </a:xfrm>
          <a:custGeom>
            <a:avLst/>
            <a:gdLst/>
            <a:ahLst/>
            <a:cxnLst/>
            <a:rect l="l" t="t" r="r" b="b"/>
            <a:pathLst>
              <a:path w="2362835" h="2348865">
                <a:moveTo>
                  <a:pt x="0" y="2348437"/>
                </a:moveTo>
                <a:lnTo>
                  <a:pt x="2362608" y="2348437"/>
                </a:lnTo>
                <a:lnTo>
                  <a:pt x="2362608" y="0"/>
                </a:lnTo>
                <a:lnTo>
                  <a:pt x="0" y="0"/>
                </a:lnTo>
                <a:lnTo>
                  <a:pt x="0" y="2348437"/>
                </a:lnTo>
                <a:close/>
              </a:path>
            </a:pathLst>
          </a:custGeom>
          <a:ln w="14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37378" y="3337490"/>
            <a:ext cx="2281555" cy="22885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375"/>
              </a:spcBef>
              <a:buSzPct val="104166"/>
              <a:buFont typeface="Symbol"/>
              <a:buChar char=""/>
              <a:tabLst>
                <a:tab pos="177800" algn="l"/>
              </a:tabLst>
            </a:pPr>
            <a:r>
              <a:rPr sz="1200" dirty="0">
                <a:latin typeface="Arial"/>
                <a:cs typeface="Arial"/>
              </a:rPr>
              <a:t>SPC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Tools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365"/>
              </a:spcBef>
              <a:buSzPct val="104166"/>
              <a:buFont typeface="Symbol"/>
              <a:buChar char=""/>
              <a:tabLst>
                <a:tab pos="177800" algn="l"/>
              </a:tabLst>
            </a:pPr>
            <a:r>
              <a:rPr sz="1200" dirty="0">
                <a:latin typeface="Arial"/>
                <a:cs typeface="Arial"/>
              </a:rPr>
              <a:t>Process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Flow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Charts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380"/>
              </a:spcBef>
              <a:buSzPct val="104166"/>
              <a:buFont typeface="Symbol"/>
              <a:buChar char=""/>
              <a:tabLst>
                <a:tab pos="177800" algn="l"/>
              </a:tabLst>
            </a:pPr>
            <a:r>
              <a:rPr sz="1200" dirty="0">
                <a:latin typeface="Arial"/>
                <a:cs typeface="Arial"/>
              </a:rPr>
              <a:t>Check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Sheets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385"/>
              </a:spcBef>
              <a:buSzPct val="104166"/>
              <a:buFont typeface="Symbol"/>
              <a:buChar char=""/>
              <a:tabLst>
                <a:tab pos="177800" algn="l"/>
              </a:tabLst>
            </a:pPr>
            <a:r>
              <a:rPr sz="1200" dirty="0">
                <a:latin typeface="Arial"/>
                <a:cs typeface="Arial"/>
              </a:rPr>
              <a:t>Pareto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Analysis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385"/>
              </a:spcBef>
              <a:buSzPct val="104166"/>
              <a:buFont typeface="Symbol"/>
              <a:buChar char=""/>
              <a:tabLst>
                <a:tab pos="177800" algn="l"/>
              </a:tabLst>
            </a:pPr>
            <a:r>
              <a:rPr sz="1200" spc="-10" dirty="0">
                <a:latin typeface="Arial"/>
                <a:cs typeface="Arial"/>
              </a:rPr>
              <a:t>Histogram</a:t>
            </a:r>
            <a:endParaRPr sz="1200">
              <a:latin typeface="Arial"/>
              <a:cs typeface="Arial"/>
            </a:endParaRPr>
          </a:p>
          <a:p>
            <a:pPr marL="177165" marR="5080" indent="-165100">
              <a:lnSpc>
                <a:spcPct val="106500"/>
              </a:lnSpc>
              <a:spcBef>
                <a:spcPts val="270"/>
              </a:spcBef>
              <a:buSzPct val="104166"/>
              <a:buFont typeface="Symbol"/>
              <a:buChar char=""/>
              <a:tabLst>
                <a:tab pos="178435" algn="l"/>
              </a:tabLst>
            </a:pPr>
            <a:r>
              <a:rPr sz="1200" dirty="0">
                <a:latin typeface="Arial"/>
                <a:cs typeface="Arial"/>
              </a:rPr>
              <a:t>Cause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Effect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(or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Fishbone 	Diagram)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370"/>
              </a:spcBef>
              <a:buSzPct val="104166"/>
              <a:buFont typeface="Symbol"/>
              <a:buChar char=""/>
              <a:tabLst>
                <a:tab pos="177800" algn="l"/>
              </a:tabLst>
            </a:pPr>
            <a:r>
              <a:rPr sz="1200" dirty="0">
                <a:latin typeface="Arial"/>
                <a:cs typeface="Arial"/>
              </a:rPr>
              <a:t>Run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Charts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365"/>
              </a:spcBef>
              <a:buSzPct val="104166"/>
              <a:buFont typeface="Symbol"/>
              <a:buChar char=""/>
              <a:tabLst>
                <a:tab pos="177800" algn="l"/>
              </a:tabLst>
            </a:pPr>
            <a:r>
              <a:rPr sz="1200" dirty="0">
                <a:latin typeface="Arial"/>
                <a:cs typeface="Arial"/>
              </a:rPr>
              <a:t>Scatter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Diagram</a:t>
            </a:r>
            <a:endParaRPr sz="1200">
              <a:latin typeface="Arial"/>
              <a:cs typeface="Arial"/>
            </a:endParaRPr>
          </a:p>
          <a:p>
            <a:pPr marL="177800" indent="-165100">
              <a:lnSpc>
                <a:spcPct val="100000"/>
              </a:lnSpc>
              <a:spcBef>
                <a:spcPts val="420"/>
              </a:spcBef>
              <a:buSzPct val="104166"/>
              <a:buFont typeface="Symbol"/>
              <a:buChar char=""/>
              <a:tabLst>
                <a:tab pos="177800" algn="l"/>
              </a:tabLst>
            </a:pPr>
            <a:r>
              <a:rPr sz="1200" dirty="0">
                <a:latin typeface="Arial"/>
                <a:cs typeface="Arial"/>
              </a:rPr>
              <a:t>Control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Charts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76483" y="3350200"/>
            <a:ext cx="2271395" cy="1906270"/>
          </a:xfrm>
          <a:custGeom>
            <a:avLst/>
            <a:gdLst/>
            <a:ahLst/>
            <a:cxnLst/>
            <a:rect l="l" t="t" r="r" b="b"/>
            <a:pathLst>
              <a:path w="2271395" h="1906270">
                <a:moveTo>
                  <a:pt x="0" y="1906254"/>
                </a:moveTo>
                <a:lnTo>
                  <a:pt x="2271018" y="1906254"/>
                </a:lnTo>
                <a:lnTo>
                  <a:pt x="2271018" y="0"/>
                </a:lnTo>
                <a:lnTo>
                  <a:pt x="0" y="0"/>
                </a:lnTo>
                <a:lnTo>
                  <a:pt x="0" y="1906254"/>
                </a:lnTo>
                <a:close/>
              </a:path>
            </a:pathLst>
          </a:custGeom>
          <a:ln w="14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01403" y="3324015"/>
            <a:ext cx="1492885" cy="88074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03835" indent="-191135">
              <a:lnSpc>
                <a:spcPct val="100000"/>
              </a:lnSpc>
              <a:spcBef>
                <a:spcPts val="335"/>
              </a:spcBef>
              <a:buSzPct val="91666"/>
              <a:buFont typeface="Symbol"/>
              <a:buChar char=""/>
              <a:tabLst>
                <a:tab pos="203835" algn="l"/>
              </a:tabLst>
            </a:pPr>
            <a:r>
              <a:rPr sz="1200" dirty="0">
                <a:latin typeface="Arial"/>
                <a:cs typeface="Arial"/>
              </a:rPr>
              <a:t>SQC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Methods</a:t>
            </a:r>
            <a:endParaRPr sz="12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spcBef>
                <a:spcPts val="240"/>
              </a:spcBef>
              <a:buSzPct val="91666"/>
              <a:buFont typeface="Symbol"/>
              <a:buChar char=""/>
              <a:tabLst>
                <a:tab pos="203835" algn="l"/>
              </a:tabLst>
            </a:pPr>
            <a:r>
              <a:rPr sz="1200" dirty="0">
                <a:latin typeface="Arial"/>
                <a:cs typeface="Arial"/>
              </a:rPr>
              <a:t>Sampling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Plans</a:t>
            </a:r>
            <a:endParaRPr sz="12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spcBef>
                <a:spcPts val="219"/>
              </a:spcBef>
              <a:buSzPct val="91666"/>
              <a:buFont typeface="Symbol"/>
              <a:buChar char=""/>
              <a:tabLst>
                <a:tab pos="203835" algn="l"/>
              </a:tabLst>
            </a:pPr>
            <a:r>
              <a:rPr sz="1200" dirty="0">
                <a:latin typeface="Arial"/>
                <a:cs typeface="Arial"/>
              </a:rPr>
              <a:t>Process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Capability</a:t>
            </a:r>
            <a:endParaRPr sz="12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spcBef>
                <a:spcPts val="275"/>
              </a:spcBef>
              <a:buSzPct val="91666"/>
              <a:buFont typeface="Symbol"/>
              <a:buChar char=""/>
              <a:tabLst>
                <a:tab pos="203835" algn="l"/>
              </a:tabLst>
            </a:pPr>
            <a:r>
              <a:rPr sz="1200" dirty="0">
                <a:latin typeface="Arial"/>
                <a:cs typeface="Arial"/>
              </a:rPr>
              <a:t>Taguchi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Methods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76505" y="1539373"/>
            <a:ext cx="6948805" cy="4043045"/>
            <a:chOff x="676505" y="1539373"/>
            <a:chExt cx="6948805" cy="4043045"/>
          </a:xfrm>
        </p:grpSpPr>
        <p:sp>
          <p:nvSpPr>
            <p:cNvPr id="16" name="object 16"/>
            <p:cNvSpPr/>
            <p:nvPr/>
          </p:nvSpPr>
          <p:spPr>
            <a:xfrm>
              <a:off x="686665" y="3258440"/>
              <a:ext cx="2804795" cy="2295525"/>
            </a:xfrm>
            <a:custGeom>
              <a:avLst/>
              <a:gdLst/>
              <a:ahLst/>
              <a:cxnLst/>
              <a:rect l="l" t="t" r="r" b="b"/>
              <a:pathLst>
                <a:path w="2804795" h="2295525">
                  <a:moveTo>
                    <a:pt x="0" y="0"/>
                  </a:moveTo>
                  <a:lnTo>
                    <a:pt x="0" y="1691447"/>
                  </a:lnTo>
                </a:path>
                <a:path w="2804795" h="2295525">
                  <a:moveTo>
                    <a:pt x="2804797" y="4775"/>
                  </a:moveTo>
                  <a:lnTo>
                    <a:pt x="2804797" y="2295031"/>
                  </a:lnTo>
                </a:path>
              </a:pathLst>
            </a:custGeom>
            <a:ln w="193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9380" y="2247061"/>
              <a:ext cx="5624830" cy="527685"/>
            </a:xfrm>
            <a:custGeom>
              <a:avLst/>
              <a:gdLst/>
              <a:ahLst/>
              <a:cxnLst/>
              <a:rect l="l" t="t" r="r" b="b"/>
              <a:pathLst>
                <a:path w="5624830" h="527685">
                  <a:moveTo>
                    <a:pt x="5624360" y="412762"/>
                  </a:moveTo>
                  <a:lnTo>
                    <a:pt x="5594820" y="441413"/>
                  </a:lnTo>
                  <a:lnTo>
                    <a:pt x="5594820" y="250405"/>
                  </a:lnTo>
                  <a:lnTo>
                    <a:pt x="5594820" y="240855"/>
                  </a:lnTo>
                  <a:lnTo>
                    <a:pt x="5594820" y="235508"/>
                  </a:lnTo>
                  <a:lnTo>
                    <a:pt x="5590489" y="231305"/>
                  </a:lnTo>
                  <a:lnTo>
                    <a:pt x="2847136" y="231305"/>
                  </a:lnTo>
                  <a:lnTo>
                    <a:pt x="2847136" y="4394"/>
                  </a:lnTo>
                  <a:lnTo>
                    <a:pt x="2842806" y="0"/>
                  </a:lnTo>
                  <a:lnTo>
                    <a:pt x="2831782" y="0"/>
                  </a:lnTo>
                  <a:lnTo>
                    <a:pt x="2827439" y="4394"/>
                  </a:lnTo>
                  <a:lnTo>
                    <a:pt x="2827439" y="231305"/>
                  </a:lnTo>
                  <a:lnTo>
                    <a:pt x="33947" y="231305"/>
                  </a:lnTo>
                  <a:lnTo>
                    <a:pt x="29540" y="235508"/>
                  </a:lnTo>
                  <a:lnTo>
                    <a:pt x="29540" y="441413"/>
                  </a:lnTo>
                  <a:lnTo>
                    <a:pt x="0" y="412762"/>
                  </a:lnTo>
                  <a:lnTo>
                    <a:pt x="39382" y="527367"/>
                  </a:lnTo>
                  <a:lnTo>
                    <a:pt x="62369" y="460514"/>
                  </a:lnTo>
                  <a:lnTo>
                    <a:pt x="78778" y="412762"/>
                  </a:lnTo>
                  <a:lnTo>
                    <a:pt x="49237" y="441413"/>
                  </a:lnTo>
                  <a:lnTo>
                    <a:pt x="49237" y="250405"/>
                  </a:lnTo>
                  <a:lnTo>
                    <a:pt x="2827439" y="250405"/>
                  </a:lnTo>
                  <a:lnTo>
                    <a:pt x="2827439" y="436448"/>
                  </a:lnTo>
                  <a:lnTo>
                    <a:pt x="2797899" y="407797"/>
                  </a:lnTo>
                  <a:lnTo>
                    <a:pt x="2837294" y="522401"/>
                  </a:lnTo>
                  <a:lnTo>
                    <a:pt x="2860268" y="455549"/>
                  </a:lnTo>
                  <a:lnTo>
                    <a:pt x="2876689" y="407797"/>
                  </a:lnTo>
                  <a:lnTo>
                    <a:pt x="2847136" y="436448"/>
                  </a:lnTo>
                  <a:lnTo>
                    <a:pt x="2847136" y="250405"/>
                  </a:lnTo>
                  <a:lnTo>
                    <a:pt x="5575122" y="250405"/>
                  </a:lnTo>
                  <a:lnTo>
                    <a:pt x="5575122" y="441413"/>
                  </a:lnTo>
                  <a:lnTo>
                    <a:pt x="5545569" y="412762"/>
                  </a:lnTo>
                  <a:lnTo>
                    <a:pt x="5584964" y="527367"/>
                  </a:lnTo>
                  <a:lnTo>
                    <a:pt x="5607951" y="460514"/>
                  </a:lnTo>
                  <a:lnTo>
                    <a:pt x="5624360" y="412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7886" y="1539373"/>
              <a:ext cx="78786" cy="24066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665" y="3411246"/>
              <a:ext cx="217647" cy="764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665" y="3633770"/>
              <a:ext cx="217647" cy="7640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6665" y="3851519"/>
              <a:ext cx="217647" cy="764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665" y="4070298"/>
              <a:ext cx="217647" cy="7640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665" y="4273721"/>
              <a:ext cx="217647" cy="7640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665" y="4700623"/>
              <a:ext cx="217647" cy="7640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665" y="4496245"/>
              <a:ext cx="217647" cy="764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6665" y="4902136"/>
              <a:ext cx="217647" cy="7640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1462" y="3460908"/>
              <a:ext cx="218632" cy="764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4417" y="3700623"/>
              <a:ext cx="218632" cy="7640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9492" y="3914627"/>
              <a:ext cx="217647" cy="7640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1462" y="4154342"/>
              <a:ext cx="218632" cy="7640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9492" y="4377821"/>
              <a:ext cx="217647" cy="7640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1462" y="4617535"/>
              <a:ext cx="218632" cy="7640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6538" y="5032021"/>
              <a:ext cx="217647" cy="7640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86538" y="5505720"/>
              <a:ext cx="217647" cy="7640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89492" y="5271736"/>
              <a:ext cx="217647" cy="7640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250957" y="3264170"/>
              <a:ext cx="0" cy="870585"/>
            </a:xfrm>
            <a:custGeom>
              <a:avLst/>
              <a:gdLst/>
              <a:ahLst/>
              <a:cxnLst/>
              <a:rect l="l" t="t" r="r" b="b"/>
              <a:pathLst>
                <a:path h="870585">
                  <a:moveTo>
                    <a:pt x="0" y="0"/>
                  </a:moveTo>
                  <a:lnTo>
                    <a:pt x="0" y="870115"/>
                  </a:lnTo>
                </a:path>
              </a:pathLst>
            </a:custGeom>
            <a:ln w="196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0957" y="3437987"/>
              <a:ext cx="217647" cy="7640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50957" y="3653826"/>
              <a:ext cx="217647" cy="7640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58836" y="3867754"/>
              <a:ext cx="217647" cy="764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0957" y="4084624"/>
              <a:ext cx="217647" cy="7640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132777" y="2786652"/>
              <a:ext cx="1485265" cy="477520"/>
            </a:xfrm>
            <a:custGeom>
              <a:avLst/>
              <a:gdLst/>
              <a:ahLst/>
              <a:cxnLst/>
              <a:rect l="l" t="t" r="r" b="b"/>
              <a:pathLst>
                <a:path w="1485265" h="477520">
                  <a:moveTo>
                    <a:pt x="0" y="477518"/>
                  </a:moveTo>
                  <a:lnTo>
                    <a:pt x="1485124" y="477518"/>
                  </a:lnTo>
                  <a:lnTo>
                    <a:pt x="1485124" y="0"/>
                  </a:lnTo>
                  <a:lnTo>
                    <a:pt x="0" y="0"/>
                  </a:lnTo>
                  <a:lnTo>
                    <a:pt x="0" y="477518"/>
                  </a:lnTo>
                  <a:close/>
                </a:path>
              </a:pathLst>
            </a:custGeom>
            <a:ln w="143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6231954" y="2779300"/>
            <a:ext cx="1293495" cy="43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Arial Narrow"/>
                <a:cs typeface="Arial Narrow"/>
              </a:rPr>
              <a:t>Tools</a:t>
            </a:r>
            <a:r>
              <a:rPr sz="1350" spc="45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of</a:t>
            </a:r>
            <a:r>
              <a:rPr sz="1350" spc="50" dirty="0">
                <a:latin typeface="Arial Narrow"/>
                <a:cs typeface="Arial Narrow"/>
              </a:rPr>
              <a:t> </a:t>
            </a:r>
            <a:r>
              <a:rPr sz="1350" dirty="0">
                <a:latin typeface="Arial Narrow"/>
                <a:cs typeface="Arial Narrow"/>
              </a:rPr>
              <a:t>the</a:t>
            </a:r>
            <a:r>
              <a:rPr sz="1350" spc="35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Quality </a:t>
            </a:r>
            <a:r>
              <a:rPr sz="1350" dirty="0">
                <a:latin typeface="Arial Narrow"/>
                <a:cs typeface="Arial Narrow"/>
              </a:rPr>
              <a:t>Control</a:t>
            </a:r>
            <a:r>
              <a:rPr sz="1350" spc="90" dirty="0">
                <a:latin typeface="Arial Narrow"/>
                <a:cs typeface="Arial Narrow"/>
              </a:rPr>
              <a:t> </a:t>
            </a:r>
            <a:r>
              <a:rPr sz="1350" spc="-10" dirty="0">
                <a:latin typeface="Arial Narrow"/>
                <a:cs typeface="Arial Narrow"/>
              </a:rPr>
              <a:t>Department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1480" y="1192312"/>
            <a:ext cx="8357234" cy="4599305"/>
          </a:xfrm>
          <a:custGeom>
            <a:avLst/>
            <a:gdLst/>
            <a:ahLst/>
            <a:cxnLst/>
            <a:rect l="l" t="t" r="r" b="b"/>
            <a:pathLst>
              <a:path w="8357234" h="4599305">
                <a:moveTo>
                  <a:pt x="8357172" y="0"/>
                </a:moveTo>
                <a:lnTo>
                  <a:pt x="0" y="0"/>
                </a:lnTo>
                <a:lnTo>
                  <a:pt x="0" y="4598887"/>
                </a:lnTo>
                <a:lnTo>
                  <a:pt x="17656" y="4598887"/>
                </a:lnTo>
                <a:lnTo>
                  <a:pt x="11325" y="4592747"/>
                </a:lnTo>
                <a:lnTo>
                  <a:pt x="22651" y="4592747"/>
                </a:lnTo>
                <a:lnTo>
                  <a:pt x="22651" y="21965"/>
                </a:lnTo>
                <a:lnTo>
                  <a:pt x="11325" y="21965"/>
                </a:lnTo>
                <a:lnTo>
                  <a:pt x="22651" y="10887"/>
                </a:lnTo>
                <a:lnTo>
                  <a:pt x="8357172" y="10887"/>
                </a:lnTo>
                <a:lnTo>
                  <a:pt x="8357172" y="0"/>
                </a:lnTo>
                <a:close/>
              </a:path>
              <a:path w="8357234" h="4599305">
                <a:moveTo>
                  <a:pt x="22651" y="4592747"/>
                </a:moveTo>
                <a:lnTo>
                  <a:pt x="11325" y="4592747"/>
                </a:lnTo>
                <a:lnTo>
                  <a:pt x="17656" y="4598887"/>
                </a:lnTo>
                <a:lnTo>
                  <a:pt x="22651" y="4598887"/>
                </a:lnTo>
                <a:lnTo>
                  <a:pt x="22651" y="4592747"/>
                </a:lnTo>
                <a:close/>
              </a:path>
              <a:path w="8357234" h="4599305">
                <a:moveTo>
                  <a:pt x="8334521" y="4592747"/>
                </a:moveTo>
                <a:lnTo>
                  <a:pt x="22651" y="4592747"/>
                </a:lnTo>
                <a:lnTo>
                  <a:pt x="22651" y="4598887"/>
                </a:lnTo>
                <a:lnTo>
                  <a:pt x="8334521" y="4598887"/>
                </a:lnTo>
                <a:lnTo>
                  <a:pt x="8334521" y="4592747"/>
                </a:lnTo>
                <a:close/>
              </a:path>
              <a:path w="8357234" h="4599305">
                <a:moveTo>
                  <a:pt x="8334521" y="10887"/>
                </a:moveTo>
                <a:lnTo>
                  <a:pt x="8334521" y="4598887"/>
                </a:lnTo>
                <a:lnTo>
                  <a:pt x="8339559" y="4598887"/>
                </a:lnTo>
                <a:lnTo>
                  <a:pt x="8345945" y="4592747"/>
                </a:lnTo>
                <a:lnTo>
                  <a:pt x="8357172" y="4592747"/>
                </a:lnTo>
                <a:lnTo>
                  <a:pt x="8357172" y="21965"/>
                </a:lnTo>
                <a:lnTo>
                  <a:pt x="8345945" y="21965"/>
                </a:lnTo>
                <a:lnTo>
                  <a:pt x="8334521" y="10887"/>
                </a:lnTo>
                <a:close/>
              </a:path>
              <a:path w="8357234" h="4599305">
                <a:moveTo>
                  <a:pt x="8357172" y="4592747"/>
                </a:moveTo>
                <a:lnTo>
                  <a:pt x="8345945" y="4592747"/>
                </a:lnTo>
                <a:lnTo>
                  <a:pt x="8339559" y="4598887"/>
                </a:lnTo>
                <a:lnTo>
                  <a:pt x="8357172" y="4598887"/>
                </a:lnTo>
                <a:lnTo>
                  <a:pt x="8357172" y="4592747"/>
                </a:lnTo>
                <a:close/>
              </a:path>
              <a:path w="8357234" h="4599305">
                <a:moveTo>
                  <a:pt x="22651" y="10887"/>
                </a:moveTo>
                <a:lnTo>
                  <a:pt x="11325" y="21965"/>
                </a:lnTo>
                <a:lnTo>
                  <a:pt x="22651" y="21965"/>
                </a:lnTo>
                <a:lnTo>
                  <a:pt x="22651" y="10887"/>
                </a:lnTo>
                <a:close/>
              </a:path>
              <a:path w="8357234" h="4599305">
                <a:moveTo>
                  <a:pt x="8334521" y="10887"/>
                </a:moveTo>
                <a:lnTo>
                  <a:pt x="22651" y="10887"/>
                </a:lnTo>
                <a:lnTo>
                  <a:pt x="22651" y="21965"/>
                </a:lnTo>
                <a:lnTo>
                  <a:pt x="8334521" y="21965"/>
                </a:lnTo>
                <a:lnTo>
                  <a:pt x="8334521" y="10887"/>
                </a:lnTo>
                <a:close/>
              </a:path>
              <a:path w="8357234" h="4599305">
                <a:moveTo>
                  <a:pt x="8357172" y="10887"/>
                </a:moveTo>
                <a:lnTo>
                  <a:pt x="8334521" y="10887"/>
                </a:lnTo>
                <a:lnTo>
                  <a:pt x="8345945" y="21965"/>
                </a:lnTo>
                <a:lnTo>
                  <a:pt x="8357172" y="21965"/>
                </a:lnTo>
                <a:lnTo>
                  <a:pt x="8357172" y="10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12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651" y="22835"/>
            <a:ext cx="8574405" cy="6835775"/>
            <a:chOff x="327651" y="22835"/>
            <a:chExt cx="8574405" cy="6835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51" y="22835"/>
              <a:ext cx="8574036" cy="28590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2819398"/>
              <a:ext cx="5181600" cy="40385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637908" y="6429834"/>
            <a:ext cx="232854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lang="en-US" sz="1600" b="1" spc="-10" dirty="0">
                <a:latin typeface="Times New Roman"/>
                <a:cs typeface="Times New Roman"/>
                <a:hlinkClick r:id="rId4"/>
              </a:rPr>
              <a:t> 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5249</Words>
  <Application>Microsoft Office PowerPoint</Application>
  <PresentationFormat>On-screen Show (4:3)</PresentationFormat>
  <Paragraphs>957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Arial Narrow</vt:lpstr>
      <vt:lpstr>Book Antiqua</vt:lpstr>
      <vt:lpstr>Calibri</vt:lpstr>
      <vt:lpstr>Cambria Math</vt:lpstr>
      <vt:lpstr>Ebrima</vt:lpstr>
      <vt:lpstr>Lucida Sans Unicode</vt:lpstr>
      <vt:lpstr>Symbol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Prevention Costs / Pre-processing Costs Cost of quality data acquisition and analysis for</vt:lpstr>
      <vt:lpstr>PowerPoint Presentation</vt:lpstr>
      <vt:lpstr>3. Failure Costs (Internal and External)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Quality Control-SQC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Mean Chart and Range Chart: The following data give the weight of an automobile parts five samples of four each items were taken on a random sample basis the Mean and Range control charts and find out whether processes are under the control or not.</vt:lpstr>
      <vt:lpstr>PowerPoint Presentation</vt:lpstr>
      <vt:lpstr>PowerPoint Presentation</vt:lpstr>
      <vt:lpstr>PowerPoint Presentation</vt:lpstr>
      <vt:lpstr>PowerPoint Presentation</vt:lpstr>
      <vt:lpstr>a. P–Chart (Percent Defective Chart or Fraction Defective Chart)</vt:lpstr>
      <vt:lpstr>PowerPoint Presentation</vt:lpstr>
      <vt:lpstr>PowerPoint Presentation</vt:lpstr>
      <vt:lpstr>PowerPoint Presentation</vt:lpstr>
      <vt:lpstr>P-chart</vt:lpstr>
      <vt:lpstr>b. Np-chart (Number of Percent Defective Chart)</vt:lpstr>
      <vt:lpstr>UCLNP = Np + 3 Npq LCLNP = Np – 3 Npq</vt:lpstr>
      <vt:lpstr>PowerPoint Presentation</vt:lpstr>
      <vt:lpstr>PowerPoint Presentation</vt:lpstr>
      <vt:lpstr>c. C-chart (Combined or Mixed Chart)</vt:lpstr>
      <vt:lpstr>Example : Construct a control chart with three-sigma limits for the number of defects per spool of cable, given the following data. Is the process in control?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Tools for generating ideas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anish pahi</cp:lastModifiedBy>
  <cp:revision>1</cp:revision>
  <dcterms:created xsi:type="dcterms:W3CDTF">2024-08-03T15:00:55Z</dcterms:created>
  <dcterms:modified xsi:type="dcterms:W3CDTF">2024-08-03T15:01:17Z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2024-08-03T00:00:00Z</vt:filetime>
  </property>
  <property fmtid="{D5CDD505-2E9C-101B-9397-08002B2CF9AE}" pid="3" name="Producer">
    <vt:lpwstr>3-Heights™ PDF Toolbox API 6.12.0.6 (http://www.pdf-tools.com)</vt:lpwstr>
  </property>
</Properties>
</file>